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87" r:id="rId5"/>
    <p:sldId id="290" r:id="rId6"/>
    <p:sldId id="315" r:id="rId7"/>
    <p:sldId id="324" r:id="rId8"/>
    <p:sldId id="325" r:id="rId9"/>
    <p:sldId id="326" r:id="rId10"/>
    <p:sldId id="289" r:id="rId11"/>
    <p:sldId id="329" r:id="rId12"/>
    <p:sldId id="258" r:id="rId13"/>
    <p:sldId id="296" r:id="rId14"/>
    <p:sldId id="330" r:id="rId15"/>
    <p:sldId id="298" r:id="rId16"/>
    <p:sldId id="331" r:id="rId17"/>
    <p:sldId id="347" r:id="rId18"/>
    <p:sldId id="332" r:id="rId19"/>
    <p:sldId id="300" r:id="rId20"/>
    <p:sldId id="301" r:id="rId21"/>
    <p:sldId id="302" r:id="rId22"/>
    <p:sldId id="333" r:id="rId23"/>
    <p:sldId id="334" r:id="rId24"/>
    <p:sldId id="335" r:id="rId25"/>
    <p:sldId id="336" r:id="rId26"/>
    <p:sldId id="352" r:id="rId27"/>
    <p:sldId id="337" r:id="rId28"/>
    <p:sldId id="338" r:id="rId29"/>
    <p:sldId id="340" r:id="rId30"/>
    <p:sldId id="348" r:id="rId31"/>
    <p:sldId id="349" r:id="rId32"/>
    <p:sldId id="350" r:id="rId33"/>
    <p:sldId id="351" r:id="rId34"/>
    <p:sldId id="341" r:id="rId35"/>
    <p:sldId id="342" r:id="rId36"/>
    <p:sldId id="343" r:id="rId37"/>
    <p:sldId id="344" r:id="rId38"/>
    <p:sldId id="345" r:id="rId39"/>
    <p:sldId id="346" r:id="rId40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sa Williford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F0000"/>
    <a:srgbClr val="990033"/>
    <a:srgbClr val="0000FF"/>
    <a:srgbClr val="3333CC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 autoAdjust="0"/>
    <p:restoredTop sz="86393" autoAdjust="0"/>
  </p:normalViewPr>
  <p:slideViewPr>
    <p:cSldViewPr>
      <p:cViewPr>
        <p:scale>
          <a:sx n="150" d="100"/>
          <a:sy n="150" d="100"/>
        </p:scale>
        <p:origin x="-2096" y="-37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7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defTabSz="933261">
              <a:defRPr sz="1200"/>
            </a:lvl1pPr>
          </a:lstStyle>
          <a:p>
            <a:endParaRPr lang="en-US" alt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0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>
            <a:lvl1pPr algn="r" defTabSz="933261">
              <a:defRPr sz="1200"/>
            </a:lvl1pPr>
          </a:lstStyle>
          <a:p>
            <a:endParaRPr lang="en-US" altLang="en-US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6" y="4422459"/>
            <a:ext cx="5617208" cy="4188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1738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defTabSz="933261">
              <a:defRPr sz="1200"/>
            </a:lvl1pPr>
          </a:lstStyle>
          <a:p>
            <a:endParaRPr lang="en-US" alt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8"/>
            <a:ext cx="3043979" cy="465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317" tIns="46659" rIns="93317" bIns="46659" numCol="1" anchor="b" anchorCtr="0" compatLnSpc="1">
            <a:prstTxWarp prst="textNoShape">
              <a:avLst/>
            </a:prstTxWarp>
          </a:bodyPr>
          <a:lstStyle>
            <a:lvl1pPr algn="r" defTabSz="933261">
              <a:defRPr sz="1200"/>
            </a:lvl1pPr>
          </a:lstStyle>
          <a:p>
            <a:fld id="{41F2BD3B-BC05-490E-A3BD-D5F6CEE0D0F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82A037-78E5-4998-BAD6-6883037E815F}" type="slidenum">
              <a:rPr lang="en-US" altLang="en-US"/>
              <a:pPr/>
              <a:t>1</a:t>
            </a:fld>
            <a:endParaRPr lang="en-US" altLang="en-US" dirty="0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114D8D-EBFE-4710-A624-4BD1916FAC0F}" type="slidenum">
              <a:rPr lang="en-US" altLang="en-US"/>
              <a:pPr/>
              <a:t>10</a:t>
            </a:fld>
            <a:endParaRPr lang="en-US" altLang="en-US" dirty="0"/>
          </a:p>
        </p:txBody>
      </p:sp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E26A8-183E-43A3-97E0-E012354229FA}" type="slidenum">
              <a:rPr lang="en-US" altLang="en-US"/>
              <a:pPr/>
              <a:t>11</a:t>
            </a:fld>
            <a:endParaRPr lang="en-US" alt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556015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57A67-7AD6-4355-932C-50BEEC41CB5C}" type="slidenum">
              <a:rPr lang="en-US" altLang="en-US"/>
              <a:pPr/>
              <a:t>12</a:t>
            </a:fld>
            <a:endParaRPr lang="en-US" alt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357A67-7AD6-4355-932C-50BEEC41CB5C}" type="slidenum">
              <a:rPr lang="en-US" altLang="en-US"/>
              <a:pPr/>
              <a:t>13</a:t>
            </a:fld>
            <a:endParaRPr lang="en-US" altLang="en-US" dirty="0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55847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E26A8-183E-43A3-97E0-E012354229FA}" type="slidenum">
              <a:rPr lang="en-US" altLang="en-US"/>
              <a:pPr/>
              <a:t>15</a:t>
            </a:fld>
            <a:endParaRPr lang="en-US" alt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14254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5AF4C0-7528-4EDC-A4FB-7A987735DD0A}" type="slidenum">
              <a:rPr lang="en-US" altLang="en-US"/>
              <a:pPr/>
              <a:t>16</a:t>
            </a:fld>
            <a:endParaRPr lang="en-US" altLang="en-US" dirty="0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2C6516-41E1-491B-8FB2-2AD37ACC278E}" type="slidenum">
              <a:rPr lang="en-US" altLang="en-US"/>
              <a:pPr/>
              <a:t>17</a:t>
            </a:fld>
            <a:endParaRPr lang="en-US" altLang="en-US" dirty="0"/>
          </a:p>
        </p:txBody>
      </p:sp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EB802C-5B31-4626-BA1F-AE40C3908CDD}" type="slidenum">
              <a:rPr lang="en-US" altLang="en-US"/>
              <a:pPr/>
              <a:t>18</a:t>
            </a:fld>
            <a:endParaRPr lang="en-US" altLang="en-US" dirty="0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19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329432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20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803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F6609D-C069-44F1-BF0A-49BE2D7C4794}" type="slidenum">
              <a:rPr lang="en-US" altLang="en-US"/>
              <a:pPr/>
              <a:t>2</a:t>
            </a:fld>
            <a:endParaRPr lang="en-US" altLang="en-US" dirty="0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21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85076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22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06824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23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19175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24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031384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25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99760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26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8841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27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08685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28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91818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29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9139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30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91573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DE8A8F-441F-41B1-AD36-228E98F52566}" type="slidenum">
              <a:rPr lang="en-US" altLang="en-US"/>
              <a:pPr/>
              <a:t>3</a:t>
            </a:fld>
            <a:endParaRPr lang="en-US" altLang="en-US" dirty="0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31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8178366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32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90122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33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683082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34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9628507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BEE58FC-8CBA-4099-B8A5-6B8A7FA0F687}" type="slidenum">
              <a:rPr lang="en-US" altLang="en-US"/>
              <a:pPr/>
              <a:t>35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16247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88C4D9-3883-48F7-B009-1829E39735B6}" type="slidenum">
              <a:rPr lang="en-US" altLang="en-US"/>
              <a:pPr/>
              <a:t>36</a:t>
            </a:fld>
            <a:endParaRPr lang="en-US" altLang="en-US" dirty="0"/>
          </a:p>
        </p:txBody>
      </p:sp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4075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2BD3B-BC05-490E-A3BD-D5F6CEE0D0F2}" type="slidenum">
              <a:rPr lang="en-US" altLang="en-US" smtClean="0"/>
              <a:pPr/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0971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D256E56-A473-4E70-94EE-05A999FCC7E0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dirty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220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6125" indent="-28575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7763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8138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66925" indent="-228600" defTabSz="93662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241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813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385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95725" indent="-228600" defTabSz="9366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A14EF7-77E8-471D-8CF7-29FF7CA995E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 dirty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6570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A3BF4-5341-4327-AB89-06A8BB922B1F}" type="slidenum">
              <a:rPr lang="en-US" altLang="en-US"/>
              <a:pPr/>
              <a:t>7</a:t>
            </a:fld>
            <a:endParaRPr lang="en-US" alt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8A3BF4-5341-4327-AB89-06A8BB922B1F}" type="slidenum">
              <a:rPr lang="en-US" altLang="en-US"/>
              <a:pPr/>
              <a:t>8</a:t>
            </a:fld>
            <a:endParaRPr lang="en-US" altLang="en-US" dirty="0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444346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E26A8-183E-43A3-97E0-E012354229FA}" type="slidenum">
              <a:rPr lang="en-US" altLang="en-US"/>
              <a:pPr/>
              <a:t>9</a:t>
            </a:fld>
            <a:endParaRPr lang="en-US" altLang="en-US" dirty="0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/>
        </p:nvSpPr>
        <p:spPr>
          <a:xfrm>
            <a:off x="7696200" y="-228600"/>
            <a:ext cx="1514403" cy="723899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025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166688" y="-8466"/>
            <a:ext cx="4043915" cy="6858001"/>
            <a:chOff x="5166688" y="-8466"/>
            <a:chExt cx="4043915" cy="6858001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66688" y="4167139"/>
              <a:ext cx="404391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88756" y="-8466"/>
              <a:ext cx="1225698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206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0F62D-0BCA-4CAB-89C1-7E8E73AC0A98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6" name="Freeform 15"/>
          <p:cNvSpPr/>
          <p:nvPr/>
        </p:nvSpPr>
        <p:spPr>
          <a:xfrm>
            <a:off x="-1" y="-152400"/>
            <a:ext cx="1063993" cy="7083287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251" y="152400"/>
            <a:ext cx="1187026" cy="11870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45560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8991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13560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978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803F669-7C9F-42B5-B8E3-ADF814820D37}" type="slidenum">
              <a:rPr lang="en-US" altLang="en-US" smtClean="0"/>
              <a:pPr/>
              <a:t>‹#›</a:t>
            </a:fld>
            <a:endParaRPr lang="en-US" altLang="en-US" dirty="0"/>
          </a:p>
        </p:txBody>
      </p:sp>
      <p:sp>
        <p:nvSpPr>
          <p:cNvPr id="18" name="Rectangle 12"/>
          <p:cNvSpPr txBox="1">
            <a:spLocks noChangeArrowheads="1"/>
          </p:cNvSpPr>
          <p:nvPr/>
        </p:nvSpPr>
        <p:spPr>
          <a:xfrm>
            <a:off x="0" y="6486342"/>
            <a:ext cx="9144000" cy="365127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alt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Office of Labor-Management Standards (OLMS)</a:t>
            </a:r>
            <a:br>
              <a:rPr lang="en-US" altLang="en-US" sz="28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altLang="en-US" sz="2800" b="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https://www.dol.gov/olms/</a:t>
            </a:r>
          </a:p>
        </p:txBody>
      </p:sp>
      <p:pic>
        <p:nvPicPr>
          <p:cNvPr id="27" name="Picture 26" title="Department of Labor Blue Sea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409" y="307691"/>
            <a:ext cx="603817" cy="603817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-1" y="0"/>
            <a:ext cx="1063993" cy="6858002"/>
          </a:xfrm>
          <a:custGeom>
            <a:avLst/>
            <a:gdLst/>
            <a:ahLst/>
            <a:cxnLst/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9A0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17" name="Freeform 16"/>
          <p:cNvSpPr/>
          <p:nvPr/>
        </p:nvSpPr>
        <p:spPr>
          <a:xfrm>
            <a:off x="7696200" y="-8467"/>
            <a:ext cx="1447800" cy="6866469"/>
          </a:xfrm>
          <a:custGeom>
            <a:avLst/>
            <a:gdLst/>
            <a:ahLst/>
            <a:cxnLst/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025B9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69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b="1" i="0" kern="1200" cap="none" baseline="0">
          <a:solidFill>
            <a:schemeClr val="accent2">
              <a:lumMod val="75000"/>
            </a:schemeClr>
          </a:solidFill>
          <a:latin typeface="Arial" panose="020B06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fr.gov/cgi-bin/text-idx?SID=ffffab2dd3aff95eaf203285fce35564&amp;mc=true&amp;node=pt29.2.403&amp;rgn=div5#se29.2.403_14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olmsapps.dol.gov/olpdr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lms/regs/compliance/efs/efspreview.htm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dol.gov/agencies/olms/contact/regions" TargetMode="External"/><Relationship Id="rId4" Type="http://schemas.openxmlformats.org/officeDocument/2006/relationships/hyperlink" Target="mailto:olms-public@dol.gov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l.gov/olms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990600" y="575732"/>
            <a:ext cx="6629400" cy="3475102"/>
          </a:xfrm>
        </p:spPr>
        <p:txBody>
          <a:bodyPr/>
          <a:lstStyle/>
          <a:p>
            <a:pPr algn="l"/>
            <a:r>
              <a:rPr lang="en-US" altLang="en-US" dirty="0"/>
              <a:t>ELECTRONIC FORMS SYSTEM (EFS)</a:t>
            </a:r>
            <a:br>
              <a:rPr lang="en-US" altLang="en-US" sz="6000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5" name="Subtitle 3"/>
          <p:cNvSpPr>
            <a:spLocks noGrp="1"/>
          </p:cNvSpPr>
          <p:nvPr>
            <p:ph type="subTitle" idx="1"/>
          </p:nvPr>
        </p:nvSpPr>
        <p:spPr>
          <a:xfrm>
            <a:off x="1143000" y="3200400"/>
            <a:ext cx="6283919" cy="251460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990033"/>
                </a:solidFill>
              </a:rPr>
              <a:t>		</a:t>
            </a:r>
            <a:r>
              <a:rPr lang="en-US" sz="4400" dirty="0">
                <a:solidFill>
                  <a:srgbClr val="990033"/>
                </a:solidFill>
              </a:rPr>
              <a:t>		</a:t>
            </a:r>
            <a:r>
              <a:rPr lang="en-US" altLang="en-US" sz="4400" b="1" dirty="0">
                <a:solidFill>
                  <a:srgbClr val="990033"/>
                </a:solidFill>
              </a:rPr>
              <a:t>Guide to Using </a:t>
            </a:r>
            <a:br>
              <a:rPr lang="en-US" altLang="en-US" sz="4400" b="1" dirty="0">
                <a:solidFill>
                  <a:srgbClr val="990033"/>
                </a:solidFill>
              </a:rPr>
            </a:br>
            <a:r>
              <a:rPr lang="en-US" altLang="en-US" sz="4400" b="1" dirty="0">
                <a:solidFill>
                  <a:srgbClr val="990033"/>
                </a:solidFill>
              </a:rPr>
              <a:t> EFS to Prepare Simplified Reports</a:t>
            </a:r>
            <a:endParaRPr lang="en-US" sz="4400" b="1" dirty="0">
              <a:solidFill>
                <a:srgbClr val="99003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186" y="304800"/>
            <a:ext cx="6994814" cy="632493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Prepopulated Data</a:t>
            </a: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914400" y="965537"/>
            <a:ext cx="7315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000" dirty="0"/>
              <a:t>By selecting Prepopulate with current OLMS data, from the previous window, the system will prepopulate with local unions under the Simplified Union Listing. </a:t>
            </a:r>
            <a:endParaRPr lang="en-US" sz="2000" dirty="0"/>
          </a:p>
        </p:txBody>
      </p:sp>
      <p:pic>
        <p:nvPicPr>
          <p:cNvPr id="6" name="Picture 5" descr="Screenshot of Simplified Report Prepopulated dat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169" y="2264958"/>
            <a:ext cx="6004031" cy="3450042"/>
          </a:xfrm>
          <a:prstGeom prst="rect">
            <a:avLst/>
          </a:prstGeom>
        </p:spPr>
      </p:pic>
      <p:sp>
        <p:nvSpPr>
          <p:cNvPr id="8" name="Text Box 26"/>
          <p:cNvSpPr txBox="1">
            <a:spLocks noChangeArrowheads="1"/>
          </p:cNvSpPr>
          <p:nvPr/>
        </p:nvSpPr>
        <p:spPr bwMode="auto">
          <a:xfrm>
            <a:off x="4343400" y="5791200"/>
            <a:ext cx="3276600" cy="64633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The system will populate details for each Simplified local union under the Simplified Union Listing section </a:t>
            </a:r>
          </a:p>
        </p:txBody>
      </p:sp>
      <p:sp>
        <p:nvSpPr>
          <p:cNvPr id="9" name="Line 28" descr="Arrow pointing to Local union data on the Simplified Annual Report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590800" y="4747293"/>
            <a:ext cx="3229498" cy="956714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1"/>
            <a:ext cx="6934200" cy="609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Export Current OLMS Data Option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1066800" y="968514"/>
            <a:ext cx="7543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tabLst>
                <a:tab pos="1087438" algn="l"/>
              </a:tabLst>
            </a:pPr>
            <a:r>
              <a:rPr lang="en-US" sz="2000" dirty="0">
                <a:solidFill>
                  <a:schemeClr val="tx2"/>
                </a:solidFill>
              </a:rPr>
              <a:t>By selecting “Export current OLMS data” the system will generate a pop-up warning regarding changes </a:t>
            </a:r>
            <a:r>
              <a:rPr lang="en-US" sz="2000">
                <a:solidFill>
                  <a:schemeClr val="tx2"/>
                </a:solidFill>
              </a:rPr>
              <a:t>information provided</a:t>
            </a:r>
            <a:endParaRPr lang="en-US" sz="2000" dirty="0"/>
          </a:p>
        </p:txBody>
      </p:sp>
      <p:grpSp>
        <p:nvGrpSpPr>
          <p:cNvPr id="5" name="Group 4" descr="Screenshot of Simplified Report What would you like to do">
            <a:extLst>
              <a:ext uri="{FF2B5EF4-FFF2-40B4-BE49-F238E27FC236}">
                <a16:creationId xmlns:a16="http://schemas.microsoft.com/office/drawing/2014/main" id="{C872DC28-D8C9-4691-99C9-DD1104758389}"/>
              </a:ext>
            </a:extLst>
          </p:cNvPr>
          <p:cNvGrpSpPr/>
          <p:nvPr/>
        </p:nvGrpSpPr>
        <p:grpSpPr>
          <a:xfrm>
            <a:off x="842717" y="1783378"/>
            <a:ext cx="7310683" cy="4693622"/>
            <a:chOff x="842717" y="1707178"/>
            <a:chExt cx="7310683" cy="4693622"/>
          </a:xfrm>
        </p:grpSpPr>
        <p:pic>
          <p:nvPicPr>
            <p:cNvPr id="10" name="Picture 9" descr="Graphical user interface, application, Word&#10;&#10;Description automatically generated">
              <a:extLst>
                <a:ext uri="{FF2B5EF4-FFF2-40B4-BE49-F238E27FC236}">
                  <a16:creationId xmlns:a16="http://schemas.microsoft.com/office/drawing/2014/main" id="{7B7645C3-3BF1-4D3D-AF78-CDC402D31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3942" t="21368" r="10737" b="31089"/>
            <a:stretch/>
          </p:blipFill>
          <p:spPr bwMode="auto">
            <a:xfrm>
              <a:off x="842717" y="1707178"/>
              <a:ext cx="6670124" cy="3922917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6" name="Line 28"/>
            <p:cNvSpPr>
              <a:spLocks noChangeShapeType="1"/>
            </p:cNvSpPr>
            <p:nvPr/>
          </p:nvSpPr>
          <p:spPr bwMode="auto">
            <a:xfrm flipH="1">
              <a:off x="6713726" y="3734453"/>
              <a:ext cx="301189" cy="109760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4"/>
            <a:srcRect l="2108" t="9467" r="899" b="4765"/>
            <a:stretch/>
          </p:blipFill>
          <p:spPr>
            <a:xfrm>
              <a:off x="4191000" y="5029200"/>
              <a:ext cx="3505200" cy="1371600"/>
            </a:xfrm>
            <a:prstGeom prst="rect">
              <a:avLst/>
            </a:prstGeom>
          </p:spPr>
        </p:pic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6002466" y="2801011"/>
              <a:ext cx="2150934" cy="830997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The system will provide the following warning message when the filer chooses the Export option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55545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92" y="265524"/>
            <a:ext cx="6994814" cy="64887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Export Current OLMS Data Option</a:t>
            </a:r>
            <a:br>
              <a:rPr lang="en-US" altLang="en-US" sz="3200" dirty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932613" y="990600"/>
            <a:ext cx="7126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</a:rPr>
              <a:t>When the filer </a:t>
            </a:r>
            <a:r>
              <a:rPr lang="en-US" altLang="en-US" dirty="0"/>
              <a:t>selects the </a:t>
            </a:r>
            <a:r>
              <a:rPr lang="en-US" altLang="en-US" sz="1800" dirty="0">
                <a:solidFill>
                  <a:schemeClr val="tx2"/>
                </a:solidFill>
              </a:rPr>
              <a:t>"Export current OLMS data” option, </a:t>
            </a:r>
            <a:r>
              <a:rPr lang="en-US" altLang="en-US" dirty="0">
                <a:solidFill>
                  <a:schemeClr val="tx2"/>
                </a:solidFill>
              </a:rPr>
              <a:t>the system will download the data file and will also open a new form.</a:t>
            </a:r>
            <a:endParaRPr lang="en-US" dirty="0"/>
          </a:p>
        </p:txBody>
      </p:sp>
      <p:grpSp>
        <p:nvGrpSpPr>
          <p:cNvPr id="3" name="Group 2" descr="Screenshot of Simplified Report, Export Current OLMS Data"/>
          <p:cNvGrpSpPr/>
          <p:nvPr/>
        </p:nvGrpSpPr>
        <p:grpSpPr>
          <a:xfrm>
            <a:off x="912169" y="1824832"/>
            <a:ext cx="7360456" cy="4042568"/>
            <a:chOff x="533400" y="1649203"/>
            <a:chExt cx="8807957" cy="498416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400" y="1649203"/>
              <a:ext cx="6941415" cy="4181475"/>
            </a:xfrm>
            <a:prstGeom prst="rect">
              <a:avLst/>
            </a:prstGeom>
          </p:spPr>
        </p:pic>
        <p:sp>
          <p:nvSpPr>
            <p:cNvPr id="8" name="Text Box 26"/>
            <p:cNvSpPr txBox="1">
              <a:spLocks noChangeArrowheads="1"/>
            </p:cNvSpPr>
            <p:nvPr/>
          </p:nvSpPr>
          <p:spPr bwMode="auto">
            <a:xfrm>
              <a:off x="6400800" y="2995718"/>
              <a:ext cx="2940557" cy="34151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CSV file listing all local unions</a:t>
              </a:r>
            </a:p>
          </p:txBody>
        </p:sp>
        <p:sp>
          <p:nvSpPr>
            <p:cNvPr id="9" name="Line 28"/>
            <p:cNvSpPr>
              <a:spLocks noChangeShapeType="1"/>
            </p:cNvSpPr>
            <p:nvPr/>
          </p:nvSpPr>
          <p:spPr bwMode="auto">
            <a:xfrm>
              <a:off x="7734300" y="3387017"/>
              <a:ext cx="38100" cy="9747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724400" y="4361742"/>
              <a:ext cx="4123763" cy="227162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92" y="265524"/>
            <a:ext cx="6994814" cy="648876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Importing Updated Data</a:t>
            </a:r>
            <a:br>
              <a:rPr lang="en-US" altLang="en-US" sz="3200" dirty="0">
                <a:solidFill>
                  <a:srgbClr val="002060"/>
                </a:solidFill>
              </a:rPr>
            </a:b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877669"/>
            <a:ext cx="6839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The filer will use the import option to import the updated data file back into the system. </a:t>
            </a:r>
            <a:endParaRPr lang="en-US" sz="2000" dirty="0"/>
          </a:p>
        </p:txBody>
      </p:sp>
      <p:pic>
        <p:nvPicPr>
          <p:cNvPr id="22" name="Picture 21" descr="Screenshot of Import option on Simplified Report f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330" y="1636931"/>
            <a:ext cx="4265622" cy="620270"/>
          </a:xfrm>
          <a:prstGeom prst="rect">
            <a:avLst/>
          </a:prstGeom>
        </p:spPr>
      </p:pic>
      <p:pic>
        <p:nvPicPr>
          <p:cNvPr id="11" name="Picture 10" descr="Screenshot of Import Schedules page">
            <a:extLst>
              <a:ext uri="{FF2B5EF4-FFF2-40B4-BE49-F238E27FC236}">
                <a16:creationId xmlns:a16="http://schemas.microsoft.com/office/drawing/2014/main" id="{A149C15A-00E1-487A-9116-3E172D35A9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0" t="10684" r="67468" b="62607"/>
          <a:stretch/>
        </p:blipFill>
        <p:spPr bwMode="auto">
          <a:xfrm>
            <a:off x="1935413" y="2309636"/>
            <a:ext cx="4641533" cy="13981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457200" y="5266853"/>
            <a:ext cx="2068107" cy="46166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The data from csv will be populated on the form</a:t>
            </a:r>
          </a:p>
        </p:txBody>
      </p:sp>
      <p:sp>
        <p:nvSpPr>
          <p:cNvPr id="26" name="Line 28" descr="Arrow pointing to the data on the simplified form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>
            <a:off x="2525307" y="5591708"/>
            <a:ext cx="294431" cy="24572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24" name="Picture 23" descr="Screenshot of imported data on the Simplified Report form"/>
          <p:cNvPicPr>
            <a:picLocks noChangeAspect="1"/>
          </p:cNvPicPr>
          <p:nvPr/>
        </p:nvPicPr>
        <p:blipFill rotWithShape="1">
          <a:blip r:embed="rId5"/>
          <a:srcRect b="10923"/>
          <a:stretch/>
        </p:blipFill>
        <p:spPr>
          <a:xfrm>
            <a:off x="2819738" y="3761352"/>
            <a:ext cx="4820078" cy="268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51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6994814" cy="7071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Proceed to a New Form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145180"/>
            <a:ext cx="7147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If the filer selects “Proceed to a new Form,” then selects “Get Form,” a new blank form will open</a:t>
            </a:r>
          </a:p>
        </p:txBody>
      </p:sp>
      <p:pic>
        <p:nvPicPr>
          <p:cNvPr id="1026" name="Picture 1" descr="image00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2" r="12069" b="5891"/>
          <a:stretch/>
        </p:blipFill>
        <p:spPr bwMode="auto">
          <a:xfrm>
            <a:off x="838200" y="1828800"/>
            <a:ext cx="3657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 descr="Highlight of Get Form button"/>
          <p:cNvSpPr/>
          <p:nvPr/>
        </p:nvSpPr>
        <p:spPr bwMode="auto">
          <a:xfrm>
            <a:off x="2171700" y="4934920"/>
            <a:ext cx="990600" cy="22116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8" name="Straight Arrow Connector 7" descr="Arrow pointing to &quot;Proceed tp a new Form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 flipV="1">
            <a:off x="457200" y="4800600"/>
            <a:ext cx="533400" cy="9144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 descr="Arrow pointing to &quot;Get Form&quot;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CxnSpPr/>
          <p:nvPr/>
        </p:nvCxnSpPr>
        <p:spPr>
          <a:xfrm flipV="1">
            <a:off x="2061453" y="5257800"/>
            <a:ext cx="220494" cy="457200"/>
          </a:xfrm>
          <a:prstGeom prst="straightConnector1">
            <a:avLst/>
          </a:prstGeom>
          <a:ln w="38100">
            <a:solidFill>
              <a:schemeClr val="tx1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28600" y="5863599"/>
            <a:ext cx="2438400" cy="461665"/>
          </a:xfrm>
          <a:prstGeom prst="rect">
            <a:avLst/>
          </a:prstGeom>
          <a:noFill/>
          <a:ln w="381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</a:rPr>
              <a:t>Select “Proceed to a new Form,” then “Get Form”</a:t>
            </a:r>
          </a:p>
        </p:txBody>
      </p:sp>
      <p:pic>
        <p:nvPicPr>
          <p:cNvPr id="1027" name="Picture 2" descr="image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35176"/>
            <a:ext cx="4588701" cy="264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2141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6576"/>
            <a:ext cx="6934200" cy="916424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Creating a New Form on the Local Unions Page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914400" y="1273314"/>
            <a:ext cx="7315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Once t</a:t>
            </a:r>
            <a:r>
              <a:rPr lang="en-US" sz="2000" dirty="0">
                <a:solidFill>
                  <a:schemeClr val="tx2"/>
                </a:solidFill>
              </a:rPr>
              <a:t>he system opens a new form, only the date will be prepopulated</a:t>
            </a:r>
            <a:endParaRPr lang="en-US" sz="2000" dirty="0"/>
          </a:p>
        </p:txBody>
      </p:sp>
      <p:grpSp>
        <p:nvGrpSpPr>
          <p:cNvPr id="4" name="Group 3" descr="Screenshot of blank Simplified Annual Report form also showing the date field populated and that the dues/fees must be specified"/>
          <p:cNvGrpSpPr/>
          <p:nvPr/>
        </p:nvGrpSpPr>
        <p:grpSpPr>
          <a:xfrm>
            <a:off x="891434" y="2133600"/>
            <a:ext cx="6880965" cy="4143826"/>
            <a:chOff x="891434" y="1731108"/>
            <a:chExt cx="7169182" cy="447380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1434" y="1731108"/>
              <a:ext cx="7010400" cy="3595972"/>
            </a:xfrm>
            <a:prstGeom prst="rect">
              <a:avLst/>
            </a:prstGeom>
          </p:spPr>
        </p:pic>
        <p:sp>
          <p:nvSpPr>
            <p:cNvPr id="18" name="Text Box 26"/>
            <p:cNvSpPr txBox="1">
              <a:spLocks noChangeArrowheads="1"/>
            </p:cNvSpPr>
            <p:nvPr/>
          </p:nvSpPr>
          <p:spPr bwMode="auto">
            <a:xfrm>
              <a:off x="1348634" y="5569972"/>
              <a:ext cx="2303887" cy="498428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The date will be populated based on the year selected</a:t>
              </a:r>
            </a:p>
          </p:txBody>
        </p:sp>
        <p:sp>
          <p:nvSpPr>
            <p:cNvPr id="19" name="Line 28"/>
            <p:cNvSpPr>
              <a:spLocks noChangeShapeType="1"/>
            </p:cNvSpPr>
            <p:nvPr/>
          </p:nvSpPr>
          <p:spPr bwMode="auto">
            <a:xfrm flipV="1">
              <a:off x="2948834" y="3331872"/>
              <a:ext cx="1053204" cy="217524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" name="Text Box 26"/>
            <p:cNvSpPr txBox="1">
              <a:spLocks noChangeArrowheads="1"/>
            </p:cNvSpPr>
            <p:nvPr/>
          </p:nvSpPr>
          <p:spPr bwMode="auto">
            <a:xfrm>
              <a:off x="5123123" y="5507114"/>
              <a:ext cx="2937493" cy="697799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Specify dues, initiation fees, fee required from transfer members, and work permit fees, as applicable.</a:t>
              </a:r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V="1">
              <a:off x="6324600" y="3266050"/>
              <a:ext cx="510432" cy="21919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386527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32559"/>
            <a:ext cx="6934200" cy="529441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Create Data File</a:t>
            </a:r>
            <a:endParaRPr lang="en-US" sz="3200" dirty="0"/>
          </a:p>
        </p:txBody>
      </p:sp>
      <p:sp>
        <p:nvSpPr>
          <p:cNvPr id="93191" name="Rectangle 7"/>
          <p:cNvSpPr>
            <a:spLocks noChangeArrowheads="1"/>
          </p:cNvSpPr>
          <p:nvPr/>
        </p:nvSpPr>
        <p:spPr bwMode="auto">
          <a:xfrm>
            <a:off x="951186" y="676871"/>
            <a:ext cx="682121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</a:rPr>
              <a:t>The filer will have</a:t>
            </a:r>
            <a:r>
              <a:rPr lang="en-US" altLang="en-US" dirty="0"/>
              <a:t> the </a:t>
            </a:r>
            <a:r>
              <a:rPr lang="en-US" altLang="en-US" dirty="0">
                <a:solidFill>
                  <a:schemeClr val="tx2"/>
                </a:solidFill>
              </a:rPr>
              <a:t>option to create the data file within the form.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</a:rPr>
              <a:t>Selecting the “Create Data File” button will open the download option to create the CSV file.</a:t>
            </a:r>
            <a:endParaRPr lang="en-US" dirty="0"/>
          </a:p>
        </p:txBody>
      </p:sp>
      <p:pic>
        <p:nvPicPr>
          <p:cNvPr id="5" name="Picture 4" descr="Screenshot of Simplified Annual Report form highlighting Create Data File"/>
          <p:cNvPicPr>
            <a:picLocks noChangeAspect="1"/>
          </p:cNvPicPr>
          <p:nvPr/>
        </p:nvPicPr>
        <p:blipFill rotWithShape="1">
          <a:blip r:embed="rId3"/>
          <a:srcRect b="47558"/>
          <a:stretch/>
        </p:blipFill>
        <p:spPr>
          <a:xfrm>
            <a:off x="1066800" y="2084226"/>
            <a:ext cx="5945264" cy="1878174"/>
          </a:xfrm>
          <a:prstGeom prst="rect">
            <a:avLst/>
          </a:prstGeom>
        </p:spPr>
      </p:pic>
      <p:sp>
        <p:nvSpPr>
          <p:cNvPr id="10" name="Oval 25" descr="Highlight of Create Data File"/>
          <p:cNvSpPr>
            <a:spLocks noChangeArrowheads="1"/>
          </p:cNvSpPr>
          <p:nvPr/>
        </p:nvSpPr>
        <p:spPr bwMode="auto">
          <a:xfrm>
            <a:off x="2131936" y="2348630"/>
            <a:ext cx="630019" cy="220508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11" name="Picture 10" descr="Screenshot of Downloads page after selecting Create Data File">
            <a:extLst>
              <a:ext uri="{FF2B5EF4-FFF2-40B4-BE49-F238E27FC236}">
                <a16:creationId xmlns:a16="http://schemas.microsoft.com/office/drawing/2014/main" id="{A68A333F-BFD5-4E09-9123-887E6C78748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848" r="54254" b="71858"/>
          <a:stretch/>
        </p:blipFill>
        <p:spPr bwMode="auto">
          <a:xfrm>
            <a:off x="4280452" y="3040569"/>
            <a:ext cx="3731434" cy="158274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Screenshot of CSV file of local union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4936" y="4342701"/>
            <a:ext cx="3968064" cy="2185858"/>
          </a:xfrm>
          <a:prstGeom prst="rect">
            <a:avLst/>
          </a:prstGeom>
        </p:spPr>
      </p:pic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567333" y="5125769"/>
            <a:ext cx="2433667" cy="276999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CSV file listing all local unions</a:t>
            </a:r>
          </a:p>
        </p:txBody>
      </p:sp>
      <p:sp>
        <p:nvSpPr>
          <p:cNvPr id="8" name="Line 28" descr="Arrow pointing to CSV file listing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85508" y="5293318"/>
            <a:ext cx="500892" cy="18621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05600" cy="528232"/>
          </a:xfrm>
        </p:spPr>
        <p:txBody>
          <a:bodyPr>
            <a:no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Form Instructions</a:t>
            </a:r>
            <a:br>
              <a:rPr lang="en-US" altLang="en-US" sz="3200" dirty="0"/>
            </a:br>
            <a:endParaRPr lang="en-US" sz="3200" dirty="0"/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951007" y="905470"/>
            <a:ext cx="7354793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dirty="0">
                <a:solidFill>
                  <a:schemeClr val="tx2"/>
                </a:solidFill>
              </a:rPr>
              <a:t>Selecting the Form Instructions button will open the Electronic Code of Federal Regulations Simplified Annual Reports for smaller labor organizations section.</a:t>
            </a:r>
            <a:endParaRPr lang="en-US" altLang="en-US" dirty="0"/>
          </a:p>
        </p:txBody>
      </p:sp>
      <p:grpSp>
        <p:nvGrpSpPr>
          <p:cNvPr id="3" name="Group 2" descr="Screenshot of Form Instructions"/>
          <p:cNvGrpSpPr/>
          <p:nvPr/>
        </p:nvGrpSpPr>
        <p:grpSpPr>
          <a:xfrm>
            <a:off x="1295400" y="1943939"/>
            <a:ext cx="6172200" cy="4456861"/>
            <a:chOff x="1295400" y="1905000"/>
            <a:chExt cx="6172200" cy="4456861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95400" y="1905000"/>
              <a:ext cx="6172200" cy="4456861"/>
            </a:xfrm>
            <a:prstGeom prst="rect">
              <a:avLst/>
            </a:prstGeom>
          </p:spPr>
        </p:pic>
        <p:sp>
          <p:nvSpPr>
            <p:cNvPr id="6" name="Oval 25"/>
            <p:cNvSpPr>
              <a:spLocks noChangeArrowheads="1"/>
            </p:cNvSpPr>
            <p:nvPr/>
          </p:nvSpPr>
          <p:spPr bwMode="auto">
            <a:xfrm>
              <a:off x="3276600" y="1984374"/>
              <a:ext cx="685800" cy="22542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992" y="359601"/>
            <a:ext cx="6994814" cy="63099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Help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914400" y="1094167"/>
            <a:ext cx="61448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Selecting the Help button will open the Help for OLMS Electronic Forms System page.</a:t>
            </a:r>
          </a:p>
        </p:txBody>
      </p:sp>
      <p:pic>
        <p:nvPicPr>
          <p:cNvPr id="5" name="Picture 4" descr="Screenshot of OLMS EFS Hel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40490"/>
            <a:ext cx="6781800" cy="4131710"/>
          </a:xfrm>
          <a:prstGeom prst="rect">
            <a:avLst/>
          </a:prstGeom>
        </p:spPr>
      </p:pic>
      <p:sp>
        <p:nvSpPr>
          <p:cNvPr id="6" name="Oval 25" descr="Screenshot of EFS Help"/>
          <p:cNvSpPr>
            <a:spLocks noChangeArrowheads="1"/>
          </p:cNvSpPr>
          <p:nvPr/>
        </p:nvSpPr>
        <p:spPr bwMode="auto">
          <a:xfrm>
            <a:off x="3962400" y="2330933"/>
            <a:ext cx="330926" cy="183667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63992" y="288926"/>
            <a:ext cx="6927483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Searching for a Local Union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1001989"/>
            <a:ext cx="7470408" cy="713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This page has a search feature to locate a local union from the list. </a:t>
            </a:r>
            <a:endParaRPr lang="en-US" altLang="en-US" sz="1500" dirty="0">
              <a:solidFill>
                <a:schemeClr val="tx2"/>
              </a:solidFill>
            </a:endParaRPr>
          </a:p>
        </p:txBody>
      </p:sp>
      <p:grpSp>
        <p:nvGrpSpPr>
          <p:cNvPr id="2" name="Group 1" descr="Screenshot of Simplified Annual Report with locals listed"/>
          <p:cNvGrpSpPr/>
          <p:nvPr/>
        </p:nvGrpSpPr>
        <p:grpSpPr>
          <a:xfrm>
            <a:off x="762000" y="1905000"/>
            <a:ext cx="7153275" cy="4560510"/>
            <a:chOff x="838200" y="1548108"/>
            <a:chExt cx="7153275" cy="456051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1548108"/>
              <a:ext cx="7153275" cy="3914179"/>
            </a:xfrm>
            <a:prstGeom prst="rect">
              <a:avLst/>
            </a:prstGeom>
          </p:spPr>
        </p:pic>
        <p:sp>
          <p:nvSpPr>
            <p:cNvPr id="12" name="Text Box 26"/>
            <p:cNvSpPr txBox="1">
              <a:spLocks noChangeArrowheads="1"/>
            </p:cNvSpPr>
            <p:nvPr/>
          </p:nvSpPr>
          <p:spPr bwMode="auto">
            <a:xfrm>
              <a:off x="1063992" y="5462287"/>
              <a:ext cx="2667000" cy="646331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Use this search feature to search for any local union added to the list.</a:t>
              </a:r>
            </a:p>
          </p:txBody>
        </p:sp>
        <p:sp>
          <p:nvSpPr>
            <p:cNvPr id="13" name="Line 28"/>
            <p:cNvSpPr>
              <a:spLocks noChangeShapeType="1"/>
            </p:cNvSpPr>
            <p:nvPr/>
          </p:nvSpPr>
          <p:spPr bwMode="auto">
            <a:xfrm flipV="1">
              <a:off x="2438400" y="3467096"/>
              <a:ext cx="380998" cy="186690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0949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0391"/>
            <a:ext cx="7010400" cy="1356009"/>
          </a:xfrm>
        </p:spPr>
        <p:txBody>
          <a:bodyPr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3200" dirty="0">
                <a:solidFill>
                  <a:srgbClr val="002060"/>
                </a:solidFill>
              </a:rPr>
              <a:t>ELECTRONIC FORMS SYSTEM (EFS) </a:t>
            </a:r>
            <a:r>
              <a:rPr lang="en-US" altLang="en-US" sz="3100" dirty="0">
                <a:solidFill>
                  <a:srgbClr val="002060"/>
                </a:solidFill>
              </a:rPr>
              <a:t>Simplified Reports</a:t>
            </a:r>
            <a:br>
              <a:rPr lang="en-US" altLang="en-US" sz="3100" dirty="0">
                <a:solidFill>
                  <a:srgbClr val="002060"/>
                </a:solidFill>
                <a:latin typeface="Times New Roman" panose="02020603050405020304" pitchFamily="18" charset="0"/>
              </a:rPr>
            </a:br>
            <a:endParaRPr lang="en-US" sz="3100" dirty="0">
              <a:solidFill>
                <a:srgbClr val="002060"/>
              </a:solidFill>
            </a:endParaRPr>
          </a:p>
        </p:txBody>
      </p:sp>
      <p:sp>
        <p:nvSpPr>
          <p:cNvPr id="67590" name="Text Box 6"/>
          <p:cNvSpPr txBox="1">
            <a:spLocks noChangeArrowheads="1"/>
          </p:cNvSpPr>
          <p:nvPr/>
        </p:nvSpPr>
        <p:spPr bwMode="auto">
          <a:xfrm>
            <a:off x="889000" y="1828800"/>
            <a:ext cx="7467600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1969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112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425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EFS is a web-based system for completing and filing Simplified R</a:t>
            </a:r>
            <a:r>
              <a:rPr lang="en-US" sz="2000" dirty="0"/>
              <a:t>eports.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This tutorial demonstrates basic features and functionality of the EFS Simplified Reports. It does not contain instructions for what information should be provided on your report.  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r>
              <a:rPr lang="en-US" altLang="en-US" sz="2000" b="1" i="1" dirty="0">
                <a:solidFill>
                  <a:srgbClr val="FF0000"/>
                </a:solidFill>
              </a:rPr>
              <a:t>You can view the simplified report instructions at </a:t>
            </a:r>
            <a:r>
              <a:rPr lang="en-US" altLang="en-US" sz="2000" b="1" i="1" dirty="0">
                <a:solidFill>
                  <a:srgbClr val="FF0000"/>
                </a:solidFill>
                <a:hlinkClick r:id="rId3"/>
              </a:rPr>
              <a:t>29 CFR </a:t>
            </a:r>
            <a:r>
              <a:rPr lang="en-US" sz="2000" b="1" dirty="0">
                <a:solidFill>
                  <a:srgbClr val="FF0000"/>
                </a:solidFill>
                <a:hlinkClick r:id="rId3"/>
              </a:rPr>
              <a:t>§403.4</a:t>
            </a:r>
            <a:r>
              <a:rPr lang="en-US" sz="2000" b="1" dirty="0">
                <a:solidFill>
                  <a:srgbClr val="FF0000"/>
                </a:solidFill>
              </a:rPr>
              <a:t>.</a:t>
            </a:r>
            <a:endParaRPr lang="en-US" altLang="en-US" sz="20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/>
              <a:t>	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63992" y="304800"/>
            <a:ext cx="6994814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 Union Information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1042137"/>
            <a:ext cx="6994814" cy="48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Enter any dues/fees that need to be reported in Item 3.</a:t>
            </a:r>
            <a:endParaRPr lang="en-US" altLang="en-US" sz="1500" dirty="0">
              <a:solidFill>
                <a:schemeClr val="tx2"/>
              </a:solidFill>
            </a:endParaRPr>
          </a:p>
        </p:txBody>
      </p:sp>
      <p:pic>
        <p:nvPicPr>
          <p:cNvPr id="4" name="Picture 3" descr="Screenshot of Simplified Annual Report form highlighting dues/fees sec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42519"/>
            <a:ext cx="7077075" cy="3872483"/>
          </a:xfrm>
          <a:prstGeom prst="rect">
            <a:avLst/>
          </a:prstGeom>
        </p:spPr>
      </p:pic>
      <p:sp>
        <p:nvSpPr>
          <p:cNvPr id="12" name="Text Box 26"/>
          <p:cNvSpPr txBox="1">
            <a:spLocks noChangeArrowheads="1"/>
          </p:cNvSpPr>
          <p:nvPr/>
        </p:nvSpPr>
        <p:spPr bwMode="auto">
          <a:xfrm>
            <a:off x="4028910" y="5819001"/>
            <a:ext cx="2638590" cy="276999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Enter the dues/fees</a:t>
            </a:r>
          </a:p>
        </p:txBody>
      </p:sp>
      <p:sp>
        <p:nvSpPr>
          <p:cNvPr id="13" name="Line 28" descr="Arrow pointing to Specify dues/fees area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9682" y="3258533"/>
            <a:ext cx="527716" cy="2522160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0340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63992" y="253425"/>
            <a:ext cx="6994814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Certification Page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90600" y="882957"/>
            <a:ext cx="6994814" cy="641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The system will generate the Certification page adding the data from the Local Unions page.</a:t>
            </a:r>
            <a:endParaRPr lang="en-US" altLang="en-US" sz="1500" dirty="0">
              <a:solidFill>
                <a:schemeClr val="tx2"/>
              </a:solidFill>
            </a:endParaRPr>
          </a:p>
        </p:txBody>
      </p:sp>
      <p:grpSp>
        <p:nvGrpSpPr>
          <p:cNvPr id="3" name="Group 2" descr="Screenshot of the Certification Page with the data from the Local Unions page."/>
          <p:cNvGrpSpPr/>
          <p:nvPr/>
        </p:nvGrpSpPr>
        <p:grpSpPr>
          <a:xfrm>
            <a:off x="838200" y="1830174"/>
            <a:ext cx="6629400" cy="4570626"/>
            <a:chOff x="376646" y="832437"/>
            <a:chExt cx="8153400" cy="585431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6646" y="1463675"/>
              <a:ext cx="8153400" cy="4764598"/>
            </a:xfrm>
            <a:prstGeom prst="rect">
              <a:avLst/>
            </a:prstGeom>
          </p:spPr>
        </p:pic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5654039" y="6023278"/>
              <a:ext cx="2667000" cy="591326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Dues and fees entered in Item 3 will be added here.</a:t>
              </a:r>
            </a:p>
          </p:txBody>
        </p:sp>
        <p:sp>
          <p:nvSpPr>
            <p:cNvPr id="16" name="Oval 25"/>
            <p:cNvSpPr>
              <a:spLocks noChangeArrowheads="1"/>
            </p:cNvSpPr>
            <p:nvPr/>
          </p:nvSpPr>
          <p:spPr bwMode="auto">
            <a:xfrm>
              <a:off x="3276601" y="2080026"/>
              <a:ext cx="1676400" cy="343948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7" name="Oval 25"/>
            <p:cNvSpPr>
              <a:spLocks noChangeArrowheads="1"/>
            </p:cNvSpPr>
            <p:nvPr/>
          </p:nvSpPr>
          <p:spPr bwMode="auto">
            <a:xfrm>
              <a:off x="5212078" y="2095499"/>
              <a:ext cx="1722120" cy="266701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H="1" flipV="1">
              <a:off x="4953000" y="3733799"/>
              <a:ext cx="1981198" cy="228947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" name="Oval 25"/>
            <p:cNvSpPr>
              <a:spLocks noChangeArrowheads="1"/>
            </p:cNvSpPr>
            <p:nvPr/>
          </p:nvSpPr>
          <p:spPr bwMode="auto">
            <a:xfrm>
              <a:off x="3901440" y="3560222"/>
              <a:ext cx="3718560" cy="325977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0" name="Oval 25"/>
            <p:cNvSpPr>
              <a:spLocks noChangeArrowheads="1"/>
            </p:cNvSpPr>
            <p:nvPr/>
          </p:nvSpPr>
          <p:spPr bwMode="auto">
            <a:xfrm>
              <a:off x="1143000" y="4114801"/>
              <a:ext cx="990600" cy="228600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1" name="Text Box 26"/>
            <p:cNvSpPr txBox="1">
              <a:spLocks noChangeArrowheads="1"/>
            </p:cNvSpPr>
            <p:nvPr/>
          </p:nvSpPr>
          <p:spPr bwMode="auto">
            <a:xfrm>
              <a:off x="1234440" y="6095424"/>
              <a:ext cx="2667000" cy="591326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Period end date will be populated here</a:t>
              </a: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919012" y="832437"/>
              <a:ext cx="3905537" cy="591326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The Name of the organization submitting the simplified report will be added here</a:t>
              </a:r>
            </a:p>
          </p:txBody>
        </p:sp>
        <p:sp>
          <p:nvSpPr>
            <p:cNvPr id="23" name="Text Box 26"/>
            <p:cNvSpPr txBox="1">
              <a:spLocks noChangeArrowheads="1"/>
            </p:cNvSpPr>
            <p:nvPr/>
          </p:nvSpPr>
          <p:spPr bwMode="auto">
            <a:xfrm>
              <a:off x="5654039" y="842411"/>
              <a:ext cx="2667000" cy="591326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Period covered entered in Item 2 will be added here</a:t>
              </a:r>
            </a:p>
          </p:txBody>
        </p:sp>
        <p:sp>
          <p:nvSpPr>
            <p:cNvPr id="24" name="Line 28"/>
            <p:cNvSpPr>
              <a:spLocks noChangeShapeType="1"/>
            </p:cNvSpPr>
            <p:nvPr/>
          </p:nvSpPr>
          <p:spPr bwMode="auto">
            <a:xfrm flipH="1" flipV="1">
              <a:off x="1799412" y="4318505"/>
              <a:ext cx="410388" cy="1776919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5" name="Line 28"/>
            <p:cNvSpPr>
              <a:spLocks noChangeShapeType="1"/>
            </p:cNvSpPr>
            <p:nvPr/>
          </p:nvSpPr>
          <p:spPr bwMode="auto">
            <a:xfrm flipH="1" flipV="1">
              <a:off x="3411036" y="1642484"/>
              <a:ext cx="627564" cy="31439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6" name="Line 28"/>
            <p:cNvSpPr>
              <a:spLocks noChangeShapeType="1"/>
            </p:cNvSpPr>
            <p:nvPr/>
          </p:nvSpPr>
          <p:spPr bwMode="auto">
            <a:xfrm flipV="1">
              <a:off x="6074502" y="1393028"/>
              <a:ext cx="530950" cy="66714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838197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08994" y="304800"/>
            <a:ext cx="7049812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Validating the Report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047333"/>
            <a:ext cx="72206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dirty="0"/>
              <a:t>The Simplified Report can be validated from either the Local Unions page or Certification page.</a:t>
            </a:r>
          </a:p>
          <a:p>
            <a:pPr marL="796925" lvl="2" indent="-401638">
              <a:buFont typeface="Wingdings" panose="05000000000000000000" pitchFamily="2" charset="2"/>
              <a:buChar char="Ø"/>
            </a:pPr>
            <a:r>
              <a:rPr lang="en-US" sz="2000" dirty="0"/>
              <a:t>To validate from the Local Unions page the filer must:</a:t>
            </a:r>
          </a:p>
          <a:p>
            <a:pPr marL="1254125" lvl="4" indent="-401638">
              <a:buFont typeface="Wingdings" panose="05000000000000000000" pitchFamily="2" charset="2"/>
              <a:buChar char="Ø"/>
            </a:pPr>
            <a:r>
              <a:rPr lang="en-US" sz="2000" dirty="0"/>
              <a:t>Review the validation summary</a:t>
            </a:r>
          </a:p>
          <a:p>
            <a:pPr marL="1254125" lvl="4" indent="-401638">
              <a:buFont typeface="Wingdings" panose="05000000000000000000" pitchFamily="2" charset="2"/>
              <a:buChar char="Ø"/>
            </a:pPr>
            <a:r>
              <a:rPr lang="en-US" sz="2000" dirty="0"/>
              <a:t>Upon successful validation, from the Certification page, “I Agree” must be selected</a:t>
            </a:r>
          </a:p>
          <a:p>
            <a:pPr marL="1254125" lvl="4" indent="-401638">
              <a:buFont typeface="Wingdings" panose="05000000000000000000" pitchFamily="2" charset="2"/>
              <a:buChar char="Ø"/>
            </a:pPr>
            <a:r>
              <a:rPr lang="en-US" sz="2000" dirty="0"/>
              <a:t>Then the report can be signed and submitted.</a:t>
            </a:r>
          </a:p>
          <a:p>
            <a:pPr marL="796925" lvl="3" indent="-401638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796925" lvl="2" indent="-342900">
              <a:buFont typeface="Wingdings" panose="05000000000000000000" pitchFamily="2" charset="2"/>
              <a:buChar char="Ø"/>
            </a:pPr>
            <a:r>
              <a:rPr lang="en-US" sz="2000" dirty="0"/>
              <a:t>To validate from the Certification page the filer must:</a:t>
            </a:r>
          </a:p>
          <a:p>
            <a:pPr marL="1254125" lvl="3" indent="-342900">
              <a:buFont typeface="Wingdings" panose="05000000000000000000" pitchFamily="2" charset="2"/>
              <a:buChar char="Ø"/>
            </a:pPr>
            <a:r>
              <a:rPr lang="en-US" sz="2000" dirty="0"/>
              <a:t>Select “I Agree”</a:t>
            </a:r>
          </a:p>
          <a:p>
            <a:pPr marL="1254125" lvl="3" indent="-342900">
              <a:buFont typeface="Wingdings" panose="05000000000000000000" pitchFamily="2" charset="2"/>
              <a:buChar char="Ø"/>
            </a:pPr>
            <a:r>
              <a:rPr lang="en-US" sz="2000" dirty="0"/>
              <a:t>Then the system checks for validation errors</a:t>
            </a:r>
          </a:p>
          <a:p>
            <a:pPr marL="1254125" lvl="3" indent="-342900">
              <a:buFont typeface="Wingdings" panose="05000000000000000000" pitchFamily="2" charset="2"/>
              <a:buChar char="Ø"/>
            </a:pPr>
            <a:r>
              <a:rPr lang="en-US" sz="2000" dirty="0"/>
              <a:t>Once all errors are correct, the report can be signed and submitted.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53340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Both validation methods are detailed on the slides below.</a:t>
            </a:r>
          </a:p>
        </p:txBody>
      </p:sp>
    </p:spTree>
    <p:extLst>
      <p:ext uri="{BB962C8B-B14F-4D97-AF65-F5344CB8AC3E}">
        <p14:creationId xmlns:p14="http://schemas.microsoft.com/office/powerpoint/2010/main" val="25390484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08994" y="381000"/>
            <a:ext cx="7220606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Validate from the Local Unions Page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 descr="Screenshot of the Simplified form Local Union page"/>
          <p:cNvGrpSpPr/>
          <p:nvPr/>
        </p:nvGrpSpPr>
        <p:grpSpPr>
          <a:xfrm>
            <a:off x="1008994" y="1752600"/>
            <a:ext cx="6629400" cy="3825287"/>
            <a:chOff x="228600" y="1460061"/>
            <a:chExt cx="7348537" cy="462354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1460061"/>
              <a:ext cx="7348537" cy="3803248"/>
            </a:xfrm>
            <a:prstGeom prst="rect">
              <a:avLst/>
            </a:prstGeom>
          </p:spPr>
        </p:pic>
        <p:sp>
          <p:nvSpPr>
            <p:cNvPr id="27" name="Oval 25"/>
            <p:cNvSpPr>
              <a:spLocks noChangeArrowheads="1"/>
            </p:cNvSpPr>
            <p:nvPr/>
          </p:nvSpPr>
          <p:spPr bwMode="auto">
            <a:xfrm>
              <a:off x="2590800" y="1536993"/>
              <a:ext cx="381000" cy="236652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auto">
            <a:xfrm>
              <a:off x="2667000" y="5525599"/>
              <a:ext cx="3244319" cy="558004"/>
            </a:xfrm>
            <a:prstGeom prst="rect">
              <a:avLst/>
            </a:prstGeom>
            <a:solidFill>
              <a:schemeClr val="bg1"/>
            </a:solidFill>
            <a:ln w="38100" algn="ctr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1200" b="1" dirty="0"/>
                <a:t>On the Local Unions page, select Validate to validate the form</a:t>
              </a:r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H="1" flipV="1">
              <a:off x="2720624" y="1688973"/>
              <a:ext cx="1485900" cy="383529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319399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63992" y="329625"/>
            <a:ext cx="6994814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Validation Summary –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 Unions Page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29986" y="990600"/>
            <a:ext cx="7128820" cy="901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After selecting Validate, the Validation Summary will be provided.  Any error messages from the validation will be listed.</a:t>
            </a:r>
            <a:endParaRPr lang="en-US" altLang="en-US" sz="1500" dirty="0">
              <a:solidFill>
                <a:schemeClr val="tx2"/>
              </a:solidFill>
            </a:endParaRPr>
          </a:p>
        </p:txBody>
      </p:sp>
      <p:pic>
        <p:nvPicPr>
          <p:cNvPr id="3" name="Picture 2" descr="Screenshot of Validation Summar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2332917"/>
            <a:ext cx="7230932" cy="2780091"/>
          </a:xfrm>
          <a:prstGeom prst="rect">
            <a:avLst/>
          </a:prstGeom>
        </p:spPr>
      </p:pic>
      <p:sp>
        <p:nvSpPr>
          <p:cNvPr id="27" name="Oval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9679" y="3458283"/>
            <a:ext cx="2261803" cy="504117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2959145" y="5373469"/>
            <a:ext cx="2902934" cy="830997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The validation error will be listed on the side. Selecting this link will take you to the field that needs correction.</a:t>
            </a:r>
          </a:p>
        </p:txBody>
      </p:sp>
      <p:sp>
        <p:nvSpPr>
          <p:cNvPr id="29" name="Line 28" descr="Arrow pointing to validation summary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2079" y="3962399"/>
            <a:ext cx="386321" cy="1411069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847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90600" y="177225"/>
            <a:ext cx="7239000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Successful Validation – 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Local Unions page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90600" y="876300"/>
            <a:ext cx="70104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Upon passing the validation, the system will display this message</a:t>
            </a:r>
          </a:p>
        </p:txBody>
      </p:sp>
      <p:pic>
        <p:nvPicPr>
          <p:cNvPr id="2" name="Picture 1" descr="Screenshot of pass validation mess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550636"/>
            <a:ext cx="3276600" cy="1116364"/>
          </a:xfrm>
          <a:prstGeom prst="rect">
            <a:avLst/>
          </a:prstGeom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952500" y="2743200"/>
            <a:ext cx="73533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Selecting OK on this message will navigate the user to the Certification screen</a:t>
            </a:r>
          </a:p>
        </p:txBody>
      </p:sp>
      <p:pic>
        <p:nvPicPr>
          <p:cNvPr id="5" name="Picture 4" descr="Screenshot of the Certification scre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1" y="3429000"/>
            <a:ext cx="5638799" cy="309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12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63991" y="152400"/>
            <a:ext cx="6994815" cy="861774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Enabling the Signature Fields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(from Local Unions page)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1143000"/>
            <a:ext cx="699481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After selecting the “I Agree</a:t>
            </a:r>
            <a:r>
              <a:rPr lang="en-US" altLang="en-US" sz="2000" dirty="0"/>
              <a:t>”</a:t>
            </a:r>
            <a:r>
              <a:rPr lang="en-US" altLang="en-US" sz="2000" dirty="0">
                <a:solidFill>
                  <a:schemeClr val="tx2"/>
                </a:solidFill>
              </a:rPr>
              <a:t> checkbox, it will enable the signature fields.</a:t>
            </a:r>
            <a:endParaRPr lang="en-US" altLang="en-US" sz="1500" dirty="0">
              <a:solidFill>
                <a:schemeClr val="tx2"/>
              </a:solidFill>
            </a:endParaRPr>
          </a:p>
        </p:txBody>
      </p:sp>
      <p:grpSp>
        <p:nvGrpSpPr>
          <p:cNvPr id="4" name="Group 3" descr="Screenshot of certification page highlighting the signature fields"/>
          <p:cNvGrpSpPr/>
          <p:nvPr/>
        </p:nvGrpSpPr>
        <p:grpSpPr>
          <a:xfrm>
            <a:off x="914400" y="2084772"/>
            <a:ext cx="6858000" cy="4239828"/>
            <a:chOff x="914400" y="2084772"/>
            <a:chExt cx="6858000" cy="423982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4400" y="2084772"/>
              <a:ext cx="6858000" cy="4239828"/>
            </a:xfrm>
            <a:prstGeom prst="rect">
              <a:avLst/>
            </a:prstGeom>
          </p:spPr>
        </p:pic>
        <p:sp>
          <p:nvSpPr>
            <p:cNvPr id="3" name="Oval 2" descr="Circle around &quot;I Agree&quot; option"/>
            <p:cNvSpPr/>
            <p:nvPr/>
          </p:nvSpPr>
          <p:spPr>
            <a:xfrm>
              <a:off x="1600200" y="4876800"/>
              <a:ext cx="533400" cy="22860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25" descr="Circle around signature block"/>
            <p:cNvSpPr>
              <a:spLocks noChangeArrowheads="1"/>
            </p:cNvSpPr>
            <p:nvPr/>
          </p:nvSpPr>
          <p:spPr bwMode="auto">
            <a:xfrm>
              <a:off x="1828800" y="5181600"/>
              <a:ext cx="2286000" cy="47108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  <p:sp>
          <p:nvSpPr>
            <p:cNvPr id="8" name="Oval 25" descr="Circle around signature block"/>
            <p:cNvSpPr>
              <a:spLocks noChangeArrowheads="1"/>
            </p:cNvSpPr>
            <p:nvPr/>
          </p:nvSpPr>
          <p:spPr bwMode="auto">
            <a:xfrm>
              <a:off x="4876800" y="5181600"/>
              <a:ext cx="2286000" cy="471086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576942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08994" y="381000"/>
            <a:ext cx="7049812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Validate from the Certification Page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0" name="Picture 9" descr="Screenshot of the certification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200" y="1752600"/>
            <a:ext cx="6879200" cy="3860020"/>
          </a:xfrm>
          <a:prstGeom prst="rect">
            <a:avLst/>
          </a:prstGeom>
        </p:spPr>
      </p:pic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854957" y="5813622"/>
            <a:ext cx="2709685" cy="461665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On the Certification Page, select Validate to validate the Form</a:t>
            </a:r>
          </a:p>
        </p:txBody>
      </p:sp>
      <p:sp>
        <p:nvSpPr>
          <p:cNvPr id="12" name="Oval 25" descr="Circle around validation button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1812814"/>
            <a:ext cx="512200" cy="244586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22" name="Line 2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447800" y="2057400"/>
            <a:ext cx="609600" cy="365901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593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08994" y="381000"/>
            <a:ext cx="7049812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Validation - </a:t>
            </a: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 Certification page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1143000"/>
            <a:ext cx="760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After selecting the “Validate” button, the system will check if the “I Agree” box is checked or not. If not, the system will display this message:</a:t>
            </a:r>
          </a:p>
        </p:txBody>
      </p:sp>
      <p:pic>
        <p:nvPicPr>
          <p:cNvPr id="10" name="Picture 9" descr="Screenshot of the certification page highlighting the &quot;I Agree&quot; opti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55" y="2057400"/>
            <a:ext cx="5432045" cy="3048000"/>
          </a:xfrm>
          <a:prstGeom prst="rect">
            <a:avLst/>
          </a:prstGeom>
        </p:spPr>
      </p:pic>
      <p:sp>
        <p:nvSpPr>
          <p:cNvPr id="12" name="Oval 2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4075" y="4114800"/>
            <a:ext cx="627125" cy="244586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pic>
        <p:nvPicPr>
          <p:cNvPr id="2050" name="Picture 2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531495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2126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08994" y="329625"/>
            <a:ext cx="7049812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Validation Summary – 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from Certification Page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794" y="990600"/>
            <a:ext cx="76016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If the “I Agree” box is selected when running the validation, the system will check for any other validation errors. If it finds any error, the following message will be displayed:</a:t>
            </a:r>
          </a:p>
        </p:txBody>
      </p:sp>
      <p:pic>
        <p:nvPicPr>
          <p:cNvPr id="3074" name="Picture 2" descr="image00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1" t="8798" r="1610" b="-7661"/>
          <a:stretch/>
        </p:blipFill>
        <p:spPr bwMode="auto">
          <a:xfrm>
            <a:off x="1760190" y="1988403"/>
            <a:ext cx="4572000" cy="983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62000" y="3087469"/>
            <a:ext cx="744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After selecting “Ok,” the system will navigate the user to the Validation Summary section on the “Local Unions” page.</a:t>
            </a:r>
          </a:p>
        </p:txBody>
      </p:sp>
      <p:pic>
        <p:nvPicPr>
          <p:cNvPr id="3075" name="Picture 3" descr="image0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781" y="3857326"/>
            <a:ext cx="6080819" cy="2619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5" descr="Circle around validation summary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4862914"/>
            <a:ext cx="2057400" cy="471086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515500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81001"/>
            <a:ext cx="6994814" cy="6858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solidFill>
                  <a:srgbClr val="002060"/>
                </a:solidFill>
              </a:rPr>
              <a:t>System Requirements and Settings</a:t>
            </a:r>
            <a:br>
              <a:rPr lang="en-US" altLang="en-US" dirty="0"/>
            </a:br>
            <a:endParaRPr lang="en-US" dirty="0"/>
          </a:p>
        </p:txBody>
      </p:sp>
      <p:sp>
        <p:nvSpPr>
          <p:cNvPr id="128011" name="Text Box 11"/>
          <p:cNvSpPr txBox="1">
            <a:spLocks noChangeArrowheads="1"/>
          </p:cNvSpPr>
          <p:nvPr/>
        </p:nvSpPr>
        <p:spPr bwMode="auto">
          <a:xfrm>
            <a:off x="1016578" y="1393816"/>
            <a:ext cx="7010400" cy="236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600" dirty="0"/>
              <a:t>To access and use EFS, OLMS recommends that you use one of the following browsers:</a:t>
            </a:r>
          </a:p>
          <a:p>
            <a:pPr>
              <a:spcBef>
                <a:spcPct val="50000"/>
              </a:spcBef>
            </a:pPr>
            <a:endParaRPr lang="en-US" altLang="en-US" sz="1600" dirty="0"/>
          </a:p>
          <a:p>
            <a:pPr marL="742950" lvl="1" indent="-285750">
              <a:spcBef>
                <a:spcPts val="180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Microsoft Edge</a:t>
            </a:r>
          </a:p>
          <a:p>
            <a:pPr marL="742950" lvl="1" indent="-285750">
              <a:spcBef>
                <a:spcPts val="1800"/>
              </a:spcBef>
              <a:buClr>
                <a:srgbClr val="0066FF"/>
              </a:buClr>
              <a:buFont typeface="Wingdings" panose="05000000000000000000" pitchFamily="2" charset="2"/>
              <a:buChar char="Ø"/>
            </a:pPr>
            <a:r>
              <a:rPr lang="en-US" altLang="en-US" sz="1600" dirty="0"/>
              <a:t>Google Chrome –Version 7.0 or higher</a:t>
            </a:r>
          </a:p>
          <a:p>
            <a:pPr>
              <a:spcBef>
                <a:spcPct val="50000"/>
              </a:spcBef>
            </a:pPr>
            <a:endParaRPr lang="en-US" altLang="en-US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08994" y="228600"/>
            <a:ext cx="7049812" cy="892552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Enabling Signature Fields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(from Certification page)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2794" y="1258669"/>
            <a:ext cx="76016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If there are no validation errors, the system will enable the Signature fields.</a:t>
            </a:r>
          </a:p>
        </p:txBody>
      </p:sp>
      <p:pic>
        <p:nvPicPr>
          <p:cNvPr id="4098" name="Picture 2" descr="image0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357" y="2282970"/>
            <a:ext cx="6753225" cy="409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Oval 25" descr="Circle around signature block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5257800"/>
            <a:ext cx="2286000" cy="471086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0" name="Oval 25" descr="Circle around signature block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4800600" y="5257800"/>
            <a:ext cx="2286000" cy="471086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87554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990600" y="304800"/>
            <a:ext cx="6934200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Signing the Form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1012029"/>
            <a:ext cx="6934200" cy="58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Selecting the signature box will open the following pop-up box.</a:t>
            </a:r>
          </a:p>
        </p:txBody>
      </p:sp>
      <p:pic>
        <p:nvPicPr>
          <p:cNvPr id="3" name="Picture 2" descr="Screenshot of the certification page highlighting the signature block 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778743"/>
            <a:ext cx="6781800" cy="4164857"/>
          </a:xfrm>
          <a:prstGeom prst="rect">
            <a:avLst/>
          </a:prstGeom>
        </p:spPr>
      </p:pic>
      <p:sp>
        <p:nvSpPr>
          <p:cNvPr id="8" name="Line 28" descr="Arrow pointing to signature block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8090" y="4532283"/>
            <a:ext cx="688537" cy="1515318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28" name="Text Box 26"/>
          <p:cNvSpPr txBox="1">
            <a:spLocks noChangeArrowheads="1"/>
          </p:cNvSpPr>
          <p:nvPr/>
        </p:nvSpPr>
        <p:spPr bwMode="auto">
          <a:xfrm>
            <a:off x="1295399" y="6123801"/>
            <a:ext cx="3626939" cy="276999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Enter the Password and Where Signed</a:t>
            </a:r>
          </a:p>
        </p:txBody>
      </p:sp>
    </p:spTree>
    <p:extLst>
      <p:ext uri="{BB962C8B-B14F-4D97-AF65-F5344CB8AC3E}">
        <p14:creationId xmlns:p14="http://schemas.microsoft.com/office/powerpoint/2010/main" val="398402573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66800" y="304800"/>
            <a:ext cx="7010400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Confirmation Page	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1143000"/>
            <a:ext cx="693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Selecting the Submit button will display the following confirmation page.</a:t>
            </a:r>
          </a:p>
        </p:txBody>
      </p:sp>
      <p:pic>
        <p:nvPicPr>
          <p:cNvPr id="2" name="Picture 1" descr="Screenshot of the confirmation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2047132"/>
            <a:ext cx="6934200" cy="321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582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82387" y="304800"/>
            <a:ext cx="6994813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Disclosure Page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14400" y="990600"/>
            <a:ext cx="7601606" cy="762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Upon successful submission, the report will be listed on the OLMS Online Disclosure Page - </a:t>
            </a:r>
            <a:r>
              <a:rPr lang="en-US" altLang="en-US" sz="2000" dirty="0">
                <a:solidFill>
                  <a:schemeClr val="tx2"/>
                </a:solidFill>
                <a:hlinkClick r:id="rId3"/>
              </a:rPr>
              <a:t>https://olmsapps.dol.gov/olpdr/</a:t>
            </a:r>
            <a:endParaRPr lang="en-US" altLang="en-US" sz="2000" dirty="0">
              <a:solidFill>
                <a:schemeClr val="tx2"/>
              </a:solidFill>
            </a:endParaRPr>
          </a:p>
        </p:txBody>
      </p:sp>
      <p:pic>
        <p:nvPicPr>
          <p:cNvPr id="5" name="Picture 4" descr="Screenshot of the OLMS Online Disclosure page"/>
          <p:cNvPicPr>
            <a:picLocks noChangeAspect="1"/>
          </p:cNvPicPr>
          <p:nvPr/>
        </p:nvPicPr>
        <p:blipFill rotWithShape="1">
          <a:blip r:embed="rId4"/>
          <a:srcRect r="29985"/>
          <a:stretch/>
        </p:blipFill>
        <p:spPr>
          <a:xfrm>
            <a:off x="914400" y="1981200"/>
            <a:ext cx="6841120" cy="406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604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06186" y="304800"/>
            <a:ext cx="6994814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Amending A Report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29986" y="1022066"/>
            <a:ext cx="7528214" cy="1492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To amend a report, select “Amend an already submitted form.” Select the report that needs amending from the list.</a:t>
            </a:r>
          </a:p>
          <a:p>
            <a:pPr marL="342900" indent="-342900" eaLnBrk="1" hangingPunct="1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(Please note that the only forms that you can amend in EFS are ones that were filed using EFS.)</a:t>
            </a:r>
            <a:endParaRPr lang="en-US" altLang="en-US" sz="1600" dirty="0">
              <a:solidFill>
                <a:schemeClr val="tx2"/>
              </a:solidFill>
            </a:endParaRPr>
          </a:p>
        </p:txBody>
      </p:sp>
      <p:pic>
        <p:nvPicPr>
          <p:cNvPr id="3" name="Picture 2" descr="Screenshot of the OLMS EFS &quot;What would you like to do?&quot; p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267" y="2689016"/>
            <a:ext cx="7050133" cy="348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643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Text Box 20"/>
          <p:cNvSpPr txBox="1">
            <a:spLocks noGrp="1" noChangeArrowheads="1"/>
          </p:cNvSpPr>
          <p:nvPr>
            <p:ph type="title" idx="4294967295"/>
          </p:nvPr>
        </p:nvSpPr>
        <p:spPr bwMode="auto">
          <a:xfrm>
            <a:off x="1063992" y="381000"/>
            <a:ext cx="6994814" cy="584775"/>
          </a:xfrm>
          <a:prstGeom prst="rect">
            <a:avLst/>
          </a:prstGeom>
          <a:noFill/>
          <a:ln>
            <a:noFill/>
            <a:prstDash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Amending A Report 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(cont’d)</a:t>
            </a:r>
            <a:endParaRPr kumimoji="0" lang="en-US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293" name="Rectangle 11"/>
          <p:cNvSpPr>
            <a:spLocks noChangeArrowheads="1"/>
          </p:cNvSpPr>
          <p:nvPr/>
        </p:nvSpPr>
        <p:spPr bwMode="auto">
          <a:xfrm>
            <a:off x="929986" y="1082391"/>
            <a:ext cx="7375814" cy="746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indent="-285750" eaLnBrk="1" hangingPunct="1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EFS will open the selected report with the union listing populated. The filer will modify the data and will re-submit it. </a:t>
            </a:r>
          </a:p>
        </p:txBody>
      </p:sp>
      <p:pic>
        <p:nvPicPr>
          <p:cNvPr id="2" name="Picture 1" descr="Screenshot of the EFS Simplified Annual Report Form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33600"/>
            <a:ext cx="6801394" cy="40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9366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74A2457-B85C-4EE9-8900-91E8A70793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219200" y="270240"/>
            <a:ext cx="6858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Ge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ting Help</a:t>
            </a:r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876300" y="1289953"/>
            <a:ext cx="73914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b="1" dirty="0"/>
              <a:t>If you experience difficulty using EFS, please contact OLMS Technical Support toll-free at: 1-866-401-1109</a:t>
            </a:r>
          </a:p>
          <a:p>
            <a:pPr algn="ctr"/>
            <a:r>
              <a:rPr lang="en-US" altLang="en-US" sz="2800" dirty="0">
                <a:solidFill>
                  <a:srgbClr val="0000FF"/>
                </a:solidFill>
              </a:rPr>
              <a:t> </a:t>
            </a:r>
            <a:endParaRPr lang="en-US" altLang="en-US" dirty="0"/>
          </a:p>
          <a:p>
            <a:pPr algn="ctr"/>
            <a:endParaRPr lang="en-US" altLang="en-US" dirty="0"/>
          </a:p>
          <a:p>
            <a:pPr algn="ctr"/>
            <a:endParaRPr lang="en-US" altLang="en-US" dirty="0"/>
          </a:p>
          <a:p>
            <a:r>
              <a:rPr lang="en-US" altLang="en-US" dirty="0"/>
              <a:t>This PowerPoint presentation and other information regarding EFS can be found on our website at the following URL:</a:t>
            </a:r>
          </a:p>
          <a:p>
            <a:endParaRPr lang="en-US" altLang="en-US" dirty="0"/>
          </a:p>
          <a:p>
            <a:pPr algn="ctr"/>
            <a:r>
              <a:rPr lang="en-US" altLang="en-US" sz="1600" dirty="0">
                <a:hlinkClick r:id="rId3"/>
              </a:rPr>
              <a:t>http://www.dol.gov/olms/regs/compliance/efs/efspreview.htm</a:t>
            </a:r>
            <a:endParaRPr lang="en-US" altLang="en-US" sz="1600" dirty="0"/>
          </a:p>
          <a:p>
            <a:pPr algn="ctr"/>
            <a:endParaRPr lang="en-US" altLang="en-US" sz="1600" dirty="0"/>
          </a:p>
          <a:p>
            <a:pPr algn="ctr"/>
            <a:endParaRPr lang="en-US" altLang="en-US" sz="1600" dirty="0"/>
          </a:p>
          <a:p>
            <a:pPr algn="ctr"/>
            <a:endParaRPr lang="en-US" altLang="en-US" sz="1600" dirty="0">
              <a:solidFill>
                <a:srgbClr val="0000FF"/>
              </a:solidFill>
            </a:endParaRPr>
          </a:p>
          <a:p>
            <a:r>
              <a:rPr lang="en-US" altLang="en-US" dirty="0"/>
              <a:t>If you have additional questions or comments, please contact OLMS:</a:t>
            </a:r>
            <a:br>
              <a:rPr lang="en-US" altLang="en-US" dirty="0">
                <a:solidFill>
                  <a:srgbClr val="0000FF"/>
                </a:solidFill>
              </a:rPr>
            </a:br>
            <a:r>
              <a:rPr lang="en-US" altLang="en-US" dirty="0"/>
              <a:t>E-mail OLMS at </a:t>
            </a:r>
            <a:r>
              <a:rPr lang="en-US" altLang="en-US" dirty="0">
                <a:hlinkClick r:id="rId4"/>
              </a:rPr>
              <a:t>olms-public@dol.gov</a:t>
            </a:r>
            <a:r>
              <a:rPr lang="en-US" altLang="en-US" dirty="0"/>
              <a:t> or contact your local OLMS district office at: </a:t>
            </a:r>
            <a:r>
              <a:rPr lang="en-US" altLang="en-US" dirty="0">
                <a:hlinkClick r:id="rId5"/>
              </a:rPr>
              <a:t>https://www.dol.gov/agencies/olms/contact/regions</a:t>
            </a:r>
            <a:r>
              <a:rPr lang="en-US" altLang="en-US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96296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Accessing the System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3992" y="1037605"/>
            <a:ext cx="7467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/>
              <a:t>Navigate to the </a:t>
            </a:r>
            <a:r>
              <a:rPr lang="en-US" altLang="en-US" dirty="0">
                <a:hlinkClick r:id="rId3"/>
              </a:rPr>
              <a:t>OLMS Website</a:t>
            </a:r>
            <a:r>
              <a:rPr lang="en-US" altLang="en-US" dirty="0"/>
              <a:t> and select FILE LABOR-MANAGEMENT LM REPORTS., then from the drop down menu, select the</a:t>
            </a:r>
            <a:r>
              <a:rPr lang="en-US" altLang="en-US" b="1" dirty="0">
                <a:solidFill>
                  <a:srgbClr val="FF0000"/>
                </a:solidFill>
              </a:rPr>
              <a:t> “FILE LABOR UNION, TRUSTEESHIP,EMPLOYER, AND CONSULTANT REPORTS”</a:t>
            </a:r>
            <a:r>
              <a:rPr lang="en-US" altLang="en-US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Screenshot of OLMS Front Page&#10;">
            <a:extLst>
              <a:ext uri="{FF2B5EF4-FFF2-40B4-BE49-F238E27FC236}">
                <a16:creationId xmlns:a16="http://schemas.microsoft.com/office/drawing/2014/main" id="{E8FD2DDC-FF8A-D7E4-14D1-DE509F614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2393613"/>
            <a:ext cx="6903720" cy="3426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9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16" descr="Accessing the System" title="Accessing the System"/>
          <p:cNvSpPr>
            <a:spLocks noGrp="1" noChangeArrowheads="1"/>
          </p:cNvSpPr>
          <p:nvPr>
            <p:ph type="title"/>
          </p:nvPr>
        </p:nvSpPr>
        <p:spPr>
          <a:xfrm>
            <a:off x="1066800" y="381001"/>
            <a:ext cx="6842414" cy="609600"/>
          </a:xfrm>
          <a:noFill/>
        </p:spPr>
        <p:txBody>
          <a:bodyPr wrap="square">
            <a:normAutofit/>
          </a:bodyPr>
          <a:lstStyle/>
          <a:p>
            <a:r>
              <a:rPr lang="en-US" altLang="en-US" sz="3200" dirty="0">
                <a:solidFill>
                  <a:srgbClr val="002060"/>
                </a:solidFill>
              </a:rPr>
              <a:t>Access the OLMS EFS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8200" y="990600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000" dirty="0"/>
              <a:t>From the EFS Introduction page, select on the “Access the OLMS EFS” link.</a:t>
            </a:r>
            <a:endParaRPr lang="en-US" sz="2000" dirty="0"/>
          </a:p>
        </p:txBody>
      </p:sp>
      <p:pic>
        <p:nvPicPr>
          <p:cNvPr id="9" name="Picture 8" descr="Screenshot of OLMS EFS Introduction page"/>
          <p:cNvPicPr/>
          <p:nvPr/>
        </p:nvPicPr>
        <p:blipFill rotWithShape="1">
          <a:blip r:embed="rId3"/>
          <a:srcRect l="9504" t="14815" r="58034" b="38102"/>
          <a:stretch/>
        </p:blipFill>
        <p:spPr bwMode="auto">
          <a:xfrm>
            <a:off x="1447800" y="1828800"/>
            <a:ext cx="5705475" cy="46548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 descr="Highlight of Access the OLMS EFS"/>
          <p:cNvSpPr/>
          <p:nvPr/>
        </p:nvSpPr>
        <p:spPr bwMode="auto">
          <a:xfrm>
            <a:off x="1828800" y="5189032"/>
            <a:ext cx="990600" cy="221168"/>
          </a:xfrm>
          <a:prstGeom prst="rect">
            <a:avLst/>
          </a:prstGeom>
          <a:noFill/>
          <a:ln w="381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902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16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6858000" cy="604169"/>
          </a:xfrm>
          <a:noFill/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Access Simplified Report in EFS</a:t>
            </a:r>
            <a:br>
              <a:rPr lang="en-US" sz="3200" dirty="0"/>
            </a:br>
            <a:endParaRPr lang="en-US" alt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0600" y="9144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/>
              <a:t>Only the union NHQ has access to the Simplified Report in EFS.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en-US" dirty="0"/>
              <a:t>Log into EFS using your user ID and password and the filing union’s six-digit file number and unique union PIN.</a:t>
            </a:r>
          </a:p>
        </p:txBody>
      </p:sp>
      <p:pic>
        <p:nvPicPr>
          <p:cNvPr id="5" name="Picture 4" descr="Screenshot of OLMS EFS page, with a circle around the Register for an EFS User ID and Password link">
            <a:extLst>
              <a:ext uri="{FF2B5EF4-FFF2-40B4-BE49-F238E27FC236}">
                <a16:creationId xmlns:a16="http://schemas.microsoft.com/office/drawing/2014/main" id="{5466CE34-D08F-4021-81E0-673B8A9E2E89}"/>
              </a:ext>
            </a:extLst>
          </p:cNvPr>
          <p:cNvPicPr/>
          <p:nvPr/>
        </p:nvPicPr>
        <p:blipFill rotWithShape="1">
          <a:blip r:embed="rId3"/>
          <a:srcRect l="8972" t="23643" r="58453" b="6355"/>
          <a:stretch/>
        </p:blipFill>
        <p:spPr bwMode="auto">
          <a:xfrm>
            <a:off x="976745" y="1981200"/>
            <a:ext cx="6629400" cy="43027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908903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10400" cy="707886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2060"/>
                </a:solidFill>
              </a:rPr>
              <a:t>First Time Simplified Report Filers</a:t>
            </a:r>
            <a:endParaRPr lang="en-US" altLang="en-US" sz="32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1273314"/>
            <a:ext cx="771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chemeClr val="tx2"/>
                </a:solidFill>
              </a:rPr>
              <a:t>First time filers will get the following screen.</a:t>
            </a:r>
            <a:endParaRPr lang="en-US" altLang="en-US" sz="2000" dirty="0"/>
          </a:p>
        </p:txBody>
      </p:sp>
      <p:pic>
        <p:nvPicPr>
          <p:cNvPr id="16" name="Picture 15" descr="Screenshot of Simplified Report Filers, Start a new form">
            <a:extLst>
              <a:ext uri="{FF2B5EF4-FFF2-40B4-BE49-F238E27FC236}">
                <a16:creationId xmlns:a16="http://schemas.microsoft.com/office/drawing/2014/main" id="{3D84E518-8CED-4FBB-968D-67FE859998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981" t="11753" r="9615" b="38034"/>
          <a:stretch/>
        </p:blipFill>
        <p:spPr bwMode="auto">
          <a:xfrm>
            <a:off x="746313" y="2057400"/>
            <a:ext cx="7045265" cy="38721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Oval 25" descr="Highlight of Form Selected - Simplified Report"/>
          <p:cNvSpPr>
            <a:spLocks noChangeArrowheads="1"/>
          </p:cNvSpPr>
          <p:nvPr/>
        </p:nvSpPr>
        <p:spPr bwMode="auto">
          <a:xfrm>
            <a:off x="4648201" y="4485280"/>
            <a:ext cx="1120474" cy="195099"/>
          </a:xfrm>
          <a:prstGeom prst="ellipse">
            <a:avLst/>
          </a:prstGeom>
          <a:solidFill>
            <a:srgbClr val="FFFF99">
              <a:alpha val="50980"/>
            </a:srgbClr>
          </a:solidFill>
          <a:ln w="38100" algn="ctr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 dirty="0"/>
          </a:p>
        </p:txBody>
      </p:sp>
      <p:sp>
        <p:nvSpPr>
          <p:cNvPr id="11" name="Line 28" descr="Arrow pointing to the file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768674" y="4324346"/>
            <a:ext cx="403526" cy="160935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2" name="Line 28" descr="Arrow pointing to the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845860" y="4876800"/>
            <a:ext cx="472951" cy="442482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 Box 27"/>
          <p:cNvSpPr txBox="1">
            <a:spLocks noChangeArrowheads="1"/>
          </p:cNvSpPr>
          <p:nvPr/>
        </p:nvSpPr>
        <p:spPr bwMode="auto">
          <a:xfrm>
            <a:off x="6172200" y="4034048"/>
            <a:ext cx="1560362" cy="646331"/>
          </a:xfrm>
          <a:prstGeom prst="rect">
            <a:avLst/>
          </a:prstGeom>
          <a:noFill/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Select Simplified from the dropdown</a:t>
            </a:r>
          </a:p>
        </p:txBody>
      </p:sp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5987104" y="5303636"/>
            <a:ext cx="1868028" cy="276999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b="1" dirty="0"/>
              <a:t>Select the Fiscal  Year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010400" cy="609600"/>
          </a:xfrm>
        </p:spPr>
        <p:txBody>
          <a:bodyPr>
            <a:normAutofit fontScale="90000"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2060"/>
                </a:solidFill>
              </a:rPr>
              <a:t>Returning Simplified Report Filers</a:t>
            </a:r>
            <a:endParaRPr lang="en-US" altLang="en-US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7420" y="1066800"/>
            <a:ext cx="70608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2000" dirty="0">
                <a:solidFill>
                  <a:schemeClr val="tx2"/>
                </a:solidFill>
              </a:rPr>
              <a:t>Returning filers will get the following screen.</a:t>
            </a:r>
            <a:endParaRPr lang="en-US" altLang="en-US" sz="2000" dirty="0"/>
          </a:p>
        </p:txBody>
      </p:sp>
      <p:pic>
        <p:nvPicPr>
          <p:cNvPr id="8" name="Picture 7" descr="Screenshot of Simplified Report Filers Start a new form including the period covered ">
            <a:extLst>
              <a:ext uri="{FF2B5EF4-FFF2-40B4-BE49-F238E27FC236}">
                <a16:creationId xmlns:a16="http://schemas.microsoft.com/office/drawing/2014/main" id="{4AC29F54-614A-456C-A924-5A4812F33B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103" t="19027" r="11379" b="33761"/>
          <a:stretch/>
        </p:blipFill>
        <p:spPr bwMode="auto">
          <a:xfrm>
            <a:off x="762000" y="1905000"/>
            <a:ext cx="7112256" cy="4108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91355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1"/>
            <a:ext cx="7391400" cy="994146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Accessing the Form – Returning Filers</a:t>
            </a:r>
          </a:p>
        </p:txBody>
      </p:sp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990600" y="1295400"/>
            <a:ext cx="73152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US" altLang="en-US" sz="2000" dirty="0">
                <a:solidFill>
                  <a:schemeClr val="tx2"/>
                </a:solidFill>
              </a:rPr>
              <a:t>The filer needs to select one of the three options.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Prepopulate with current OLMS data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Export current OLMS data</a:t>
            </a:r>
          </a:p>
          <a:p>
            <a:pPr marL="800100" lvl="1" indent="-342900">
              <a:buFont typeface="Wingdings" panose="05000000000000000000" pitchFamily="2" charset="2"/>
              <a:buChar char="Ø"/>
            </a:pPr>
            <a:r>
              <a:rPr lang="en-US" altLang="en-US" sz="2000" dirty="0">
                <a:solidFill>
                  <a:schemeClr val="tx2"/>
                </a:solidFill>
              </a:rPr>
              <a:t>Proceed to a new Form</a:t>
            </a:r>
          </a:p>
        </p:txBody>
      </p:sp>
      <p:pic>
        <p:nvPicPr>
          <p:cNvPr id="12" name="Picture 11" descr="Screenshot of Simplified Report Filers Start a new form page">
            <a:extLst>
              <a:ext uri="{FF2B5EF4-FFF2-40B4-BE49-F238E27FC236}">
                <a16:creationId xmlns:a16="http://schemas.microsoft.com/office/drawing/2014/main" id="{70640B98-E162-4C67-B60D-3D162BF1C9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1395" t="23699" r="3011" b="29487"/>
          <a:stretch/>
        </p:blipFill>
        <p:spPr bwMode="auto">
          <a:xfrm>
            <a:off x="838200" y="2679080"/>
            <a:ext cx="6781800" cy="3721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lms_EFSLM">
  <a:themeElements>
    <a:clrScheme name="Custom 6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002060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0F7597"/>
      </a:hlink>
      <a:folHlink>
        <a:srgbClr val="0F75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lms_EFSLM" id="{CE118A6D-EBED-42A2-B6FE-136C2C79C598}" vid="{1197E4AC-11DD-4906-8585-56DB33C2005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8434189E18FF439986EC1381C277AE" ma:contentTypeVersion="11" ma:contentTypeDescription="Create a new document." ma:contentTypeScope="" ma:versionID="ea9f8eafb10513a9cd90cbb5ca8cfcd3">
  <xsd:schema xmlns:xsd="http://www.w3.org/2001/XMLSchema" xmlns:xs="http://www.w3.org/2001/XMLSchema" xmlns:p="http://schemas.microsoft.com/office/2006/metadata/properties" xmlns:ns3="31ed7b37-79bb-4e83-8b0f-34389110c11f" xmlns:ns4="0e7b36da-75ce-4901-8cb0-fb511bced2c8" targetNamespace="http://schemas.microsoft.com/office/2006/metadata/properties" ma:root="true" ma:fieldsID="3cbccf4d512366a06c5cb378363e03df" ns3:_="" ns4:_="">
    <xsd:import namespace="31ed7b37-79bb-4e83-8b0f-34389110c11f"/>
    <xsd:import namespace="0e7b36da-75ce-4901-8cb0-fb511bced2c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d7b37-79bb-4e83-8b0f-34389110c11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7b36da-75ce-4901-8cb0-fb511bced2c8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3A26B98-650D-41FE-8B2B-5F2BC6727588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e7b36da-75ce-4901-8cb0-fb511bced2c8"/>
    <ds:schemaRef ds:uri="http://purl.org/dc/elements/1.1/"/>
    <ds:schemaRef ds:uri="http://schemas.microsoft.com/office/2006/metadata/properties"/>
    <ds:schemaRef ds:uri="31ed7b37-79bb-4e83-8b0f-34389110c11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4518EB-82D2-4424-9223-0303596970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A898A0-D52C-469A-9654-52EB3EB8CB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ed7b37-79bb-4e83-8b0f-34389110c11f"/>
    <ds:schemaRef ds:uri="0e7b36da-75ce-4901-8cb0-fb511bced2c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olms_EFSLM</Template>
  <TotalTime>24587</TotalTime>
  <Words>1382</Words>
  <Application>Microsoft Office PowerPoint</Application>
  <PresentationFormat>On-screen Show (4:3)</PresentationFormat>
  <Paragraphs>163</Paragraphs>
  <Slides>36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Tahoma</vt:lpstr>
      <vt:lpstr>Times New Roman</vt:lpstr>
      <vt:lpstr>Wingdings</vt:lpstr>
      <vt:lpstr>Wingdings 3</vt:lpstr>
      <vt:lpstr>olms_EFSLM</vt:lpstr>
      <vt:lpstr>ELECTRONIC FORMS SYSTEM (EFS) </vt:lpstr>
      <vt:lpstr>ELECTRONIC FORMS SYSTEM (EFS) Simplified Reports </vt:lpstr>
      <vt:lpstr>System Requirements and Settings </vt:lpstr>
      <vt:lpstr>Accessing the System</vt:lpstr>
      <vt:lpstr>Access the OLMS EFS</vt:lpstr>
      <vt:lpstr>Access Simplified Report in EFS </vt:lpstr>
      <vt:lpstr>First Time Simplified Report Filers</vt:lpstr>
      <vt:lpstr>Returning Simplified Report Filers</vt:lpstr>
      <vt:lpstr>Accessing the Form – Returning Filers</vt:lpstr>
      <vt:lpstr>Prepopulated Data</vt:lpstr>
      <vt:lpstr>Export Current OLMS Data Option</vt:lpstr>
      <vt:lpstr>Export Current OLMS Data Option </vt:lpstr>
      <vt:lpstr>Importing Updated Data </vt:lpstr>
      <vt:lpstr>Proceed to a New Form</vt:lpstr>
      <vt:lpstr>Creating a New Form on the Local Unions Page</vt:lpstr>
      <vt:lpstr>Create Data File</vt:lpstr>
      <vt:lpstr>Form Instructions </vt:lpstr>
      <vt:lpstr>Help</vt:lpstr>
      <vt:lpstr>Searching for a Local Union</vt:lpstr>
      <vt:lpstr>Local Union Information</vt:lpstr>
      <vt:lpstr>Certification Page</vt:lpstr>
      <vt:lpstr>Validating the Report</vt:lpstr>
      <vt:lpstr>Validate from the Local Unions Page</vt:lpstr>
      <vt:lpstr>Validation Summary – Local Unions Page</vt:lpstr>
      <vt:lpstr>Successful Validation –  Local Unions page </vt:lpstr>
      <vt:lpstr>Enabling the Signature Fields (from Local Unions page)</vt:lpstr>
      <vt:lpstr>Validate from the Certification Page</vt:lpstr>
      <vt:lpstr>Validation - from Certification page</vt:lpstr>
      <vt:lpstr>Validation Summary – from Certification Page</vt:lpstr>
      <vt:lpstr>Enabling Signature Fields (from Certification page)</vt:lpstr>
      <vt:lpstr>Signing the Form</vt:lpstr>
      <vt:lpstr>Confirmation Page </vt:lpstr>
      <vt:lpstr>Disclosure Page</vt:lpstr>
      <vt:lpstr>Amending A Report</vt:lpstr>
      <vt:lpstr>Amending A Report (cont’d)</vt:lpstr>
      <vt:lpstr>Getting Help</vt:lpstr>
    </vt:vector>
  </TitlesOfParts>
  <Company>DOL OLMS CHIDO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Office of Labor-Management Standards (OLMS) http://www.dol.gov/olms/</dc:title>
  <dc:creator>DCARL</dc:creator>
  <dc:description>4-9-10 Rough Draft 1</dc:description>
  <cp:lastModifiedBy>Delaney, Michael - OLMS</cp:lastModifiedBy>
  <cp:revision>309</cp:revision>
  <cp:lastPrinted>2019-04-16T15:53:58Z</cp:lastPrinted>
  <dcterms:created xsi:type="dcterms:W3CDTF">2010-03-30T20:15:25Z</dcterms:created>
  <dcterms:modified xsi:type="dcterms:W3CDTF">2023-02-14T20:20:32Z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0x010100508434189E18FF439986EC1381C277AE</vt:lpwstr>
  </property>
</Properties>
</file>