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7" r:id="rId2"/>
    <p:sldId id="290" r:id="rId3"/>
    <p:sldId id="315" r:id="rId4"/>
    <p:sldId id="324" r:id="rId5"/>
    <p:sldId id="325" r:id="rId6"/>
    <p:sldId id="326" r:id="rId7"/>
    <p:sldId id="289" r:id="rId8"/>
    <p:sldId id="258" r:id="rId9"/>
    <p:sldId id="296" r:id="rId10"/>
    <p:sldId id="297" r:id="rId11"/>
    <p:sldId id="298" r:id="rId12"/>
    <p:sldId id="299" r:id="rId13"/>
    <p:sldId id="300" r:id="rId14"/>
    <p:sldId id="330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Willifor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33"/>
    <a:srgbClr val="002060"/>
    <a:srgbClr val="0000FF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393" autoAdjust="0"/>
  </p:normalViewPr>
  <p:slideViewPr>
    <p:cSldViewPr>
      <p:cViewPr varScale="1">
        <p:scale>
          <a:sx n="57" d="100"/>
          <a:sy n="57" d="100"/>
        </p:scale>
        <p:origin x="3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>
              <a:defRPr sz="1200"/>
            </a:lvl1pPr>
          </a:lstStyle>
          <a:p>
            <a:fld id="{41F2BD3B-BC05-490E-A3BD-D5F6CEE0D0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2A037-78E5-4998-BAD6-6883037E815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842AD-C44D-4487-8CBD-8E248881091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57A67-7AD6-4355-932C-50BEEC41CB5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30B9C-2CEB-4CAB-AEC3-BA07B7C1DCC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AF4C0-7528-4EDC-A4FB-7A987735DD0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8C4D9-3883-48F7-B009-1829E39735B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80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6609D-C069-44F1-BF0A-49BE2D7C479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E8A8F-441F-41B1-AD36-228E98F5256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2BD3B-BC05-490E-A3BD-D5F6CEE0D0F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7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256E56-A473-4E70-94EE-05A999FCC7E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2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14EF7-77E8-471D-8CF7-29FF7CA995E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5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A3BF4-5341-4327-AB89-06A8BB922B1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E26A8-183E-43A3-97E0-E012354229F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14D8D-EBFE-4710-A624-4BD1916FAC0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7696200" y="-228600"/>
            <a:ext cx="1514403" cy="723899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025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66688" y="-8466"/>
            <a:ext cx="4043915" cy="6858001"/>
            <a:chOff x="5166688" y="-8466"/>
            <a:chExt cx="4043915" cy="6858001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66688" y="4167139"/>
              <a:ext cx="404391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88756" y="-8466"/>
              <a:ext cx="1225698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F62D-0BCA-4CAB-89C1-7E8E73AC0A9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reeform 15"/>
          <p:cNvSpPr/>
          <p:nvPr/>
        </p:nvSpPr>
        <p:spPr>
          <a:xfrm>
            <a:off x="-1" y="-152400"/>
            <a:ext cx="1063993" cy="7083287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51" y="152400"/>
            <a:ext cx="1187026" cy="1187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556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99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1356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978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03F669-7C9F-42B5-B8E3-ADF814820D3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>
          <a:xfrm>
            <a:off x="0" y="6486342"/>
            <a:ext cx="9144000" cy="36512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Labor-Management Standards (OLMS)</a:t>
            </a:r>
            <a:br>
              <a:rPr lang="en-US" alt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https://www.dol.gov/olms/</a:t>
            </a:r>
          </a:p>
        </p:txBody>
      </p:sp>
      <p:pic>
        <p:nvPicPr>
          <p:cNvPr id="27" name="Picture 26" title="Department of Labor Blue Se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09" y="307691"/>
            <a:ext cx="603817" cy="603817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-1" y="0"/>
            <a:ext cx="1063993" cy="6858002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7696200" y="-8467"/>
            <a:ext cx="1447800" cy="686646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025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6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agencies/olms/public-disclosure-ro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lms-public@dol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ol.gov/agencies/olms/contact/regions" TargetMode="External"/><Relationship Id="rId4" Type="http://schemas.openxmlformats.org/officeDocument/2006/relationships/hyperlink" Target="http://www.dol.gov/agencies/olms/regs/compliance/efs/efshel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lm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575732"/>
            <a:ext cx="6629400" cy="3475102"/>
          </a:xfrm>
        </p:spPr>
        <p:txBody>
          <a:bodyPr/>
          <a:lstStyle/>
          <a:p>
            <a:pPr algn="l"/>
            <a:r>
              <a:rPr lang="en-US" altLang="en-US" dirty="0"/>
              <a:t>ELECTRONIC FORMS SYSTEM (EFS)</a:t>
            </a:r>
            <a:br>
              <a:rPr lang="en-US" altLang="en-US" sz="60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295400" y="3502384"/>
            <a:ext cx="5826719" cy="206021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990033"/>
                </a:solidFill>
              </a:rPr>
              <a:t>	</a:t>
            </a:r>
            <a:r>
              <a:rPr lang="en-US" altLang="en-US" sz="4400" b="1" dirty="0">
                <a:solidFill>
                  <a:srgbClr val="990033"/>
                </a:solidFill>
              </a:rPr>
              <a:t>Guide to Uploading </a:t>
            </a:r>
            <a:br>
              <a:rPr lang="en-US" altLang="en-US" sz="4400" b="1" dirty="0">
                <a:solidFill>
                  <a:srgbClr val="990033"/>
                </a:solidFill>
              </a:rPr>
            </a:br>
            <a:r>
              <a:rPr lang="en-US" altLang="en-US" sz="4400" b="1" dirty="0">
                <a:solidFill>
                  <a:srgbClr val="990033"/>
                </a:solidFill>
              </a:rPr>
              <a:t>Union Constitutions and Bylaws into EFS</a:t>
            </a:r>
            <a:endParaRPr lang="en-US" sz="4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85" y="329558"/>
            <a:ext cx="6994814" cy="73873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Attaching the File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082385" y="1165887"/>
            <a:ext cx="678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After selecting “Open,” the filer must select “Attach File.”</a:t>
            </a:r>
            <a:endParaRPr lang="en-US" altLang="en-US" dirty="0"/>
          </a:p>
        </p:txBody>
      </p:sp>
      <p:pic>
        <p:nvPicPr>
          <p:cNvPr id="5" name="Picture 4" descr="Attach the selected file."/>
          <p:cNvPicPr/>
          <p:nvPr/>
        </p:nvPicPr>
        <p:blipFill rotWithShape="1">
          <a:blip r:embed="rId3"/>
          <a:srcRect l="61539" t="9271" r="11899" b="33455"/>
          <a:stretch/>
        </p:blipFill>
        <p:spPr bwMode="auto">
          <a:xfrm>
            <a:off x="1093813" y="2035639"/>
            <a:ext cx="6373787" cy="4136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013" y="255106"/>
            <a:ext cx="6994814" cy="648876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Submitting the File</a:t>
            </a:r>
            <a:br>
              <a:rPr lang="en-US" altLang="en-US" sz="3200" dirty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85013" y="914400"/>
            <a:ext cx="6839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The filer will see the file has been attached when it appears under the “Attached Files.”</a:t>
            </a:r>
          </a:p>
          <a:p>
            <a:pPr marL="285750" indent="-28575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The attached file is then submitted by selecting “Submit.”</a:t>
            </a:r>
          </a:p>
        </p:txBody>
      </p:sp>
      <p:pic>
        <p:nvPicPr>
          <p:cNvPr id="3" name="Picture 2" descr="Submitting the attached fi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34" y="2402146"/>
            <a:ext cx="6477000" cy="41284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699" y="304800"/>
            <a:ext cx="6801940" cy="64989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Submitting the File </a:t>
            </a:r>
            <a:r>
              <a:rPr lang="en-US" altLang="en-US" sz="1600" dirty="0">
                <a:solidFill>
                  <a:srgbClr val="002060"/>
                </a:solidFill>
              </a:rPr>
              <a:t>(cont’d)</a:t>
            </a:r>
            <a:endParaRPr lang="en-US" sz="3200" dirty="0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914400" y="1120170"/>
            <a:ext cx="7239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After selecting “Submit,” the Signature screen opens.</a:t>
            </a:r>
          </a:p>
          <a:p>
            <a:pPr marL="342900" indent="-34290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The filer must enter their password and select “Sign.” </a:t>
            </a:r>
          </a:p>
        </p:txBody>
      </p:sp>
      <p:pic>
        <p:nvPicPr>
          <p:cNvPr id="5" name="Picture 4" descr="Signature screen requiring password to submit the file."/>
          <p:cNvPicPr/>
          <p:nvPr/>
        </p:nvPicPr>
        <p:blipFill rotWithShape="1">
          <a:blip r:embed="rId3"/>
          <a:srcRect l="61168" t="9723" r="11392" b="31861"/>
          <a:stretch/>
        </p:blipFill>
        <p:spPr bwMode="auto">
          <a:xfrm>
            <a:off x="1180699" y="2091493"/>
            <a:ext cx="642094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606" y="389872"/>
            <a:ext cx="6571594" cy="529441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Submission Confirmation</a:t>
            </a:r>
            <a:endParaRPr lang="en-US" sz="3200" dirty="0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124606" y="1338352"/>
            <a:ext cx="6973614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EFS will display a message indicating that the constitution and bylaws were successfully submitted.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The constitution and bylaws should be available for viewing on the OLMS </a:t>
            </a:r>
            <a:r>
              <a:rPr lang="en-US" sz="2000" dirty="0">
                <a:hlinkClick r:id="rId3"/>
              </a:rPr>
              <a:t>Online Public Disclosure Room </a:t>
            </a:r>
            <a:r>
              <a:rPr lang="en-US" sz="2000" dirty="0"/>
              <a:t>within the hour.</a:t>
            </a:r>
          </a:p>
        </p:txBody>
      </p:sp>
      <p:pic>
        <p:nvPicPr>
          <p:cNvPr id="5" name="Picture 4" descr="Confirmation page message indicating constitution and bylaws were submitted."/>
          <p:cNvPicPr/>
          <p:nvPr/>
        </p:nvPicPr>
        <p:blipFill rotWithShape="1">
          <a:blip r:embed="rId4"/>
          <a:srcRect l="62619" t="9107" r="12671" b="50191"/>
          <a:stretch/>
        </p:blipFill>
        <p:spPr bwMode="auto">
          <a:xfrm>
            <a:off x="1172093" y="3276600"/>
            <a:ext cx="647662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D902-B7DB-4E58-8F61-EBCAE458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707199"/>
          </a:xfrm>
        </p:spPr>
        <p:txBody>
          <a:bodyPr/>
          <a:lstStyle/>
          <a:p>
            <a:pPr algn="ctr"/>
            <a:r>
              <a:rPr lang="en-US" dirty="0"/>
              <a:t>Getting Help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838200" y="1605424"/>
            <a:ext cx="7467600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</a:rPr>
              <a:t>  </a:t>
            </a:r>
            <a:r>
              <a:rPr lang="en-US" altLang="en-US" sz="1950" b="1" dirty="0"/>
              <a:t>If you experience difficulty using EFS, please contact the OLMS Form Technical Support toll-free at: 1-866-401-1109 or by emailing </a:t>
            </a:r>
            <a:r>
              <a:rPr lang="en-US" altLang="en-US" sz="1950" b="1" dirty="0">
                <a:hlinkClick r:id="rId3"/>
              </a:rPr>
              <a:t>olms-public@dol.gov</a:t>
            </a:r>
            <a:r>
              <a:rPr lang="en-US" altLang="en-US" sz="1950" b="1" dirty="0"/>
              <a:t>. </a:t>
            </a:r>
          </a:p>
          <a:p>
            <a:pPr algn="ctr">
              <a:buClr>
                <a:srgbClr val="0066FF"/>
              </a:buClr>
            </a:pPr>
            <a:endParaRPr lang="en-US" altLang="en-US" sz="1950" dirty="0"/>
          </a:p>
          <a:p>
            <a:pPr marL="342900" indent="-34290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1950" dirty="0"/>
              <a:t>This PowerPoint presentation and other information regarding EFS can be found on our website at the following URL: </a:t>
            </a:r>
            <a:r>
              <a:rPr lang="en-US" altLang="en-US" sz="1950" dirty="0">
                <a:hlinkClick r:id="rId4"/>
              </a:rPr>
              <a:t>http://www.dol.gov/agencies/olms/regs/compliance/efs/efshelp</a:t>
            </a:r>
            <a:r>
              <a:rPr lang="en-US" altLang="en-US" sz="1950" dirty="0"/>
              <a:t>.</a:t>
            </a:r>
          </a:p>
          <a:p>
            <a:pPr marL="342900" indent="-342900" algn="ctr">
              <a:buClr>
                <a:srgbClr val="0066FF"/>
              </a:buClr>
              <a:buFont typeface="Wingdings" panose="05000000000000000000" pitchFamily="2" charset="2"/>
              <a:buChar char="Ø"/>
            </a:pPr>
            <a:endParaRPr lang="en-US" altLang="en-US" sz="1950" dirty="0">
              <a:solidFill>
                <a:srgbClr val="0000FF"/>
              </a:solidFill>
            </a:endParaRPr>
          </a:p>
          <a:p>
            <a:pPr marL="342900" indent="-34290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1950" dirty="0"/>
              <a:t>If you have additional questions or comments please contact OLMS:  Email OLMS at </a:t>
            </a:r>
            <a:r>
              <a:rPr lang="en-US" altLang="en-US" sz="1950" dirty="0">
                <a:hlinkClick r:id="rId3"/>
              </a:rPr>
              <a:t>olms-public@dol.gov</a:t>
            </a:r>
            <a:r>
              <a:rPr lang="en-US" altLang="en-US" sz="1950" dirty="0"/>
              <a:t> or contact your </a:t>
            </a:r>
            <a:r>
              <a:rPr lang="en-US" altLang="en-US" sz="1950" dirty="0">
                <a:hlinkClick r:id="rId5"/>
              </a:rPr>
              <a:t>local OLMS District Office</a:t>
            </a:r>
            <a:r>
              <a:rPr lang="en-US" altLang="en-US" sz="19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36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0391"/>
            <a:ext cx="7010400" cy="1356009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ELECTRONIC FORMS SYSTEM (EFS)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7391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96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1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/>
              <a:t>EFS is a web-based system for completing and filing LM Forms and uploading union constitution and bylaws</a:t>
            </a:r>
            <a:r>
              <a:rPr lang="en-US" sz="2000" dirty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/>
              <a:t>This tutorial demonstrates how to upload an updated copy of a constitution and bylaws without having to file an amended report. 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1"/>
            <a:ext cx="6994814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2060"/>
                </a:solidFill>
              </a:rPr>
              <a:t>System Requirements and Settings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0104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To access and use EFS, OLMS recommends that you use one of the following browsers:</a:t>
            </a:r>
          </a:p>
          <a:p>
            <a:pPr marL="742950" lvl="1" indent="-285750">
              <a:spcBef>
                <a:spcPts val="180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Microsoft Edge</a:t>
            </a:r>
          </a:p>
          <a:p>
            <a:pPr marL="742950" lvl="1" indent="-285750">
              <a:spcBef>
                <a:spcPts val="180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Google Chrome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63099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Accessing the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Navigate to the </a:t>
            </a:r>
            <a:r>
              <a:rPr lang="en-US" altLang="en-US" sz="2000" dirty="0">
                <a:hlinkClick r:id="rId3"/>
              </a:rPr>
              <a:t>OLMS Website</a:t>
            </a:r>
            <a:r>
              <a:rPr lang="en-US" altLang="en-US" sz="2000" dirty="0"/>
              <a:t> and select FILE LABOR-MANAGEMENT LM REPORTS, then from the drop down menu, select the “</a:t>
            </a:r>
            <a:r>
              <a:rPr lang="en-US" altLang="en-US" sz="2000" b="1" dirty="0">
                <a:solidFill>
                  <a:srgbClr val="C00000"/>
                </a:solidFill>
              </a:rPr>
              <a:t>File Labor Union, Employer, and Consultant Reports (EFS)</a:t>
            </a:r>
            <a:r>
              <a:rPr lang="en-US" altLang="en-US" sz="2000" dirty="0"/>
              <a:t>.</a:t>
            </a:r>
            <a:r>
              <a:rPr lang="en-US" altLang="en-US" sz="2000" b="1" dirty="0"/>
              <a:t>”</a:t>
            </a:r>
            <a:endParaRPr lang="en-US" sz="2000" dirty="0"/>
          </a:p>
        </p:txBody>
      </p:sp>
      <p:pic>
        <p:nvPicPr>
          <p:cNvPr id="5" name="Picture 4" descr="Screenshot of OLMS Front Page&#10;">
            <a:extLst>
              <a:ext uri="{FF2B5EF4-FFF2-40B4-BE49-F238E27FC236}">
                <a16:creationId xmlns:a16="http://schemas.microsoft.com/office/drawing/2014/main" id="{1217BBC5-CA13-DF31-A0B0-8063578FB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677062"/>
            <a:ext cx="69037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6" descr="Accessing the System" title="Accessing the System"/>
          <p:cNvSpPr>
            <a:spLocks noGrp="1" noChangeArrowheads="1"/>
          </p:cNvSpPr>
          <p:nvPr>
            <p:ph type="title"/>
          </p:nvPr>
        </p:nvSpPr>
        <p:spPr>
          <a:xfrm>
            <a:off x="1066800" y="381001"/>
            <a:ext cx="6842414" cy="609600"/>
          </a:xfrm>
          <a:noFill/>
        </p:spPr>
        <p:txBody>
          <a:bodyPr wrap="square">
            <a:normAutofit/>
          </a:bodyPr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Accessing the System </a:t>
            </a:r>
            <a:r>
              <a:rPr lang="en-US" altLang="en-US" sz="1400" dirty="0">
                <a:solidFill>
                  <a:srgbClr val="002060"/>
                </a:solidFill>
              </a:rPr>
              <a:t>(cont’d)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9759" y="1143000"/>
            <a:ext cx="764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From the EFS Introduction page, select the “</a:t>
            </a:r>
            <a:r>
              <a:rPr lang="en-US" altLang="en-US" sz="2000" b="1" dirty="0">
                <a:solidFill>
                  <a:srgbClr val="C00000"/>
                </a:solidFill>
              </a:rPr>
              <a:t>Access the OLMS EFS</a:t>
            </a:r>
            <a:r>
              <a:rPr lang="en-US" altLang="en-US" sz="2000" dirty="0"/>
              <a:t>” link.</a:t>
            </a:r>
            <a:endParaRPr lang="en-US" sz="2000" dirty="0"/>
          </a:p>
        </p:txBody>
      </p:sp>
      <p:pic>
        <p:nvPicPr>
          <p:cNvPr id="6" name="Picture 5" descr="Accessing the system from the EFS Introduction page."/>
          <p:cNvPicPr/>
          <p:nvPr/>
        </p:nvPicPr>
        <p:blipFill rotWithShape="1">
          <a:blip r:embed="rId3"/>
          <a:srcRect l="9504" t="20278" r="58034" b="38101"/>
          <a:stretch/>
        </p:blipFill>
        <p:spPr bwMode="auto">
          <a:xfrm>
            <a:off x="1635269" y="2209800"/>
            <a:ext cx="5705475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ounded Rectangle 2" descr="Button to select to access the OLMS EFS"/>
          <p:cNvSpPr/>
          <p:nvPr/>
        </p:nvSpPr>
        <p:spPr>
          <a:xfrm>
            <a:off x="1937442" y="5029200"/>
            <a:ext cx="1066800" cy="2286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0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6"/>
          <p:cNvSpPr>
            <a:spLocks noGrp="1" noChangeArrowheads="1"/>
          </p:cNvSpPr>
          <p:nvPr>
            <p:ph type="title"/>
          </p:nvPr>
        </p:nvSpPr>
        <p:spPr>
          <a:xfrm>
            <a:off x="1143000" y="438290"/>
            <a:ext cx="6858000" cy="1009510"/>
          </a:xfrm>
          <a:noFill/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Accessing EFS to Upload Constitution and Bylaws</a:t>
            </a:r>
            <a:br>
              <a:rPr lang="en-US" sz="3200" dirty="0"/>
            </a:br>
            <a:endParaRPr lang="en-US" alt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447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Log into EFS using your user ID, password, the union’s six-digit file number, and unique union PIN.</a:t>
            </a:r>
          </a:p>
        </p:txBody>
      </p:sp>
      <p:pic>
        <p:nvPicPr>
          <p:cNvPr id="8" name="Picture 7" descr="OLMS Electronic Forms System homepage"/>
          <p:cNvPicPr/>
          <p:nvPr/>
        </p:nvPicPr>
        <p:blipFill rotWithShape="1">
          <a:blip r:embed="rId3"/>
          <a:srcRect l="14103" t="12821" r="61368" b="22792"/>
          <a:stretch/>
        </p:blipFill>
        <p:spPr bwMode="auto">
          <a:xfrm>
            <a:off x="1066800" y="2362200"/>
            <a:ext cx="63246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089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2743" y="259049"/>
            <a:ext cx="6814457" cy="96015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Upload a Copy of the Constitution and Bylaws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89743" y="1447800"/>
            <a:ext cx="70608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Once you are logged in, filers will navigate to the “What would you like to do?” page.</a:t>
            </a:r>
          </a:p>
          <a:p>
            <a:pPr marL="285750" indent="-28575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Select “Upload a copy of the constitution and bylaws.”</a:t>
            </a:r>
          </a:p>
        </p:txBody>
      </p:sp>
      <p:pic>
        <p:nvPicPr>
          <p:cNvPr id="6" name="Picture 5" descr="Screenshot of OLMS &quot;What would you like to do&quot; page.">
            <a:extLst>
              <a:ext uri="{FF2B5EF4-FFF2-40B4-BE49-F238E27FC236}">
                <a16:creationId xmlns:a16="http://schemas.microsoft.com/office/drawing/2014/main" id="{D06420F3-8368-455A-BA39-02F7BB83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44" t="11035" r="10727" b="54594"/>
          <a:stretch/>
        </p:blipFill>
        <p:spPr bwMode="auto">
          <a:xfrm>
            <a:off x="685800" y="2716650"/>
            <a:ext cx="7169138" cy="3303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6920"/>
            <a:ext cx="6934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Select the Fiscal Year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990600" y="1027792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rgbClr val="0066FF"/>
              </a:buClr>
            </a:pPr>
            <a:r>
              <a:rPr lang="en-US" sz="2000" dirty="0"/>
              <a:t>After selecting “Upload a copy of the constitution and bylaws,” the filer must select the fiscal year in which the changes to the constitution and bylaws were made.</a:t>
            </a:r>
          </a:p>
        </p:txBody>
      </p:sp>
      <p:pic>
        <p:nvPicPr>
          <p:cNvPr id="6" name="Picture 5" descr="Page to select Fiscal Year"/>
          <p:cNvPicPr/>
          <p:nvPr/>
        </p:nvPicPr>
        <p:blipFill rotWithShape="1">
          <a:blip r:embed="rId3"/>
          <a:srcRect l="61051" t="10495" r="11507" b="33266"/>
          <a:stretch/>
        </p:blipFill>
        <p:spPr bwMode="auto">
          <a:xfrm>
            <a:off x="990600" y="2164727"/>
            <a:ext cx="66294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93" y="337457"/>
            <a:ext cx="6994814" cy="72934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Selecting the File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14400" y="1005246"/>
            <a:ext cx="731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The filer then selects “Choose File”</a:t>
            </a:r>
          </a:p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 window opens to locate and select the file (the updated constitution and bylaws) </a:t>
            </a:r>
          </a:p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Once the correct file is identified, select Open. </a:t>
            </a:r>
          </a:p>
        </p:txBody>
      </p:sp>
      <p:pic>
        <p:nvPicPr>
          <p:cNvPr id="6" name="Picture 5" descr="Select the correct file to be uploaded."/>
          <p:cNvPicPr/>
          <p:nvPr/>
        </p:nvPicPr>
        <p:blipFill rotWithShape="1">
          <a:blip r:embed="rId3"/>
          <a:srcRect l="50878" t="1213" r="11882" b="32494"/>
          <a:stretch/>
        </p:blipFill>
        <p:spPr bwMode="auto">
          <a:xfrm>
            <a:off x="906517" y="2514600"/>
            <a:ext cx="6789683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ms_EFSLM">
  <a:themeElements>
    <a:clrScheme name="Custom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2060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0F7597"/>
      </a:hlink>
      <a:folHlink>
        <a:srgbClr val="0F75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ms_EFSLM" id="{CE118A6D-EBED-42A2-B6FE-136C2C79C598}" vid="{1197E4AC-11DD-4906-8585-56DB33C200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olms_EFSLM</Template>
  <TotalTime>28796</TotalTime>
  <Words>514</Words>
  <Application>Microsoft Office PowerPoint</Application>
  <PresentationFormat>On-screen Show (4:3)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Wingdings 3</vt:lpstr>
      <vt:lpstr>olms_EFSLM</vt:lpstr>
      <vt:lpstr>ELECTRONIC FORMS SYSTEM (EFS) </vt:lpstr>
      <vt:lpstr>ELECTRONIC FORMS SYSTEM (EFS)  </vt:lpstr>
      <vt:lpstr>System Requirements and Settings </vt:lpstr>
      <vt:lpstr>Accessing the System</vt:lpstr>
      <vt:lpstr>Accessing the System (cont’d)</vt:lpstr>
      <vt:lpstr>Accessing EFS to Upload Constitution and Bylaws </vt:lpstr>
      <vt:lpstr>Upload a Copy of the Constitution and Bylaws</vt:lpstr>
      <vt:lpstr>Select the Fiscal Year</vt:lpstr>
      <vt:lpstr>Selecting the File</vt:lpstr>
      <vt:lpstr>Attaching the File</vt:lpstr>
      <vt:lpstr>Submitting the File </vt:lpstr>
      <vt:lpstr>Submitting the File (cont’d)</vt:lpstr>
      <vt:lpstr>Submission Confirmation</vt:lpstr>
      <vt:lpstr>Getting Help</vt:lpstr>
    </vt:vector>
  </TitlesOfParts>
  <Company>DOL OLMS CHIDO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Labor-Management Standards (OLMS) http://www.dol.gov/olms/</dc:title>
  <dc:creator>DCARL</dc:creator>
  <dc:description>4-9-10 Rough Draft 1</dc:description>
  <cp:lastModifiedBy>Delaney, Michael - OLMS</cp:lastModifiedBy>
  <cp:revision>306</cp:revision>
  <cp:lastPrinted>2019-04-16T15:53:58Z</cp:lastPrinted>
  <dcterms:created xsi:type="dcterms:W3CDTF">2010-03-30T20:15:25Z</dcterms:created>
  <dcterms:modified xsi:type="dcterms:W3CDTF">2023-02-14T19:55:15Z</dcterms:modified>
</cp:coreProperties>
</file>