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58" r:id="rId5"/>
    <p:sldId id="261" r:id="rId6"/>
    <p:sldId id="260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" initials="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65EAE-80C7-4AD0-A5E6-DECA92123E15}" v="24" dt="2023-05-17T00:33:44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A5F2-9710-324B-C16C-A52045A41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88100-0286-3EE0-8BBA-5B5C226DA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6C5DC-466B-285D-8F88-4AB0334F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831B2-5A74-C5D2-C2F2-05978B15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D2B4-7EEA-B0B4-30DB-207509D9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25D7-95BD-96B8-E48D-E9020C6F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10A69-9BBF-DFD5-C69C-99AADDD3A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5F113-DCC3-875F-E28E-EF7A0A45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60F8-41E8-AF51-F42B-D98EBAF2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98B9E-E03B-1841-7C61-9CA80A5F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3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C3566-D769-8973-7C6F-3A2E58F3F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52F23-5835-C6FF-8D2B-F8984E965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FD847-FF71-BDFB-3AB2-6AADEDBC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9D9C6-0D81-C6FA-C614-58C4BCAE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CC7C9-FBE7-2DCD-44BE-B4B407310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EF47-F449-6978-10EC-FE75657F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1CA7C-2D82-1C7C-4A0A-59FBEA8A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8C83A-8049-84FD-244B-238C73C0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470EA-30F9-1AF2-4FF0-903DE095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B00C-0D84-B21E-B8B9-F9002BDF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1FE7-C55B-BCE0-D018-0BA33E42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DD096-A7B8-AC49-42E0-EA81496F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6B40F-8807-21A2-F1C5-01B2015B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4B45E-2594-4E1A-1398-16D2B91E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3EE46-4FC4-F11A-4C09-296C47FA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025F-838B-2A7A-1A2B-5B1E5A58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05DD-BDEC-F77F-5C0A-BB53757D3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786A6-B285-0874-AC9E-5CEA29B64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99AFF-D9F4-E8D4-9927-876E43BE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94475-43B9-0166-009A-39FDEEA4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6846D-6162-23A4-81D7-475FEC6D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4E7E-D54C-6E28-EBD2-80846BDD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22B8-FC62-831A-65BA-17F1D9AA4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BA2E1-47F7-7101-7289-DDCC9EEB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A579F-9AAF-BEA6-523B-1E5E9C7E7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4A137-D594-6274-E866-3A1FA33E9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6A745-B6EE-CF8A-6820-4DE3A686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F9A36-93CB-BDA5-5746-BFD8B547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CA2D8-0C4F-9D58-FE12-67B0E0CC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7C09-501E-2468-CF32-52A346A3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181973-C905-4CE8-5CB4-BA391945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4F330-DF73-106E-B4FE-4384F23D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EE809-D392-7F43-7124-77A43339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3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A9998-C851-C710-06F0-160E6733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58E25-2680-BA70-1780-E7F00DD1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6D7F7-C98B-5864-89EF-5AB39A73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1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4715-2AD7-ED6B-21F0-F1A9A7E1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76486-E2E3-2BBB-0C8E-D79B18A3F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12B82-BEAB-16FE-02BE-64ADF3B75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403D4-7EE0-F27C-7A92-3EF92805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0BD80-DD95-B647-A158-28D96A4D1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CA3C5-A1CB-04B4-1E15-A398192F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A393-DF23-45F1-F4DF-4912D992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8F173-7568-CC9B-4790-F097C3629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7B44E-CD3E-4152-181B-E25497373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C9C97-8BCF-C993-86DF-DBE3173D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1C26D-4435-ED5F-9357-F54CA339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0B1FE-C41F-7DFE-5D63-2ED4E3BA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8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4D7D7-4CE6-277E-4A10-1AEB1382B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65C7D-E1D9-5D68-D818-2B423D0C1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22C94-A23E-5D83-128C-12EFFC5C9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6DBE-B332-4C6D-96A0-8B04EE92FFB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B09F-C8EF-5E27-ADEA-F50D319BC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20303-75FB-69AC-5787-2497C4DF1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173A-111F-48E3-9835-EB7D5BC5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significa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A5516DBA-8E61-7225-2DE1-C9B325C25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Working Group on “Significant”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D0D455-D481-5993-15EE-8DA46FF3A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79" y="2172861"/>
            <a:ext cx="108870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3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7C67-B7BE-4055-907E-7805816E2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503" y="669131"/>
            <a:ext cx="9144000" cy="1330801"/>
          </a:xfrm>
        </p:spPr>
        <p:txBody>
          <a:bodyPr>
            <a:normAutofit/>
          </a:bodyPr>
          <a:lstStyle/>
          <a:p>
            <a:r>
              <a:rPr lang="en-US" sz="4400" dirty="0"/>
              <a:t>“Significance” as Specified in EEOICPA*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EB1508-39B4-4432-B774-4A1A2D976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2344102"/>
            <a:ext cx="11722395" cy="147351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095CCB-B32B-4181-A05F-D88CA3249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999" y="5360988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*https://www.dol.gov/sites/dolgov/files/owcp/energy/regs/compliance/law/EEOICPAALL.pdf</a:t>
            </a:r>
          </a:p>
        </p:txBody>
      </p:sp>
    </p:spTree>
    <p:extLst>
      <p:ext uri="{BB962C8B-B14F-4D97-AF65-F5344CB8AC3E}">
        <p14:creationId xmlns:p14="http://schemas.microsoft.com/office/powerpoint/2010/main" val="302937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5CD8-65A5-9694-34BE-624885AA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“Significant” in Procedure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E6F2-252D-BB55-E007-DBDA12307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“Significant” appears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99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times in the DEEOIC Procedure manual (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7.1 accessed on 3/15/23)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Two different technical contexts in manual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Assessment of expo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sure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Determination of causation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Word has different meanings and use may be misinterpreted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831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B6120B-E0DE-D303-EDB9-01489F6BA34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59981" y="0"/>
            <a:ext cx="9556560" cy="63149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57478E-A880-5D8C-4365-490CF90F3667}"/>
              </a:ext>
            </a:extLst>
          </p:cNvPr>
          <p:cNvSpPr txBox="1"/>
          <p:nvPr/>
        </p:nvSpPr>
        <p:spPr>
          <a:xfrm>
            <a:off x="1656134" y="6488668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https://www.merriam-webster.com/dictionary/significant</a:t>
            </a:r>
            <a:r>
              <a:rPr lang="en-US" dirty="0"/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45F5AE-C4AE-2A79-41E3-4F9F235AE733}"/>
              </a:ext>
            </a:extLst>
          </p:cNvPr>
          <p:cNvSpPr/>
          <p:nvPr/>
        </p:nvSpPr>
        <p:spPr>
          <a:xfrm>
            <a:off x="3909503" y="3869228"/>
            <a:ext cx="4837584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37DE73-685D-FD0B-E12D-BD40D72547AD}"/>
              </a:ext>
            </a:extLst>
          </p:cNvPr>
          <p:cNvSpPr/>
          <p:nvPr/>
        </p:nvSpPr>
        <p:spPr>
          <a:xfrm>
            <a:off x="3909503" y="4567613"/>
            <a:ext cx="4837584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59441F4-FF32-D020-28A0-6001C9AED559}"/>
              </a:ext>
            </a:extLst>
          </p:cNvPr>
          <p:cNvSpPr/>
          <p:nvPr/>
        </p:nvSpPr>
        <p:spPr>
          <a:xfrm>
            <a:off x="9117664" y="4486934"/>
            <a:ext cx="2286000" cy="7198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Exposure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71E407AD-DD35-DB67-0ECD-0FAC0F72AF10}"/>
              </a:ext>
            </a:extLst>
          </p:cNvPr>
          <p:cNvSpPr/>
          <p:nvPr/>
        </p:nvSpPr>
        <p:spPr>
          <a:xfrm>
            <a:off x="9093099" y="3767088"/>
            <a:ext cx="2286000" cy="7198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6113F3C-DD4E-B2D5-6399-933C4099F5DB}"/>
              </a:ext>
            </a:extLst>
          </p:cNvPr>
          <p:cNvSpPr/>
          <p:nvPr/>
        </p:nvSpPr>
        <p:spPr>
          <a:xfrm>
            <a:off x="3909503" y="5427806"/>
            <a:ext cx="4837584" cy="515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4D6ED2D6-E63A-E02E-A22A-D8037A5F5259}"/>
              </a:ext>
            </a:extLst>
          </p:cNvPr>
          <p:cNvSpPr/>
          <p:nvPr/>
        </p:nvSpPr>
        <p:spPr>
          <a:xfrm>
            <a:off x="9117664" y="5322055"/>
            <a:ext cx="2286000" cy="7198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EEOICPA</a:t>
            </a:r>
          </a:p>
        </p:txBody>
      </p:sp>
    </p:spTree>
    <p:extLst>
      <p:ext uri="{BB962C8B-B14F-4D97-AF65-F5344CB8AC3E}">
        <p14:creationId xmlns:p14="http://schemas.microsoft.com/office/powerpoint/2010/main" val="328227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B6B66-383C-6BB4-8999-09B26AA2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Procedural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D654-AB2C-2C25-75BE-1230CA15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Characterize the exposure as one of the following:</a:t>
            </a:r>
          </a:p>
          <a:p>
            <a:pPr marL="457200" lvl="1" indent="0">
              <a:buNone/>
            </a:pPr>
            <a:r>
              <a:rPr lang="en-US" sz="2800" dirty="0"/>
              <a:t>1) Significant High</a:t>
            </a:r>
          </a:p>
          <a:p>
            <a:pPr marL="457200" lvl="1" indent="0">
              <a:buNone/>
            </a:pPr>
            <a:r>
              <a:rPr lang="en-US" sz="2800" dirty="0"/>
              <a:t>2) Significant Moderate</a:t>
            </a:r>
          </a:p>
          <a:p>
            <a:pPr marL="457200" lvl="1" indent="0">
              <a:buNone/>
            </a:pPr>
            <a:r>
              <a:rPr lang="en-US" sz="2800" dirty="0"/>
              <a:t>3) Significant Low </a:t>
            </a:r>
          </a:p>
          <a:p>
            <a:pPr marL="457200" lvl="1" indent="0">
              <a:buNone/>
            </a:pPr>
            <a:r>
              <a:rPr lang="en-US" sz="2800" dirty="0"/>
              <a:t>4) Between Incidental and Significant </a:t>
            </a:r>
          </a:p>
          <a:p>
            <a:pPr marL="457200" lvl="1" indent="0">
              <a:buNone/>
            </a:pPr>
            <a:r>
              <a:rPr lang="en-US" sz="2800" dirty="0"/>
              <a:t>5) Incidental</a:t>
            </a:r>
          </a:p>
          <a:p>
            <a:pPr marL="457200" lvl="1" indent="0">
              <a:buNone/>
            </a:pPr>
            <a:r>
              <a:rPr lang="en-US" sz="2800" dirty="0"/>
              <a:t>6) No exposure</a:t>
            </a:r>
          </a:p>
        </p:txBody>
      </p:sp>
    </p:spTree>
    <p:extLst>
      <p:ext uri="{BB962C8B-B14F-4D97-AF65-F5344CB8AC3E}">
        <p14:creationId xmlns:p14="http://schemas.microsoft.com/office/powerpoint/2010/main" val="99372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D998-227D-3FCB-F5B7-B65E0098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Characterizing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95A2-769C-8DAF-6965-D386453A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exposure (direct, bystander, or area)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of exposure (inhalation, ingestion, skin absorption)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Intensity of exposure (concentration)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of exposure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Duration of exposure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 timing of exposure and disease onset (appropriate latency)</a:t>
            </a:r>
          </a:p>
          <a:p>
            <a:pPr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PPE, engineering controls or other mitigating factors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details may be important to causation determination and may be obscured when applying the current categories of exposure.</a:t>
            </a:r>
            <a:endParaRPr lang="en-US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67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C1C0-E4D9-B5F2-7A2B-162E4186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A616-D636-C1B2-66EE-DD852C0F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 assessments refer to the basic metrics of exposure science, as these details can have distinct value in determining causation: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Duration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metrics may further be divided by the facility and job under which they occurred for a claimant as relevant. 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 should define what is meant by the 6 different categories of exposure significance in the context of these four basic metrics of exposure. 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 should clarify how a sing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metric of exposure (e.g., “significant low”) can be applied when a claimant has more than one medical condition for which different basic metrics have varying importance. </a:t>
            </a:r>
          </a:p>
        </p:txBody>
      </p:sp>
    </p:spTree>
    <p:extLst>
      <p:ext uri="{BB962C8B-B14F-4D97-AF65-F5344CB8AC3E}">
        <p14:creationId xmlns:p14="http://schemas.microsoft.com/office/powerpoint/2010/main" val="140276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19" y="137559"/>
            <a:ext cx="10515600" cy="1188823"/>
          </a:xfrm>
        </p:spPr>
        <p:txBody>
          <a:bodyPr>
            <a:normAutofit/>
          </a:bodyPr>
          <a:lstStyle/>
          <a:p>
            <a:r>
              <a:rPr lang="en-US" sz="3600" b="1" dirty="0"/>
              <a:t>Proposed IH Exposure Assessment Form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467081"/>
              </p:ext>
            </p:extLst>
          </p:nvPr>
        </p:nvGraphicFramePr>
        <p:xfrm>
          <a:off x="330525" y="1463123"/>
          <a:ext cx="6840224" cy="4830351"/>
        </p:xfrm>
        <a:graphic>
          <a:graphicData uri="http://schemas.openxmlformats.org/drawingml/2006/table">
            <a:tbl>
              <a:tblPr firstRow="1" firstCol="1" bandRow="1"/>
              <a:tblGrid>
                <a:gridCol w="117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0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0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63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Claimed condition: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Job #1: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1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Type of exposure*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37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Route of exposure**</a:t>
                      </a:r>
                      <a:endParaRPr lang="en-US" sz="1400" baseline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2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Intensity***</a:t>
                      </a:r>
                      <a:endParaRPr lang="en-US" sz="1400" baseline="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2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Frequency^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31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 (# years)</a:t>
                      </a: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31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Calendar years</a:t>
                      </a:r>
                      <a:endParaRPr lang="en-US" sz="1400" baseline="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2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Use of PPE^^</a:t>
                      </a: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68120" y="1299213"/>
            <a:ext cx="4372794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Medical condition(s) for which compensation is being considered should be identified by the diagnostic term used in the claim</a:t>
            </a:r>
          </a:p>
          <a:p>
            <a:endParaRPr lang="en-US" sz="1600" dirty="0"/>
          </a:p>
          <a:p>
            <a:r>
              <a:rPr lang="en-US" sz="1600" dirty="0"/>
              <a:t>Exposures #1, #2, etc. should be identified by name as listed in the SEM</a:t>
            </a:r>
          </a:p>
          <a:p>
            <a:endParaRPr lang="en-US" sz="1600" dirty="0"/>
          </a:p>
          <a:p>
            <a:r>
              <a:rPr lang="en-US" sz="1600" dirty="0"/>
              <a:t>*Direct, bystander, or area</a:t>
            </a:r>
          </a:p>
          <a:p>
            <a:endParaRPr lang="en-US" sz="1600" dirty="0"/>
          </a:p>
          <a:p>
            <a:r>
              <a:rPr lang="en-US" sz="1600" dirty="0"/>
              <a:t>** Inhalation, ingestion, skin absorption</a:t>
            </a:r>
          </a:p>
          <a:p>
            <a:endParaRPr lang="en-US" sz="1600" dirty="0"/>
          </a:p>
          <a:p>
            <a:r>
              <a:rPr lang="en-US" sz="1600" dirty="0"/>
              <a:t>*** High, medium, low</a:t>
            </a:r>
          </a:p>
          <a:p>
            <a:endParaRPr lang="en-US" sz="1600" dirty="0"/>
          </a:p>
          <a:p>
            <a:r>
              <a:rPr lang="en-US" sz="1600" dirty="0"/>
              <a:t>^ Daily, 2 or 3 X/week, a few times a month, 1/month or less</a:t>
            </a:r>
          </a:p>
          <a:p>
            <a:endParaRPr lang="en-US" sz="1600" dirty="0"/>
          </a:p>
          <a:p>
            <a:r>
              <a:rPr lang="en-US" sz="1600" dirty="0"/>
              <a:t>^^ Usually, occasionally, never</a:t>
            </a:r>
          </a:p>
          <a:p>
            <a:endParaRPr lang="en-US" sz="1600" dirty="0"/>
          </a:p>
          <a:p>
            <a:r>
              <a:rPr lang="en-US" sz="1600" dirty="0"/>
              <a:t>Include claim file page number(s) reference for data used in each colored cell, when applicable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6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19" y="88921"/>
            <a:ext cx="10515600" cy="1188823"/>
          </a:xfrm>
        </p:spPr>
        <p:txBody>
          <a:bodyPr>
            <a:normAutofit/>
          </a:bodyPr>
          <a:lstStyle/>
          <a:p>
            <a:r>
              <a:rPr lang="en-US" sz="3600" b="1" dirty="0"/>
              <a:t>Proposed IH Exposure Assessment Form - Example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46041"/>
              </p:ext>
            </p:extLst>
          </p:nvPr>
        </p:nvGraphicFramePr>
        <p:xfrm>
          <a:off x="546262" y="1171293"/>
          <a:ext cx="11099475" cy="5039269"/>
        </p:xfrm>
        <a:graphic>
          <a:graphicData uri="http://schemas.openxmlformats.org/drawingml/2006/table">
            <a:tbl>
              <a:tblPr firstRow="1" firstCol="1" bandRow="1"/>
              <a:tblGrid>
                <a:gridCol w="195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7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7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19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20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Claimed condition = COPD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Expos #4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Job #1: Pipefitter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Hanford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1/1987- 9/1997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Asbestos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Cement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Silicon dioxide, crystalline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Welding fumes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1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Type of exposure*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Direct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Direct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Direct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Direct and bystander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63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Route of exposure**</a:t>
                      </a:r>
                      <a:endParaRPr lang="en-US" sz="1600" baseline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Inhalation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Inhalation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Inhalation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Inhalation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32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Intensity***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cs typeface="Times New Roman"/>
                        </a:rPr>
                        <a:t> 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Medium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Low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Medium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36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Frequency^</a:t>
                      </a:r>
                      <a:endParaRPr lang="en-US" sz="1600" baseline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A few times/</a:t>
                      </a:r>
                      <a:r>
                        <a:rPr lang="en-US" sz="16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mo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Daily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u="sng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Monthly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2-3 X/week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89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 (# years)</a:t>
                      </a:r>
                      <a:r>
                        <a:rPr lang="en-US" sz="16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31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Calendar years</a:t>
                      </a:r>
                      <a:r>
                        <a:rPr lang="en-US" sz="1600" baseline="0" dirty="0">
                          <a:effectLst/>
                          <a:latin typeface="Calibri"/>
                          <a:cs typeface="Times New Roman"/>
                        </a:rPr>
                        <a:t> 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1987-1997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1987-1997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1987-1997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1987-1997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2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Use of PPE^^</a:t>
                      </a:r>
                      <a:r>
                        <a:rPr lang="en-US" sz="1600" baseline="0" dirty="0">
                          <a:effectLst/>
                          <a:latin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Usually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Never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Occasionally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Occasionally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 181)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82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709</Words>
  <Application>Microsoft Office PowerPoint</Application>
  <PresentationFormat>Widescreen</PresentationFormat>
  <Paragraphs>179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“Significance” as Specified in EEOICPA* </vt:lpstr>
      <vt:lpstr>“Significant” in Procedure Manual</vt:lpstr>
      <vt:lpstr>PowerPoint Presentation</vt:lpstr>
      <vt:lpstr>Current Procedural Guidance</vt:lpstr>
      <vt:lpstr>Complexity of Characterizing Exposure</vt:lpstr>
      <vt:lpstr>Proposed Recommendations</vt:lpstr>
      <vt:lpstr>Proposed IH Exposure Assessment Form</vt:lpstr>
      <vt:lpstr>Proposed IH Exposure Assessment Form -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Cloeren</dc:creator>
  <cp:lastModifiedBy>Marianne Cloeren</cp:lastModifiedBy>
  <cp:revision>11</cp:revision>
  <dcterms:created xsi:type="dcterms:W3CDTF">2023-05-12T11:55:38Z</dcterms:created>
  <dcterms:modified xsi:type="dcterms:W3CDTF">2023-05-17T12:26:17Z</dcterms:modified>
</cp:coreProperties>
</file>