
<file path=[Content_Types].xml><?xml version="1.0" encoding="utf-8"?>
<Types xmlns="http://schemas.openxmlformats.org/package/2006/content-types">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4" r:id="rId17"/>
    <p:sldId id="271" r:id="rId18"/>
    <p:sldId id="272" r:id="rId19"/>
    <p:sldId id="273" r:id="rId20"/>
    <p:sldId id="275" r:id="rId21"/>
    <p:sldId id="276" r:id="rId22"/>
    <p:sldId id="278" r:id="rId23"/>
    <p:sldId id="277" r:id="rId24"/>
    <p:sldId id="279" r:id="rId25"/>
    <p:sldId id="280" r:id="rId26"/>
    <p:sldId id="281" r:id="rId27"/>
    <p:sldId id="282" r:id="rId28"/>
    <p:sldId id="283" r:id="rId29"/>
    <p:sldId id="285" r:id="rId30"/>
    <p:sldId id="286" r:id="rId31"/>
    <p:sldId id="288" r:id="rId32"/>
    <p:sldId id="287" r:id="rId33"/>
    <p:sldId id="290" r:id="rId34"/>
    <p:sldId id="291" r:id="rId35"/>
    <p:sldId id="284" r:id="rId36"/>
    <p:sldId id="28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C60FD-4B26-4807-89A6-8739327174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949766-A4F2-42F0-89FC-AB5B063C72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7300B5-821B-4C19-9472-0113AE65631D}"/>
              </a:ext>
            </a:extLst>
          </p:cNvPr>
          <p:cNvSpPr>
            <a:spLocks noGrp="1"/>
          </p:cNvSpPr>
          <p:nvPr>
            <p:ph type="dt" sz="half" idx="10"/>
          </p:nvPr>
        </p:nvSpPr>
        <p:spPr/>
        <p:txBody>
          <a:bodyPr/>
          <a:lstStyle/>
          <a:p>
            <a:fld id="{6824DBC5-A1BA-45A4-8C08-23E92C3CE003}" type="datetimeFigureOut">
              <a:rPr lang="en-US" smtClean="0"/>
              <a:t>4/14/2020</a:t>
            </a:fld>
            <a:endParaRPr lang="en-US"/>
          </a:p>
        </p:txBody>
      </p:sp>
      <p:sp>
        <p:nvSpPr>
          <p:cNvPr id="5" name="Footer Placeholder 4">
            <a:extLst>
              <a:ext uri="{FF2B5EF4-FFF2-40B4-BE49-F238E27FC236}">
                <a16:creationId xmlns:a16="http://schemas.microsoft.com/office/drawing/2014/main" id="{E5ECF345-DA93-4B76-BEE1-2069DBFEA5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39B46-0569-4EEC-B846-687698D4FD9E}"/>
              </a:ext>
            </a:extLst>
          </p:cNvPr>
          <p:cNvSpPr>
            <a:spLocks noGrp="1"/>
          </p:cNvSpPr>
          <p:nvPr>
            <p:ph type="sldNum" sz="quarter" idx="12"/>
          </p:nvPr>
        </p:nvSpPr>
        <p:spPr/>
        <p:txBody>
          <a:bodyPr/>
          <a:lstStyle/>
          <a:p>
            <a:fld id="{4CF962E2-530E-4514-BF68-C4C53D40E863}" type="slidenum">
              <a:rPr lang="en-US" smtClean="0"/>
              <a:t>‹#›</a:t>
            </a:fld>
            <a:endParaRPr lang="en-US"/>
          </a:p>
        </p:txBody>
      </p:sp>
    </p:spTree>
    <p:extLst>
      <p:ext uri="{BB962C8B-B14F-4D97-AF65-F5344CB8AC3E}">
        <p14:creationId xmlns:p14="http://schemas.microsoft.com/office/powerpoint/2010/main" val="3764549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2AA98-9959-4B71-985B-2A48E8EA2D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A40418-A600-4590-BFED-336F7F6068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0DBAD6-1544-4897-8CB4-06D3B067C18A}"/>
              </a:ext>
            </a:extLst>
          </p:cNvPr>
          <p:cNvSpPr>
            <a:spLocks noGrp="1"/>
          </p:cNvSpPr>
          <p:nvPr>
            <p:ph type="dt" sz="half" idx="10"/>
          </p:nvPr>
        </p:nvSpPr>
        <p:spPr/>
        <p:txBody>
          <a:bodyPr/>
          <a:lstStyle/>
          <a:p>
            <a:fld id="{6824DBC5-A1BA-45A4-8C08-23E92C3CE003}" type="datetimeFigureOut">
              <a:rPr lang="en-US" smtClean="0"/>
              <a:t>4/14/2020</a:t>
            </a:fld>
            <a:endParaRPr lang="en-US"/>
          </a:p>
        </p:txBody>
      </p:sp>
      <p:sp>
        <p:nvSpPr>
          <p:cNvPr id="5" name="Footer Placeholder 4">
            <a:extLst>
              <a:ext uri="{FF2B5EF4-FFF2-40B4-BE49-F238E27FC236}">
                <a16:creationId xmlns:a16="http://schemas.microsoft.com/office/drawing/2014/main" id="{67ABE2D9-0AC5-4344-982C-5777B21DE9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1BD762-7D4D-4BDB-958D-F3055CA325CD}"/>
              </a:ext>
            </a:extLst>
          </p:cNvPr>
          <p:cNvSpPr>
            <a:spLocks noGrp="1"/>
          </p:cNvSpPr>
          <p:nvPr>
            <p:ph type="sldNum" sz="quarter" idx="12"/>
          </p:nvPr>
        </p:nvSpPr>
        <p:spPr/>
        <p:txBody>
          <a:bodyPr/>
          <a:lstStyle/>
          <a:p>
            <a:fld id="{4CF962E2-530E-4514-BF68-C4C53D40E863}" type="slidenum">
              <a:rPr lang="en-US" smtClean="0"/>
              <a:t>‹#›</a:t>
            </a:fld>
            <a:endParaRPr lang="en-US"/>
          </a:p>
        </p:txBody>
      </p:sp>
    </p:spTree>
    <p:extLst>
      <p:ext uri="{BB962C8B-B14F-4D97-AF65-F5344CB8AC3E}">
        <p14:creationId xmlns:p14="http://schemas.microsoft.com/office/powerpoint/2010/main" val="109340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F5A18F-7A12-4AE8-B79C-8DDA5CEB65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4A4739-D9A6-4A93-ABDD-F896616844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163BA0-706B-4673-8FFE-F65752238F23}"/>
              </a:ext>
            </a:extLst>
          </p:cNvPr>
          <p:cNvSpPr>
            <a:spLocks noGrp="1"/>
          </p:cNvSpPr>
          <p:nvPr>
            <p:ph type="dt" sz="half" idx="10"/>
          </p:nvPr>
        </p:nvSpPr>
        <p:spPr/>
        <p:txBody>
          <a:bodyPr/>
          <a:lstStyle/>
          <a:p>
            <a:fld id="{6824DBC5-A1BA-45A4-8C08-23E92C3CE003}" type="datetimeFigureOut">
              <a:rPr lang="en-US" smtClean="0"/>
              <a:t>4/14/2020</a:t>
            </a:fld>
            <a:endParaRPr lang="en-US"/>
          </a:p>
        </p:txBody>
      </p:sp>
      <p:sp>
        <p:nvSpPr>
          <p:cNvPr id="5" name="Footer Placeholder 4">
            <a:extLst>
              <a:ext uri="{FF2B5EF4-FFF2-40B4-BE49-F238E27FC236}">
                <a16:creationId xmlns:a16="http://schemas.microsoft.com/office/drawing/2014/main" id="{1E9AB894-2877-426D-9949-7C8A7CD1B5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EDC3A3-576A-4FD7-BD6F-957D35802B1F}"/>
              </a:ext>
            </a:extLst>
          </p:cNvPr>
          <p:cNvSpPr>
            <a:spLocks noGrp="1"/>
          </p:cNvSpPr>
          <p:nvPr>
            <p:ph type="sldNum" sz="quarter" idx="12"/>
          </p:nvPr>
        </p:nvSpPr>
        <p:spPr/>
        <p:txBody>
          <a:bodyPr/>
          <a:lstStyle/>
          <a:p>
            <a:fld id="{4CF962E2-530E-4514-BF68-C4C53D40E863}" type="slidenum">
              <a:rPr lang="en-US" smtClean="0"/>
              <a:t>‹#›</a:t>
            </a:fld>
            <a:endParaRPr lang="en-US"/>
          </a:p>
        </p:txBody>
      </p:sp>
    </p:spTree>
    <p:extLst>
      <p:ext uri="{BB962C8B-B14F-4D97-AF65-F5344CB8AC3E}">
        <p14:creationId xmlns:p14="http://schemas.microsoft.com/office/powerpoint/2010/main" val="2895844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487E1-2DFB-45C9-8AF3-65C23A8A06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3BF157-ABCD-4643-B650-F29DBCCB03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BFC83C-4181-4D03-A1CA-9899CBA5A023}"/>
              </a:ext>
            </a:extLst>
          </p:cNvPr>
          <p:cNvSpPr>
            <a:spLocks noGrp="1"/>
          </p:cNvSpPr>
          <p:nvPr>
            <p:ph type="dt" sz="half" idx="10"/>
          </p:nvPr>
        </p:nvSpPr>
        <p:spPr/>
        <p:txBody>
          <a:bodyPr/>
          <a:lstStyle/>
          <a:p>
            <a:fld id="{6824DBC5-A1BA-45A4-8C08-23E92C3CE003}" type="datetimeFigureOut">
              <a:rPr lang="en-US" smtClean="0"/>
              <a:t>4/14/2020</a:t>
            </a:fld>
            <a:endParaRPr lang="en-US"/>
          </a:p>
        </p:txBody>
      </p:sp>
      <p:sp>
        <p:nvSpPr>
          <p:cNvPr id="5" name="Footer Placeholder 4">
            <a:extLst>
              <a:ext uri="{FF2B5EF4-FFF2-40B4-BE49-F238E27FC236}">
                <a16:creationId xmlns:a16="http://schemas.microsoft.com/office/drawing/2014/main" id="{5994A46D-11B6-4E73-87AF-855B57A640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695D3-A7AF-4679-8D17-3E2E3F5CA25A}"/>
              </a:ext>
            </a:extLst>
          </p:cNvPr>
          <p:cNvSpPr>
            <a:spLocks noGrp="1"/>
          </p:cNvSpPr>
          <p:nvPr>
            <p:ph type="sldNum" sz="quarter" idx="12"/>
          </p:nvPr>
        </p:nvSpPr>
        <p:spPr/>
        <p:txBody>
          <a:bodyPr/>
          <a:lstStyle/>
          <a:p>
            <a:fld id="{4CF962E2-530E-4514-BF68-C4C53D40E863}" type="slidenum">
              <a:rPr lang="en-US" smtClean="0"/>
              <a:t>‹#›</a:t>
            </a:fld>
            <a:endParaRPr lang="en-US"/>
          </a:p>
        </p:txBody>
      </p:sp>
    </p:spTree>
    <p:extLst>
      <p:ext uri="{BB962C8B-B14F-4D97-AF65-F5344CB8AC3E}">
        <p14:creationId xmlns:p14="http://schemas.microsoft.com/office/powerpoint/2010/main" val="78088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F3AD6-3EEF-4569-AB8D-C91A0D04F6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0B45E0-F465-457E-A41C-FE03B608F0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5DC48F-675C-42C5-836D-629BACB9D7C1}"/>
              </a:ext>
            </a:extLst>
          </p:cNvPr>
          <p:cNvSpPr>
            <a:spLocks noGrp="1"/>
          </p:cNvSpPr>
          <p:nvPr>
            <p:ph type="dt" sz="half" idx="10"/>
          </p:nvPr>
        </p:nvSpPr>
        <p:spPr/>
        <p:txBody>
          <a:bodyPr/>
          <a:lstStyle/>
          <a:p>
            <a:fld id="{6824DBC5-A1BA-45A4-8C08-23E92C3CE003}" type="datetimeFigureOut">
              <a:rPr lang="en-US" smtClean="0"/>
              <a:t>4/14/2020</a:t>
            </a:fld>
            <a:endParaRPr lang="en-US"/>
          </a:p>
        </p:txBody>
      </p:sp>
      <p:sp>
        <p:nvSpPr>
          <p:cNvPr id="5" name="Footer Placeholder 4">
            <a:extLst>
              <a:ext uri="{FF2B5EF4-FFF2-40B4-BE49-F238E27FC236}">
                <a16:creationId xmlns:a16="http://schemas.microsoft.com/office/drawing/2014/main" id="{1D199587-C004-435E-9FD3-AD729DC7DB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D81088-D2F9-4D4C-9226-BF5555E83078}"/>
              </a:ext>
            </a:extLst>
          </p:cNvPr>
          <p:cNvSpPr>
            <a:spLocks noGrp="1"/>
          </p:cNvSpPr>
          <p:nvPr>
            <p:ph type="sldNum" sz="quarter" idx="12"/>
          </p:nvPr>
        </p:nvSpPr>
        <p:spPr/>
        <p:txBody>
          <a:bodyPr/>
          <a:lstStyle/>
          <a:p>
            <a:fld id="{4CF962E2-530E-4514-BF68-C4C53D40E863}" type="slidenum">
              <a:rPr lang="en-US" smtClean="0"/>
              <a:t>‹#›</a:t>
            </a:fld>
            <a:endParaRPr lang="en-US"/>
          </a:p>
        </p:txBody>
      </p:sp>
    </p:spTree>
    <p:extLst>
      <p:ext uri="{BB962C8B-B14F-4D97-AF65-F5344CB8AC3E}">
        <p14:creationId xmlns:p14="http://schemas.microsoft.com/office/powerpoint/2010/main" val="2961250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55421-D99B-4A72-AF15-A2E61C54CC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1DDF00-003C-4335-B0FE-A23A445F2E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DE1A8E-0840-4454-98E2-29975D5B26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9C867A-D10D-4123-B12B-D15B56175273}"/>
              </a:ext>
            </a:extLst>
          </p:cNvPr>
          <p:cNvSpPr>
            <a:spLocks noGrp="1"/>
          </p:cNvSpPr>
          <p:nvPr>
            <p:ph type="dt" sz="half" idx="10"/>
          </p:nvPr>
        </p:nvSpPr>
        <p:spPr/>
        <p:txBody>
          <a:bodyPr/>
          <a:lstStyle/>
          <a:p>
            <a:fld id="{6824DBC5-A1BA-45A4-8C08-23E92C3CE003}" type="datetimeFigureOut">
              <a:rPr lang="en-US" smtClean="0"/>
              <a:t>4/14/2020</a:t>
            </a:fld>
            <a:endParaRPr lang="en-US"/>
          </a:p>
        </p:txBody>
      </p:sp>
      <p:sp>
        <p:nvSpPr>
          <p:cNvPr id="6" name="Footer Placeholder 5">
            <a:extLst>
              <a:ext uri="{FF2B5EF4-FFF2-40B4-BE49-F238E27FC236}">
                <a16:creationId xmlns:a16="http://schemas.microsoft.com/office/drawing/2014/main" id="{E243038C-3CF5-4281-98A6-72C30F2037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9A4530-145E-4503-B1C9-9E2DAB5BF605}"/>
              </a:ext>
            </a:extLst>
          </p:cNvPr>
          <p:cNvSpPr>
            <a:spLocks noGrp="1"/>
          </p:cNvSpPr>
          <p:nvPr>
            <p:ph type="sldNum" sz="quarter" idx="12"/>
          </p:nvPr>
        </p:nvSpPr>
        <p:spPr/>
        <p:txBody>
          <a:bodyPr/>
          <a:lstStyle/>
          <a:p>
            <a:fld id="{4CF962E2-530E-4514-BF68-C4C53D40E863}" type="slidenum">
              <a:rPr lang="en-US" smtClean="0"/>
              <a:t>‹#›</a:t>
            </a:fld>
            <a:endParaRPr lang="en-US"/>
          </a:p>
        </p:txBody>
      </p:sp>
    </p:spTree>
    <p:extLst>
      <p:ext uri="{BB962C8B-B14F-4D97-AF65-F5344CB8AC3E}">
        <p14:creationId xmlns:p14="http://schemas.microsoft.com/office/powerpoint/2010/main" val="3850658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FDC41-001A-4AC6-90D4-0C462E2D3C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ACE72D-03EA-41E4-A61F-AA07000FA0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30B292-A0FD-48EC-B6FE-006CCB4790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CE8D61-8CFA-4063-A121-AF8A41D4BD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D50655-CE91-4FB9-9EB4-116C0F3D1D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E8F611-5E3E-4956-9D96-0B2818112A99}"/>
              </a:ext>
            </a:extLst>
          </p:cNvPr>
          <p:cNvSpPr>
            <a:spLocks noGrp="1"/>
          </p:cNvSpPr>
          <p:nvPr>
            <p:ph type="dt" sz="half" idx="10"/>
          </p:nvPr>
        </p:nvSpPr>
        <p:spPr/>
        <p:txBody>
          <a:bodyPr/>
          <a:lstStyle/>
          <a:p>
            <a:fld id="{6824DBC5-A1BA-45A4-8C08-23E92C3CE003}" type="datetimeFigureOut">
              <a:rPr lang="en-US" smtClean="0"/>
              <a:t>4/14/2020</a:t>
            </a:fld>
            <a:endParaRPr lang="en-US"/>
          </a:p>
        </p:txBody>
      </p:sp>
      <p:sp>
        <p:nvSpPr>
          <p:cNvPr id="8" name="Footer Placeholder 7">
            <a:extLst>
              <a:ext uri="{FF2B5EF4-FFF2-40B4-BE49-F238E27FC236}">
                <a16:creationId xmlns:a16="http://schemas.microsoft.com/office/drawing/2014/main" id="{AC0A5B70-5D6B-40B1-8825-7016A3851F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B4262F-0A03-4663-BD39-854FEDE09FF1}"/>
              </a:ext>
            </a:extLst>
          </p:cNvPr>
          <p:cNvSpPr>
            <a:spLocks noGrp="1"/>
          </p:cNvSpPr>
          <p:nvPr>
            <p:ph type="sldNum" sz="quarter" idx="12"/>
          </p:nvPr>
        </p:nvSpPr>
        <p:spPr/>
        <p:txBody>
          <a:bodyPr/>
          <a:lstStyle/>
          <a:p>
            <a:fld id="{4CF962E2-530E-4514-BF68-C4C53D40E863}" type="slidenum">
              <a:rPr lang="en-US" smtClean="0"/>
              <a:t>‹#›</a:t>
            </a:fld>
            <a:endParaRPr lang="en-US"/>
          </a:p>
        </p:txBody>
      </p:sp>
    </p:spTree>
    <p:extLst>
      <p:ext uri="{BB962C8B-B14F-4D97-AF65-F5344CB8AC3E}">
        <p14:creationId xmlns:p14="http://schemas.microsoft.com/office/powerpoint/2010/main" val="852139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A109D-4DB1-443A-8A78-F81A3BD63F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28876F-350C-4BCE-A482-5D0AE4CC81A9}"/>
              </a:ext>
            </a:extLst>
          </p:cNvPr>
          <p:cNvSpPr>
            <a:spLocks noGrp="1"/>
          </p:cNvSpPr>
          <p:nvPr>
            <p:ph type="dt" sz="half" idx="10"/>
          </p:nvPr>
        </p:nvSpPr>
        <p:spPr/>
        <p:txBody>
          <a:bodyPr/>
          <a:lstStyle/>
          <a:p>
            <a:fld id="{6824DBC5-A1BA-45A4-8C08-23E92C3CE003}" type="datetimeFigureOut">
              <a:rPr lang="en-US" smtClean="0"/>
              <a:t>4/14/2020</a:t>
            </a:fld>
            <a:endParaRPr lang="en-US"/>
          </a:p>
        </p:txBody>
      </p:sp>
      <p:sp>
        <p:nvSpPr>
          <p:cNvPr id="4" name="Footer Placeholder 3">
            <a:extLst>
              <a:ext uri="{FF2B5EF4-FFF2-40B4-BE49-F238E27FC236}">
                <a16:creationId xmlns:a16="http://schemas.microsoft.com/office/drawing/2014/main" id="{305536C7-C13A-410B-973F-58F737A4B3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5F2ECC2-BF6D-471F-A779-4006B87A7C30}"/>
              </a:ext>
            </a:extLst>
          </p:cNvPr>
          <p:cNvSpPr>
            <a:spLocks noGrp="1"/>
          </p:cNvSpPr>
          <p:nvPr>
            <p:ph type="sldNum" sz="quarter" idx="12"/>
          </p:nvPr>
        </p:nvSpPr>
        <p:spPr/>
        <p:txBody>
          <a:bodyPr/>
          <a:lstStyle/>
          <a:p>
            <a:fld id="{4CF962E2-530E-4514-BF68-C4C53D40E863}" type="slidenum">
              <a:rPr lang="en-US" smtClean="0"/>
              <a:t>‹#›</a:t>
            </a:fld>
            <a:endParaRPr lang="en-US"/>
          </a:p>
        </p:txBody>
      </p:sp>
    </p:spTree>
    <p:extLst>
      <p:ext uri="{BB962C8B-B14F-4D97-AF65-F5344CB8AC3E}">
        <p14:creationId xmlns:p14="http://schemas.microsoft.com/office/powerpoint/2010/main" val="661099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E9B282-982A-4C59-A361-2F258CDBC979}"/>
              </a:ext>
            </a:extLst>
          </p:cNvPr>
          <p:cNvSpPr>
            <a:spLocks noGrp="1"/>
          </p:cNvSpPr>
          <p:nvPr>
            <p:ph type="dt" sz="half" idx="10"/>
          </p:nvPr>
        </p:nvSpPr>
        <p:spPr/>
        <p:txBody>
          <a:bodyPr/>
          <a:lstStyle/>
          <a:p>
            <a:fld id="{6824DBC5-A1BA-45A4-8C08-23E92C3CE003}" type="datetimeFigureOut">
              <a:rPr lang="en-US" smtClean="0"/>
              <a:t>4/14/2020</a:t>
            </a:fld>
            <a:endParaRPr lang="en-US"/>
          </a:p>
        </p:txBody>
      </p:sp>
      <p:sp>
        <p:nvSpPr>
          <p:cNvPr id="3" name="Footer Placeholder 2">
            <a:extLst>
              <a:ext uri="{FF2B5EF4-FFF2-40B4-BE49-F238E27FC236}">
                <a16:creationId xmlns:a16="http://schemas.microsoft.com/office/drawing/2014/main" id="{B75C826A-54EC-47E7-864A-22D1CC0979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0634AD-6002-4861-AC8B-FAC9C8D62CBF}"/>
              </a:ext>
            </a:extLst>
          </p:cNvPr>
          <p:cNvSpPr>
            <a:spLocks noGrp="1"/>
          </p:cNvSpPr>
          <p:nvPr>
            <p:ph type="sldNum" sz="quarter" idx="12"/>
          </p:nvPr>
        </p:nvSpPr>
        <p:spPr/>
        <p:txBody>
          <a:bodyPr/>
          <a:lstStyle/>
          <a:p>
            <a:fld id="{4CF962E2-530E-4514-BF68-C4C53D40E863}" type="slidenum">
              <a:rPr lang="en-US" smtClean="0"/>
              <a:t>‹#›</a:t>
            </a:fld>
            <a:endParaRPr lang="en-US"/>
          </a:p>
        </p:txBody>
      </p:sp>
    </p:spTree>
    <p:extLst>
      <p:ext uri="{BB962C8B-B14F-4D97-AF65-F5344CB8AC3E}">
        <p14:creationId xmlns:p14="http://schemas.microsoft.com/office/powerpoint/2010/main" val="2344275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7B30B-DF5B-4FC5-9347-426737927C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986438-515D-4B3F-A6E8-94C728FFB5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C2AD49-35FC-445E-9A35-6081E44B6E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6B7E01-8DBC-4675-AB57-DF31384F22E1}"/>
              </a:ext>
            </a:extLst>
          </p:cNvPr>
          <p:cNvSpPr>
            <a:spLocks noGrp="1"/>
          </p:cNvSpPr>
          <p:nvPr>
            <p:ph type="dt" sz="half" idx="10"/>
          </p:nvPr>
        </p:nvSpPr>
        <p:spPr/>
        <p:txBody>
          <a:bodyPr/>
          <a:lstStyle/>
          <a:p>
            <a:fld id="{6824DBC5-A1BA-45A4-8C08-23E92C3CE003}" type="datetimeFigureOut">
              <a:rPr lang="en-US" smtClean="0"/>
              <a:t>4/14/2020</a:t>
            </a:fld>
            <a:endParaRPr lang="en-US"/>
          </a:p>
        </p:txBody>
      </p:sp>
      <p:sp>
        <p:nvSpPr>
          <p:cNvPr id="6" name="Footer Placeholder 5">
            <a:extLst>
              <a:ext uri="{FF2B5EF4-FFF2-40B4-BE49-F238E27FC236}">
                <a16:creationId xmlns:a16="http://schemas.microsoft.com/office/drawing/2014/main" id="{72FC14F4-1439-4411-A216-82CCD3394B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4A4A2B-AA32-4797-8E51-08F445127D4F}"/>
              </a:ext>
            </a:extLst>
          </p:cNvPr>
          <p:cNvSpPr>
            <a:spLocks noGrp="1"/>
          </p:cNvSpPr>
          <p:nvPr>
            <p:ph type="sldNum" sz="quarter" idx="12"/>
          </p:nvPr>
        </p:nvSpPr>
        <p:spPr/>
        <p:txBody>
          <a:bodyPr/>
          <a:lstStyle/>
          <a:p>
            <a:fld id="{4CF962E2-530E-4514-BF68-C4C53D40E863}" type="slidenum">
              <a:rPr lang="en-US" smtClean="0"/>
              <a:t>‹#›</a:t>
            </a:fld>
            <a:endParaRPr lang="en-US"/>
          </a:p>
        </p:txBody>
      </p:sp>
    </p:spTree>
    <p:extLst>
      <p:ext uri="{BB962C8B-B14F-4D97-AF65-F5344CB8AC3E}">
        <p14:creationId xmlns:p14="http://schemas.microsoft.com/office/powerpoint/2010/main" val="3364753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D11A7-82ED-46D1-B0E8-43E372E718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B1E2B5-8661-470B-AB2F-7FCD932B1F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4FA796-6748-4E02-9B96-997F106E02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FC22C3-30B2-43FC-A0A4-DCEF8BCD43C4}"/>
              </a:ext>
            </a:extLst>
          </p:cNvPr>
          <p:cNvSpPr>
            <a:spLocks noGrp="1"/>
          </p:cNvSpPr>
          <p:nvPr>
            <p:ph type="dt" sz="half" idx="10"/>
          </p:nvPr>
        </p:nvSpPr>
        <p:spPr/>
        <p:txBody>
          <a:bodyPr/>
          <a:lstStyle/>
          <a:p>
            <a:fld id="{6824DBC5-A1BA-45A4-8C08-23E92C3CE003}" type="datetimeFigureOut">
              <a:rPr lang="en-US" smtClean="0"/>
              <a:t>4/14/2020</a:t>
            </a:fld>
            <a:endParaRPr lang="en-US"/>
          </a:p>
        </p:txBody>
      </p:sp>
      <p:sp>
        <p:nvSpPr>
          <p:cNvPr id="6" name="Footer Placeholder 5">
            <a:extLst>
              <a:ext uri="{FF2B5EF4-FFF2-40B4-BE49-F238E27FC236}">
                <a16:creationId xmlns:a16="http://schemas.microsoft.com/office/drawing/2014/main" id="{F50A7871-5C3B-455D-89E3-27D5048537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E53A18-761C-4A5A-A593-51AE0573660A}"/>
              </a:ext>
            </a:extLst>
          </p:cNvPr>
          <p:cNvSpPr>
            <a:spLocks noGrp="1"/>
          </p:cNvSpPr>
          <p:nvPr>
            <p:ph type="sldNum" sz="quarter" idx="12"/>
          </p:nvPr>
        </p:nvSpPr>
        <p:spPr/>
        <p:txBody>
          <a:bodyPr/>
          <a:lstStyle/>
          <a:p>
            <a:fld id="{4CF962E2-530E-4514-BF68-C4C53D40E863}" type="slidenum">
              <a:rPr lang="en-US" smtClean="0"/>
              <a:t>‹#›</a:t>
            </a:fld>
            <a:endParaRPr lang="en-US"/>
          </a:p>
        </p:txBody>
      </p:sp>
    </p:spTree>
    <p:extLst>
      <p:ext uri="{BB962C8B-B14F-4D97-AF65-F5344CB8AC3E}">
        <p14:creationId xmlns:p14="http://schemas.microsoft.com/office/powerpoint/2010/main" val="1245444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5F7382-C41D-4491-AD9F-0BE4CFD43D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6BCE8A-078A-4036-875F-6525F17857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F64633-9E63-4C74-84DA-9BFA3688BB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24DBC5-A1BA-45A4-8C08-23E92C3CE003}" type="datetimeFigureOut">
              <a:rPr lang="en-US" smtClean="0"/>
              <a:t>4/14/2020</a:t>
            </a:fld>
            <a:endParaRPr lang="en-US"/>
          </a:p>
        </p:txBody>
      </p:sp>
      <p:sp>
        <p:nvSpPr>
          <p:cNvPr id="5" name="Footer Placeholder 4">
            <a:extLst>
              <a:ext uri="{FF2B5EF4-FFF2-40B4-BE49-F238E27FC236}">
                <a16:creationId xmlns:a16="http://schemas.microsoft.com/office/drawing/2014/main" id="{BAE6BF65-BC9F-4CA6-B897-46AB07AA68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DA7EC4-B016-461A-B586-A18B922DE4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962E2-530E-4514-BF68-C4C53D40E863}" type="slidenum">
              <a:rPr lang="en-US" smtClean="0"/>
              <a:t>‹#›</a:t>
            </a:fld>
            <a:endParaRPr lang="en-US"/>
          </a:p>
        </p:txBody>
      </p:sp>
    </p:spTree>
    <p:extLst>
      <p:ext uri="{BB962C8B-B14F-4D97-AF65-F5344CB8AC3E}">
        <p14:creationId xmlns:p14="http://schemas.microsoft.com/office/powerpoint/2010/main" val="3621862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ntp.niehs.nih.gov/whatwestudy/assessments/cancer/roc/index.html?utm_source=direct&amp;utm_medium=prod&amp;utm_campaign=ntpgolinks&amp;utm_term=roc1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haz-map.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sem.dol.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onographs.iarc.fr/agents-classified-by-the-iarc/"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8CF05-725C-4008-8746-0BC3ADF4184F}"/>
              </a:ext>
            </a:extLst>
          </p:cNvPr>
          <p:cNvSpPr>
            <a:spLocks noGrp="1"/>
          </p:cNvSpPr>
          <p:nvPr>
            <p:ph type="ctrTitle"/>
          </p:nvPr>
        </p:nvSpPr>
        <p:spPr/>
        <p:txBody>
          <a:bodyPr/>
          <a:lstStyle/>
          <a:p>
            <a:r>
              <a:rPr lang="en-US" dirty="0"/>
              <a:t>SEM Work Group Update</a:t>
            </a:r>
          </a:p>
        </p:txBody>
      </p:sp>
      <p:sp>
        <p:nvSpPr>
          <p:cNvPr id="3" name="Subtitle 2">
            <a:extLst>
              <a:ext uri="{FF2B5EF4-FFF2-40B4-BE49-F238E27FC236}">
                <a16:creationId xmlns:a16="http://schemas.microsoft.com/office/drawing/2014/main" id="{6B08600C-3EB9-47E9-98F7-7CFBF072DB58}"/>
              </a:ext>
            </a:extLst>
          </p:cNvPr>
          <p:cNvSpPr>
            <a:spLocks noGrp="1"/>
          </p:cNvSpPr>
          <p:nvPr>
            <p:ph type="subTitle" idx="1"/>
          </p:nvPr>
        </p:nvSpPr>
        <p:spPr/>
        <p:txBody>
          <a:bodyPr/>
          <a:lstStyle/>
          <a:p>
            <a:r>
              <a:rPr lang="en-US" dirty="0"/>
              <a:t>Working group members: Manijeh “Mani” Berenji, Rose Goldman, </a:t>
            </a:r>
            <a:r>
              <a:rPr lang="en-US" dirty="0" err="1"/>
              <a:t>Duronda</a:t>
            </a:r>
            <a:r>
              <a:rPr lang="en-US" dirty="0"/>
              <a:t> Pope, George Friedman-Jimenez</a:t>
            </a:r>
          </a:p>
          <a:p>
            <a:r>
              <a:rPr lang="en-US" dirty="0"/>
              <a:t>April 15, 2020</a:t>
            </a:r>
          </a:p>
        </p:txBody>
      </p:sp>
    </p:spTree>
    <p:extLst>
      <p:ext uri="{BB962C8B-B14F-4D97-AF65-F5344CB8AC3E}">
        <p14:creationId xmlns:p14="http://schemas.microsoft.com/office/powerpoint/2010/main" val="3493647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1366B0E9-E58F-4BB6-860D-96A49099D8F2}"/>
              </a:ext>
            </a:extLst>
          </p:cNvPr>
          <p:cNvPicPr>
            <a:picLocks noChangeAspect="1"/>
          </p:cNvPicPr>
          <p:nvPr/>
        </p:nvPicPr>
        <p:blipFill rotWithShape="1">
          <a:blip r:embed="rId2">
            <a:extLst>
              <a:ext uri="{28A0092B-C50C-407E-A947-70E740481C1C}">
                <a14:useLocalDpi xmlns:a14="http://schemas.microsoft.com/office/drawing/2010/main" val="0"/>
              </a:ext>
            </a:extLst>
          </a:blip>
          <a:srcRect t="348" r="-1" b="-1"/>
          <a:stretch/>
        </p:blipFill>
        <p:spPr>
          <a:xfrm>
            <a:off x="-154774" y="65314"/>
            <a:ext cx="12346773" cy="6792686"/>
          </a:xfrm>
          <a:prstGeom prst="rect">
            <a:avLst/>
          </a:prstGeom>
        </p:spPr>
      </p:pic>
    </p:spTree>
    <p:extLst>
      <p:ext uri="{BB962C8B-B14F-4D97-AF65-F5344CB8AC3E}">
        <p14:creationId xmlns:p14="http://schemas.microsoft.com/office/powerpoint/2010/main" val="3158839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C4F29-A6DE-420D-9248-048974CE2C51}"/>
              </a:ext>
            </a:extLst>
          </p:cNvPr>
          <p:cNvSpPr>
            <a:spLocks noGrp="1"/>
          </p:cNvSpPr>
          <p:nvPr>
            <p:ph type="title"/>
          </p:nvPr>
        </p:nvSpPr>
        <p:spPr/>
        <p:txBody>
          <a:bodyPr/>
          <a:lstStyle/>
          <a:p>
            <a:r>
              <a:rPr lang="en-US" b="1" dirty="0"/>
              <a:t>Silicon carbide whiskers</a:t>
            </a:r>
            <a:r>
              <a:rPr lang="en-US" dirty="0"/>
              <a:t> </a:t>
            </a:r>
          </a:p>
        </p:txBody>
      </p:sp>
      <p:sp>
        <p:nvSpPr>
          <p:cNvPr id="3" name="Content Placeholder 2">
            <a:extLst>
              <a:ext uri="{FF2B5EF4-FFF2-40B4-BE49-F238E27FC236}">
                <a16:creationId xmlns:a16="http://schemas.microsoft.com/office/drawing/2014/main" id="{AA199CBA-72BE-412E-AEB3-312665217834}"/>
              </a:ext>
            </a:extLst>
          </p:cNvPr>
          <p:cNvSpPr>
            <a:spLocks noGrp="1"/>
          </p:cNvSpPr>
          <p:nvPr>
            <p:ph idx="1"/>
          </p:nvPr>
        </p:nvSpPr>
        <p:spPr/>
        <p:txBody>
          <a:bodyPr>
            <a:normAutofit fontScale="85000" lnSpcReduction="20000"/>
          </a:bodyPr>
          <a:lstStyle/>
          <a:p>
            <a:r>
              <a:rPr lang="en-US" dirty="0"/>
              <a:t>Exposure to silicon carbide whiskers may occur during the manufacture of the whiskers or during the production, machining, and finishing of composite materials. Silicon carbide in fibrous and non-fibrous forms has been detected in occupational environments.</a:t>
            </a:r>
          </a:p>
          <a:p>
            <a:r>
              <a:rPr lang="en-US" dirty="0"/>
              <a:t>“silicon carbide whiskers” specifically refers to monocrystalline forms produced at high cost for targeted high technology use. Inhalation is the primary route of exposure to fibrous silicon carbide in occupational settings, </a:t>
            </a:r>
          </a:p>
          <a:p>
            <a:r>
              <a:rPr lang="en-US" dirty="0"/>
              <a:t>In </a:t>
            </a:r>
            <a:r>
              <a:rPr lang="en-US" dirty="0" err="1"/>
              <a:t>Bugge</a:t>
            </a:r>
            <a:r>
              <a:rPr lang="en-US" dirty="0"/>
              <a:t> et al. (2012), the standardized incidence ratio (SIR) for lung cancer in long-term workers (≥ 3 years of employment) was 1.6 (95% CI, 1.3–2.1). </a:t>
            </a:r>
          </a:p>
          <a:p>
            <a:r>
              <a:rPr lang="en-US" dirty="0"/>
              <a:t>Only a few studies that refer directly to exposure to silicon carbide </a:t>
            </a:r>
            <a:r>
              <a:rPr lang="en-US" dirty="0" err="1"/>
              <a:t>fibres</a:t>
            </a:r>
            <a:r>
              <a:rPr lang="en-US" dirty="0"/>
              <a:t> have been published....and concerned workers were engaged in the production of silicon carbide, using the Acheson production process, where exposure to silicon carbide </a:t>
            </a:r>
            <a:r>
              <a:rPr lang="en-US" dirty="0" err="1"/>
              <a:t>fibres</a:t>
            </a:r>
            <a:r>
              <a:rPr lang="en-US" dirty="0"/>
              <a:t> was combined with exposure to a range of other dusts and gases, including non-fibrous silicon carbide. The Acheson process remains the dominant method of producing silicon carbide.</a:t>
            </a:r>
          </a:p>
        </p:txBody>
      </p:sp>
      <p:sp>
        <p:nvSpPr>
          <p:cNvPr id="5" name="Rectangle 4">
            <a:extLst>
              <a:ext uri="{FF2B5EF4-FFF2-40B4-BE49-F238E27FC236}">
                <a16:creationId xmlns:a16="http://schemas.microsoft.com/office/drawing/2014/main" id="{4AC0C630-5BB1-46A9-A8B6-39A1B4BA69B4}"/>
              </a:ext>
            </a:extLst>
          </p:cNvPr>
          <p:cNvSpPr/>
          <p:nvPr/>
        </p:nvSpPr>
        <p:spPr>
          <a:xfrm>
            <a:off x="531844" y="6211669"/>
            <a:ext cx="12192000" cy="646331"/>
          </a:xfrm>
          <a:prstGeom prst="rect">
            <a:avLst/>
          </a:prstGeom>
        </p:spPr>
        <p:txBody>
          <a:bodyPr wrap="square">
            <a:spAutoFit/>
          </a:bodyPr>
          <a:lstStyle/>
          <a:p>
            <a:r>
              <a:rPr lang="en-US" dirty="0"/>
              <a:t>https://www.iarc.fr/news-events/iarc-monographs-volume-111-evaluation-of-of-fluoro-edenite-silicon-carbide-fibres-and-whiskers-and-carbon-nanotubes/</a:t>
            </a:r>
          </a:p>
        </p:txBody>
      </p:sp>
    </p:spTree>
    <p:extLst>
      <p:ext uri="{BB962C8B-B14F-4D97-AF65-F5344CB8AC3E}">
        <p14:creationId xmlns:p14="http://schemas.microsoft.com/office/powerpoint/2010/main" val="3709173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creenshot of a cell phone&#10;&#10;Description automatically generated">
            <a:extLst>
              <a:ext uri="{FF2B5EF4-FFF2-40B4-BE49-F238E27FC236}">
                <a16:creationId xmlns:a16="http://schemas.microsoft.com/office/drawing/2014/main" id="{1462B22E-C631-4782-A2F1-0E9AB0561219}"/>
              </a:ext>
            </a:extLst>
          </p:cNvPr>
          <p:cNvPicPr>
            <a:picLocks noChangeAspect="1"/>
          </p:cNvPicPr>
          <p:nvPr/>
        </p:nvPicPr>
        <p:blipFill rotWithShape="1">
          <a:blip r:embed="rId2"/>
          <a:srcRect l="954" r="3046"/>
          <a:stretch/>
        </p:blipFill>
        <p:spPr>
          <a:xfrm>
            <a:off x="20" y="10"/>
            <a:ext cx="12191980" cy="6857990"/>
          </a:xfrm>
          <a:prstGeom prst="rect">
            <a:avLst/>
          </a:prstGeom>
        </p:spPr>
      </p:pic>
    </p:spTree>
    <p:extLst>
      <p:ext uri="{BB962C8B-B14F-4D97-AF65-F5344CB8AC3E}">
        <p14:creationId xmlns:p14="http://schemas.microsoft.com/office/powerpoint/2010/main" val="4064330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F5216-5E53-4F8A-97FA-3DE77ED6AB20}"/>
              </a:ext>
            </a:extLst>
          </p:cNvPr>
          <p:cNvSpPr>
            <a:spLocks noGrp="1"/>
          </p:cNvSpPr>
          <p:nvPr>
            <p:ph type="title"/>
          </p:nvPr>
        </p:nvSpPr>
        <p:spPr/>
        <p:txBody>
          <a:bodyPr/>
          <a:lstStyle/>
          <a:p>
            <a:r>
              <a:rPr lang="en-US" b="1" dirty="0"/>
              <a:t>Dichloromethane (Methylene chloride)</a:t>
            </a:r>
            <a:r>
              <a:rPr lang="en-US" dirty="0"/>
              <a:t> </a:t>
            </a:r>
          </a:p>
        </p:txBody>
      </p:sp>
      <p:sp>
        <p:nvSpPr>
          <p:cNvPr id="3" name="Content Placeholder 2">
            <a:extLst>
              <a:ext uri="{FF2B5EF4-FFF2-40B4-BE49-F238E27FC236}">
                <a16:creationId xmlns:a16="http://schemas.microsoft.com/office/drawing/2014/main" id="{9E8A90AC-0E2B-46CB-BF1F-6426DDF8AADA}"/>
              </a:ext>
            </a:extLst>
          </p:cNvPr>
          <p:cNvSpPr>
            <a:spLocks noGrp="1"/>
          </p:cNvSpPr>
          <p:nvPr>
            <p:ph idx="1"/>
          </p:nvPr>
        </p:nvSpPr>
        <p:spPr/>
        <p:txBody>
          <a:bodyPr/>
          <a:lstStyle/>
          <a:p>
            <a:r>
              <a:rPr lang="en-US" dirty="0"/>
              <a:t>In chemical processing, dichloromethane is used in the manufacture of polycarbonate plastic, the manufacture of photoresist coatings, and as a solvent carrier for the manufacture of insecticides and herbicides. </a:t>
            </a:r>
          </a:p>
          <a:p>
            <a:r>
              <a:rPr lang="en-US" dirty="0"/>
              <a:t>Dichloromethane is a major ingredient of cleaning solvent used to remove printer ink during the offset printing process. </a:t>
            </a:r>
          </a:p>
          <a:p>
            <a:r>
              <a:rPr lang="en-US" dirty="0"/>
              <a:t>Two cohort studies of workers exposed to dichloromethane (as well as acetone and methanol, but not 1,2-dichloropropane) in the USA reported findings for cancers of the liver and biliary tract, based on small numbers. </a:t>
            </a:r>
          </a:p>
        </p:txBody>
      </p:sp>
      <p:sp>
        <p:nvSpPr>
          <p:cNvPr id="4" name="Rectangle 3">
            <a:extLst>
              <a:ext uri="{FF2B5EF4-FFF2-40B4-BE49-F238E27FC236}">
                <a16:creationId xmlns:a16="http://schemas.microsoft.com/office/drawing/2014/main" id="{B00059E6-CDD2-4448-8532-E853CD779374}"/>
              </a:ext>
            </a:extLst>
          </p:cNvPr>
          <p:cNvSpPr/>
          <p:nvPr/>
        </p:nvSpPr>
        <p:spPr>
          <a:xfrm>
            <a:off x="2422848" y="6421636"/>
            <a:ext cx="8811208" cy="369332"/>
          </a:xfrm>
          <a:prstGeom prst="rect">
            <a:avLst/>
          </a:prstGeom>
        </p:spPr>
        <p:txBody>
          <a:bodyPr wrap="square">
            <a:spAutoFit/>
          </a:bodyPr>
          <a:lstStyle/>
          <a:p>
            <a:r>
              <a:rPr lang="en-US" dirty="0"/>
              <a:t>https://monographs.iarc.fr/wp-content/uploads/2018/06/mono110-04.pdf</a:t>
            </a:r>
          </a:p>
        </p:txBody>
      </p:sp>
    </p:spTree>
    <p:extLst>
      <p:ext uri="{BB962C8B-B14F-4D97-AF65-F5344CB8AC3E}">
        <p14:creationId xmlns:p14="http://schemas.microsoft.com/office/powerpoint/2010/main" val="1368576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creenshot of a cell phone&#10;&#10;Description automatically generated">
            <a:extLst>
              <a:ext uri="{FF2B5EF4-FFF2-40B4-BE49-F238E27FC236}">
                <a16:creationId xmlns:a16="http://schemas.microsoft.com/office/drawing/2014/main" id="{D1C47E4F-9DCF-4C6F-8165-2CBC2CD3CEF8}"/>
              </a:ext>
            </a:extLst>
          </p:cNvPr>
          <p:cNvPicPr>
            <a:picLocks noChangeAspect="1"/>
          </p:cNvPicPr>
          <p:nvPr/>
        </p:nvPicPr>
        <p:blipFill rotWithShape="1">
          <a:blip r:embed="rId2"/>
          <a:srcRect/>
          <a:stretch/>
        </p:blipFill>
        <p:spPr>
          <a:xfrm>
            <a:off x="0" y="0"/>
            <a:ext cx="12192000" cy="6858000"/>
          </a:xfrm>
          <a:prstGeom prst="rect">
            <a:avLst/>
          </a:prstGeom>
        </p:spPr>
      </p:pic>
    </p:spTree>
    <p:extLst>
      <p:ext uri="{BB962C8B-B14F-4D97-AF65-F5344CB8AC3E}">
        <p14:creationId xmlns:p14="http://schemas.microsoft.com/office/powerpoint/2010/main" val="1108479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41B1C-2080-4CD1-872F-4A6AFABC0A86}"/>
              </a:ext>
            </a:extLst>
          </p:cNvPr>
          <p:cNvSpPr>
            <a:spLocks noGrp="1"/>
          </p:cNvSpPr>
          <p:nvPr>
            <p:ph type="title"/>
          </p:nvPr>
        </p:nvSpPr>
        <p:spPr/>
        <p:txBody>
          <a:bodyPr/>
          <a:lstStyle/>
          <a:p>
            <a:r>
              <a:rPr lang="en-US" b="1" dirty="0"/>
              <a:t>2-Mercaptobenzothiazole</a:t>
            </a:r>
            <a:r>
              <a:rPr lang="en-US" dirty="0"/>
              <a:t> </a:t>
            </a:r>
          </a:p>
        </p:txBody>
      </p:sp>
      <p:sp>
        <p:nvSpPr>
          <p:cNvPr id="3" name="Content Placeholder 2">
            <a:extLst>
              <a:ext uri="{FF2B5EF4-FFF2-40B4-BE49-F238E27FC236}">
                <a16:creationId xmlns:a16="http://schemas.microsoft.com/office/drawing/2014/main" id="{91512DCC-BECB-4564-B98A-8DAD6B19008C}"/>
              </a:ext>
            </a:extLst>
          </p:cNvPr>
          <p:cNvSpPr>
            <a:spLocks noGrp="1"/>
          </p:cNvSpPr>
          <p:nvPr>
            <p:ph idx="1"/>
          </p:nvPr>
        </p:nvSpPr>
        <p:spPr/>
        <p:txBody>
          <a:bodyPr>
            <a:normAutofit fontScale="85000" lnSpcReduction="20000"/>
          </a:bodyPr>
          <a:lstStyle/>
          <a:p>
            <a:r>
              <a:rPr lang="en-US" dirty="0"/>
              <a:t>2-Mercaptobenzothiazole is principally used as a reactant in the manufacture of rubber products, but is also used as a corrosion inhibitor in oils, greases and cooling fluids</a:t>
            </a:r>
          </a:p>
          <a:p>
            <a:r>
              <a:rPr lang="en-US" dirty="0"/>
              <a:t>Due to its use as an accelerant in rubber vulcanization, 2-mercaptobenzothiazole can be found as a contaminant in rubber products. </a:t>
            </a:r>
          </a:p>
          <a:p>
            <a:r>
              <a:rPr lang="en-US" dirty="0"/>
              <a:t>A series of studies of workers at a chemical production plant in north Wales, United Kingdom, provided most of the pertinent evidence pertaining to associations between occupational exposure to 2-mercaptobenzo- </a:t>
            </a:r>
            <a:r>
              <a:rPr lang="en-US" dirty="0" err="1"/>
              <a:t>thiazole</a:t>
            </a:r>
            <a:r>
              <a:rPr lang="en-US" dirty="0"/>
              <a:t> and cancer. focused on morbidity and mortality from cancer of the urinary bladder in the cohort exposed to 2-mercaptobenzothiazole and found an excess in mortality (8 deaths; standardized mortality ratio [SMR], 3.74; 95% CI, 1.62–7.37) and incidence (12 cases; standardized relative risk [SRR], 2.53; 95% CI, 1.31–4.41) compared with national rates (population of England and Wales). </a:t>
            </a:r>
          </a:p>
          <a:p>
            <a:r>
              <a:rPr lang="en-US" dirty="0"/>
              <a:t>2-mercaptobenzothiazole relative to unexposed workers found excesses for cancers of the large intestine, lung and multiple myeloma (</a:t>
            </a:r>
            <a:r>
              <a:rPr lang="en-US" dirty="0" err="1"/>
              <a:t>Sorahan</a:t>
            </a:r>
            <a:r>
              <a:rPr lang="en-US" dirty="0"/>
              <a:t>, 2009). </a:t>
            </a:r>
          </a:p>
        </p:txBody>
      </p:sp>
      <p:sp>
        <p:nvSpPr>
          <p:cNvPr id="4" name="Rectangle 3">
            <a:extLst>
              <a:ext uri="{FF2B5EF4-FFF2-40B4-BE49-F238E27FC236}">
                <a16:creationId xmlns:a16="http://schemas.microsoft.com/office/drawing/2014/main" id="{F6651B39-C326-4DA5-9870-7521F7F0A479}"/>
              </a:ext>
            </a:extLst>
          </p:cNvPr>
          <p:cNvSpPr/>
          <p:nvPr/>
        </p:nvSpPr>
        <p:spPr>
          <a:xfrm>
            <a:off x="2553476" y="6442113"/>
            <a:ext cx="7952793" cy="369332"/>
          </a:xfrm>
          <a:prstGeom prst="rect">
            <a:avLst/>
          </a:prstGeom>
        </p:spPr>
        <p:txBody>
          <a:bodyPr wrap="square">
            <a:spAutoFit/>
          </a:bodyPr>
          <a:lstStyle/>
          <a:p>
            <a:r>
              <a:rPr lang="en-US" dirty="0"/>
              <a:t>https://monographs.iarc.fr/wp-content/uploads/2018/06/mono115.pdf</a:t>
            </a:r>
          </a:p>
        </p:txBody>
      </p:sp>
    </p:spTree>
    <p:extLst>
      <p:ext uri="{BB962C8B-B14F-4D97-AF65-F5344CB8AC3E}">
        <p14:creationId xmlns:p14="http://schemas.microsoft.com/office/powerpoint/2010/main" val="3984053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creenshot of a cell phone&#10;&#10;Description automatically generated">
            <a:extLst>
              <a:ext uri="{FF2B5EF4-FFF2-40B4-BE49-F238E27FC236}">
                <a16:creationId xmlns:a16="http://schemas.microsoft.com/office/drawing/2014/main" id="{9E5D2686-9C2A-4D9C-AC95-EA2DCE41A76F}"/>
              </a:ext>
            </a:extLst>
          </p:cNvPr>
          <p:cNvPicPr>
            <a:picLocks noChangeAspect="1"/>
          </p:cNvPicPr>
          <p:nvPr/>
        </p:nvPicPr>
        <p:blipFill rotWithShape="1">
          <a:blip r:embed="rId2"/>
          <a:srcRect/>
          <a:stretch/>
        </p:blipFill>
        <p:spPr>
          <a:xfrm>
            <a:off x="0" y="18662"/>
            <a:ext cx="12192000" cy="6858000"/>
          </a:xfrm>
          <a:prstGeom prst="rect">
            <a:avLst/>
          </a:prstGeom>
        </p:spPr>
      </p:pic>
    </p:spTree>
    <p:extLst>
      <p:ext uri="{BB962C8B-B14F-4D97-AF65-F5344CB8AC3E}">
        <p14:creationId xmlns:p14="http://schemas.microsoft.com/office/powerpoint/2010/main" val="3689228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0202E-E5F7-4605-9CE1-D02F8A8A7484}"/>
              </a:ext>
            </a:extLst>
          </p:cNvPr>
          <p:cNvSpPr>
            <a:spLocks noGrp="1"/>
          </p:cNvSpPr>
          <p:nvPr>
            <p:ph type="title"/>
          </p:nvPr>
        </p:nvSpPr>
        <p:spPr/>
        <p:txBody>
          <a:bodyPr/>
          <a:lstStyle/>
          <a:p>
            <a:r>
              <a:rPr lang="en-US" b="1" dirty="0"/>
              <a:t>Hydrazine</a:t>
            </a:r>
            <a:r>
              <a:rPr lang="en-US" dirty="0"/>
              <a:t> </a:t>
            </a:r>
          </a:p>
        </p:txBody>
      </p:sp>
      <p:sp>
        <p:nvSpPr>
          <p:cNvPr id="3" name="Content Placeholder 2">
            <a:extLst>
              <a:ext uri="{FF2B5EF4-FFF2-40B4-BE49-F238E27FC236}">
                <a16:creationId xmlns:a16="http://schemas.microsoft.com/office/drawing/2014/main" id="{F369D17F-AAC2-407B-9632-37F93A69F7B4}"/>
              </a:ext>
            </a:extLst>
          </p:cNvPr>
          <p:cNvSpPr>
            <a:spLocks noGrp="1"/>
          </p:cNvSpPr>
          <p:nvPr>
            <p:ph idx="1"/>
          </p:nvPr>
        </p:nvSpPr>
        <p:spPr/>
        <p:txBody>
          <a:bodyPr>
            <a:normAutofit fontScale="92500" lnSpcReduction="20000"/>
          </a:bodyPr>
          <a:lstStyle/>
          <a:p>
            <a:r>
              <a:rPr lang="en-US" dirty="0"/>
              <a:t>In its hydrated form, hydrazine (solutions with concentrations ranging from 0.01% to 100%) and as a reagent for the treatment of nuclear reactor waste.  </a:t>
            </a:r>
          </a:p>
          <a:p>
            <a:r>
              <a:rPr lang="en-US" dirty="0"/>
              <a:t>Ritz et al. (1999) studied a cohort of 6107 male workers who worked at the Santa Susana Field Laboratory rocket testing facility (Rocketdyne) near Los Angeles, California, USA. Workers had to have been employed before 1980 and worked at least 2 years, and not to have been exposed to radiation Groups (HYD-6, n = 1053; HYD-24, n = 827). </a:t>
            </a:r>
          </a:p>
          <a:p>
            <a:r>
              <a:rPr lang="en-US" dirty="0"/>
              <a:t>Relative risks for cancer of the lung for high exposure with a 15-year lag were 1.93 (95% CI, 1.27–2.93) or 2.10 (95% CI, 1.36–3.25) for high exposure. </a:t>
            </a:r>
          </a:p>
          <a:p>
            <a:r>
              <a:rPr lang="en-US" dirty="0"/>
              <a:t>Cancer mortality analyses of all rocket- testing workers compared with California population rates were unremarkable</a:t>
            </a:r>
          </a:p>
        </p:txBody>
      </p:sp>
      <p:sp>
        <p:nvSpPr>
          <p:cNvPr id="4" name="Rectangle 3">
            <a:extLst>
              <a:ext uri="{FF2B5EF4-FFF2-40B4-BE49-F238E27FC236}">
                <a16:creationId xmlns:a16="http://schemas.microsoft.com/office/drawing/2014/main" id="{475797FE-137D-46BF-A82D-B7545D6C2668}"/>
              </a:ext>
            </a:extLst>
          </p:cNvPr>
          <p:cNvSpPr/>
          <p:nvPr/>
        </p:nvSpPr>
        <p:spPr>
          <a:xfrm>
            <a:off x="2506824" y="6488668"/>
            <a:ext cx="7607559" cy="369332"/>
          </a:xfrm>
          <a:prstGeom prst="rect">
            <a:avLst/>
          </a:prstGeom>
        </p:spPr>
        <p:txBody>
          <a:bodyPr wrap="square">
            <a:spAutoFit/>
          </a:bodyPr>
          <a:lstStyle/>
          <a:p>
            <a:r>
              <a:rPr lang="en-US" dirty="0"/>
              <a:t>https://monographs.iarc.fr/wp-content/uploads/2018/06/mono115-06.pdf</a:t>
            </a:r>
          </a:p>
        </p:txBody>
      </p:sp>
    </p:spTree>
    <p:extLst>
      <p:ext uri="{BB962C8B-B14F-4D97-AF65-F5344CB8AC3E}">
        <p14:creationId xmlns:p14="http://schemas.microsoft.com/office/powerpoint/2010/main" val="1720080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creenshot of a cell phone&#10;&#10;Description automatically generated">
            <a:extLst>
              <a:ext uri="{FF2B5EF4-FFF2-40B4-BE49-F238E27FC236}">
                <a16:creationId xmlns:a16="http://schemas.microsoft.com/office/drawing/2014/main" id="{77AE6B38-7D62-4DC2-8373-5693CBF25F70}"/>
              </a:ext>
            </a:extLst>
          </p:cNvPr>
          <p:cNvPicPr>
            <a:picLocks noChangeAspect="1"/>
          </p:cNvPicPr>
          <p:nvPr/>
        </p:nvPicPr>
        <p:blipFill rotWithShape="1">
          <a:blip r:embed="rId2"/>
          <a:srcRect/>
          <a:stretch/>
        </p:blipFill>
        <p:spPr>
          <a:xfrm>
            <a:off x="0" y="0"/>
            <a:ext cx="12192000" cy="6858000"/>
          </a:xfrm>
          <a:prstGeom prst="rect">
            <a:avLst/>
          </a:prstGeom>
        </p:spPr>
      </p:pic>
    </p:spTree>
    <p:extLst>
      <p:ext uri="{BB962C8B-B14F-4D97-AF65-F5344CB8AC3E}">
        <p14:creationId xmlns:p14="http://schemas.microsoft.com/office/powerpoint/2010/main" val="4069725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8B2AF-0594-4D12-8712-E28880742A46}"/>
              </a:ext>
            </a:extLst>
          </p:cNvPr>
          <p:cNvSpPr>
            <a:spLocks noGrp="1"/>
          </p:cNvSpPr>
          <p:nvPr>
            <p:ph type="title"/>
          </p:nvPr>
        </p:nvSpPr>
        <p:spPr/>
        <p:txBody>
          <a:bodyPr/>
          <a:lstStyle/>
          <a:p>
            <a:r>
              <a:rPr lang="en-US" b="1" dirty="0"/>
              <a:t>N,N-Dimethylformamide</a:t>
            </a:r>
            <a:r>
              <a:rPr lang="en-US" dirty="0"/>
              <a:t> </a:t>
            </a:r>
          </a:p>
        </p:txBody>
      </p:sp>
      <p:sp>
        <p:nvSpPr>
          <p:cNvPr id="3" name="Content Placeholder 2">
            <a:extLst>
              <a:ext uri="{FF2B5EF4-FFF2-40B4-BE49-F238E27FC236}">
                <a16:creationId xmlns:a16="http://schemas.microsoft.com/office/drawing/2014/main" id="{3B940C1E-4E4D-4A7D-9A1D-CE78F599DF95}"/>
              </a:ext>
            </a:extLst>
          </p:cNvPr>
          <p:cNvSpPr>
            <a:spLocks noGrp="1"/>
          </p:cNvSpPr>
          <p:nvPr>
            <p:ph idx="1"/>
          </p:nvPr>
        </p:nvSpPr>
        <p:spPr/>
        <p:txBody>
          <a:bodyPr>
            <a:normAutofit lnSpcReduction="10000"/>
          </a:bodyPr>
          <a:lstStyle/>
          <a:p>
            <a:r>
              <a:rPr lang="en-US" dirty="0"/>
              <a:t>N,N-Dimethylformamide is used predominantly as an aprotic solvent in the manufacture of polyacrylonitrile </a:t>
            </a:r>
            <a:r>
              <a:rPr lang="en-US" dirty="0" err="1"/>
              <a:t>fibres</a:t>
            </a:r>
            <a:r>
              <a:rPr lang="en-US" dirty="0"/>
              <a:t>, and trends in its production parallel those of the polyacrylic </a:t>
            </a:r>
            <a:r>
              <a:rPr lang="en-US" dirty="0" err="1"/>
              <a:t>fibre</a:t>
            </a:r>
            <a:r>
              <a:rPr lang="en-US" dirty="0"/>
              <a:t> industry. </a:t>
            </a:r>
          </a:p>
          <a:p>
            <a:r>
              <a:rPr lang="en-US" dirty="0"/>
              <a:t>The human carcinogenicity of N,N-dimethyl- formamide was questioned by </a:t>
            </a:r>
            <a:r>
              <a:rPr lang="en-US" dirty="0" err="1"/>
              <a:t>Ducatman</a:t>
            </a:r>
            <a:r>
              <a:rPr lang="en-US" dirty="0"/>
              <a:t> et al. (1986) beginning with an investigation of a cluster of three cases of testicular germ cell cancer that occurred between 1981 and 1983. </a:t>
            </a:r>
          </a:p>
          <a:p>
            <a:r>
              <a:rPr lang="en-US" dirty="0"/>
              <a:t>Naval air rework facilities (dedicated to military aircraft repair) presented opportunities for repair workers to be exposed to surface </a:t>
            </a:r>
            <a:r>
              <a:rPr lang="en-US" dirty="0" err="1"/>
              <a:t>coatingsand</a:t>
            </a:r>
            <a:r>
              <a:rPr lang="en-US" dirty="0"/>
              <a:t> associated emulsifiers and surfactants including “Teflon” paints and dyes, solvents and metals (</a:t>
            </a:r>
            <a:r>
              <a:rPr lang="en-US" dirty="0" err="1"/>
              <a:t>Ducatman</a:t>
            </a:r>
            <a:r>
              <a:rPr lang="en-US" dirty="0"/>
              <a:t> et al., 1986). </a:t>
            </a:r>
          </a:p>
        </p:txBody>
      </p:sp>
      <p:sp>
        <p:nvSpPr>
          <p:cNvPr id="4" name="Rectangle 3">
            <a:extLst>
              <a:ext uri="{FF2B5EF4-FFF2-40B4-BE49-F238E27FC236}">
                <a16:creationId xmlns:a16="http://schemas.microsoft.com/office/drawing/2014/main" id="{13190628-229D-4366-8C30-9E511D69586C}"/>
              </a:ext>
            </a:extLst>
          </p:cNvPr>
          <p:cNvSpPr/>
          <p:nvPr/>
        </p:nvSpPr>
        <p:spPr>
          <a:xfrm>
            <a:off x="2637452" y="6488766"/>
            <a:ext cx="7878147" cy="369332"/>
          </a:xfrm>
          <a:prstGeom prst="rect">
            <a:avLst/>
          </a:prstGeom>
        </p:spPr>
        <p:txBody>
          <a:bodyPr wrap="square">
            <a:spAutoFit/>
          </a:bodyPr>
          <a:lstStyle/>
          <a:p>
            <a:r>
              <a:rPr lang="en-US" dirty="0"/>
              <a:t>https://monographs.iarc.fr/wp-content/uploads/2018/06/mono115-04.pdf</a:t>
            </a:r>
          </a:p>
        </p:txBody>
      </p:sp>
    </p:spTree>
    <p:extLst>
      <p:ext uri="{BB962C8B-B14F-4D97-AF65-F5344CB8AC3E}">
        <p14:creationId xmlns:p14="http://schemas.microsoft.com/office/powerpoint/2010/main" val="2555425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3D3D8-6003-4442-BC7E-52BA3D7EA8B4}"/>
              </a:ext>
            </a:extLst>
          </p:cNvPr>
          <p:cNvSpPr>
            <a:spLocks noGrp="1"/>
          </p:cNvSpPr>
          <p:nvPr>
            <p:ph type="title"/>
          </p:nvPr>
        </p:nvSpPr>
        <p:spPr/>
        <p:txBody>
          <a:bodyPr/>
          <a:lstStyle/>
          <a:p>
            <a:r>
              <a:rPr lang="en-US" dirty="0"/>
              <a:t>Tasks for the SEM Work Group</a:t>
            </a:r>
          </a:p>
        </p:txBody>
      </p:sp>
      <p:sp>
        <p:nvSpPr>
          <p:cNvPr id="3" name="Content Placeholder 2">
            <a:extLst>
              <a:ext uri="{FF2B5EF4-FFF2-40B4-BE49-F238E27FC236}">
                <a16:creationId xmlns:a16="http://schemas.microsoft.com/office/drawing/2014/main" id="{2AC7233B-42E8-428D-8DC2-726F16543000}"/>
              </a:ext>
            </a:extLst>
          </p:cNvPr>
          <p:cNvSpPr>
            <a:spLocks noGrp="1"/>
          </p:cNvSpPr>
          <p:nvPr>
            <p:ph idx="1"/>
          </p:nvPr>
        </p:nvSpPr>
        <p:spPr/>
        <p:txBody>
          <a:bodyPr/>
          <a:lstStyle/>
          <a:p>
            <a:r>
              <a:rPr lang="en-US" dirty="0"/>
              <a:t>Review IARC 2A most recent list of chemicals (2016-2019)            [Note: DOL currently in progress of incorporating this based on update from Board meeting on 11/20/19]</a:t>
            </a:r>
          </a:p>
          <a:p>
            <a:r>
              <a:rPr lang="en-US" dirty="0"/>
              <a:t>Review other sources: National Toxicology Program (NTP), </a:t>
            </a:r>
            <a:r>
              <a:rPr lang="en-US" dirty="0" err="1"/>
              <a:t>HazMap</a:t>
            </a:r>
            <a:endParaRPr lang="en-US" dirty="0"/>
          </a:p>
          <a:p>
            <a:r>
              <a:rPr lang="en-US" dirty="0"/>
              <a:t>Look at current exposure links in SEM</a:t>
            </a:r>
          </a:p>
          <a:p>
            <a:pPr marL="0" indent="0">
              <a:buNone/>
            </a:pPr>
            <a:endParaRPr lang="en-US" dirty="0"/>
          </a:p>
          <a:p>
            <a:endParaRPr lang="en-US" dirty="0"/>
          </a:p>
        </p:txBody>
      </p:sp>
    </p:spTree>
    <p:extLst>
      <p:ext uri="{BB962C8B-B14F-4D97-AF65-F5344CB8AC3E}">
        <p14:creationId xmlns:p14="http://schemas.microsoft.com/office/powerpoint/2010/main" val="1137469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creenshot of a cell phone&#10;&#10;Description automatically generated">
            <a:extLst>
              <a:ext uri="{FF2B5EF4-FFF2-40B4-BE49-F238E27FC236}">
                <a16:creationId xmlns:a16="http://schemas.microsoft.com/office/drawing/2014/main" id="{7C6A0561-8CF3-4B8F-9D80-AF78D8703EC5}"/>
              </a:ext>
            </a:extLst>
          </p:cNvPr>
          <p:cNvPicPr>
            <a:picLocks noChangeAspect="1"/>
          </p:cNvPicPr>
          <p:nvPr/>
        </p:nvPicPr>
        <p:blipFill rotWithShape="1">
          <a:blip r:embed="rId2"/>
          <a:srcRect/>
          <a:stretch/>
        </p:blipFill>
        <p:spPr>
          <a:xfrm>
            <a:off x="0" y="0"/>
            <a:ext cx="12192000" cy="6858000"/>
          </a:xfrm>
          <a:prstGeom prst="rect">
            <a:avLst/>
          </a:prstGeom>
        </p:spPr>
      </p:pic>
    </p:spTree>
    <p:extLst>
      <p:ext uri="{BB962C8B-B14F-4D97-AF65-F5344CB8AC3E}">
        <p14:creationId xmlns:p14="http://schemas.microsoft.com/office/powerpoint/2010/main" val="1770072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35631-51B4-4639-8813-6D6752D29842}"/>
              </a:ext>
            </a:extLst>
          </p:cNvPr>
          <p:cNvSpPr>
            <a:spLocks noGrp="1"/>
          </p:cNvSpPr>
          <p:nvPr>
            <p:ph type="title"/>
          </p:nvPr>
        </p:nvSpPr>
        <p:spPr/>
        <p:txBody>
          <a:bodyPr/>
          <a:lstStyle/>
          <a:p>
            <a:r>
              <a:rPr lang="en-US" b="1" dirty="0" err="1"/>
              <a:t>Tetrabromobisphenol</a:t>
            </a:r>
            <a:r>
              <a:rPr lang="en-US" b="1" dirty="0"/>
              <a:t> A</a:t>
            </a:r>
            <a:r>
              <a:rPr lang="en-US" dirty="0"/>
              <a:t> </a:t>
            </a:r>
          </a:p>
        </p:txBody>
      </p:sp>
      <p:sp>
        <p:nvSpPr>
          <p:cNvPr id="3" name="Content Placeholder 2">
            <a:extLst>
              <a:ext uri="{FF2B5EF4-FFF2-40B4-BE49-F238E27FC236}">
                <a16:creationId xmlns:a16="http://schemas.microsoft.com/office/drawing/2014/main" id="{74F6D4E5-531B-4636-9EE8-59E676B51447}"/>
              </a:ext>
            </a:extLst>
          </p:cNvPr>
          <p:cNvSpPr>
            <a:spLocks noGrp="1"/>
          </p:cNvSpPr>
          <p:nvPr>
            <p:ph idx="1"/>
          </p:nvPr>
        </p:nvSpPr>
        <p:spPr/>
        <p:txBody>
          <a:bodyPr>
            <a:normAutofit/>
          </a:bodyPr>
          <a:lstStyle/>
          <a:p>
            <a:r>
              <a:rPr lang="en-US" dirty="0"/>
              <a:t>Approximately 58% of </a:t>
            </a:r>
            <a:r>
              <a:rPr lang="en-US" dirty="0" err="1"/>
              <a:t>tetrabromobisphenol</a:t>
            </a:r>
            <a:r>
              <a:rPr lang="en-US" dirty="0"/>
              <a:t> A is used as a reactive brominated flame retardant in epoxy, polycarbonate and phenolic resins in printed circuit boards. </a:t>
            </a:r>
          </a:p>
          <a:p>
            <a:r>
              <a:rPr lang="en-US" dirty="0"/>
              <a:t>Occupational exposure of workers to </a:t>
            </a:r>
            <a:r>
              <a:rPr lang="en-US" dirty="0" err="1"/>
              <a:t>tetrabromobisphenol</a:t>
            </a:r>
            <a:r>
              <a:rPr lang="en-US" dirty="0"/>
              <a:t> A at a Chinese printed circuit-board plant via ingestion, dermal absorption, and inhalation of dust varied widely by process, with the greatest estimated exposures being 1930, 431, and 96.5 </a:t>
            </a:r>
            <a:r>
              <a:rPr lang="en-US" dirty="0" err="1"/>
              <a:t>pg</a:t>
            </a:r>
            <a:r>
              <a:rPr lang="en-US" dirty="0"/>
              <a:t>/kg body weight (</a:t>
            </a:r>
            <a:r>
              <a:rPr lang="en-US" dirty="0" err="1"/>
              <a:t>bw</a:t>
            </a:r>
            <a:r>
              <a:rPr lang="en-US" dirty="0"/>
              <a:t>) per day. </a:t>
            </a:r>
          </a:p>
          <a:p>
            <a:r>
              <a:rPr lang="en-US" dirty="0"/>
              <a:t>Cancer in Humans  No data were available to the IARC Working Group.</a:t>
            </a:r>
          </a:p>
        </p:txBody>
      </p:sp>
      <p:sp>
        <p:nvSpPr>
          <p:cNvPr id="4" name="Rectangle 3">
            <a:extLst>
              <a:ext uri="{FF2B5EF4-FFF2-40B4-BE49-F238E27FC236}">
                <a16:creationId xmlns:a16="http://schemas.microsoft.com/office/drawing/2014/main" id="{B888A81B-E7C7-4247-BEA2-5C56E6E7A32B}"/>
              </a:ext>
            </a:extLst>
          </p:cNvPr>
          <p:cNvSpPr/>
          <p:nvPr/>
        </p:nvSpPr>
        <p:spPr>
          <a:xfrm>
            <a:off x="1088571" y="6176963"/>
            <a:ext cx="9809584" cy="646331"/>
          </a:xfrm>
          <a:prstGeom prst="rect">
            <a:avLst/>
          </a:prstGeom>
        </p:spPr>
        <p:txBody>
          <a:bodyPr wrap="square">
            <a:spAutoFit/>
          </a:bodyPr>
          <a:lstStyle/>
          <a:p>
            <a:r>
              <a:rPr lang="en-US" dirty="0"/>
              <a:t>https://publications.iarc.fr/Book-And-Report-Series/Iarc-Monographs-On-The-Identification-Of-Carcinogenic-Hazards-To-Humans/Some-Industrial-Chemicals-2018</a:t>
            </a:r>
          </a:p>
        </p:txBody>
      </p:sp>
    </p:spTree>
    <p:extLst>
      <p:ext uri="{BB962C8B-B14F-4D97-AF65-F5344CB8AC3E}">
        <p14:creationId xmlns:p14="http://schemas.microsoft.com/office/powerpoint/2010/main" val="867620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creenshot of a cell phone&#10;&#10;Description automatically generated">
            <a:extLst>
              <a:ext uri="{FF2B5EF4-FFF2-40B4-BE49-F238E27FC236}">
                <a16:creationId xmlns:a16="http://schemas.microsoft.com/office/drawing/2014/main" id="{70EEEE80-0784-49CE-AAC3-CE356775F156}"/>
              </a:ext>
            </a:extLst>
          </p:cNvPr>
          <p:cNvPicPr>
            <a:picLocks noChangeAspect="1"/>
          </p:cNvPicPr>
          <p:nvPr/>
        </p:nvPicPr>
        <p:blipFill rotWithShape="1">
          <a:blip r:embed="rId2"/>
          <a:srcRect/>
          <a:stretch/>
        </p:blipFill>
        <p:spPr>
          <a:xfrm>
            <a:off x="0" y="0"/>
            <a:ext cx="12192000" cy="6858000"/>
          </a:xfrm>
          <a:prstGeom prst="rect">
            <a:avLst/>
          </a:prstGeom>
        </p:spPr>
      </p:pic>
    </p:spTree>
    <p:extLst>
      <p:ext uri="{BB962C8B-B14F-4D97-AF65-F5344CB8AC3E}">
        <p14:creationId xmlns:p14="http://schemas.microsoft.com/office/powerpoint/2010/main" val="1309172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BA3FF-27B1-4DA3-B9B4-09852B60EBD1}"/>
              </a:ext>
            </a:extLst>
          </p:cNvPr>
          <p:cNvSpPr>
            <a:spLocks noGrp="1"/>
          </p:cNvSpPr>
          <p:nvPr>
            <p:ph type="title"/>
          </p:nvPr>
        </p:nvSpPr>
        <p:spPr/>
        <p:txBody>
          <a:bodyPr/>
          <a:lstStyle/>
          <a:p>
            <a:r>
              <a:rPr lang="en-US" b="1" dirty="0"/>
              <a:t>Styrene</a:t>
            </a:r>
            <a:r>
              <a:rPr lang="en-US" dirty="0"/>
              <a:t> </a:t>
            </a:r>
          </a:p>
        </p:txBody>
      </p:sp>
      <p:sp>
        <p:nvSpPr>
          <p:cNvPr id="3" name="Content Placeholder 2">
            <a:extLst>
              <a:ext uri="{FF2B5EF4-FFF2-40B4-BE49-F238E27FC236}">
                <a16:creationId xmlns:a16="http://schemas.microsoft.com/office/drawing/2014/main" id="{6281884E-1F2F-4D25-8895-7B4B3D9035DE}"/>
              </a:ext>
            </a:extLst>
          </p:cNvPr>
          <p:cNvSpPr>
            <a:spLocks noGrp="1"/>
          </p:cNvSpPr>
          <p:nvPr>
            <p:ph idx="1"/>
          </p:nvPr>
        </p:nvSpPr>
        <p:spPr/>
        <p:txBody>
          <a:bodyPr>
            <a:normAutofit/>
          </a:bodyPr>
          <a:lstStyle/>
          <a:p>
            <a:r>
              <a:rPr lang="en-US" dirty="0"/>
              <a:t>Worldwide, styrene is one of the most important monomers for polymers and copolymers that are used in an increasingly wide range of applications. The major uses for styrene are in plastics, latex paints and coatings, synthetic rubbers, polyesters and styrene-alkyd coatings.</a:t>
            </a:r>
          </a:p>
          <a:p>
            <a:r>
              <a:rPr lang="en-US" dirty="0"/>
              <a:t>Cases of leukemia and lymphoma were identified among workers engaged in the production of styrene–butadiene rubber, in the manufacture of styrene–butadiene, in the manufacture of styrene and polystyrene, in the production/polymerization/processing of styrene at a plant in UK, &amp; in boat-building facilities in the US</a:t>
            </a:r>
          </a:p>
        </p:txBody>
      </p:sp>
      <p:sp>
        <p:nvSpPr>
          <p:cNvPr id="5" name="Rectangle 4">
            <a:extLst>
              <a:ext uri="{FF2B5EF4-FFF2-40B4-BE49-F238E27FC236}">
                <a16:creationId xmlns:a16="http://schemas.microsoft.com/office/drawing/2014/main" id="{4004D07A-B9A7-4113-8219-2B31981460A9}"/>
              </a:ext>
            </a:extLst>
          </p:cNvPr>
          <p:cNvSpPr/>
          <p:nvPr/>
        </p:nvSpPr>
        <p:spPr>
          <a:xfrm>
            <a:off x="1017037" y="6176963"/>
            <a:ext cx="10123713" cy="646331"/>
          </a:xfrm>
          <a:prstGeom prst="rect">
            <a:avLst/>
          </a:prstGeom>
        </p:spPr>
        <p:txBody>
          <a:bodyPr wrap="square">
            <a:spAutoFit/>
          </a:bodyPr>
          <a:lstStyle/>
          <a:p>
            <a:r>
              <a:rPr lang="en-US" dirty="0"/>
              <a:t>https://www.iarc.fr/news-events/iarc-monographs-meetings-volume-121-styrene-styrene-78-oxide-and-quinolone/</a:t>
            </a:r>
          </a:p>
        </p:txBody>
      </p:sp>
    </p:spTree>
    <p:extLst>
      <p:ext uri="{BB962C8B-B14F-4D97-AF65-F5344CB8AC3E}">
        <p14:creationId xmlns:p14="http://schemas.microsoft.com/office/powerpoint/2010/main" val="3328985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creenshot of a cell phone&#10;&#10;Description automatically generated">
            <a:extLst>
              <a:ext uri="{FF2B5EF4-FFF2-40B4-BE49-F238E27FC236}">
                <a16:creationId xmlns:a16="http://schemas.microsoft.com/office/drawing/2014/main" id="{C0D06560-A797-4A87-A966-7F7F23180B73}"/>
              </a:ext>
            </a:extLst>
          </p:cNvPr>
          <p:cNvPicPr>
            <a:picLocks noChangeAspect="1"/>
          </p:cNvPicPr>
          <p:nvPr/>
        </p:nvPicPr>
        <p:blipFill rotWithShape="1">
          <a:blip r:embed="rId2"/>
          <a:srcRect/>
          <a:stretch/>
        </p:blipFill>
        <p:spPr>
          <a:xfrm>
            <a:off x="0" y="0"/>
            <a:ext cx="12192000" cy="6858000"/>
          </a:xfrm>
          <a:prstGeom prst="rect">
            <a:avLst/>
          </a:prstGeom>
        </p:spPr>
      </p:pic>
    </p:spTree>
    <p:extLst>
      <p:ext uri="{BB962C8B-B14F-4D97-AF65-F5344CB8AC3E}">
        <p14:creationId xmlns:p14="http://schemas.microsoft.com/office/powerpoint/2010/main" val="2370878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5C6BF-3CBE-4511-B8A4-71C4E2D386C1}"/>
              </a:ext>
            </a:extLst>
          </p:cNvPr>
          <p:cNvSpPr>
            <a:spLocks noGrp="1"/>
          </p:cNvSpPr>
          <p:nvPr>
            <p:ph type="title"/>
          </p:nvPr>
        </p:nvSpPr>
        <p:spPr/>
        <p:txBody>
          <a:bodyPr/>
          <a:lstStyle/>
          <a:p>
            <a:r>
              <a:rPr lang="en-US" b="1" dirty="0"/>
              <a:t>Styrene-7,8-oxide</a:t>
            </a:r>
            <a:r>
              <a:rPr lang="en-US" dirty="0"/>
              <a:t> </a:t>
            </a:r>
          </a:p>
        </p:txBody>
      </p:sp>
      <p:sp>
        <p:nvSpPr>
          <p:cNvPr id="3" name="Content Placeholder 2">
            <a:extLst>
              <a:ext uri="{FF2B5EF4-FFF2-40B4-BE49-F238E27FC236}">
                <a16:creationId xmlns:a16="http://schemas.microsoft.com/office/drawing/2014/main" id="{61C30D90-0087-4699-A5C6-03F292DC1565}"/>
              </a:ext>
            </a:extLst>
          </p:cNvPr>
          <p:cNvSpPr>
            <a:spLocks noGrp="1"/>
          </p:cNvSpPr>
          <p:nvPr>
            <p:ph idx="1"/>
          </p:nvPr>
        </p:nvSpPr>
        <p:spPr/>
        <p:txBody>
          <a:bodyPr>
            <a:normAutofit lnSpcReduction="10000"/>
          </a:bodyPr>
          <a:lstStyle/>
          <a:p>
            <a:r>
              <a:rPr lang="en-US" dirty="0"/>
              <a:t>Styrene-7,8-oxide is used as a reactive plasticizer or diluent for epoxy resins and in the production of phenethyl alcohol (2-phenylethanol) and styrene glycol, and their derivatives (PubChem, 2017).  </a:t>
            </a:r>
          </a:p>
          <a:p>
            <a:r>
              <a:rPr lang="en-US" dirty="0"/>
              <a:t>Occupational exposure to styrene-7,8-oxide occurs in industries manufacturing or using styrene and styrene polyester resins due to its formation from styrene as an oxidation product. S</a:t>
            </a:r>
          </a:p>
          <a:p>
            <a:r>
              <a:rPr lang="en-US" dirty="0"/>
              <a:t>tyrene-7,8-oxide has been detected in association with styrene, but at much lower levels, in industries where unsaturated polyester resins are used. </a:t>
            </a:r>
          </a:p>
          <a:p>
            <a:r>
              <a:rPr lang="en-US" dirty="0"/>
              <a:t>Occupational cohort studies have found increased risk of cancers of the lymphohematopoietic system, kidney, pancreas, and esophagus. </a:t>
            </a:r>
          </a:p>
        </p:txBody>
      </p:sp>
      <p:sp>
        <p:nvSpPr>
          <p:cNvPr id="4" name="Rectangle 3">
            <a:extLst>
              <a:ext uri="{FF2B5EF4-FFF2-40B4-BE49-F238E27FC236}">
                <a16:creationId xmlns:a16="http://schemas.microsoft.com/office/drawing/2014/main" id="{D755817C-53D5-4002-BD56-9318AA5573BC}"/>
              </a:ext>
            </a:extLst>
          </p:cNvPr>
          <p:cNvSpPr/>
          <p:nvPr/>
        </p:nvSpPr>
        <p:spPr>
          <a:xfrm>
            <a:off x="998376" y="6211669"/>
            <a:ext cx="10217019" cy="646331"/>
          </a:xfrm>
          <a:prstGeom prst="rect">
            <a:avLst/>
          </a:prstGeom>
        </p:spPr>
        <p:txBody>
          <a:bodyPr wrap="square">
            <a:spAutoFit/>
          </a:bodyPr>
          <a:lstStyle/>
          <a:p>
            <a:r>
              <a:rPr lang="en-US" dirty="0"/>
              <a:t>https://www.iarc.fr/news-events/iarc-monographs-meetings-volume-121-styrene-styrene-78-oxide-and-quinolone/</a:t>
            </a:r>
          </a:p>
        </p:txBody>
      </p:sp>
    </p:spTree>
    <p:extLst>
      <p:ext uri="{BB962C8B-B14F-4D97-AF65-F5344CB8AC3E}">
        <p14:creationId xmlns:p14="http://schemas.microsoft.com/office/powerpoint/2010/main" val="3945804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creenshot of a cell phone&#10;&#10;Description automatically generated">
            <a:extLst>
              <a:ext uri="{FF2B5EF4-FFF2-40B4-BE49-F238E27FC236}">
                <a16:creationId xmlns:a16="http://schemas.microsoft.com/office/drawing/2014/main" id="{81083C78-5CE0-4716-AA63-9C362EF011BB}"/>
              </a:ext>
            </a:extLst>
          </p:cNvPr>
          <p:cNvPicPr>
            <a:picLocks noChangeAspect="1"/>
          </p:cNvPicPr>
          <p:nvPr/>
        </p:nvPicPr>
        <p:blipFill rotWithShape="1">
          <a:blip r:embed="rId2"/>
          <a:srcRect/>
          <a:stretch/>
        </p:blipFill>
        <p:spPr>
          <a:xfrm>
            <a:off x="0" y="0"/>
            <a:ext cx="12192000" cy="6858000"/>
          </a:xfrm>
          <a:prstGeom prst="rect">
            <a:avLst/>
          </a:prstGeom>
        </p:spPr>
      </p:pic>
    </p:spTree>
    <p:extLst>
      <p:ext uri="{BB962C8B-B14F-4D97-AF65-F5344CB8AC3E}">
        <p14:creationId xmlns:p14="http://schemas.microsoft.com/office/powerpoint/2010/main" val="2723539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577EE-1329-46E0-AEA2-DC5F35F01D25}"/>
              </a:ext>
            </a:extLst>
          </p:cNvPr>
          <p:cNvSpPr>
            <a:spLocks noGrp="1"/>
          </p:cNvSpPr>
          <p:nvPr>
            <p:ph type="title"/>
          </p:nvPr>
        </p:nvSpPr>
        <p:spPr/>
        <p:txBody>
          <a:bodyPr/>
          <a:lstStyle/>
          <a:p>
            <a:r>
              <a:rPr lang="en-US" b="1" dirty="0"/>
              <a:t>Glycidyl methacrylate</a:t>
            </a:r>
            <a:r>
              <a:rPr lang="en-US" dirty="0"/>
              <a:t> </a:t>
            </a:r>
          </a:p>
        </p:txBody>
      </p:sp>
      <p:sp>
        <p:nvSpPr>
          <p:cNvPr id="3" name="Content Placeholder 2">
            <a:extLst>
              <a:ext uri="{FF2B5EF4-FFF2-40B4-BE49-F238E27FC236}">
                <a16:creationId xmlns:a16="http://schemas.microsoft.com/office/drawing/2014/main" id="{5584BEC1-661A-4B8D-BC9B-D4C933114940}"/>
              </a:ext>
            </a:extLst>
          </p:cNvPr>
          <p:cNvSpPr>
            <a:spLocks noGrp="1"/>
          </p:cNvSpPr>
          <p:nvPr>
            <p:ph idx="1"/>
          </p:nvPr>
        </p:nvSpPr>
        <p:spPr/>
        <p:txBody>
          <a:bodyPr>
            <a:normAutofit fontScale="85000" lnSpcReduction="20000"/>
          </a:bodyPr>
          <a:lstStyle/>
          <a:p>
            <a:r>
              <a:rPr lang="en-US" dirty="0"/>
              <a:t>Glycidyl methacrylate is mainly used in the production of epoxy polymers and vinyl and acrylic resins. These polymers are subsequently used in dental sealants, composites and adhesives, bone composite materials, powder coatings, hydrogel lenses, and food contact material. </a:t>
            </a:r>
          </a:p>
          <a:p>
            <a:r>
              <a:rPr lang="en-US" dirty="0"/>
              <a:t>Exposure to glycidyl methacrylate as a monomer is not expected from use of the </a:t>
            </a:r>
            <a:r>
              <a:rPr lang="en-US" dirty="0" err="1"/>
              <a:t>polymerised</a:t>
            </a:r>
            <a:r>
              <a:rPr lang="en-US" dirty="0"/>
              <a:t> products. </a:t>
            </a:r>
          </a:p>
          <a:p>
            <a:r>
              <a:rPr lang="en-US" dirty="0"/>
              <a:t>There was “sufficient” evidence in experimental animals for the carcinogenicity of glycidyl methacrylate, with increased incidence of malignant neoplasms in mice and rats including: </a:t>
            </a:r>
            <a:r>
              <a:rPr lang="en-US" dirty="0" err="1"/>
              <a:t>haemangiosarcoma</a:t>
            </a:r>
            <a:r>
              <a:rPr lang="en-US" dirty="0"/>
              <a:t>, bronchioloalveolar carcinoma, uterine histiocytic sarcoma, nasal cavity neuroepithelial carcinoma and peritoneal mesothelioma.</a:t>
            </a:r>
          </a:p>
          <a:p>
            <a:r>
              <a:rPr lang="en-US" dirty="0"/>
              <a:t>Potential short-term exposure might occur during the preparation of dental or bone composite materials, but no exposure data were available in these settings.</a:t>
            </a:r>
          </a:p>
          <a:p>
            <a:r>
              <a:rPr lang="en-US" dirty="0"/>
              <a:t>One study reported occupational exposures for chemical production workers. </a:t>
            </a:r>
          </a:p>
        </p:txBody>
      </p:sp>
      <p:sp>
        <p:nvSpPr>
          <p:cNvPr id="4" name="Rectangle 3">
            <a:extLst>
              <a:ext uri="{FF2B5EF4-FFF2-40B4-BE49-F238E27FC236}">
                <a16:creationId xmlns:a16="http://schemas.microsoft.com/office/drawing/2014/main" id="{2D96056A-698C-4CA9-9328-C9E551F9D253}"/>
              </a:ext>
            </a:extLst>
          </p:cNvPr>
          <p:cNvSpPr/>
          <p:nvPr/>
        </p:nvSpPr>
        <p:spPr>
          <a:xfrm>
            <a:off x="2152261" y="6488668"/>
            <a:ext cx="7887478" cy="369332"/>
          </a:xfrm>
          <a:prstGeom prst="rect">
            <a:avLst/>
          </a:prstGeom>
        </p:spPr>
        <p:txBody>
          <a:bodyPr wrap="square">
            <a:spAutoFit/>
          </a:bodyPr>
          <a:lstStyle/>
          <a:p>
            <a:r>
              <a:rPr lang="en-US" dirty="0"/>
              <a:t>https://www.thelancet.com/action/showPdf?pii=S1470-2045%2819%2930779-X</a:t>
            </a:r>
          </a:p>
        </p:txBody>
      </p:sp>
    </p:spTree>
    <p:extLst>
      <p:ext uri="{BB962C8B-B14F-4D97-AF65-F5344CB8AC3E}">
        <p14:creationId xmlns:p14="http://schemas.microsoft.com/office/powerpoint/2010/main" val="2297196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B6B136-10E8-4F8E-BDA1-55A8A1A2C1F3}"/>
              </a:ext>
            </a:extLst>
          </p:cNvPr>
          <p:cNvPicPr>
            <a:picLocks noChangeAspect="1"/>
          </p:cNvPicPr>
          <p:nvPr/>
        </p:nvPicPr>
        <p:blipFill>
          <a:blip r:embed="rId2"/>
          <a:stretch>
            <a:fillRect/>
          </a:stretch>
        </p:blipFill>
        <p:spPr>
          <a:xfrm>
            <a:off x="0" y="-27993"/>
            <a:ext cx="12192000" cy="6858000"/>
          </a:xfrm>
          <a:prstGeom prst="rect">
            <a:avLst/>
          </a:prstGeom>
        </p:spPr>
      </p:pic>
    </p:spTree>
    <p:extLst>
      <p:ext uri="{BB962C8B-B14F-4D97-AF65-F5344CB8AC3E}">
        <p14:creationId xmlns:p14="http://schemas.microsoft.com/office/powerpoint/2010/main" val="3212431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73996-E6C7-41AB-BFDC-388F8F436B2B}"/>
              </a:ext>
            </a:extLst>
          </p:cNvPr>
          <p:cNvSpPr>
            <a:spLocks noGrp="1"/>
          </p:cNvSpPr>
          <p:nvPr>
            <p:ph type="title"/>
          </p:nvPr>
        </p:nvSpPr>
        <p:spPr/>
        <p:txBody>
          <a:bodyPr/>
          <a:lstStyle/>
          <a:p>
            <a:r>
              <a:rPr lang="en-US" dirty="0"/>
              <a:t>National Toxicology Program (NTP)</a:t>
            </a:r>
          </a:p>
        </p:txBody>
      </p:sp>
      <p:sp>
        <p:nvSpPr>
          <p:cNvPr id="3" name="Content Placeholder 2">
            <a:extLst>
              <a:ext uri="{FF2B5EF4-FFF2-40B4-BE49-F238E27FC236}">
                <a16:creationId xmlns:a16="http://schemas.microsoft.com/office/drawing/2014/main" id="{17681677-270F-44CA-AABF-C9BC1FA8AB84}"/>
              </a:ext>
            </a:extLst>
          </p:cNvPr>
          <p:cNvSpPr>
            <a:spLocks noGrp="1"/>
          </p:cNvSpPr>
          <p:nvPr>
            <p:ph idx="1"/>
          </p:nvPr>
        </p:nvSpPr>
        <p:spPr/>
        <p:txBody>
          <a:bodyPr/>
          <a:lstStyle/>
          <a:p>
            <a:pPr lvl="0"/>
            <a:r>
              <a:rPr lang="en-US" dirty="0"/>
              <a:t>Website:  </a:t>
            </a:r>
            <a:r>
              <a:rPr lang="en-US" u="sng" dirty="0">
                <a:hlinkClick r:id="rId2"/>
              </a:rPr>
              <a:t>https://ntp.niehs.nih.gov/whatwestudy/assessments/cancer/roc/index.html?utm_source=direct&amp;utm_medium=prod&amp;utm_campaign=ntpgolinks&amp;utm_term=roc14</a:t>
            </a:r>
            <a:endParaRPr lang="en-US" dirty="0"/>
          </a:p>
          <a:p>
            <a:pPr lvl="1"/>
            <a:r>
              <a:rPr lang="en-US" dirty="0"/>
              <a:t>14</a:t>
            </a:r>
            <a:r>
              <a:rPr lang="en-US" baseline="30000" dirty="0"/>
              <a:t>th</a:t>
            </a:r>
            <a:r>
              <a:rPr lang="en-US" dirty="0"/>
              <a:t> Report on Carcinogens released 11/3/2016</a:t>
            </a:r>
          </a:p>
          <a:p>
            <a:pPr lvl="1"/>
            <a:r>
              <a:rPr lang="en-US" dirty="0"/>
              <a:t>248 substances updated (see report), 273 listed (see Excel spreadsheet): </a:t>
            </a:r>
          </a:p>
          <a:p>
            <a:r>
              <a:rPr lang="en-US" dirty="0"/>
              <a:t>Known carcinogens: 62</a:t>
            </a:r>
          </a:p>
          <a:p>
            <a:r>
              <a:rPr lang="en-US" dirty="0"/>
              <a:t>Reasonably Anticipated to be a Human Carcinogen: 186</a:t>
            </a:r>
          </a:p>
          <a:p>
            <a:endParaRPr lang="en-US" dirty="0"/>
          </a:p>
        </p:txBody>
      </p:sp>
    </p:spTree>
    <p:extLst>
      <p:ext uri="{BB962C8B-B14F-4D97-AF65-F5344CB8AC3E}">
        <p14:creationId xmlns:p14="http://schemas.microsoft.com/office/powerpoint/2010/main" val="2501556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E57CF-5171-4F3B-952C-5517F0524AA3}"/>
              </a:ext>
            </a:extLst>
          </p:cNvPr>
          <p:cNvSpPr>
            <a:spLocks noGrp="1"/>
          </p:cNvSpPr>
          <p:nvPr>
            <p:ph type="title"/>
          </p:nvPr>
        </p:nvSpPr>
        <p:spPr/>
        <p:txBody>
          <a:bodyPr/>
          <a:lstStyle/>
          <a:p>
            <a:r>
              <a:rPr lang="en-US" dirty="0"/>
              <a:t>Work Group Meetings</a:t>
            </a:r>
          </a:p>
        </p:txBody>
      </p:sp>
      <p:sp>
        <p:nvSpPr>
          <p:cNvPr id="3" name="Content Placeholder 2">
            <a:extLst>
              <a:ext uri="{FF2B5EF4-FFF2-40B4-BE49-F238E27FC236}">
                <a16:creationId xmlns:a16="http://schemas.microsoft.com/office/drawing/2014/main" id="{C51B091A-4616-4563-A012-C30B6DBFBDDC}"/>
              </a:ext>
            </a:extLst>
          </p:cNvPr>
          <p:cNvSpPr>
            <a:spLocks noGrp="1"/>
          </p:cNvSpPr>
          <p:nvPr>
            <p:ph idx="1"/>
          </p:nvPr>
        </p:nvSpPr>
        <p:spPr/>
        <p:txBody>
          <a:bodyPr/>
          <a:lstStyle/>
          <a:p>
            <a:r>
              <a:rPr lang="en-US" dirty="0"/>
              <a:t>Virtual meetings on Feb 18, April 7</a:t>
            </a:r>
          </a:p>
        </p:txBody>
      </p:sp>
    </p:spTree>
    <p:extLst>
      <p:ext uri="{BB962C8B-B14F-4D97-AF65-F5344CB8AC3E}">
        <p14:creationId xmlns:p14="http://schemas.microsoft.com/office/powerpoint/2010/main" val="30426407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0DDF9-588E-4793-A1C8-44251F31EB75}"/>
              </a:ext>
            </a:extLst>
          </p:cNvPr>
          <p:cNvSpPr>
            <a:spLocks noGrp="1"/>
          </p:cNvSpPr>
          <p:nvPr>
            <p:ph type="title"/>
          </p:nvPr>
        </p:nvSpPr>
        <p:spPr/>
        <p:txBody>
          <a:bodyPr/>
          <a:lstStyle/>
          <a:p>
            <a:r>
              <a:rPr lang="en-US" dirty="0"/>
              <a:t>Haz-Map</a:t>
            </a:r>
          </a:p>
        </p:txBody>
      </p:sp>
      <p:sp>
        <p:nvSpPr>
          <p:cNvPr id="3" name="Content Placeholder 2">
            <a:extLst>
              <a:ext uri="{FF2B5EF4-FFF2-40B4-BE49-F238E27FC236}">
                <a16:creationId xmlns:a16="http://schemas.microsoft.com/office/drawing/2014/main" id="{86226B62-A700-4C15-A3D7-829C483D745B}"/>
              </a:ext>
            </a:extLst>
          </p:cNvPr>
          <p:cNvSpPr>
            <a:spLocks noGrp="1"/>
          </p:cNvSpPr>
          <p:nvPr>
            <p:ph idx="1"/>
          </p:nvPr>
        </p:nvSpPr>
        <p:spPr/>
        <p:txBody>
          <a:bodyPr/>
          <a:lstStyle/>
          <a:p>
            <a:pPr lvl="0"/>
            <a:r>
              <a:rPr lang="en-US" dirty="0"/>
              <a:t>Haz-Map</a:t>
            </a:r>
          </a:p>
          <a:p>
            <a:pPr lvl="1"/>
            <a:r>
              <a:rPr lang="en-US" dirty="0"/>
              <a:t>New website launched 12/20/19</a:t>
            </a:r>
          </a:p>
          <a:p>
            <a:pPr lvl="1"/>
            <a:r>
              <a:rPr lang="en-US" dirty="0"/>
              <a:t> </a:t>
            </a:r>
            <a:r>
              <a:rPr lang="en-US" dirty="0">
                <a:hlinkClick r:id="rId2"/>
              </a:rPr>
              <a:t>https://haz-map.com/</a:t>
            </a:r>
            <a:endParaRPr lang="en-US" dirty="0"/>
          </a:p>
          <a:p>
            <a:pPr lvl="1"/>
            <a:r>
              <a:rPr lang="en-US" dirty="0"/>
              <a:t>Go to “References” tab</a:t>
            </a:r>
          </a:p>
          <a:p>
            <a:pPr lvl="1"/>
            <a:r>
              <a:rPr lang="en-US" dirty="0"/>
              <a:t>Go to “Archived Site” tab</a:t>
            </a:r>
          </a:p>
          <a:p>
            <a:endParaRPr lang="en-US" dirty="0"/>
          </a:p>
        </p:txBody>
      </p:sp>
    </p:spTree>
    <p:extLst>
      <p:ext uri="{BB962C8B-B14F-4D97-AF65-F5344CB8AC3E}">
        <p14:creationId xmlns:p14="http://schemas.microsoft.com/office/powerpoint/2010/main" val="38292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creenshot of a cell phone&#10;&#10;Description automatically generated">
            <a:extLst>
              <a:ext uri="{FF2B5EF4-FFF2-40B4-BE49-F238E27FC236}">
                <a16:creationId xmlns:a16="http://schemas.microsoft.com/office/drawing/2014/main" id="{B0F6A610-3ACB-43D3-B283-EA4A938F2A90}"/>
              </a:ext>
            </a:extLst>
          </p:cNvPr>
          <p:cNvPicPr>
            <a:picLocks noChangeAspect="1"/>
          </p:cNvPicPr>
          <p:nvPr/>
        </p:nvPicPr>
        <p:blipFill rotWithShape="1">
          <a:blip r:embed="rId2"/>
          <a:srcRect/>
          <a:stretch/>
        </p:blipFill>
        <p:spPr>
          <a:xfrm>
            <a:off x="0" y="0"/>
            <a:ext cx="12192000" cy="6858000"/>
          </a:xfrm>
          <a:prstGeom prst="rect">
            <a:avLst/>
          </a:prstGeom>
        </p:spPr>
      </p:pic>
    </p:spTree>
    <p:extLst>
      <p:ext uri="{BB962C8B-B14F-4D97-AF65-F5344CB8AC3E}">
        <p14:creationId xmlns:p14="http://schemas.microsoft.com/office/powerpoint/2010/main" val="2839105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5DA171-4CA5-43AD-BCAA-F18F1E949C0E}"/>
              </a:ext>
            </a:extLst>
          </p:cNvPr>
          <p:cNvPicPr>
            <a:picLocks noChangeAspect="1"/>
          </p:cNvPicPr>
          <p:nvPr/>
        </p:nvPicPr>
        <p:blipFill rotWithShape="1">
          <a:blip r:embed="rId2"/>
          <a:srcRect/>
          <a:stretch/>
        </p:blipFill>
        <p:spPr>
          <a:xfrm>
            <a:off x="0" y="0"/>
            <a:ext cx="12192000" cy="6858000"/>
          </a:xfrm>
          <a:prstGeom prst="rect">
            <a:avLst/>
          </a:prstGeom>
        </p:spPr>
      </p:pic>
    </p:spTree>
    <p:extLst>
      <p:ext uri="{BB962C8B-B14F-4D97-AF65-F5344CB8AC3E}">
        <p14:creationId xmlns:p14="http://schemas.microsoft.com/office/powerpoint/2010/main" val="3172447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FA67-C613-454D-B0B4-5A3CCF863414}"/>
              </a:ext>
            </a:extLst>
          </p:cNvPr>
          <p:cNvSpPr>
            <a:spLocks noGrp="1"/>
          </p:cNvSpPr>
          <p:nvPr>
            <p:ph type="title"/>
          </p:nvPr>
        </p:nvSpPr>
        <p:spPr/>
        <p:txBody>
          <a:bodyPr>
            <a:normAutofit/>
          </a:bodyPr>
          <a:lstStyle/>
          <a:p>
            <a:r>
              <a:rPr lang="en-US" dirty="0"/>
              <a:t>Reviewing SEM Process and Triggers (Rose)</a:t>
            </a:r>
            <a:br>
              <a:rPr lang="en-US" dirty="0"/>
            </a:br>
            <a:endParaRPr lang="en-US" dirty="0"/>
          </a:p>
        </p:txBody>
      </p:sp>
      <p:sp>
        <p:nvSpPr>
          <p:cNvPr id="3" name="Content Placeholder 2">
            <a:extLst>
              <a:ext uri="{FF2B5EF4-FFF2-40B4-BE49-F238E27FC236}">
                <a16:creationId xmlns:a16="http://schemas.microsoft.com/office/drawing/2014/main" id="{A8EF142B-2D48-4F03-865C-04AE0E630DA1}"/>
              </a:ext>
            </a:extLst>
          </p:cNvPr>
          <p:cNvSpPr>
            <a:spLocks noGrp="1"/>
          </p:cNvSpPr>
          <p:nvPr>
            <p:ph idx="1"/>
          </p:nvPr>
        </p:nvSpPr>
        <p:spPr/>
        <p:txBody>
          <a:bodyPr/>
          <a:lstStyle/>
          <a:p>
            <a:r>
              <a:rPr lang="en-US" dirty="0"/>
              <a:t>Which ones are flawed</a:t>
            </a:r>
          </a:p>
          <a:p>
            <a:r>
              <a:rPr lang="en-US" dirty="0"/>
              <a:t>Which ones being used/not used</a:t>
            </a:r>
          </a:p>
          <a:p>
            <a:r>
              <a:rPr lang="en-US" dirty="0"/>
              <a:t>Are they being properly attributed</a:t>
            </a:r>
          </a:p>
          <a:p>
            <a:r>
              <a:rPr lang="en-US" dirty="0"/>
              <a:t>Which exposures are currently not in SEM.</a:t>
            </a:r>
          </a:p>
          <a:p>
            <a:endParaRPr lang="en-US" dirty="0"/>
          </a:p>
        </p:txBody>
      </p:sp>
    </p:spTree>
    <p:extLst>
      <p:ext uri="{BB962C8B-B14F-4D97-AF65-F5344CB8AC3E}">
        <p14:creationId xmlns:p14="http://schemas.microsoft.com/office/powerpoint/2010/main" val="3763515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DDF683-F852-4C73-9194-E9A9699DDA2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58457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4DFDAD-03DA-4606-A478-E88B8E504664}"/>
              </a:ext>
            </a:extLst>
          </p:cNvPr>
          <p:cNvPicPr>
            <a:picLocks noChangeAspect="1"/>
          </p:cNvPicPr>
          <p:nvPr/>
        </p:nvPicPr>
        <p:blipFill rotWithShape="1">
          <a:blip r:embed="rId2"/>
          <a:srcRect/>
          <a:stretch/>
        </p:blipFill>
        <p:spPr>
          <a:xfrm>
            <a:off x="0" y="0"/>
            <a:ext cx="12192000" cy="6858000"/>
          </a:xfrm>
          <a:prstGeom prst="rect">
            <a:avLst/>
          </a:prstGeom>
        </p:spPr>
      </p:pic>
    </p:spTree>
    <p:extLst>
      <p:ext uri="{BB962C8B-B14F-4D97-AF65-F5344CB8AC3E}">
        <p14:creationId xmlns:p14="http://schemas.microsoft.com/office/powerpoint/2010/main" val="1719755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58AB-DE98-4301-9FF7-F99EC6BEDD65}"/>
              </a:ext>
            </a:extLst>
          </p:cNvPr>
          <p:cNvSpPr>
            <a:spLocks noGrp="1"/>
          </p:cNvSpPr>
          <p:nvPr>
            <p:ph type="title"/>
          </p:nvPr>
        </p:nvSpPr>
        <p:spPr/>
        <p:txBody>
          <a:bodyPr/>
          <a:lstStyle/>
          <a:p>
            <a:r>
              <a:rPr lang="en-US" dirty="0"/>
              <a:t>Summary</a:t>
            </a:r>
          </a:p>
        </p:txBody>
      </p:sp>
      <p:sp>
        <p:nvSpPr>
          <p:cNvPr id="4" name="Content Placeholder 3">
            <a:extLst>
              <a:ext uri="{FF2B5EF4-FFF2-40B4-BE49-F238E27FC236}">
                <a16:creationId xmlns:a16="http://schemas.microsoft.com/office/drawing/2014/main" id="{4E748D24-E6D4-4B0D-A482-4906BEDC5377}"/>
              </a:ext>
            </a:extLst>
          </p:cNvPr>
          <p:cNvSpPr>
            <a:spLocks noGrp="1"/>
          </p:cNvSpPr>
          <p:nvPr>
            <p:ph idx="1"/>
          </p:nvPr>
        </p:nvSpPr>
        <p:spPr/>
        <p:txBody>
          <a:bodyPr/>
          <a:lstStyle/>
          <a:p>
            <a:r>
              <a:rPr lang="en-US" dirty="0"/>
              <a:t>SEM is not user-friendly</a:t>
            </a:r>
          </a:p>
          <a:p>
            <a:r>
              <a:rPr lang="en-US" dirty="0"/>
              <a:t>Should make it easier to use for (</a:t>
            </a:r>
            <a:r>
              <a:rPr lang="en-US" dirty="0" err="1"/>
              <a:t>i</a:t>
            </a:r>
            <a:r>
              <a:rPr lang="en-US" dirty="0"/>
              <a:t>) claimants and (ii) CEs</a:t>
            </a:r>
          </a:p>
          <a:p>
            <a:r>
              <a:rPr lang="en-US" dirty="0"/>
              <a:t>Continue to advocate for direct communication with claimants re: exposures. </a:t>
            </a:r>
          </a:p>
          <a:p>
            <a:pPr marL="0" indent="0">
              <a:buNone/>
            </a:pPr>
            <a:r>
              <a:rPr lang="en-US" dirty="0"/>
              <a:t>"During the evaluation of the CE’s IH referral, DEEOIC IH (federal or contractor) staff may determine if it is necessary to obtain clarification from a claimant regarding the circumstance of an employee’s work that brought the employee into contact with a particular toxic substance.”  </a:t>
            </a:r>
          </a:p>
          <a:p>
            <a:endParaRPr lang="en-US" dirty="0"/>
          </a:p>
        </p:txBody>
      </p:sp>
    </p:spTree>
    <p:extLst>
      <p:ext uri="{BB962C8B-B14F-4D97-AF65-F5344CB8AC3E}">
        <p14:creationId xmlns:p14="http://schemas.microsoft.com/office/powerpoint/2010/main" val="1506024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39DF5-E246-4A91-BFF5-11BE90AF7309}"/>
              </a:ext>
            </a:extLst>
          </p:cNvPr>
          <p:cNvSpPr>
            <a:spLocks noGrp="1"/>
          </p:cNvSpPr>
          <p:nvPr>
            <p:ph type="title"/>
          </p:nvPr>
        </p:nvSpPr>
        <p:spPr/>
        <p:txBody>
          <a:bodyPr/>
          <a:lstStyle/>
          <a:p>
            <a:r>
              <a:rPr lang="en-US" dirty="0"/>
              <a:t>SEM Website</a:t>
            </a:r>
          </a:p>
        </p:txBody>
      </p:sp>
      <p:sp>
        <p:nvSpPr>
          <p:cNvPr id="3" name="Content Placeholder 2">
            <a:extLst>
              <a:ext uri="{FF2B5EF4-FFF2-40B4-BE49-F238E27FC236}">
                <a16:creationId xmlns:a16="http://schemas.microsoft.com/office/drawing/2014/main" id="{6F666C70-8761-419C-A7AA-B53E92E5456E}"/>
              </a:ext>
            </a:extLst>
          </p:cNvPr>
          <p:cNvSpPr>
            <a:spLocks noGrp="1"/>
          </p:cNvSpPr>
          <p:nvPr>
            <p:ph idx="1"/>
          </p:nvPr>
        </p:nvSpPr>
        <p:spPr/>
        <p:txBody>
          <a:bodyPr/>
          <a:lstStyle/>
          <a:p>
            <a:pPr lvl="0"/>
            <a:r>
              <a:rPr lang="en-US" dirty="0"/>
              <a:t>Current site: </a:t>
            </a:r>
            <a:r>
              <a:rPr lang="en-US" u="sng" dirty="0">
                <a:hlinkClick r:id="rId2"/>
              </a:rPr>
              <a:t>https://www.sem.dol.gov/</a:t>
            </a:r>
            <a:endParaRPr lang="en-US" dirty="0"/>
          </a:p>
          <a:p>
            <a:pPr lvl="1"/>
            <a:r>
              <a:rPr lang="en-US" dirty="0"/>
              <a:t>Last updated: 11/15/19 (last checked on 4/14/20)</a:t>
            </a:r>
          </a:p>
          <a:p>
            <a:r>
              <a:rPr lang="en-US" dirty="0"/>
              <a:t>To id relationship between toxic substance and illness: SEM uses Haz-Map database  (haz-map.com)</a:t>
            </a:r>
          </a:p>
          <a:p>
            <a:pPr lvl="1"/>
            <a:r>
              <a:rPr lang="en-US" dirty="0"/>
              <a:t>Everything approved in SEM must be pre-approved by DOE</a:t>
            </a:r>
          </a:p>
          <a:p>
            <a:endParaRPr lang="en-US" dirty="0"/>
          </a:p>
        </p:txBody>
      </p:sp>
    </p:spTree>
    <p:extLst>
      <p:ext uri="{BB962C8B-B14F-4D97-AF65-F5344CB8AC3E}">
        <p14:creationId xmlns:p14="http://schemas.microsoft.com/office/powerpoint/2010/main" val="976534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09CBA-A517-4489-A66F-835900331421}"/>
              </a:ext>
            </a:extLst>
          </p:cNvPr>
          <p:cNvSpPr>
            <a:spLocks noGrp="1"/>
          </p:cNvSpPr>
          <p:nvPr>
            <p:ph type="title"/>
          </p:nvPr>
        </p:nvSpPr>
        <p:spPr/>
        <p:txBody>
          <a:bodyPr/>
          <a:lstStyle/>
          <a:p>
            <a:r>
              <a:rPr lang="en-US" dirty="0"/>
              <a:t>IARC</a:t>
            </a:r>
          </a:p>
        </p:txBody>
      </p:sp>
      <p:sp>
        <p:nvSpPr>
          <p:cNvPr id="3" name="Content Placeholder 2">
            <a:extLst>
              <a:ext uri="{FF2B5EF4-FFF2-40B4-BE49-F238E27FC236}">
                <a16:creationId xmlns:a16="http://schemas.microsoft.com/office/drawing/2014/main" id="{584C6A27-E9EE-4C6E-B55E-8E094022A757}"/>
              </a:ext>
            </a:extLst>
          </p:cNvPr>
          <p:cNvSpPr>
            <a:spLocks noGrp="1"/>
          </p:cNvSpPr>
          <p:nvPr>
            <p:ph idx="1"/>
          </p:nvPr>
        </p:nvSpPr>
        <p:spPr/>
        <p:txBody>
          <a:bodyPr/>
          <a:lstStyle/>
          <a:p>
            <a:pPr lvl="0"/>
            <a:r>
              <a:rPr lang="en-US" u="sng" dirty="0">
                <a:hlinkClick r:id="rId2"/>
              </a:rPr>
              <a:t>https://monographs.iarc.fr/agents-classified-by-the-iarc/</a:t>
            </a:r>
            <a:endParaRPr lang="en-US" u="sng" dirty="0"/>
          </a:p>
          <a:p>
            <a:pPr lvl="0"/>
            <a:r>
              <a:rPr lang="en-US" dirty="0"/>
              <a:t>Since 2016: 90 chemicals updated:</a:t>
            </a:r>
          </a:p>
          <a:p>
            <a:r>
              <a:rPr lang="en-US" dirty="0"/>
              <a:t>Group 1: 11</a:t>
            </a:r>
          </a:p>
          <a:p>
            <a:r>
              <a:rPr lang="en-US" dirty="0"/>
              <a:t>Group 2A: 22</a:t>
            </a:r>
          </a:p>
          <a:p>
            <a:r>
              <a:rPr lang="en-US" dirty="0"/>
              <a:t>Group 2B: 47</a:t>
            </a:r>
          </a:p>
          <a:p>
            <a:endParaRPr lang="en-US" dirty="0"/>
          </a:p>
        </p:txBody>
      </p:sp>
    </p:spTree>
    <p:extLst>
      <p:ext uri="{BB962C8B-B14F-4D97-AF65-F5344CB8AC3E}">
        <p14:creationId xmlns:p14="http://schemas.microsoft.com/office/powerpoint/2010/main" val="3499762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E8761894-3F74-4AF9-A537-D4D9389683E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3454449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9E9A6-9CDF-4BD1-8184-ED689D1D4EA4}"/>
              </a:ext>
            </a:extLst>
          </p:cNvPr>
          <p:cNvSpPr>
            <a:spLocks noGrp="1"/>
          </p:cNvSpPr>
          <p:nvPr>
            <p:ph type="title"/>
          </p:nvPr>
        </p:nvSpPr>
        <p:spPr/>
        <p:txBody>
          <a:bodyPr/>
          <a:lstStyle/>
          <a:p>
            <a:r>
              <a:rPr lang="en-US" b="1" dirty="0"/>
              <a:t>Polybrominated biphenyls (PBBs)</a:t>
            </a:r>
            <a:r>
              <a:rPr lang="en-US" dirty="0"/>
              <a:t> </a:t>
            </a:r>
          </a:p>
        </p:txBody>
      </p:sp>
      <p:sp>
        <p:nvSpPr>
          <p:cNvPr id="3" name="Content Placeholder 2">
            <a:extLst>
              <a:ext uri="{FF2B5EF4-FFF2-40B4-BE49-F238E27FC236}">
                <a16:creationId xmlns:a16="http://schemas.microsoft.com/office/drawing/2014/main" id="{7618E4DC-0C2F-4BA6-BCAA-7CCAA49E9E11}"/>
              </a:ext>
            </a:extLst>
          </p:cNvPr>
          <p:cNvSpPr>
            <a:spLocks noGrp="1"/>
          </p:cNvSpPr>
          <p:nvPr>
            <p:ph idx="1"/>
          </p:nvPr>
        </p:nvSpPr>
        <p:spPr/>
        <p:txBody>
          <a:bodyPr>
            <a:normAutofit/>
          </a:bodyPr>
          <a:lstStyle/>
          <a:p>
            <a:r>
              <a:rPr lang="en-US" dirty="0"/>
              <a:t>PBBs are highly lipophilic, bioconcentrate and bioaccumulate, and are environmental contaminants worldwide. </a:t>
            </a:r>
          </a:p>
          <a:p>
            <a:r>
              <a:rPr lang="en-US" dirty="0" err="1"/>
              <a:t>FireMaster</a:t>
            </a:r>
            <a:r>
              <a:rPr lang="en-US" dirty="0"/>
              <a:t> FF-1, the most widely used commercial PBB product, consistently induced benign and malignant hepatocellular </a:t>
            </a:r>
            <a:r>
              <a:rPr lang="en-US" dirty="0" err="1"/>
              <a:t>tumours</a:t>
            </a:r>
            <a:r>
              <a:rPr lang="en-US" dirty="0"/>
              <a:t> in rats and mice, and </a:t>
            </a:r>
            <a:r>
              <a:rPr lang="en-US" dirty="0" err="1"/>
              <a:t>cholangiocarcinomas</a:t>
            </a:r>
            <a:r>
              <a:rPr lang="en-US" dirty="0"/>
              <a:t> in rats.</a:t>
            </a:r>
          </a:p>
          <a:p>
            <a:r>
              <a:rPr lang="en-US" dirty="0"/>
              <a:t>Limited human epidemiological studies. </a:t>
            </a:r>
          </a:p>
          <a:p>
            <a:r>
              <a:rPr lang="en-US" dirty="0"/>
              <a:t> On the basis of these similarities with PCBs, and together with inadequate evidence for carcinogenicity in humans and suﬃcient evidence in experimental animals, PBBs were upgraded to Group 2A, probably carcinogenic to humans.</a:t>
            </a:r>
          </a:p>
        </p:txBody>
      </p:sp>
      <p:sp>
        <p:nvSpPr>
          <p:cNvPr id="4" name="Rectangle 3">
            <a:extLst>
              <a:ext uri="{FF2B5EF4-FFF2-40B4-BE49-F238E27FC236}">
                <a16:creationId xmlns:a16="http://schemas.microsoft.com/office/drawing/2014/main" id="{9C342C6A-4710-4CAA-BDA7-73FF9A280245}"/>
              </a:ext>
            </a:extLst>
          </p:cNvPr>
          <p:cNvSpPr/>
          <p:nvPr/>
        </p:nvSpPr>
        <p:spPr>
          <a:xfrm>
            <a:off x="2116493" y="6380620"/>
            <a:ext cx="9237307" cy="369332"/>
          </a:xfrm>
          <a:prstGeom prst="rect">
            <a:avLst/>
          </a:prstGeom>
        </p:spPr>
        <p:txBody>
          <a:bodyPr wrap="square">
            <a:spAutoFit/>
          </a:bodyPr>
          <a:lstStyle/>
          <a:p>
            <a:r>
              <a:rPr lang="en-US" dirty="0"/>
              <a:t>Published Online March 15, 2013 http://dx.doi.org/10.1016/ S1470-2045(13)70104-9 </a:t>
            </a:r>
          </a:p>
        </p:txBody>
      </p:sp>
    </p:spTree>
    <p:extLst>
      <p:ext uri="{BB962C8B-B14F-4D97-AF65-F5344CB8AC3E}">
        <p14:creationId xmlns:p14="http://schemas.microsoft.com/office/powerpoint/2010/main" val="575109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47396A2C-B5C2-41A2-B65D-23F0F7639F53}"/>
              </a:ext>
            </a:extLst>
          </p:cNvPr>
          <p:cNvPicPr>
            <a:picLocks noChangeAspect="1"/>
          </p:cNvPicPr>
          <p:nvPr/>
        </p:nvPicPr>
        <p:blipFill rotWithShape="1">
          <a:blip r:embed="rId2">
            <a:extLst>
              <a:ext uri="{28A0092B-C50C-407E-A947-70E740481C1C}">
                <a14:useLocalDpi xmlns:a14="http://schemas.microsoft.com/office/drawing/2010/main" val="0"/>
              </a:ext>
            </a:extLst>
          </a:blip>
          <a:srcRect r="4000"/>
          <a:stretch/>
        </p:blipFill>
        <p:spPr>
          <a:xfrm>
            <a:off x="20" y="10"/>
            <a:ext cx="12191980" cy="6857990"/>
          </a:xfrm>
          <a:prstGeom prst="rect">
            <a:avLst/>
          </a:prstGeom>
        </p:spPr>
      </p:pic>
    </p:spTree>
    <p:extLst>
      <p:ext uri="{BB962C8B-B14F-4D97-AF65-F5344CB8AC3E}">
        <p14:creationId xmlns:p14="http://schemas.microsoft.com/office/powerpoint/2010/main" val="808894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2D4CF-2FFC-4CA5-BEB1-9D2EE0CADE86}"/>
              </a:ext>
            </a:extLst>
          </p:cNvPr>
          <p:cNvSpPr>
            <a:spLocks noGrp="1"/>
          </p:cNvSpPr>
          <p:nvPr>
            <p:ph type="title"/>
          </p:nvPr>
        </p:nvSpPr>
        <p:spPr/>
        <p:txBody>
          <a:bodyPr/>
          <a:lstStyle/>
          <a:p>
            <a:r>
              <a:rPr lang="en-US" b="1" dirty="0"/>
              <a:t>Tetrafluoroethylene</a:t>
            </a:r>
            <a:r>
              <a:rPr lang="en-US" dirty="0"/>
              <a:t> </a:t>
            </a:r>
          </a:p>
        </p:txBody>
      </p:sp>
      <p:sp>
        <p:nvSpPr>
          <p:cNvPr id="3" name="Content Placeholder 2">
            <a:extLst>
              <a:ext uri="{FF2B5EF4-FFF2-40B4-BE49-F238E27FC236}">
                <a16:creationId xmlns:a16="http://schemas.microsoft.com/office/drawing/2014/main" id="{28448287-420A-4275-BA6B-D1D372EB635F}"/>
              </a:ext>
            </a:extLst>
          </p:cNvPr>
          <p:cNvSpPr>
            <a:spLocks noGrp="1"/>
          </p:cNvSpPr>
          <p:nvPr>
            <p:ph idx="1"/>
          </p:nvPr>
        </p:nvSpPr>
        <p:spPr/>
        <p:txBody>
          <a:bodyPr>
            <a:normAutofit/>
          </a:bodyPr>
          <a:lstStyle/>
          <a:p>
            <a:r>
              <a:rPr lang="en-US" dirty="0"/>
              <a:t>Occupational exposure occurs in the primary manufacture of tetrafluoroethylene and during the subsequent polymerization process. </a:t>
            </a:r>
          </a:p>
          <a:p>
            <a:r>
              <a:rPr lang="en-US" dirty="0"/>
              <a:t>Only one cohort study </a:t>
            </a:r>
            <a:r>
              <a:rPr lang="en-US" dirty="0" err="1"/>
              <a:t>analysing</a:t>
            </a:r>
            <a:r>
              <a:rPr lang="en-US" dirty="0"/>
              <a:t> cancer risk in relation to exposure to tetrafluoroethylene: </a:t>
            </a:r>
            <a:r>
              <a:rPr lang="en-US" dirty="0" err="1"/>
              <a:t>Consonni</a:t>
            </a:r>
            <a:r>
              <a:rPr lang="en-US" dirty="0"/>
              <a:t> et al. (2013) studied mortality from cancer and from selected non-malignant diseases...cohort including workers in six polytetrafluoroethylene-production sites.</a:t>
            </a:r>
          </a:p>
          <a:p>
            <a:r>
              <a:rPr lang="en-US" dirty="0"/>
              <a:t>In the overall analysis, elevated risks were seen for all cancer sites of a-priori interest: liver, 1.27 (95% CI, 0.55–2.51); kidney, 1.44 (95% CI, 0.69–2.65); and </a:t>
            </a:r>
            <a:r>
              <a:rPr lang="en-US" dirty="0" err="1"/>
              <a:t>leukaemia</a:t>
            </a:r>
            <a:r>
              <a:rPr lang="en-US" dirty="0"/>
              <a:t>, 1.48 (95% CI, 0.77–2.59).</a:t>
            </a:r>
          </a:p>
        </p:txBody>
      </p:sp>
      <p:sp>
        <p:nvSpPr>
          <p:cNvPr id="4" name="Rectangle 3">
            <a:extLst>
              <a:ext uri="{FF2B5EF4-FFF2-40B4-BE49-F238E27FC236}">
                <a16:creationId xmlns:a16="http://schemas.microsoft.com/office/drawing/2014/main" id="{B1B430A0-EBFC-4530-9E2F-2C7B72D639CB}"/>
              </a:ext>
            </a:extLst>
          </p:cNvPr>
          <p:cNvSpPr/>
          <p:nvPr/>
        </p:nvSpPr>
        <p:spPr>
          <a:xfrm>
            <a:off x="838200" y="6100962"/>
            <a:ext cx="8044543" cy="369332"/>
          </a:xfrm>
          <a:prstGeom prst="rect">
            <a:avLst/>
          </a:prstGeom>
        </p:spPr>
        <p:txBody>
          <a:bodyPr wrap="square">
            <a:spAutoFit/>
          </a:bodyPr>
          <a:lstStyle/>
          <a:p>
            <a:r>
              <a:rPr lang="en-US" dirty="0"/>
              <a:t>https://monographs.iarc.fr/wp-content/uploads/2018/06/mono110-02.pdf</a:t>
            </a:r>
          </a:p>
        </p:txBody>
      </p:sp>
    </p:spTree>
    <p:extLst>
      <p:ext uri="{BB962C8B-B14F-4D97-AF65-F5344CB8AC3E}">
        <p14:creationId xmlns:p14="http://schemas.microsoft.com/office/powerpoint/2010/main" val="945644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1945</Words>
  <Application>Microsoft Office PowerPoint</Application>
  <PresentationFormat>Widescreen</PresentationFormat>
  <Paragraphs>103</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Office Theme</vt:lpstr>
      <vt:lpstr>SEM Work Group Update</vt:lpstr>
      <vt:lpstr>Tasks for the SEM Work Group</vt:lpstr>
      <vt:lpstr>Work Group Meetings</vt:lpstr>
      <vt:lpstr>SEM Website</vt:lpstr>
      <vt:lpstr>IARC</vt:lpstr>
      <vt:lpstr>PowerPoint Presentation</vt:lpstr>
      <vt:lpstr>Polybrominated biphenyls (PBBs) </vt:lpstr>
      <vt:lpstr>PowerPoint Presentation</vt:lpstr>
      <vt:lpstr>Tetrafluoroethylene </vt:lpstr>
      <vt:lpstr>PowerPoint Presentation</vt:lpstr>
      <vt:lpstr>Silicon carbide whiskers </vt:lpstr>
      <vt:lpstr>PowerPoint Presentation</vt:lpstr>
      <vt:lpstr>Dichloromethane (Methylene chloride) </vt:lpstr>
      <vt:lpstr>PowerPoint Presentation</vt:lpstr>
      <vt:lpstr>2-Mercaptobenzothiazole </vt:lpstr>
      <vt:lpstr>PowerPoint Presentation</vt:lpstr>
      <vt:lpstr>Hydrazine </vt:lpstr>
      <vt:lpstr>PowerPoint Presentation</vt:lpstr>
      <vt:lpstr>N,N-Dimethylformamide </vt:lpstr>
      <vt:lpstr>PowerPoint Presentation</vt:lpstr>
      <vt:lpstr>Tetrabromobisphenol A </vt:lpstr>
      <vt:lpstr>PowerPoint Presentation</vt:lpstr>
      <vt:lpstr>Styrene </vt:lpstr>
      <vt:lpstr>PowerPoint Presentation</vt:lpstr>
      <vt:lpstr>Styrene-7,8-oxide </vt:lpstr>
      <vt:lpstr>PowerPoint Presentation</vt:lpstr>
      <vt:lpstr>Glycidyl methacrylate </vt:lpstr>
      <vt:lpstr>PowerPoint Presentation</vt:lpstr>
      <vt:lpstr>National Toxicology Program (NTP)</vt:lpstr>
      <vt:lpstr>Haz-Map</vt:lpstr>
      <vt:lpstr>PowerPoint Presentation</vt:lpstr>
      <vt:lpstr>PowerPoint Presentation</vt:lpstr>
      <vt:lpstr>Reviewing SEM Process and Triggers (Rose) </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 Work Group Update</dc:title>
  <dc:creator>Mani Berenji</dc:creator>
  <cp:lastModifiedBy>Mani Berenji</cp:lastModifiedBy>
  <cp:revision>4</cp:revision>
  <dcterms:created xsi:type="dcterms:W3CDTF">2020-04-14T17:23:29Z</dcterms:created>
  <dcterms:modified xsi:type="dcterms:W3CDTF">2020-04-14T17:47:06Z</dcterms:modified>
</cp:coreProperties>
</file>