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793397"/>
            <a:ext cx="3350260" cy="1064895"/>
          </a:xfrm>
          <a:custGeom>
            <a:avLst/>
            <a:gdLst/>
            <a:ahLst/>
            <a:cxnLst/>
            <a:rect l="l" t="t" r="r" b="b"/>
            <a:pathLst>
              <a:path w="3350260" h="1064895">
                <a:moveTo>
                  <a:pt x="0" y="0"/>
                </a:moveTo>
                <a:lnTo>
                  <a:pt x="0" y="1064602"/>
                </a:lnTo>
                <a:lnTo>
                  <a:pt x="3349866" y="1064602"/>
                </a:lnTo>
                <a:lnTo>
                  <a:pt x="0" y="0"/>
                </a:lnTo>
                <a:close/>
              </a:path>
            </a:pathLst>
          </a:custGeom>
          <a:solidFill>
            <a:srgbClr val="0475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5428487" cy="7711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771144"/>
            <a:ext cx="7695437" cy="371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0"/>
            <a:ext cx="762000" cy="76504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9125" y="1327657"/>
            <a:ext cx="8345749" cy="650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793397"/>
            <a:ext cx="3350260" cy="1064895"/>
          </a:xfrm>
          <a:custGeom>
            <a:avLst/>
            <a:gdLst/>
            <a:ahLst/>
            <a:cxnLst/>
            <a:rect l="l" t="t" r="r" b="b"/>
            <a:pathLst>
              <a:path w="3350260" h="1064895">
                <a:moveTo>
                  <a:pt x="0" y="0"/>
                </a:moveTo>
                <a:lnTo>
                  <a:pt x="0" y="1064602"/>
                </a:lnTo>
                <a:lnTo>
                  <a:pt x="3349866" y="1064602"/>
                </a:lnTo>
                <a:lnTo>
                  <a:pt x="0" y="0"/>
                </a:lnTo>
                <a:close/>
              </a:path>
            </a:pathLst>
          </a:custGeom>
          <a:solidFill>
            <a:srgbClr val="0475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5428487" cy="77114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771144"/>
            <a:ext cx="7695437" cy="37185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5312" y="1771142"/>
            <a:ext cx="5513374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1659" y="2033037"/>
            <a:ext cx="7980680" cy="2952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26373" y="6478588"/>
            <a:ext cx="1346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sem.dol.gov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62000" cy="765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168525" marR="5080" indent="-1891664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Site Exposure Matrices  </a:t>
            </a:r>
            <a:r>
              <a:rPr dirty="0"/>
              <a:t>(SEM)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3741254" y="4834382"/>
            <a:ext cx="192595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191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Calibri"/>
                <a:cs typeface="Calibri"/>
              </a:rPr>
              <a:t>John </a:t>
            </a:r>
            <a:r>
              <a:rPr dirty="0" sz="1800" spc="-25" b="1">
                <a:latin typeface="Calibri"/>
                <a:cs typeface="Calibri"/>
              </a:rPr>
              <a:t>Vance  </a:t>
            </a:r>
            <a:r>
              <a:rPr dirty="0" sz="1800" b="1">
                <a:latin typeface="Calibri"/>
                <a:cs typeface="Calibri"/>
              </a:rPr>
              <a:t>Policy </a:t>
            </a:r>
            <a:r>
              <a:rPr dirty="0" sz="1800" spc="-20" b="1">
                <a:latin typeface="Calibri"/>
                <a:cs typeface="Calibri"/>
              </a:rPr>
              <a:t>Chief,</a:t>
            </a:r>
            <a:r>
              <a:rPr dirty="0" sz="1800" spc="-105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DEEOIC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1231835"/>
            <a:ext cx="3742690" cy="6502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100" spc="-15">
                <a:latin typeface="Calibri"/>
                <a:cs typeface="Calibri"/>
              </a:rPr>
              <a:t>What </a:t>
            </a:r>
            <a:r>
              <a:rPr dirty="0" sz="4100" spc="-5">
                <a:latin typeface="Calibri"/>
                <a:cs typeface="Calibri"/>
              </a:rPr>
              <a:t>is the</a:t>
            </a:r>
            <a:r>
              <a:rPr dirty="0" sz="4100" spc="-55">
                <a:latin typeface="Calibri"/>
                <a:cs typeface="Calibri"/>
              </a:rPr>
              <a:t> </a:t>
            </a:r>
            <a:r>
              <a:rPr dirty="0" sz="4100" spc="-5">
                <a:latin typeface="Calibri"/>
                <a:cs typeface="Calibri"/>
              </a:rPr>
              <a:t>SEM?</a:t>
            </a:r>
            <a:endParaRPr sz="41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707390" y="2075148"/>
            <a:ext cx="6887209" cy="1706880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354965" marR="332105" indent="-342900">
              <a:lnSpc>
                <a:spcPct val="70000"/>
              </a:lnSpc>
              <a:spcBef>
                <a:spcPts val="81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A searchable </a:t>
            </a:r>
            <a:r>
              <a:rPr dirty="0" sz="2000" spc="-10">
                <a:latin typeface="Calibri"/>
                <a:cs typeface="Calibri"/>
              </a:rPr>
              <a:t>database </a:t>
            </a:r>
            <a:r>
              <a:rPr dirty="0" sz="2000" spc="-5">
                <a:latin typeface="Calibri"/>
                <a:cs typeface="Calibri"/>
              </a:rPr>
              <a:t>of facility-specific </a:t>
            </a:r>
            <a:r>
              <a:rPr dirty="0" sz="2000" spc="-15">
                <a:latin typeface="Calibri"/>
                <a:cs typeface="Calibri"/>
              </a:rPr>
              <a:t>inventories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5">
                <a:latin typeface="Calibri"/>
                <a:cs typeface="Calibri"/>
              </a:rPr>
              <a:t>toxic  </a:t>
            </a:r>
            <a:r>
              <a:rPr dirty="0" sz="2000" spc="-10">
                <a:latin typeface="Calibri"/>
                <a:cs typeface="Calibri"/>
              </a:rPr>
              <a:t>substances </a:t>
            </a:r>
            <a:r>
              <a:rPr dirty="0" sz="2000" spc="-5">
                <a:latin typeface="Calibri"/>
                <a:cs typeface="Calibri"/>
              </a:rPr>
              <a:t>used during </a:t>
            </a:r>
            <a:r>
              <a:rPr dirty="0" sz="2000" spc="-10">
                <a:latin typeface="Calibri"/>
                <a:cs typeface="Calibri"/>
              </a:rPr>
              <a:t>production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atomic</a:t>
            </a:r>
            <a:r>
              <a:rPr dirty="0" sz="2000" spc="6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weapons</a:t>
            </a:r>
            <a:endParaRPr sz="2000">
              <a:latin typeface="Calibri"/>
              <a:cs typeface="Calibri"/>
            </a:endParaRPr>
          </a:p>
          <a:p>
            <a:pPr lvl="1" marL="697865" marR="5080" indent="-342900">
              <a:lnSpc>
                <a:spcPct val="70000"/>
              </a:lnSpc>
              <a:spcBef>
                <a:spcPts val="405"/>
              </a:spcBef>
              <a:buFont typeface="Wingdings"/>
              <a:buChar char=""/>
              <a:tabLst>
                <a:tab pos="697865" algn="l"/>
                <a:tab pos="698500" algn="l"/>
              </a:tabLst>
            </a:pPr>
            <a:r>
              <a:rPr dirty="0" sz="2000" spc="-10">
                <a:latin typeface="Calibri"/>
                <a:cs typeface="Calibri"/>
              </a:rPr>
              <a:t>Informed by historical documentation </a:t>
            </a:r>
            <a:r>
              <a:rPr dirty="0" sz="2000" spc="-5">
                <a:latin typeface="Calibri"/>
                <a:cs typeface="Calibri"/>
              </a:rPr>
              <a:t>describing </a:t>
            </a:r>
            <a:r>
              <a:rPr dirty="0" sz="2000" spc="-10">
                <a:latin typeface="Calibri"/>
                <a:cs typeface="Calibri"/>
              </a:rPr>
              <a:t>operations  </a:t>
            </a:r>
            <a:r>
              <a:rPr dirty="0" sz="2000" spc="-5">
                <a:latin typeface="Calibri"/>
                <a:cs typeface="Calibri"/>
              </a:rPr>
              <a:t>occurring </a:t>
            </a:r>
            <a:r>
              <a:rPr dirty="0" sz="2000" spc="-15">
                <a:latin typeface="Calibri"/>
                <a:cs typeface="Calibri"/>
              </a:rPr>
              <a:t>at </a:t>
            </a:r>
            <a:r>
              <a:rPr dirty="0" sz="2000" spc="-10">
                <a:latin typeface="Calibri"/>
                <a:cs typeface="Calibri"/>
              </a:rPr>
              <a:t>facility </a:t>
            </a:r>
            <a:r>
              <a:rPr dirty="0" sz="2000" spc="-5">
                <a:latin typeface="Calibri"/>
                <a:cs typeface="Calibri"/>
              </a:rPr>
              <a:t>– </a:t>
            </a:r>
            <a:r>
              <a:rPr dirty="0" sz="2000" spc="-10">
                <a:latin typeface="Calibri"/>
                <a:cs typeface="Calibri"/>
              </a:rPr>
              <a:t>updated</a:t>
            </a:r>
            <a:r>
              <a:rPr dirty="0" sz="2000" spc="8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frequently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1650">
              <a:latin typeface="Calibri"/>
              <a:cs typeface="Calibri"/>
            </a:endParaRPr>
          </a:p>
          <a:p>
            <a:pPr marL="354965" marR="116839" indent="-342900">
              <a:lnSpc>
                <a:spcPct val="7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000" spc="-10">
                <a:latin typeface="Calibri"/>
                <a:cs typeface="Calibri"/>
              </a:rPr>
              <a:t>Relational search </a:t>
            </a:r>
            <a:r>
              <a:rPr dirty="0" sz="2000" spc="-15">
                <a:latin typeface="Calibri"/>
                <a:cs typeface="Calibri"/>
              </a:rPr>
              <a:t>feature to </a:t>
            </a:r>
            <a:r>
              <a:rPr dirty="0" sz="2000" spc="-5">
                <a:latin typeface="Calibri"/>
                <a:cs typeface="Calibri"/>
              </a:rPr>
              <a:t>identify </a:t>
            </a:r>
            <a:r>
              <a:rPr dirty="0" u="heavy" sz="2000" spc="-1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potential</a:t>
            </a:r>
            <a:r>
              <a:rPr dirty="0" sz="2000" spc="-10" i="1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toxic </a:t>
            </a:r>
            <a:r>
              <a:rPr dirty="0" sz="2000" spc="-10">
                <a:latin typeface="Calibri"/>
                <a:cs typeface="Calibri"/>
              </a:rPr>
              <a:t>substances  employees encountered </a:t>
            </a:r>
            <a:r>
              <a:rPr dirty="0" sz="2000" spc="-5">
                <a:latin typeface="Calibri"/>
                <a:cs typeface="Calibri"/>
              </a:rPr>
              <a:t>during their</a:t>
            </a:r>
            <a:r>
              <a:rPr dirty="0" sz="2000" spc="6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work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390" y="3857076"/>
            <a:ext cx="3587750" cy="2190750"/>
          </a:xfrm>
          <a:prstGeom prst="rect">
            <a:avLst/>
          </a:prstGeom>
        </p:spPr>
        <p:txBody>
          <a:bodyPr wrap="square" lIns="0" tIns="130175" rIns="0" bIns="0" rtlCol="0" vert="horz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02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Filtering </a:t>
            </a:r>
            <a:r>
              <a:rPr dirty="0" sz="2000" spc="-10">
                <a:latin typeface="Calibri"/>
                <a:cs typeface="Calibri"/>
              </a:rPr>
              <a:t>search</a:t>
            </a:r>
            <a:r>
              <a:rPr dirty="0" sz="2000" spc="3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criteria:</a:t>
            </a:r>
            <a:endParaRPr sz="2000">
              <a:latin typeface="Calibri"/>
              <a:cs typeface="Calibri"/>
            </a:endParaRPr>
          </a:p>
          <a:p>
            <a:pPr marL="1383665">
              <a:lnSpc>
                <a:spcPts val="2240"/>
              </a:lnSpc>
              <a:spcBef>
                <a:spcPts val="925"/>
              </a:spcBef>
            </a:pPr>
            <a:r>
              <a:rPr dirty="0" sz="2000" spc="-20">
                <a:latin typeface="Calibri"/>
                <a:cs typeface="Calibri"/>
              </a:rPr>
              <a:t>Site</a:t>
            </a:r>
            <a:endParaRPr sz="2000">
              <a:latin typeface="Calibri"/>
              <a:cs typeface="Calibri"/>
            </a:endParaRPr>
          </a:p>
          <a:p>
            <a:pPr marL="1384300" marR="769620">
              <a:lnSpc>
                <a:spcPts val="2080"/>
              </a:lnSpc>
              <a:spcBef>
                <a:spcPts val="170"/>
              </a:spcBef>
            </a:pPr>
            <a:r>
              <a:rPr dirty="0" sz="2000" spc="-5">
                <a:latin typeface="Calibri"/>
                <a:cs typeface="Calibri"/>
              </a:rPr>
              <a:t>Health</a:t>
            </a:r>
            <a:r>
              <a:rPr dirty="0" sz="2000" spc="-5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Effects  </a:t>
            </a:r>
            <a:r>
              <a:rPr dirty="0" sz="2000" spc="-5">
                <a:latin typeface="Calibri"/>
                <a:cs typeface="Calibri"/>
              </a:rPr>
              <a:t>Buildings  Incidents</a:t>
            </a:r>
            <a:endParaRPr sz="2000">
              <a:latin typeface="Calibri"/>
              <a:cs typeface="Calibri"/>
            </a:endParaRPr>
          </a:p>
          <a:p>
            <a:pPr marL="1498600" marR="5080" indent="-114300">
              <a:lnSpc>
                <a:spcPts val="2080"/>
              </a:lnSpc>
            </a:pPr>
            <a:r>
              <a:rPr dirty="0" sz="2000" spc="-10">
                <a:latin typeface="Calibri"/>
                <a:cs typeface="Calibri"/>
              </a:rPr>
              <a:t>Direct </a:t>
            </a:r>
            <a:r>
              <a:rPr dirty="0" sz="2000" spc="-5">
                <a:latin typeface="Calibri"/>
                <a:cs typeface="Calibri"/>
              </a:rPr>
              <a:t>Disease </a:t>
            </a:r>
            <a:r>
              <a:rPr dirty="0" sz="2000" spc="-15">
                <a:latin typeface="Calibri"/>
                <a:cs typeface="Calibri"/>
              </a:rPr>
              <a:t>Linked  </a:t>
            </a:r>
            <a:r>
              <a:rPr dirty="0" sz="2000" spc="-25">
                <a:latin typeface="Calibri"/>
                <a:cs typeface="Calibri"/>
              </a:rPr>
              <a:t>Work</a:t>
            </a:r>
            <a:r>
              <a:rPr dirty="0" sz="2000" spc="-10">
                <a:latin typeface="Calibri"/>
                <a:cs typeface="Calibri"/>
              </a:rPr>
              <a:t> Process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22224" y="4397047"/>
            <a:ext cx="1637030" cy="112268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 marR="5080" indent="-635">
              <a:lnSpc>
                <a:spcPct val="86700"/>
              </a:lnSpc>
              <a:spcBef>
                <a:spcPts val="415"/>
              </a:spcBef>
            </a:pPr>
            <a:r>
              <a:rPr dirty="0" sz="2000" spc="-5">
                <a:latin typeface="Calibri"/>
                <a:cs typeface="Calibri"/>
              </a:rPr>
              <a:t>Labor </a:t>
            </a:r>
            <a:r>
              <a:rPr dirty="0" sz="2000" spc="-10">
                <a:latin typeface="Calibri"/>
                <a:cs typeface="Calibri"/>
              </a:rPr>
              <a:t>Category  </a:t>
            </a:r>
            <a:r>
              <a:rPr dirty="0" sz="2000" spc="-50">
                <a:latin typeface="Calibri"/>
                <a:cs typeface="Calibri"/>
              </a:rPr>
              <a:t>Toxic </a:t>
            </a:r>
            <a:r>
              <a:rPr dirty="0" sz="2000" spc="-15">
                <a:latin typeface="Calibri"/>
                <a:cs typeface="Calibri"/>
              </a:rPr>
              <a:t>Substance  </a:t>
            </a:r>
            <a:r>
              <a:rPr dirty="0" sz="2000" spc="-25">
                <a:latin typeface="Calibri"/>
                <a:cs typeface="Calibri"/>
              </a:rPr>
              <a:t>Work </a:t>
            </a:r>
            <a:r>
              <a:rPr dirty="0" sz="2000" spc="-10">
                <a:latin typeface="Calibri"/>
                <a:cs typeface="Calibri"/>
              </a:rPr>
              <a:t>Process  Area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62000" cy="765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1217929"/>
            <a:ext cx="4157979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Calibri"/>
                <a:cs typeface="Calibri"/>
              </a:rPr>
              <a:t>Importance </a:t>
            </a:r>
            <a:r>
              <a:rPr dirty="0" sz="4200" spc="-5">
                <a:latin typeface="Calibri"/>
                <a:cs typeface="Calibri"/>
              </a:rPr>
              <a:t>of</a:t>
            </a:r>
            <a:r>
              <a:rPr dirty="0" sz="4200" spc="-35">
                <a:latin typeface="Calibri"/>
                <a:cs typeface="Calibri"/>
              </a:rPr>
              <a:t> </a:t>
            </a:r>
            <a:r>
              <a:rPr dirty="0" sz="4100" spc="-5">
                <a:latin typeface="Calibri"/>
                <a:cs typeface="Calibri"/>
              </a:rPr>
              <a:t>SEM</a:t>
            </a:r>
            <a:endParaRPr sz="41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811002" y="1891538"/>
            <a:ext cx="8025130" cy="43021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84150" marR="107314" indent="-171450">
              <a:lnSpc>
                <a:spcPts val="2160"/>
              </a:lnSpc>
              <a:spcBef>
                <a:spcPts val="370"/>
              </a:spcBef>
              <a:buFont typeface="Wingdings"/>
              <a:buChar char=""/>
              <a:tabLst>
                <a:tab pos="184150" algn="l"/>
              </a:tabLst>
            </a:pPr>
            <a:r>
              <a:rPr dirty="0" sz="2000" spc="-10">
                <a:latin typeface="Calibri"/>
                <a:cs typeface="Calibri"/>
              </a:rPr>
              <a:t>Source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reliable </a:t>
            </a:r>
            <a:r>
              <a:rPr dirty="0" sz="2000" spc="-15">
                <a:latin typeface="Calibri"/>
                <a:cs typeface="Calibri"/>
              </a:rPr>
              <a:t>data </a:t>
            </a:r>
            <a:r>
              <a:rPr dirty="0" sz="2000" spc="-5">
                <a:latin typeface="Calibri"/>
                <a:cs typeface="Calibri"/>
              </a:rPr>
              <a:t>on </a:t>
            </a:r>
            <a:r>
              <a:rPr dirty="0" sz="2000" spc="-15">
                <a:latin typeface="Calibri"/>
                <a:cs typeface="Calibri"/>
              </a:rPr>
              <a:t>toxic </a:t>
            </a:r>
            <a:r>
              <a:rPr dirty="0" sz="2000" spc="-10">
                <a:latin typeface="Calibri"/>
                <a:cs typeface="Calibri"/>
              </a:rPr>
              <a:t>substances </a:t>
            </a:r>
            <a:r>
              <a:rPr dirty="0" sz="2000" spc="-5">
                <a:latin typeface="Calibri"/>
                <a:cs typeface="Calibri"/>
              </a:rPr>
              <a:t>(chemical &amp; biological) </a:t>
            </a:r>
            <a:r>
              <a:rPr dirty="0" sz="2000" spc="-15">
                <a:latin typeface="Calibri"/>
                <a:cs typeface="Calibri"/>
              </a:rPr>
              <a:t>linked to  </a:t>
            </a:r>
            <a:r>
              <a:rPr dirty="0" sz="2000" spc="-5">
                <a:latin typeface="Calibri"/>
                <a:cs typeface="Calibri"/>
              </a:rPr>
              <a:t>a claimed illness or </a:t>
            </a:r>
            <a:r>
              <a:rPr dirty="0" sz="2000" spc="-10">
                <a:latin typeface="Calibri"/>
                <a:cs typeface="Calibri"/>
              </a:rPr>
              <a:t>work</a:t>
            </a:r>
            <a:r>
              <a:rPr dirty="0" sz="2000" spc="5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factor</a:t>
            </a:r>
            <a:endParaRPr sz="2000">
              <a:latin typeface="Calibri"/>
              <a:cs typeface="Calibri"/>
            </a:endParaRPr>
          </a:p>
          <a:p>
            <a:pPr lvl="1" marL="527050" marR="1355725" indent="-172085">
              <a:lnSpc>
                <a:spcPts val="2160"/>
              </a:lnSpc>
              <a:spcBef>
                <a:spcPts val="400"/>
              </a:spcBef>
              <a:buFont typeface="Wingdings"/>
              <a:buChar char=""/>
              <a:tabLst>
                <a:tab pos="527685" algn="l"/>
              </a:tabLst>
            </a:pPr>
            <a:r>
              <a:rPr dirty="0" sz="2000" spc="-5">
                <a:latin typeface="Calibri"/>
                <a:cs typeface="Calibri"/>
              </a:rPr>
              <a:t>DOL </a:t>
            </a:r>
            <a:r>
              <a:rPr dirty="0" sz="2000" spc="-10">
                <a:latin typeface="Calibri"/>
                <a:cs typeface="Calibri"/>
              </a:rPr>
              <a:t>developed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 spc="-10">
                <a:latin typeface="Calibri"/>
                <a:cs typeface="Calibri"/>
              </a:rPr>
              <a:t>supported tool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5">
                <a:latin typeface="Calibri"/>
                <a:cs typeface="Calibri"/>
              </a:rPr>
              <a:t>help claimant </a:t>
            </a:r>
            <a:r>
              <a:rPr dirty="0" sz="2000" spc="-10">
                <a:latin typeface="Calibri"/>
                <a:cs typeface="Calibri"/>
              </a:rPr>
              <a:t>receive  compensation</a:t>
            </a:r>
            <a:endParaRPr sz="2000">
              <a:latin typeface="Calibri"/>
              <a:cs typeface="Calibri"/>
            </a:endParaRPr>
          </a:p>
          <a:p>
            <a:pPr lvl="1" marL="527050" indent="-172085">
              <a:lnSpc>
                <a:spcPct val="100000"/>
              </a:lnSpc>
              <a:spcBef>
                <a:spcPts val="125"/>
              </a:spcBef>
              <a:buFont typeface="Wingdings"/>
              <a:buChar char=""/>
              <a:tabLst>
                <a:tab pos="527685" algn="l"/>
              </a:tabLst>
            </a:pPr>
            <a:r>
              <a:rPr dirty="0" sz="2000" spc="-5">
                <a:latin typeface="Calibri"/>
                <a:cs typeface="Calibri"/>
              </a:rPr>
              <a:t>Publically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 spc="-10">
                <a:latin typeface="Calibri"/>
                <a:cs typeface="Calibri"/>
              </a:rPr>
              <a:t>transparency </a:t>
            </a:r>
            <a:r>
              <a:rPr dirty="0" sz="2000" spc="-5">
                <a:latin typeface="Calibri"/>
                <a:cs typeface="Calibri"/>
              </a:rPr>
              <a:t>and claimant</a:t>
            </a:r>
            <a:r>
              <a:rPr dirty="0" sz="2000" spc="8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engagement</a:t>
            </a:r>
            <a:endParaRPr sz="2000">
              <a:latin typeface="Calibri"/>
              <a:cs typeface="Calibri"/>
            </a:endParaRPr>
          </a:p>
          <a:p>
            <a:pPr marL="184150" marR="332105" indent="-172085">
              <a:lnSpc>
                <a:spcPts val="2160"/>
              </a:lnSpc>
              <a:spcBef>
                <a:spcPts val="835"/>
              </a:spcBef>
              <a:buFont typeface="Wingdings"/>
              <a:buChar char=""/>
              <a:tabLst>
                <a:tab pos="184785" algn="l"/>
              </a:tabLst>
            </a:pPr>
            <a:r>
              <a:rPr dirty="0" sz="2000" spc="-10">
                <a:latin typeface="Calibri"/>
                <a:cs typeface="Calibri"/>
              </a:rPr>
              <a:t>Assists </a:t>
            </a:r>
            <a:r>
              <a:rPr dirty="0" sz="2000" spc="-5">
                <a:latin typeface="Calibri"/>
                <a:cs typeface="Calibri"/>
              </a:rPr>
              <a:t>in </a:t>
            </a:r>
            <a:r>
              <a:rPr dirty="0" sz="2000" spc="-10">
                <a:latin typeface="Calibri"/>
                <a:cs typeface="Calibri"/>
              </a:rPr>
              <a:t>establishing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factual </a:t>
            </a:r>
            <a:r>
              <a:rPr dirty="0" sz="2000" spc="-15">
                <a:latin typeface="Calibri"/>
                <a:cs typeface="Calibri"/>
              </a:rPr>
              <a:t>framework </a:t>
            </a:r>
            <a:r>
              <a:rPr dirty="0" sz="2000" spc="-5">
                <a:latin typeface="Calibri"/>
                <a:cs typeface="Calibri"/>
              </a:rPr>
              <a:t>of an </a:t>
            </a:r>
            <a:r>
              <a:rPr dirty="0" sz="2000" spc="-20">
                <a:latin typeface="Calibri"/>
                <a:cs typeface="Calibri"/>
              </a:rPr>
              <a:t>employee’s </a:t>
            </a:r>
            <a:r>
              <a:rPr dirty="0" sz="2000" spc="-15">
                <a:latin typeface="Calibri"/>
                <a:cs typeface="Calibri"/>
              </a:rPr>
              <a:t>likely toxic  </a:t>
            </a:r>
            <a:r>
              <a:rPr dirty="0" sz="2000" spc="-10">
                <a:latin typeface="Calibri"/>
                <a:cs typeface="Calibri"/>
              </a:rPr>
              <a:t>substance exposure profile </a:t>
            </a:r>
            <a:r>
              <a:rPr dirty="0" sz="2000" spc="-5">
                <a:latin typeface="Calibri"/>
                <a:cs typeface="Calibri"/>
              </a:rPr>
              <a:t>in absence of specific industrial </a:t>
            </a:r>
            <a:r>
              <a:rPr dirty="0" sz="2000" spc="-15">
                <a:latin typeface="Calibri"/>
                <a:cs typeface="Calibri"/>
              </a:rPr>
              <a:t>hygiene </a:t>
            </a:r>
            <a:r>
              <a:rPr dirty="0" sz="2000" spc="-5">
                <a:latin typeface="Calibri"/>
                <a:cs typeface="Calibri"/>
              </a:rPr>
              <a:t>or  monitoring </a:t>
            </a:r>
            <a:r>
              <a:rPr dirty="0" sz="2000" spc="-15">
                <a:latin typeface="Calibri"/>
                <a:cs typeface="Calibri"/>
              </a:rPr>
              <a:t>data</a:t>
            </a:r>
            <a:endParaRPr sz="2000">
              <a:latin typeface="Calibri"/>
              <a:cs typeface="Calibri"/>
            </a:endParaRPr>
          </a:p>
          <a:p>
            <a:pPr marL="184150" marR="28575" indent="-172085">
              <a:lnSpc>
                <a:spcPts val="2160"/>
              </a:lnSpc>
              <a:spcBef>
                <a:spcPts val="795"/>
              </a:spcBef>
              <a:buFont typeface="Wingdings"/>
              <a:buChar char=""/>
              <a:tabLst>
                <a:tab pos="184785" algn="l"/>
              </a:tabLst>
            </a:pPr>
            <a:r>
              <a:rPr dirty="0" sz="2000" spc="-5">
                <a:latin typeface="Calibri"/>
                <a:cs typeface="Calibri"/>
              </a:rPr>
              <a:t>Used in </a:t>
            </a:r>
            <a:r>
              <a:rPr dirty="0" sz="2000" spc="-10">
                <a:latin typeface="Calibri"/>
                <a:cs typeface="Calibri"/>
              </a:rPr>
              <a:t>collaboration </a:t>
            </a:r>
            <a:r>
              <a:rPr dirty="0" sz="2000" spc="-5">
                <a:latin typeface="Calibri"/>
                <a:cs typeface="Calibri"/>
              </a:rPr>
              <a:t>with other </a:t>
            </a:r>
            <a:r>
              <a:rPr dirty="0" sz="2000" spc="-10">
                <a:latin typeface="Calibri"/>
                <a:cs typeface="Calibri"/>
              </a:rPr>
              <a:t>case </a:t>
            </a:r>
            <a:r>
              <a:rPr dirty="0" sz="2000" spc="-5">
                <a:latin typeface="Calibri"/>
                <a:cs typeface="Calibri"/>
              </a:rPr>
              <a:t>evidence </a:t>
            </a:r>
            <a:r>
              <a:rPr dirty="0" sz="2000" spc="-10">
                <a:latin typeface="Calibri"/>
                <a:cs typeface="Calibri"/>
              </a:rPr>
              <a:t>collected </a:t>
            </a:r>
            <a:r>
              <a:rPr dirty="0" sz="2000" spc="-5">
                <a:latin typeface="Calibri"/>
                <a:cs typeface="Calibri"/>
              </a:rPr>
              <a:t>during  </a:t>
            </a:r>
            <a:r>
              <a:rPr dirty="0" sz="2000" spc="-10">
                <a:latin typeface="Calibri"/>
                <a:cs typeface="Calibri"/>
              </a:rPr>
              <a:t>development </a:t>
            </a:r>
            <a:r>
              <a:rPr dirty="0" sz="2000" spc="-5">
                <a:latin typeface="Calibri"/>
                <a:cs typeface="Calibri"/>
              </a:rPr>
              <a:t>including </a:t>
            </a:r>
            <a:r>
              <a:rPr dirty="0" sz="2000" spc="-10">
                <a:latin typeface="Calibri"/>
                <a:cs typeface="Calibri"/>
              </a:rPr>
              <a:t>employment </a:t>
            </a:r>
            <a:r>
              <a:rPr dirty="0" sz="2000" spc="-15">
                <a:latin typeface="Calibri"/>
                <a:cs typeface="Calibri"/>
              </a:rPr>
              <a:t>records, </a:t>
            </a:r>
            <a:r>
              <a:rPr dirty="0" sz="2000" spc="-5">
                <a:latin typeface="Calibri"/>
                <a:cs typeface="Calibri"/>
              </a:rPr>
              <a:t>occupational </a:t>
            </a:r>
            <a:r>
              <a:rPr dirty="0" sz="2000" spc="-10">
                <a:latin typeface="Calibri"/>
                <a:cs typeface="Calibri"/>
              </a:rPr>
              <a:t>history interview  </a:t>
            </a:r>
            <a:r>
              <a:rPr dirty="0" sz="2000" spc="-5">
                <a:latin typeface="Calibri"/>
                <a:cs typeface="Calibri"/>
              </a:rPr>
              <a:t>and other claimant </a:t>
            </a:r>
            <a:r>
              <a:rPr dirty="0" sz="2000" spc="-10">
                <a:latin typeface="Calibri"/>
                <a:cs typeface="Calibri"/>
              </a:rPr>
              <a:t>submitted</a:t>
            </a:r>
            <a:r>
              <a:rPr dirty="0" sz="2000" spc="6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information</a:t>
            </a:r>
            <a:endParaRPr sz="2000">
              <a:latin typeface="Calibri"/>
              <a:cs typeface="Calibri"/>
            </a:endParaRPr>
          </a:p>
          <a:p>
            <a:pPr marL="184150" marR="5080" indent="-172085">
              <a:lnSpc>
                <a:spcPts val="2160"/>
              </a:lnSpc>
              <a:spcBef>
                <a:spcPts val="795"/>
              </a:spcBef>
              <a:buFont typeface="Wingdings"/>
              <a:buChar char=""/>
              <a:tabLst>
                <a:tab pos="184785" algn="l"/>
              </a:tabLst>
            </a:pPr>
            <a:r>
              <a:rPr dirty="0" sz="2000" spc="-10">
                <a:latin typeface="Calibri"/>
                <a:cs typeface="Calibri"/>
              </a:rPr>
              <a:t>Provides </a:t>
            </a:r>
            <a:r>
              <a:rPr dirty="0" sz="2000" spc="-5">
                <a:latin typeface="Calibri"/>
                <a:cs typeface="Calibri"/>
              </a:rPr>
              <a:t>basis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 spc="-10">
                <a:latin typeface="Calibri"/>
                <a:cs typeface="Calibri"/>
              </a:rPr>
              <a:t>profiling </a:t>
            </a:r>
            <a:r>
              <a:rPr dirty="0" sz="2000" spc="-15">
                <a:latin typeface="Calibri"/>
                <a:cs typeface="Calibri"/>
              </a:rPr>
              <a:t>toxic </a:t>
            </a:r>
            <a:r>
              <a:rPr dirty="0" sz="2000" spc="-10">
                <a:latin typeface="Calibri"/>
                <a:cs typeface="Calibri"/>
              </a:rPr>
              <a:t>substances </a:t>
            </a:r>
            <a:r>
              <a:rPr dirty="0" sz="2000" spc="-5">
                <a:latin typeface="Calibri"/>
                <a:cs typeface="Calibri"/>
              </a:rPr>
              <a:t>that a </a:t>
            </a:r>
            <a:r>
              <a:rPr dirty="0" sz="2000" spc="-10">
                <a:latin typeface="Calibri"/>
                <a:cs typeface="Calibri"/>
              </a:rPr>
              <a:t>physician </a:t>
            </a:r>
            <a:r>
              <a:rPr dirty="0" sz="2000" spc="-5">
                <a:latin typeface="Calibri"/>
                <a:cs typeface="Calibri"/>
              </a:rPr>
              <a:t>needs </a:t>
            </a:r>
            <a:r>
              <a:rPr dirty="0" sz="2000" spc="-15">
                <a:latin typeface="Calibri"/>
                <a:cs typeface="Calibri"/>
              </a:rPr>
              <a:t>to  </a:t>
            </a:r>
            <a:r>
              <a:rPr dirty="0" sz="2000" spc="-10">
                <a:latin typeface="Calibri"/>
                <a:cs typeface="Calibri"/>
              </a:rPr>
              <a:t>consider </a:t>
            </a:r>
            <a:r>
              <a:rPr dirty="0" sz="2000" spc="-15">
                <a:latin typeface="Calibri"/>
                <a:cs typeface="Calibri"/>
              </a:rPr>
              <a:t>for </a:t>
            </a:r>
            <a:r>
              <a:rPr dirty="0" sz="2000" spc="-10">
                <a:latin typeface="Calibri"/>
                <a:cs typeface="Calibri"/>
              </a:rPr>
              <a:t>establishing </a:t>
            </a:r>
            <a:r>
              <a:rPr dirty="0" sz="2000" spc="-5">
                <a:latin typeface="Calibri"/>
                <a:cs typeface="Calibri"/>
              </a:rPr>
              <a:t>causal </a:t>
            </a:r>
            <a:r>
              <a:rPr dirty="0" sz="2000" spc="-10">
                <a:latin typeface="Calibri"/>
                <a:cs typeface="Calibri"/>
              </a:rPr>
              <a:t>relationship </a:t>
            </a:r>
            <a:r>
              <a:rPr dirty="0" sz="2000" spc="-5">
                <a:latin typeface="Calibri"/>
                <a:cs typeface="Calibri"/>
              </a:rPr>
              <a:t>(Link </a:t>
            </a:r>
            <a:r>
              <a:rPr dirty="0" sz="2000" spc="-10">
                <a:latin typeface="Calibri"/>
                <a:cs typeface="Calibri"/>
              </a:rPr>
              <a:t>between </a:t>
            </a:r>
            <a:r>
              <a:rPr dirty="0" sz="2000" spc="-5">
                <a:latin typeface="Calibri"/>
                <a:cs typeface="Calibri"/>
              </a:rPr>
              <a:t>disease and </a:t>
            </a:r>
            <a:r>
              <a:rPr dirty="0" sz="2000" spc="-15">
                <a:latin typeface="Calibri"/>
                <a:cs typeface="Calibri"/>
              </a:rPr>
              <a:t>toxic  substance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exposure)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62000" cy="765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6584" y="1233169"/>
            <a:ext cx="4370070" cy="6502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100" spc="-5">
                <a:latin typeface="Calibri"/>
                <a:cs typeface="Calibri"/>
              </a:rPr>
              <a:t>SEM </a:t>
            </a:r>
            <a:r>
              <a:rPr dirty="0" sz="4100" spc="-15">
                <a:latin typeface="Calibri"/>
                <a:cs typeface="Calibri"/>
              </a:rPr>
              <a:t>Usage</a:t>
            </a:r>
            <a:r>
              <a:rPr dirty="0" sz="4100" spc="-40">
                <a:latin typeface="Calibri"/>
                <a:cs typeface="Calibri"/>
              </a:rPr>
              <a:t> </a:t>
            </a:r>
            <a:r>
              <a:rPr dirty="0" sz="4100" spc="-15">
                <a:latin typeface="Calibri"/>
                <a:cs typeface="Calibri"/>
              </a:rPr>
              <a:t>Practices</a:t>
            </a:r>
            <a:endParaRPr sz="41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3020" rIns="0" bIns="0" rtlCol="0" vert="horz">
            <a:spAutoFit/>
          </a:bodyPr>
          <a:lstStyle/>
          <a:p>
            <a:pPr marL="290830" indent="-171450">
              <a:lnSpc>
                <a:spcPct val="100000"/>
              </a:lnSpc>
              <a:spcBef>
                <a:spcPts val="260"/>
              </a:spcBef>
              <a:buFont typeface="Wingdings"/>
              <a:buChar char=""/>
              <a:tabLst>
                <a:tab pos="290830" algn="l"/>
              </a:tabLst>
            </a:pPr>
            <a:r>
              <a:rPr dirty="0" spc="-15"/>
              <a:t>Educate yourself </a:t>
            </a:r>
            <a:r>
              <a:rPr dirty="0" spc="-5"/>
              <a:t>– </a:t>
            </a:r>
            <a:r>
              <a:rPr dirty="0" spc="-15"/>
              <a:t>From </a:t>
            </a:r>
            <a:r>
              <a:rPr dirty="0" spc="-10"/>
              <a:t>DEEOIC </a:t>
            </a:r>
            <a:r>
              <a:rPr dirty="0" spc="-5"/>
              <a:t>Main </a:t>
            </a:r>
            <a:r>
              <a:rPr dirty="0" spc="-30"/>
              <a:t>Web</a:t>
            </a:r>
            <a:r>
              <a:rPr dirty="0" spc="80"/>
              <a:t> </a:t>
            </a:r>
            <a:r>
              <a:rPr dirty="0" spc="-15"/>
              <a:t>Page:</a:t>
            </a:r>
          </a:p>
          <a:p>
            <a:pPr lvl="1" marL="976630" indent="-172720">
              <a:lnSpc>
                <a:spcPct val="100000"/>
              </a:lnSpc>
              <a:spcBef>
                <a:spcPts val="160"/>
              </a:spcBef>
              <a:buFont typeface="Wingdings"/>
              <a:buChar char=""/>
              <a:tabLst>
                <a:tab pos="977265" algn="l"/>
              </a:tabLst>
            </a:pPr>
            <a:r>
              <a:rPr dirty="0" sz="2000" spc="-10">
                <a:latin typeface="Calibri"/>
                <a:cs typeface="Calibri"/>
              </a:rPr>
              <a:t>Site Exposure Matrix </a:t>
            </a:r>
            <a:r>
              <a:rPr dirty="0" sz="2000" spc="-5">
                <a:latin typeface="Calibri"/>
                <a:cs typeface="Calibri"/>
              </a:rPr>
              <a:t>– SEM</a:t>
            </a:r>
            <a:r>
              <a:rPr dirty="0" sz="2000" spc="55">
                <a:latin typeface="Calibri"/>
                <a:cs typeface="Calibri"/>
              </a:rPr>
              <a:t> </a:t>
            </a:r>
            <a:r>
              <a:rPr dirty="0" sz="2000" spc="-25">
                <a:latin typeface="Calibri"/>
                <a:cs typeface="Calibri"/>
              </a:rPr>
              <a:t>Training</a:t>
            </a:r>
            <a:endParaRPr sz="2000">
              <a:latin typeface="Calibri"/>
              <a:cs typeface="Calibri"/>
            </a:endParaRPr>
          </a:p>
          <a:p>
            <a:pPr lvl="1" marL="976630" marR="65405" indent="-172085">
              <a:lnSpc>
                <a:spcPts val="2160"/>
              </a:lnSpc>
              <a:spcBef>
                <a:spcPts val="434"/>
              </a:spcBef>
              <a:buFont typeface="Wingdings"/>
              <a:buChar char=""/>
              <a:tabLst>
                <a:tab pos="977265" algn="l"/>
              </a:tabLst>
            </a:pPr>
            <a:r>
              <a:rPr dirty="0" sz="2000" spc="-30">
                <a:latin typeface="Calibri"/>
                <a:cs typeface="Calibri"/>
              </a:rPr>
              <a:t>EEOICPA </a:t>
            </a:r>
            <a:r>
              <a:rPr dirty="0" sz="2000" spc="-10">
                <a:latin typeface="Calibri"/>
                <a:cs typeface="Calibri"/>
              </a:rPr>
              <a:t>Procedure </a:t>
            </a:r>
            <a:r>
              <a:rPr dirty="0" sz="2000" spc="-5">
                <a:latin typeface="Calibri"/>
                <a:cs typeface="Calibri"/>
              </a:rPr>
              <a:t>Manual – </a:t>
            </a:r>
            <a:r>
              <a:rPr dirty="0" sz="2000" spc="-10">
                <a:latin typeface="Calibri"/>
                <a:cs typeface="Calibri"/>
              </a:rPr>
              <a:t>Chapter </a:t>
            </a:r>
            <a:r>
              <a:rPr dirty="0" sz="2000" spc="-5">
                <a:latin typeface="Calibri"/>
                <a:cs typeface="Calibri"/>
              </a:rPr>
              <a:t>15 (Section 7, 8 &amp; Exhibit 15-  04)</a:t>
            </a:r>
            <a:endParaRPr sz="2000">
              <a:latin typeface="Calibri"/>
              <a:cs typeface="Calibri"/>
            </a:endParaRPr>
          </a:p>
          <a:p>
            <a:pPr marL="290830" marR="5080" indent="-172085">
              <a:lnSpc>
                <a:spcPts val="2160"/>
              </a:lnSpc>
              <a:spcBef>
                <a:spcPts val="795"/>
              </a:spcBef>
              <a:buFont typeface="Wingdings"/>
              <a:buChar char=""/>
              <a:tabLst>
                <a:tab pos="291465" algn="l"/>
              </a:tabLst>
            </a:pPr>
            <a:r>
              <a:rPr dirty="0" spc="-5"/>
              <a:t>Searches </a:t>
            </a:r>
            <a:r>
              <a:rPr dirty="0" spc="-10"/>
              <a:t>must </a:t>
            </a:r>
            <a:r>
              <a:rPr dirty="0" spc="-5"/>
              <a:t>reasonably connect unique </a:t>
            </a:r>
            <a:r>
              <a:rPr dirty="0" spc="-15"/>
              <a:t>features </a:t>
            </a:r>
            <a:r>
              <a:rPr dirty="0" spc="-5"/>
              <a:t>of claim </a:t>
            </a:r>
            <a:r>
              <a:rPr dirty="0" spc="-10"/>
              <a:t>information </a:t>
            </a:r>
            <a:r>
              <a:rPr dirty="0" spc="-15"/>
              <a:t>to  </a:t>
            </a:r>
            <a:r>
              <a:rPr dirty="0" spc="-5"/>
              <a:t>SEM </a:t>
            </a:r>
            <a:r>
              <a:rPr dirty="0" spc="-15"/>
              <a:t>data</a:t>
            </a:r>
            <a:r>
              <a:rPr dirty="0" spc="5"/>
              <a:t> </a:t>
            </a:r>
            <a:r>
              <a:rPr dirty="0" spc="-15"/>
              <a:t>filters</a:t>
            </a:r>
          </a:p>
          <a:p>
            <a:pPr marL="290830" marR="275590" indent="-172085">
              <a:lnSpc>
                <a:spcPts val="2160"/>
              </a:lnSpc>
              <a:spcBef>
                <a:spcPts val="800"/>
              </a:spcBef>
              <a:buFont typeface="Wingdings"/>
              <a:buChar char=""/>
              <a:tabLst>
                <a:tab pos="291465" algn="l"/>
              </a:tabLst>
            </a:pPr>
            <a:r>
              <a:rPr dirty="0" spc="-5"/>
              <a:t>Use </a:t>
            </a:r>
            <a:r>
              <a:rPr dirty="0" spc="-15"/>
              <a:t>different </a:t>
            </a:r>
            <a:r>
              <a:rPr dirty="0" spc="-10"/>
              <a:t>search criteria </a:t>
            </a:r>
            <a:r>
              <a:rPr dirty="0" spc="-15"/>
              <a:t>to </a:t>
            </a:r>
            <a:r>
              <a:rPr dirty="0" spc="-20"/>
              <a:t>make </a:t>
            </a:r>
            <a:r>
              <a:rPr dirty="0" spc="-5"/>
              <a:t>connections </a:t>
            </a:r>
            <a:r>
              <a:rPr dirty="0" spc="-10"/>
              <a:t>between employment  </a:t>
            </a:r>
            <a:r>
              <a:rPr dirty="0" spc="-20"/>
              <a:t>factors </a:t>
            </a:r>
            <a:r>
              <a:rPr dirty="0" spc="-5"/>
              <a:t>and </a:t>
            </a:r>
            <a:r>
              <a:rPr dirty="0" spc="-15"/>
              <a:t>toxic</a:t>
            </a:r>
            <a:r>
              <a:rPr dirty="0" spc="30"/>
              <a:t> </a:t>
            </a:r>
            <a:r>
              <a:rPr dirty="0" spc="-10"/>
              <a:t>substances</a:t>
            </a:r>
          </a:p>
          <a:p>
            <a:pPr marL="290830" indent="-172085">
              <a:lnSpc>
                <a:spcPct val="100000"/>
              </a:lnSpc>
              <a:spcBef>
                <a:spcPts val="530"/>
              </a:spcBef>
              <a:buFont typeface="Wingdings"/>
              <a:buChar char=""/>
              <a:tabLst>
                <a:tab pos="291465" algn="l"/>
              </a:tabLst>
            </a:pPr>
            <a:r>
              <a:rPr dirty="0" spc="-10"/>
              <a:t>Important </a:t>
            </a:r>
            <a:r>
              <a:rPr dirty="0" spc="-5"/>
              <a:t>SEM </a:t>
            </a:r>
            <a:r>
              <a:rPr dirty="0" spc="-10"/>
              <a:t>concepts</a:t>
            </a:r>
            <a:r>
              <a:rPr dirty="0" spc="40"/>
              <a:t> </a:t>
            </a:r>
            <a:r>
              <a:rPr dirty="0" spc="-5"/>
              <a:t>–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74640" y="5060987"/>
            <a:ext cx="2383155" cy="939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662940">
              <a:lnSpc>
                <a:spcPct val="100000"/>
              </a:lnSpc>
              <a:spcBef>
                <a:spcPts val="95"/>
              </a:spcBef>
            </a:pPr>
            <a:r>
              <a:rPr dirty="0" sz="2000" spc="-10">
                <a:latin typeface="Calibri"/>
                <a:cs typeface="Calibri"/>
              </a:rPr>
              <a:t>Search </a:t>
            </a:r>
            <a:r>
              <a:rPr dirty="0" sz="2000" spc="-5">
                <a:latin typeface="Calibri"/>
                <a:cs typeface="Calibri"/>
              </a:rPr>
              <a:t>Aliases  Specific is</a:t>
            </a:r>
            <a:r>
              <a:rPr dirty="0" sz="2000" spc="-15">
                <a:latin typeface="Calibri"/>
                <a:cs typeface="Calibri"/>
              </a:rPr>
              <a:t> better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000" spc="-5">
                <a:latin typeface="Calibri"/>
                <a:cs typeface="Calibri"/>
              </a:rPr>
              <a:t>No </a:t>
            </a:r>
            <a:r>
              <a:rPr dirty="0" sz="2000" spc="-10">
                <a:latin typeface="Calibri"/>
                <a:cs typeface="Calibri"/>
              </a:rPr>
              <a:t>temporal </a:t>
            </a:r>
            <a:r>
              <a:rPr dirty="0" sz="2000" spc="-15">
                <a:latin typeface="Calibri"/>
                <a:cs typeface="Calibri"/>
              </a:rPr>
              <a:t>toxic</a:t>
            </a:r>
            <a:r>
              <a:rPr dirty="0" sz="2000" spc="-5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data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3764" y="5060987"/>
            <a:ext cx="3165475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71450">
              <a:lnSpc>
                <a:spcPct val="100000"/>
              </a:lnSpc>
              <a:spcBef>
                <a:spcPts val="95"/>
              </a:spcBef>
            </a:pPr>
            <a:r>
              <a:rPr dirty="0" sz="2000" spc="-5">
                <a:latin typeface="Calibri"/>
                <a:cs typeface="Calibri"/>
              </a:rPr>
              <a:t>Apply Secondary </a:t>
            </a:r>
            <a:r>
              <a:rPr dirty="0" sz="2000" spc="-15">
                <a:latin typeface="Calibri"/>
                <a:cs typeface="Calibri"/>
              </a:rPr>
              <a:t>Filters  </a:t>
            </a:r>
            <a:r>
              <a:rPr dirty="0" sz="2000" spc="-10">
                <a:latin typeface="Calibri"/>
                <a:cs typeface="Calibri"/>
              </a:rPr>
              <a:t>Level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exposure </a:t>
            </a:r>
            <a:r>
              <a:rPr dirty="0" sz="2000" spc="-5">
                <a:latin typeface="Calibri"/>
                <a:cs typeface="Calibri"/>
              </a:rPr>
              <a:t>not in</a:t>
            </a:r>
            <a:r>
              <a:rPr dirty="0" sz="2000" spc="-3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SEM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spc="-5">
                <a:latin typeface="Calibri"/>
                <a:cs typeface="Calibri"/>
              </a:rPr>
              <a:t>Illnesses scientifically </a:t>
            </a:r>
            <a:r>
              <a:rPr dirty="0" sz="2000" spc="-15">
                <a:latin typeface="Calibri"/>
                <a:cs typeface="Calibri"/>
              </a:rPr>
              <a:t>linked to  exposure </a:t>
            </a:r>
            <a:r>
              <a:rPr dirty="0" sz="2000" spc="-10">
                <a:latin typeface="Calibri"/>
                <a:cs typeface="Calibri"/>
              </a:rPr>
              <a:t>are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3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SEM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1118994"/>
            <a:ext cx="6259830" cy="6502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100" spc="-5">
                <a:latin typeface="Calibri"/>
                <a:cs typeface="Calibri"/>
              </a:rPr>
              <a:t>SEM DEMO – </a:t>
            </a:r>
            <a:r>
              <a:rPr dirty="0" sz="4100" spc="-15">
                <a:latin typeface="Calibri"/>
                <a:cs typeface="Calibri"/>
              </a:rPr>
              <a:t>Search</a:t>
            </a:r>
            <a:r>
              <a:rPr dirty="0" sz="4100" spc="-45">
                <a:latin typeface="Calibri"/>
                <a:cs typeface="Calibri"/>
              </a:rPr>
              <a:t> </a:t>
            </a:r>
            <a:r>
              <a:rPr dirty="0" sz="4100" spc="-15">
                <a:latin typeface="Calibri"/>
                <a:cs typeface="Calibri"/>
              </a:rPr>
              <a:t>Example</a:t>
            </a:r>
            <a:endParaRPr sz="41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707390" y="1867154"/>
            <a:ext cx="7704455" cy="29781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184150" algn="l"/>
              </a:tabLst>
            </a:pPr>
            <a:r>
              <a:rPr dirty="0" sz="2000" spc="-15">
                <a:latin typeface="Calibri"/>
                <a:cs typeface="Calibri"/>
              </a:rPr>
              <a:t>Relevant </a:t>
            </a:r>
            <a:r>
              <a:rPr dirty="0" sz="2000" spc="-10">
                <a:latin typeface="Calibri"/>
                <a:cs typeface="Calibri"/>
              </a:rPr>
              <a:t>Employee</a:t>
            </a:r>
            <a:r>
              <a:rPr dirty="0" sz="2000" spc="3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Data:</a:t>
            </a:r>
            <a:endParaRPr sz="2000">
              <a:latin typeface="Calibri"/>
              <a:cs typeface="Calibri"/>
            </a:endParaRPr>
          </a:p>
          <a:p>
            <a:pPr lvl="1" marL="527050" indent="-171450">
              <a:lnSpc>
                <a:spcPts val="2360"/>
              </a:lnSpc>
              <a:spcBef>
                <a:spcPts val="1490"/>
              </a:spcBef>
              <a:buFont typeface="Wingdings"/>
              <a:buChar char=""/>
              <a:tabLst>
                <a:tab pos="527050" algn="l"/>
              </a:tabLst>
            </a:pPr>
            <a:r>
              <a:rPr dirty="0" sz="2000" spc="-30">
                <a:latin typeface="Calibri"/>
                <a:cs typeface="Calibri"/>
              </a:rPr>
              <a:t>Worked </a:t>
            </a:r>
            <a:r>
              <a:rPr dirty="0" sz="2000" spc="-10">
                <a:latin typeface="Calibri"/>
                <a:cs typeface="Calibri"/>
              </a:rPr>
              <a:t>at </a:t>
            </a:r>
            <a:r>
              <a:rPr dirty="0" sz="2000" spc="-15">
                <a:latin typeface="Calibri"/>
                <a:cs typeface="Calibri"/>
              </a:rPr>
              <a:t>Savannah </a:t>
            </a:r>
            <a:r>
              <a:rPr dirty="0" sz="2000" spc="-10">
                <a:latin typeface="Calibri"/>
                <a:cs typeface="Calibri"/>
              </a:rPr>
              <a:t>River Site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12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Georgia</a:t>
            </a:r>
            <a:endParaRPr sz="2000">
              <a:latin typeface="Calibri"/>
              <a:cs typeface="Calibri"/>
            </a:endParaRPr>
          </a:p>
          <a:p>
            <a:pPr lvl="1" marL="527050" indent="-171450">
              <a:lnSpc>
                <a:spcPts val="2320"/>
              </a:lnSpc>
              <a:buFont typeface="Wingdings"/>
              <a:buChar char=""/>
              <a:tabLst>
                <a:tab pos="527050" algn="l"/>
              </a:tabLst>
            </a:pPr>
            <a:r>
              <a:rPr dirty="0" sz="2000" spc="-5">
                <a:latin typeface="Calibri"/>
                <a:cs typeface="Calibri"/>
              </a:rPr>
              <a:t>Describes his </a:t>
            </a:r>
            <a:r>
              <a:rPr dirty="0" sz="2000" spc="-10">
                <a:latin typeface="Calibri"/>
                <a:cs typeface="Calibri"/>
              </a:rPr>
              <a:t>work </a:t>
            </a:r>
            <a:r>
              <a:rPr dirty="0" sz="2000" spc="-5">
                <a:latin typeface="Calibri"/>
                <a:cs typeface="Calibri"/>
              </a:rPr>
              <a:t>as a </a:t>
            </a:r>
            <a:r>
              <a:rPr dirty="0" sz="2000" spc="5">
                <a:latin typeface="Calibri"/>
                <a:cs typeface="Calibri"/>
              </a:rPr>
              <a:t>“welder” </a:t>
            </a:r>
            <a:r>
              <a:rPr dirty="0" sz="2000" spc="-10">
                <a:latin typeface="Calibri"/>
                <a:cs typeface="Calibri"/>
              </a:rPr>
              <a:t>from </a:t>
            </a:r>
            <a:r>
              <a:rPr dirty="0" sz="2000" spc="-5">
                <a:latin typeface="Calibri"/>
                <a:cs typeface="Calibri"/>
              </a:rPr>
              <a:t>1972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6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1992</a:t>
            </a:r>
            <a:endParaRPr sz="2000">
              <a:latin typeface="Calibri"/>
              <a:cs typeface="Calibri"/>
            </a:endParaRPr>
          </a:p>
          <a:p>
            <a:pPr lvl="1" marL="527050" indent="-171450">
              <a:lnSpc>
                <a:spcPts val="2320"/>
              </a:lnSpc>
              <a:buFont typeface="Wingdings"/>
              <a:buChar char=""/>
              <a:tabLst>
                <a:tab pos="527050" algn="l"/>
              </a:tabLst>
            </a:pPr>
            <a:r>
              <a:rPr dirty="0" sz="2000" spc="-5">
                <a:latin typeface="Calibri"/>
                <a:cs typeface="Calibri"/>
              </a:rPr>
              <a:t>Diagnosed with </a:t>
            </a:r>
            <a:r>
              <a:rPr dirty="0" sz="2000" spc="-10">
                <a:latin typeface="Calibri"/>
                <a:cs typeface="Calibri"/>
              </a:rPr>
              <a:t>Chronic Obstructive </a:t>
            </a:r>
            <a:r>
              <a:rPr dirty="0" sz="2000" spc="-5">
                <a:latin typeface="Calibri"/>
                <a:cs typeface="Calibri"/>
              </a:rPr>
              <a:t>Pulmonary</a:t>
            </a:r>
            <a:r>
              <a:rPr dirty="0" sz="2000" spc="5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Disease</a:t>
            </a:r>
            <a:endParaRPr sz="2000">
              <a:latin typeface="Calibri"/>
              <a:cs typeface="Calibri"/>
            </a:endParaRPr>
          </a:p>
          <a:p>
            <a:pPr lvl="1" marL="527050" marR="42545" indent="-171450">
              <a:lnSpc>
                <a:spcPts val="1920"/>
              </a:lnSpc>
              <a:spcBef>
                <a:spcPts val="425"/>
              </a:spcBef>
              <a:buFont typeface="Wingdings"/>
              <a:buChar char=""/>
              <a:tabLst>
                <a:tab pos="527050" algn="l"/>
              </a:tabLst>
            </a:pPr>
            <a:r>
              <a:rPr dirty="0" sz="2000" spc="-5">
                <a:latin typeface="Calibri"/>
                <a:cs typeface="Calibri"/>
              </a:rPr>
              <a:t>Occupational </a:t>
            </a:r>
            <a:r>
              <a:rPr dirty="0" sz="2000" spc="-10">
                <a:latin typeface="Calibri"/>
                <a:cs typeface="Calibri"/>
              </a:rPr>
              <a:t>history interview </a:t>
            </a:r>
            <a:r>
              <a:rPr dirty="0" sz="2000" spc="-5">
                <a:latin typeface="Calibri"/>
                <a:cs typeface="Calibri"/>
              </a:rPr>
              <a:t>describes the </a:t>
            </a:r>
            <a:r>
              <a:rPr dirty="0" sz="2000" spc="-20">
                <a:latin typeface="Calibri"/>
                <a:cs typeface="Calibri"/>
              </a:rPr>
              <a:t>worker </a:t>
            </a:r>
            <a:r>
              <a:rPr dirty="0" sz="2000" spc="-5">
                <a:latin typeface="Calibri"/>
                <a:cs typeface="Calibri"/>
              </a:rPr>
              <a:t>as </a:t>
            </a:r>
            <a:r>
              <a:rPr dirty="0" sz="2000" spc="-10">
                <a:latin typeface="Calibri"/>
                <a:cs typeface="Calibri"/>
              </a:rPr>
              <a:t>having  performed </a:t>
            </a:r>
            <a:r>
              <a:rPr dirty="0" sz="2000" spc="-5">
                <a:latin typeface="Calibri"/>
                <a:cs typeface="Calibri"/>
              </a:rPr>
              <a:t>a </a:t>
            </a:r>
            <a:r>
              <a:rPr dirty="0" sz="2000" spc="-10">
                <a:latin typeface="Calibri"/>
                <a:cs typeface="Calibri"/>
              </a:rPr>
              <a:t>variety </a:t>
            </a:r>
            <a:r>
              <a:rPr dirty="0" sz="2000" spc="-5">
                <a:latin typeface="Calibri"/>
                <a:cs typeface="Calibri"/>
              </a:rPr>
              <a:t>of </a:t>
            </a:r>
            <a:r>
              <a:rPr dirty="0" sz="2000" spc="-10">
                <a:latin typeface="Calibri"/>
                <a:cs typeface="Calibri"/>
              </a:rPr>
              <a:t>welding </a:t>
            </a:r>
            <a:r>
              <a:rPr dirty="0" sz="2000" spc="-5">
                <a:latin typeface="Calibri"/>
                <a:cs typeface="Calibri"/>
              </a:rPr>
              <a:t>activities in </a:t>
            </a:r>
            <a:r>
              <a:rPr dirty="0" sz="2000" spc="-15">
                <a:latin typeface="Calibri"/>
                <a:cs typeface="Calibri"/>
              </a:rPr>
              <a:t>different </a:t>
            </a:r>
            <a:r>
              <a:rPr dirty="0" sz="2000" spc="-10">
                <a:latin typeface="Calibri"/>
                <a:cs typeface="Calibri"/>
              </a:rPr>
              <a:t>areas at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site,  </a:t>
            </a:r>
            <a:r>
              <a:rPr dirty="0" sz="2000" spc="-5">
                <a:latin typeface="Calibri"/>
                <a:cs typeface="Calibri"/>
              </a:rPr>
              <a:t>but spend a lot of time in a</a:t>
            </a:r>
            <a:r>
              <a:rPr dirty="0" sz="2000" spc="4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“laboratory.”</a:t>
            </a:r>
            <a:endParaRPr sz="2000">
              <a:latin typeface="Calibri"/>
              <a:cs typeface="Calibri"/>
            </a:endParaRPr>
          </a:p>
          <a:p>
            <a:pPr lvl="1" marL="527050" marR="5080" indent="-171450">
              <a:lnSpc>
                <a:spcPts val="1920"/>
              </a:lnSpc>
              <a:spcBef>
                <a:spcPts val="400"/>
              </a:spcBef>
              <a:buFont typeface="Wingdings"/>
              <a:buChar char=""/>
              <a:tabLst>
                <a:tab pos="527050" algn="l"/>
              </a:tabLst>
            </a:pPr>
            <a:r>
              <a:rPr dirty="0" sz="2000" spc="-5">
                <a:latin typeface="Calibri"/>
                <a:cs typeface="Calibri"/>
              </a:rPr>
              <a:t>02/01/1988 </a:t>
            </a:r>
            <a:r>
              <a:rPr dirty="0" sz="2000" spc="-10">
                <a:latin typeface="Calibri"/>
                <a:cs typeface="Calibri"/>
              </a:rPr>
              <a:t>medical </a:t>
            </a:r>
            <a:r>
              <a:rPr dirty="0" sz="2000" spc="-5">
                <a:latin typeface="Calibri"/>
                <a:cs typeface="Calibri"/>
              </a:rPr>
              <a:t>incident </a:t>
            </a:r>
            <a:r>
              <a:rPr dirty="0" sz="2000" spc="-10">
                <a:latin typeface="Calibri"/>
                <a:cs typeface="Calibri"/>
              </a:rPr>
              <a:t>report from </a:t>
            </a:r>
            <a:r>
              <a:rPr dirty="0" sz="2000" spc="-15">
                <a:latin typeface="Calibri"/>
                <a:cs typeface="Calibri"/>
              </a:rPr>
              <a:t>Savanah </a:t>
            </a:r>
            <a:r>
              <a:rPr dirty="0" sz="2000" spc="-10">
                <a:latin typeface="Calibri"/>
                <a:cs typeface="Calibri"/>
              </a:rPr>
              <a:t>River </a:t>
            </a:r>
            <a:r>
              <a:rPr dirty="0" sz="2000" spc="-5">
                <a:latin typeface="Calibri"/>
                <a:cs typeface="Calibri"/>
              </a:rPr>
              <a:t>identifies the  </a:t>
            </a:r>
            <a:r>
              <a:rPr dirty="0" sz="2000" spc="-10">
                <a:latin typeface="Calibri"/>
                <a:cs typeface="Calibri"/>
              </a:rPr>
              <a:t>employee </a:t>
            </a:r>
            <a:r>
              <a:rPr dirty="0" sz="2000" spc="-15">
                <a:latin typeface="Calibri"/>
                <a:cs typeface="Calibri"/>
              </a:rPr>
              <a:t>suffering </a:t>
            </a:r>
            <a:r>
              <a:rPr dirty="0" sz="2000" spc="-5">
                <a:latin typeface="Calibri"/>
                <a:cs typeface="Calibri"/>
              </a:rPr>
              <a:t>a burn while </a:t>
            </a:r>
            <a:r>
              <a:rPr dirty="0" sz="2000" spc="-10">
                <a:latin typeface="Calibri"/>
                <a:cs typeface="Calibri"/>
              </a:rPr>
              <a:t>welding metal </a:t>
            </a:r>
            <a:r>
              <a:rPr dirty="0" sz="2000" spc="-5">
                <a:latin typeface="Calibri"/>
                <a:cs typeface="Calibri"/>
              </a:rPr>
              <a:t>parts in the “773  </a:t>
            </a:r>
            <a:r>
              <a:rPr dirty="0" sz="2000" spc="-35">
                <a:latin typeface="Calibri"/>
                <a:cs typeface="Calibri"/>
              </a:rPr>
              <a:t>Lab.”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390" y="5045455"/>
            <a:ext cx="136715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184150" algn="l"/>
              </a:tabLst>
            </a:pPr>
            <a:r>
              <a:rPr dirty="0" sz="2000" spc="-5">
                <a:latin typeface="Calibri"/>
                <a:cs typeface="Calibri"/>
              </a:rPr>
              <a:t>SEM</a:t>
            </a:r>
            <a:r>
              <a:rPr dirty="0" sz="2000" spc="-7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filters: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64680" y="5045455"/>
            <a:ext cx="5595620" cy="1214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360"/>
              </a:lnSpc>
              <a:spcBef>
                <a:spcPts val="95"/>
              </a:spcBef>
            </a:pPr>
            <a:r>
              <a:rPr dirty="0" u="heavy" sz="20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Site</a:t>
            </a:r>
            <a:r>
              <a:rPr dirty="0" sz="2000" spc="-10">
                <a:latin typeface="Calibri"/>
                <a:cs typeface="Calibri"/>
              </a:rPr>
              <a:t>: </a:t>
            </a:r>
            <a:r>
              <a:rPr dirty="0" sz="2000" spc="-15">
                <a:latin typeface="Calibri"/>
                <a:cs typeface="Calibri"/>
              </a:rPr>
              <a:t>Savannah</a:t>
            </a:r>
            <a:r>
              <a:rPr dirty="0" sz="2000" spc="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River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ts val="2320"/>
              </a:lnSpc>
              <a:spcBef>
                <a:spcPts val="105"/>
              </a:spcBef>
            </a:pPr>
            <a:r>
              <a:rPr dirty="0" u="heavy" sz="20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Health </a:t>
            </a:r>
            <a:r>
              <a:rPr dirty="0" u="heavy" sz="20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Effect</a:t>
            </a:r>
            <a:r>
              <a:rPr dirty="0" sz="2000" spc="-20">
                <a:latin typeface="Calibri"/>
                <a:cs typeface="Calibri"/>
              </a:rPr>
              <a:t>: </a:t>
            </a:r>
            <a:r>
              <a:rPr dirty="0" sz="2000" spc="-10">
                <a:latin typeface="Calibri"/>
                <a:cs typeface="Calibri"/>
              </a:rPr>
              <a:t>Chronic Obstructive </a:t>
            </a:r>
            <a:r>
              <a:rPr dirty="0" sz="2000" spc="-5">
                <a:latin typeface="Calibri"/>
                <a:cs typeface="Calibri"/>
              </a:rPr>
              <a:t>Pulmonary Disease  </a:t>
            </a:r>
            <a:r>
              <a:rPr dirty="0" u="heavy" sz="20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Labor </a:t>
            </a:r>
            <a:r>
              <a:rPr dirty="0" u="heavy" sz="20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Category</a:t>
            </a:r>
            <a:r>
              <a:rPr dirty="0" sz="2000" spc="-10">
                <a:latin typeface="Calibri"/>
                <a:cs typeface="Calibri"/>
              </a:rPr>
              <a:t>: </a:t>
            </a:r>
            <a:r>
              <a:rPr dirty="0" sz="2000" spc="-20">
                <a:latin typeface="Calibri"/>
                <a:cs typeface="Calibri"/>
              </a:rPr>
              <a:t>Welder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60"/>
              </a:lnSpc>
            </a:pPr>
            <a:r>
              <a:rPr dirty="0" u="heavy" sz="20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Building </a:t>
            </a:r>
            <a:r>
              <a:rPr dirty="0" u="heavy" sz="20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Location</a:t>
            </a:r>
            <a:r>
              <a:rPr dirty="0" sz="2000" spc="-10">
                <a:latin typeface="Calibri"/>
                <a:cs typeface="Calibri"/>
              </a:rPr>
              <a:t>: </a:t>
            </a:r>
            <a:r>
              <a:rPr dirty="0" sz="2000" spc="-5">
                <a:latin typeface="Calibri"/>
                <a:cs typeface="Calibri"/>
              </a:rPr>
              <a:t>773</a:t>
            </a:r>
            <a:r>
              <a:rPr dirty="0" sz="2000" spc="2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Lab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125" y="1327657"/>
            <a:ext cx="3170555" cy="650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85240" algn="l"/>
              </a:tabLst>
            </a:pPr>
            <a:r>
              <a:rPr dirty="0" sz="4100" spc="-5">
                <a:latin typeface="Arial"/>
                <a:cs typeface="Arial"/>
              </a:rPr>
              <a:t>SEM</a:t>
            </a:r>
            <a:r>
              <a:rPr dirty="0" sz="4100" spc="-5">
                <a:latin typeface="Arial"/>
                <a:cs typeface="Arial"/>
              </a:rPr>
              <a:t>	</a:t>
            </a:r>
            <a:r>
              <a:rPr dirty="0" sz="4100" spc="-80">
                <a:latin typeface="Arial"/>
                <a:cs typeface="Arial"/>
              </a:rPr>
              <a:t>W</a:t>
            </a:r>
            <a:r>
              <a:rPr dirty="0" sz="4100" spc="-10">
                <a:latin typeface="Arial"/>
                <a:cs typeface="Arial"/>
              </a:rPr>
              <a:t>eb</a:t>
            </a:r>
            <a:r>
              <a:rPr dirty="0" sz="4100" spc="-5">
                <a:latin typeface="Arial"/>
                <a:cs typeface="Arial"/>
              </a:rPr>
              <a:t>site</a:t>
            </a:r>
            <a:endParaRPr sz="41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110898" y="3235579"/>
            <a:ext cx="476821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4800" spc="-25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Arial"/>
                <a:cs typeface="Arial"/>
                <a:hlinkClick r:id="rId2"/>
              </a:rPr>
              <a:t>www.sem.dol.gov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McGrath, James - OWCP</dc:creator>
  <dc:title>Office of Workers’ Compensation Programs (OWCP)</dc:title>
  <dcterms:created xsi:type="dcterms:W3CDTF">2020-11-04T14:58:45Z</dcterms:created>
  <dcterms:modified xsi:type="dcterms:W3CDTF">2020-11-04T14:58:45Z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2020-08-26T00:00:00Z</vt:filetime>
  </property>
  <property fmtid="{D5CDD505-2E9C-101B-9397-08002B2CF9AE}" pid="3" name="Creator">
    <vt:lpwstr>Acrobat PDFMaker 20 for PowerPoint</vt:lpwstr>
  </property>
  <property fmtid="{D5CDD505-2E9C-101B-9397-08002B2CF9AE}" pid="4" name="LastSaved">
    <vt:filetime>2020-11-04T00:00:00Z</vt:filetime>
  </property>
</Properties>
</file>