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62" r:id="rId4"/>
    <p:sldId id="257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20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2CCDB01-15F4-F24B-9E40-DA46F74FA129}" type="datetimeFigureOut">
              <a:rPr lang="en-US" smtClean="0"/>
              <a:t>4/17/17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54051C-0638-EE44-ACBD-8C7881CF9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928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57992"/>
          </a:xfrm>
        </p:spPr>
        <p:txBody>
          <a:bodyPr/>
          <a:lstStyle/>
          <a:p>
            <a:r>
              <a:rPr lang="en-US" dirty="0" smtClean="0"/>
              <a:t>Current COPD presumption</a:t>
            </a:r>
            <a:r>
              <a:rPr lang="en-US" dirty="0"/>
              <a:t>:</a:t>
            </a:r>
            <a:r>
              <a:rPr lang="en-US" dirty="0" smtClean="0"/>
              <a:t> Bulletin 16-02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0" y="1757547"/>
            <a:ext cx="10018713" cy="4904509"/>
          </a:xfrm>
        </p:spPr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/>
              <a:t>employee worked for an aggregate of 20 years prior to </a:t>
            </a:r>
            <a:r>
              <a:rPr lang="en-US" dirty="0" smtClean="0"/>
              <a:t>1980 in </a:t>
            </a:r>
            <a:r>
              <a:rPr lang="en-US" dirty="0"/>
              <a:t>any of the labor categories noted in Attachment </a:t>
            </a:r>
            <a:r>
              <a:rPr lang="en-US" dirty="0" smtClean="0"/>
              <a:t>1. (</a:t>
            </a:r>
            <a:r>
              <a:rPr lang="en-US" dirty="0"/>
              <a:t>The DEEOIC identified the </a:t>
            </a:r>
            <a:r>
              <a:rPr lang="en-US" dirty="0" smtClean="0"/>
              <a:t>labor categories </a:t>
            </a:r>
            <a:r>
              <a:rPr lang="en-US" dirty="0"/>
              <a:t>in Attachment 1 as those with a very high likelihood </a:t>
            </a:r>
            <a:r>
              <a:rPr lang="en-US" dirty="0" smtClean="0"/>
              <a:t>of significant </a:t>
            </a:r>
            <a:r>
              <a:rPr lang="en-US" dirty="0"/>
              <a:t>asbestos </a:t>
            </a:r>
            <a:r>
              <a:rPr lang="en-US" dirty="0" smtClean="0"/>
              <a:t>exposure)</a:t>
            </a:r>
          </a:p>
          <a:p>
            <a:pPr marL="0" indent="0" algn="ctr">
              <a:buNone/>
            </a:pPr>
            <a:r>
              <a:rPr lang="en-US" dirty="0" smtClean="0"/>
              <a:t>or</a:t>
            </a:r>
          </a:p>
          <a:p>
            <a:pPr marL="0" indent="0" algn="ctr">
              <a:buNone/>
            </a:pPr>
            <a:r>
              <a:rPr lang="en-US" dirty="0" smtClean="0"/>
              <a:t>Alternatively</a:t>
            </a:r>
            <a:r>
              <a:rPr lang="en-US" dirty="0"/>
              <a:t>, an Industrial Hygienist </a:t>
            </a:r>
            <a:r>
              <a:rPr lang="en-US" dirty="0" smtClean="0"/>
              <a:t>(on referral from CE) has </a:t>
            </a:r>
            <a:r>
              <a:rPr lang="en-US" dirty="0"/>
              <a:t>provided a </a:t>
            </a:r>
            <a:r>
              <a:rPr lang="en-US" dirty="0" smtClean="0"/>
              <a:t>well rationalized discussion </a:t>
            </a:r>
            <a:r>
              <a:rPr lang="en-US" dirty="0"/>
              <a:t>of </a:t>
            </a:r>
            <a:r>
              <a:rPr lang="en-US" dirty="0" smtClean="0"/>
              <a:t>case-specific</a:t>
            </a:r>
            <a:r>
              <a:rPr lang="en-US" dirty="0"/>
              <a:t> </a:t>
            </a:r>
            <a:r>
              <a:rPr lang="en-US" dirty="0" smtClean="0"/>
              <a:t>evidence </a:t>
            </a:r>
            <a:r>
              <a:rPr lang="en-US" dirty="0"/>
              <a:t>opining that </a:t>
            </a:r>
            <a:r>
              <a:rPr lang="en-US" dirty="0" smtClean="0"/>
              <a:t>an employee in </a:t>
            </a:r>
            <a:r>
              <a:rPr lang="en-US" dirty="0"/>
              <a:t>any labor </a:t>
            </a:r>
            <a:r>
              <a:rPr lang="en-US" dirty="0" smtClean="0"/>
              <a:t>category </a:t>
            </a:r>
            <a:r>
              <a:rPr lang="en-US" dirty="0"/>
              <a:t>has had 20 years of </a:t>
            </a:r>
            <a:r>
              <a:rPr lang="en-US" dirty="0" smtClean="0"/>
              <a:t>significant asbestos exposure, in any </a:t>
            </a:r>
            <a:r>
              <a:rPr lang="en-US" dirty="0"/>
              <a:t>time </a:t>
            </a:r>
            <a:r>
              <a:rPr lang="en-US" dirty="0" smtClean="0"/>
              <a:t>period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and</a:t>
            </a: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 </a:t>
            </a:r>
            <a:r>
              <a:rPr lang="en-US" dirty="0"/>
              <a:t>Medical evidence from a qualified physician documents a </a:t>
            </a:r>
            <a:r>
              <a:rPr lang="en-US" dirty="0" smtClean="0"/>
              <a:t>diagnosis of </a:t>
            </a:r>
            <a:r>
              <a:rPr lang="en-US" dirty="0"/>
              <a:t>COPD after evidence of 20 years of significant asbestos </a:t>
            </a:r>
            <a:r>
              <a:rPr lang="en-US" dirty="0" smtClean="0"/>
              <a:t>exposure.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Claims </a:t>
            </a:r>
            <a:r>
              <a:rPr lang="en-US" dirty="0"/>
              <a:t>that do not meet the specific criteria listed in this </a:t>
            </a:r>
            <a:r>
              <a:rPr lang="en-US" dirty="0" smtClean="0"/>
              <a:t>Bulletin continue </a:t>
            </a:r>
            <a:r>
              <a:rPr lang="en-US" dirty="0"/>
              <a:t>to require individualized exposure analysis and assessment by </a:t>
            </a:r>
            <a:r>
              <a:rPr lang="en-US" dirty="0" smtClean="0"/>
              <a:t>a qualified </a:t>
            </a:r>
            <a:r>
              <a:rPr lang="en-US" dirty="0"/>
              <a:t>physician to determine compensability.</a:t>
            </a:r>
          </a:p>
          <a:p>
            <a:pPr marL="0" indent="0" algn="ctr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466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834242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Arial" charset="0"/>
                <a:ea typeface="Calibri" charset="0"/>
                <a:cs typeface="Times New Roman" charset="0"/>
              </a:rPr>
              <a:t>We </a:t>
            </a:r>
            <a:r>
              <a:rPr lang="en-US" sz="2400" dirty="0">
                <a:latin typeface="Arial" charset="0"/>
                <a:ea typeface="Calibri" charset="0"/>
                <a:cs typeface="Times New Roman" charset="0"/>
              </a:rPr>
              <a:t>recommend that DEEOIC replace the presumption it has established in Bulletin 16-02 </a:t>
            </a:r>
            <a:r>
              <a:rPr lang="en-US" sz="2400" dirty="0" smtClean="0">
                <a:latin typeface="Arial" charset="0"/>
                <a:ea typeface="Calibri" charset="0"/>
                <a:cs typeface="Times New Roman" charset="0"/>
              </a:rPr>
              <a:t>with: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520043"/>
            <a:ext cx="10018713" cy="427115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sz="2000" dirty="0">
              <a:latin typeface="Calibri" charset="0"/>
              <a:ea typeface="Calibri" charset="0"/>
              <a:cs typeface="Times New Roman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ial" charset="0"/>
              </a:rPr>
              <a:t>Any claimant with a physician’s diagnosis of COPD who worked in any covered facility </a:t>
            </a:r>
            <a:r>
              <a:rPr lang="en-US" sz="3200" dirty="0" smtClean="0">
                <a:latin typeface="Arial" charset="0"/>
              </a:rPr>
              <a:t>either: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Arial" charset="0"/>
              </a:rPr>
              <a:t>in </a:t>
            </a:r>
            <a:r>
              <a:rPr lang="en-US" sz="3200" dirty="0">
                <a:latin typeface="Arial" charset="0"/>
              </a:rPr>
              <a:t>any of the labor categories in Attachment 1 (with addition of all construction and maintenance</a:t>
            </a:r>
            <a:r>
              <a:rPr lang="en-US" sz="3200" dirty="0" smtClean="0">
                <a:latin typeface="Arial" charset="0"/>
              </a:rPr>
              <a:t>)</a:t>
            </a:r>
            <a:r>
              <a:rPr lang="en-US" sz="3200" dirty="0">
                <a:latin typeface="Arial" charset="0"/>
              </a:rPr>
              <a:t> for </a:t>
            </a:r>
            <a:r>
              <a:rPr lang="en-US" sz="3200" dirty="0" smtClean="0">
                <a:latin typeface="Arial" charset="0"/>
              </a:rPr>
              <a:t>at </a:t>
            </a:r>
            <a:r>
              <a:rPr lang="en-US" sz="3200" dirty="0">
                <a:latin typeface="Arial" charset="0"/>
              </a:rPr>
              <a:t>least </a:t>
            </a:r>
            <a:r>
              <a:rPr lang="en-US" sz="3200" dirty="0" smtClean="0">
                <a:latin typeface="Arial" charset="0"/>
              </a:rPr>
              <a:t>5 years cumulative </a:t>
            </a:r>
            <a:r>
              <a:rPr lang="en-US" sz="3200" dirty="0">
                <a:latin typeface="Arial" charset="0"/>
              </a:rPr>
              <a:t>(including non-DOE work)</a:t>
            </a:r>
            <a:r>
              <a:rPr lang="en-US" sz="3200" dirty="0" smtClean="0">
                <a:latin typeface="Arial" charset="0"/>
              </a:rPr>
              <a:t> </a:t>
            </a: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Arial" charset="0"/>
              </a:rPr>
              <a:t>or </a:t>
            </a: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Arial" charset="0"/>
              </a:rPr>
              <a:t>with </a:t>
            </a:r>
            <a:r>
              <a:rPr lang="en-US" sz="3200" dirty="0">
                <a:latin typeface="Arial" charset="0"/>
              </a:rPr>
              <a:t>reported exposure to VGDF on the OHQ for a period which in aggregate totals at least 5</a:t>
            </a:r>
            <a:r>
              <a:rPr lang="en-US" sz="3200" dirty="0" smtClean="0">
                <a:latin typeface="Arial" charset="0"/>
              </a:rPr>
              <a:t> years cumulative </a:t>
            </a:r>
            <a:r>
              <a:rPr lang="en-US" sz="3200" dirty="0">
                <a:latin typeface="Arial" charset="0"/>
              </a:rPr>
              <a:t>(including non-DOE work) </a:t>
            </a:r>
            <a:endParaRPr lang="en-US" sz="3200" dirty="0" smtClean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 smtClean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 smtClean="0">
                <a:latin typeface="Arial" charset="0"/>
              </a:rPr>
              <a:t>is </a:t>
            </a:r>
            <a:r>
              <a:rPr lang="en-US" sz="3200" dirty="0">
                <a:latin typeface="Arial" charset="0"/>
              </a:rPr>
              <a:t>presumed to have experienced sufficient exposure to toxic agents to aggravate, contribute to, or cause COPD.</a:t>
            </a: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lang="en-US" sz="3200" dirty="0">
              <a:latin typeface="Arial" charset="0"/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ial" charset="0"/>
              </a:rPr>
              <a:t>   </a:t>
            </a:r>
            <a:endParaRPr lang="en-US" sz="3200" dirty="0"/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Arial" charset="0"/>
              </a:rPr>
              <a:t>Additionally, claims examiners should not deny claims for COPD if the worker had fewer than 5 years of exposure.   Claims that do not meet the requirements set forth here but do have reported exposure to VGDF should be sent for IH and/or CMC review under the policy established in bulletin 16-03.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42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95499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The committee recommended </a:t>
            </a:r>
            <a:r>
              <a:rPr lang="en-US" sz="2400" b="1" dirty="0"/>
              <a:t>adding a specific question regarding vapors, gases, dusts and fumes (VGDF)	</a:t>
            </a:r>
            <a:r>
              <a:rPr lang="en-US" sz="2400" b="1" dirty="0" smtClean="0"/>
              <a:t>to the OHQ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The </a:t>
            </a:r>
            <a:r>
              <a:rPr lang="en-US" dirty="0"/>
              <a:t>question: “Have you been exposed to vapors, gases, dusts and fumes in your work at DOE</a:t>
            </a:r>
            <a:r>
              <a:rPr lang="en-US" dirty="0" smtClean="0"/>
              <a:t>?”</a:t>
            </a:r>
          </a:p>
          <a:p>
            <a:pPr marL="0" indent="0" algn="ctr">
              <a:buNone/>
            </a:pPr>
            <a:r>
              <a:rPr lang="en-US" dirty="0" smtClean="0"/>
              <a:t>If </a:t>
            </a:r>
            <a:r>
              <a:rPr lang="en-US" dirty="0"/>
              <a:t>the answer </a:t>
            </a:r>
            <a:r>
              <a:rPr lang="en-US" dirty="0" smtClean="0"/>
              <a:t>is </a:t>
            </a:r>
            <a:r>
              <a:rPr lang="en-US" dirty="0"/>
              <a:t>“yes”, the worker should be asked about frequency of exposure to VGDF overall using the </a:t>
            </a:r>
            <a:r>
              <a:rPr lang="en-US" dirty="0" smtClean="0"/>
              <a:t>same scale recommended above</a:t>
            </a:r>
            <a:r>
              <a:rPr lang="en-US" dirty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If </a:t>
            </a:r>
            <a:r>
              <a:rPr lang="en-US" dirty="0"/>
              <a:t>the answer </a:t>
            </a:r>
            <a:r>
              <a:rPr lang="en-US" dirty="0" smtClean="0"/>
              <a:t>is </a:t>
            </a:r>
            <a:r>
              <a:rPr lang="en-US" dirty="0"/>
              <a:t>“yes” the worker is then asked “Have you already reported all exposures to vapors, gases, dust and fumes in your answers above</a:t>
            </a:r>
            <a:r>
              <a:rPr lang="en-US" dirty="0" smtClean="0"/>
              <a:t>?”  If not, elicit additional information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Since it is necessary to assess VGDF exposure outside of the DOE complex (see COPD presumption for rationale), the worker should be asked to describe how he/she was exposed to same or similar materials in work prior to or after DOE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429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2551" y="83127"/>
            <a:ext cx="9369631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latin typeface="Arial" charset="0"/>
                <a:ea typeface="Calibri" charset="0"/>
              </a:rPr>
              <a:t>In addition to aggregate exposure to VGDF, when a worker reports t</a:t>
            </a:r>
            <a:r>
              <a:rPr lang="en-US" sz="2200" dirty="0" smtClean="0">
                <a:effectLst/>
                <a:latin typeface="Arial" charset="0"/>
                <a:ea typeface="Calibri" charset="0"/>
              </a:rPr>
              <a:t>he following specific exposures on the OHQ, separately or in combination for a period of 5 years, these agents should be presumed to cause, contribute, or aggravate COPD because they impose a risk for COPD that is as great as the risk found by DEEOIC in Bulletin 16-02 to be presumptive for asbestos: </a:t>
            </a:r>
          </a:p>
          <a:p>
            <a:endParaRPr lang="en-US" sz="2200" dirty="0">
              <a:latin typeface="Arial" charset="0"/>
              <a:ea typeface="Calibri" charset="0"/>
            </a:endParaRPr>
          </a:p>
          <a:p>
            <a:r>
              <a:rPr lang="en-US" sz="2200" dirty="0" smtClean="0">
                <a:latin typeface="Arial" charset="0"/>
                <a:ea typeface="Calibri" charset="0"/>
              </a:rPr>
              <a:t>	a</a:t>
            </a:r>
            <a:r>
              <a:rPr lang="en-US" sz="2200" dirty="0" smtClean="0">
                <a:effectLst/>
                <a:latin typeface="Arial" charset="0"/>
                <a:ea typeface="Calibri" charset="0"/>
              </a:rPr>
              <a:t>sbestos 		      silica </a:t>
            </a:r>
          </a:p>
          <a:p>
            <a:r>
              <a:rPr lang="en-US" sz="2200" dirty="0" smtClean="0">
                <a:effectLst/>
                <a:latin typeface="Arial" charset="0"/>
                <a:ea typeface="Calibri" charset="0"/>
              </a:rPr>
              <a:t>	cement dust 		      engine exhausts </a:t>
            </a:r>
          </a:p>
          <a:p>
            <a:r>
              <a:rPr lang="en-US" sz="2200" dirty="0" smtClean="0">
                <a:effectLst/>
                <a:latin typeface="Arial" charset="0"/>
                <a:ea typeface="Calibri" charset="0"/>
              </a:rPr>
              <a:t>	acids and caustics 	      welding, thermal cutting, soldering, 						brazing </a:t>
            </a:r>
          </a:p>
          <a:p>
            <a:r>
              <a:rPr lang="en-US" sz="2200" dirty="0" smtClean="0">
                <a:effectLst/>
                <a:latin typeface="Arial" charset="0"/>
                <a:ea typeface="Calibri" charset="0"/>
              </a:rPr>
              <a:t>	metal cutting/grinding</a:t>
            </a:r>
            <a:r>
              <a:rPr lang="en-US" sz="2200" dirty="0" smtClean="0">
                <a:latin typeface="Arial" charset="0"/>
                <a:ea typeface="Calibri" charset="0"/>
              </a:rPr>
              <a:t>       </a:t>
            </a:r>
            <a:r>
              <a:rPr lang="en-US" sz="2200" dirty="0" smtClean="0">
                <a:effectLst/>
                <a:latin typeface="Arial" charset="0"/>
                <a:ea typeface="Calibri" charset="0"/>
              </a:rPr>
              <a:t>machining aerosols </a:t>
            </a:r>
          </a:p>
          <a:p>
            <a:r>
              <a:rPr lang="en-US" sz="2200" dirty="0" smtClean="0">
                <a:effectLst/>
                <a:latin typeface="Arial" charset="0"/>
                <a:ea typeface="Calibri" charset="0"/>
              </a:rPr>
              <a:t>	isocyanates 		      organic solvents </a:t>
            </a:r>
          </a:p>
          <a:p>
            <a:r>
              <a:rPr lang="en-US" sz="2200" dirty="0" smtClean="0">
                <a:effectLst/>
                <a:latin typeface="Arial" charset="0"/>
                <a:ea typeface="Calibri" charset="0"/>
              </a:rPr>
              <a:t>	wood dust 		      molds and spores </a:t>
            </a:r>
          </a:p>
          <a:p>
            <a:endParaRPr lang="en-US" sz="2200" dirty="0">
              <a:latin typeface="Arial" charset="0"/>
              <a:ea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83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42504"/>
            <a:ext cx="10018713" cy="795647"/>
          </a:xfrm>
        </p:spPr>
        <p:txBody>
          <a:bodyPr>
            <a:normAutofit/>
          </a:bodyPr>
          <a:lstStyle/>
          <a:p>
            <a:r>
              <a:rPr lang="en-US" dirty="0" smtClean="0"/>
              <a:t>Timing and duration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938151"/>
            <a:ext cx="10018713" cy="5664530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US" sz="2000" b="1" dirty="0"/>
              <a:t>Timing of exposure</a:t>
            </a:r>
            <a:r>
              <a:rPr lang="en-US" sz="2000" dirty="0"/>
              <a:t>: Because these exposures continue to take place on DOE sites and many of them are unregulated, it should be presumed that </a:t>
            </a:r>
            <a:r>
              <a:rPr lang="en-US" sz="2000" dirty="0" smtClean="0"/>
              <a:t>relevant reported </a:t>
            </a:r>
            <a:r>
              <a:rPr lang="en-US" sz="2000" dirty="0"/>
              <a:t>exposures </a:t>
            </a:r>
            <a:r>
              <a:rPr lang="en-US" sz="2000" dirty="0" smtClean="0"/>
              <a:t>at </a:t>
            </a:r>
            <a:r>
              <a:rPr lang="en-US" sz="2000" dirty="0"/>
              <a:t>any period of employment covered by EEOICPA, up to the present time, are </a:t>
            </a:r>
            <a:r>
              <a:rPr lang="en-US" sz="2000" dirty="0" smtClean="0"/>
              <a:t>contributory.  </a:t>
            </a:r>
            <a:endParaRPr lang="en-US" sz="2000" dirty="0"/>
          </a:p>
          <a:p>
            <a:pPr marL="0" lvl="0" indent="0" algn="ctr">
              <a:buNone/>
            </a:pPr>
            <a:r>
              <a:rPr lang="en-US" sz="2000" b="1" dirty="0"/>
              <a:t>Duration of exposure</a:t>
            </a:r>
            <a:r>
              <a:rPr lang="en-US" sz="2000" dirty="0"/>
              <a:t>.  Based on the evidence presented in the Dement 2015 study a duration of </a:t>
            </a:r>
            <a:r>
              <a:rPr lang="en-US" sz="2000" dirty="0" smtClean="0"/>
              <a:t>5 years of reported </a:t>
            </a:r>
            <a:r>
              <a:rPr lang="en-US" sz="2000" dirty="0"/>
              <a:t>exposures to VGDF </a:t>
            </a:r>
            <a:r>
              <a:rPr lang="en-US" sz="2000" dirty="0" smtClean="0"/>
              <a:t>should </a:t>
            </a:r>
            <a:r>
              <a:rPr lang="en-US" sz="2000" dirty="0"/>
              <a:t>be presumed to aggravate, contribute to, or cause COPD.  The 5 years can be accumulated by a combination of DOE employment and employment outside of DOE</a:t>
            </a:r>
            <a:r>
              <a:rPr lang="en-US" sz="2000" dirty="0" smtClean="0"/>
              <a:t>.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b="1" dirty="0"/>
              <a:t>Time since last exposure</a:t>
            </a:r>
            <a:r>
              <a:rPr lang="en-US" sz="2000" dirty="0"/>
              <a:t>:  The committee does not recommend specifying time since last exposure. COPD is a slowly progressive </a:t>
            </a:r>
            <a:r>
              <a:rPr lang="en-US" sz="2000" dirty="0" smtClean="0"/>
              <a:t>disease; individuals </a:t>
            </a:r>
            <a:r>
              <a:rPr lang="en-US" sz="2000" dirty="0"/>
              <a:t>are often not diagnosed until the disease is  </a:t>
            </a:r>
            <a:r>
              <a:rPr lang="en-US" sz="2000" dirty="0" smtClean="0"/>
              <a:t>advanced.    </a:t>
            </a:r>
            <a:r>
              <a:rPr lang="en-US" sz="2000" dirty="0"/>
              <a:t>Since it would not be possible to determine in retrospect when a case of COPD could have been first </a:t>
            </a:r>
            <a:r>
              <a:rPr lang="en-US" sz="2000" dirty="0" smtClean="0"/>
              <a:t>diagnosed it </a:t>
            </a:r>
            <a:r>
              <a:rPr lang="en-US" sz="2000" dirty="0"/>
              <a:t>is reasonable to assume that VGDF contributed to any diagnosed case even if  the disease is diagnosed after the worker has left </a:t>
            </a:r>
            <a:r>
              <a:rPr lang="en-US" sz="2000" dirty="0" smtClean="0"/>
              <a:t>employment</a:t>
            </a:r>
          </a:p>
          <a:p>
            <a:pPr marL="0" indent="0" algn="ctr">
              <a:buNone/>
            </a:pPr>
            <a:r>
              <a:rPr lang="en-US" sz="2000" b="1" dirty="0"/>
              <a:t>E</a:t>
            </a:r>
            <a:r>
              <a:rPr lang="en-US" sz="2000" b="1" dirty="0" smtClean="0"/>
              <a:t>xposures </a:t>
            </a:r>
            <a:r>
              <a:rPr lang="en-US" sz="2000" b="1" dirty="0"/>
              <a:t>outside the DOE </a:t>
            </a:r>
            <a:r>
              <a:rPr lang="en-US" sz="2000" dirty="0"/>
              <a:t>complex </a:t>
            </a:r>
            <a:r>
              <a:rPr lang="en-US" sz="2000" dirty="0" smtClean="0"/>
              <a:t>must be </a:t>
            </a:r>
            <a:r>
              <a:rPr lang="en-US" sz="2000" dirty="0"/>
              <a:t>considered when determining if a minimal length of exposure has occurred to meet a presumption.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6466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 for requiring 5 years cumulative exposure to VGDF or specific agents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Lowest observed duration associated with COPD in Dement 2015, a study of DOE construction workers</a:t>
            </a:r>
          </a:p>
          <a:p>
            <a:r>
              <a:rPr lang="en-US" dirty="0" smtClean="0"/>
              <a:t>A systematic review suggests </a:t>
            </a:r>
            <a:r>
              <a:rPr lang="en-US" dirty="0"/>
              <a:t>safe occupational exposure limits for </a:t>
            </a:r>
            <a:r>
              <a:rPr lang="en-US" dirty="0" smtClean="0"/>
              <a:t>low-toxicity dusts should be </a:t>
            </a:r>
            <a:r>
              <a:rPr lang="en-US" dirty="0"/>
              <a:t>1 mg m−3 of respirable </a:t>
            </a:r>
            <a:r>
              <a:rPr lang="en-US" dirty="0" smtClean="0"/>
              <a:t>dust.   </a:t>
            </a:r>
            <a:r>
              <a:rPr lang="en-US" smtClean="0"/>
              <a:t>This also is the limit </a:t>
            </a:r>
            <a:r>
              <a:rPr lang="en-US" dirty="0" smtClean="0"/>
              <a:t>set by </a:t>
            </a:r>
            <a:r>
              <a:rPr lang="en-US" smtClean="0"/>
              <a:t>German government.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0551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385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71</TotalTime>
  <Words>790</Words>
  <Application>Microsoft Macintosh PowerPoint</Application>
  <PresentationFormat>Widescreen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Corbel</vt:lpstr>
      <vt:lpstr>Times New Roman</vt:lpstr>
      <vt:lpstr>Arial</vt:lpstr>
      <vt:lpstr>Parallax</vt:lpstr>
      <vt:lpstr>Current COPD presumption: Bulletin 16-02</vt:lpstr>
      <vt:lpstr>We recommend that DEEOIC replace the presumption it has established in Bulletin 16-02 with:</vt:lpstr>
      <vt:lpstr>The committee recommended adding a specific question regarding vapors, gases, dusts and fumes (VGDF) to the OHQ</vt:lpstr>
      <vt:lpstr>PowerPoint Presentation</vt:lpstr>
      <vt:lpstr>Timing and duration</vt:lpstr>
      <vt:lpstr>Rationale for requiring 5 years cumulative exposure to VGDF or specific agents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Laurie Welch</dc:creator>
  <cp:lastModifiedBy>Laurie Welch</cp:lastModifiedBy>
  <cp:revision>16</cp:revision>
  <dcterms:created xsi:type="dcterms:W3CDTF">2017-04-17T19:38:49Z</dcterms:created>
  <dcterms:modified xsi:type="dcterms:W3CDTF">2017-04-17T20:49:55Z</dcterms:modified>
</cp:coreProperties>
</file>