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9" r:id="rId4"/>
    <p:sldId id="258" r:id="rId5"/>
    <p:sldId id="262" r:id="rId6"/>
    <p:sldId id="260"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5"/>
  </p:normalViewPr>
  <p:slideViewPr>
    <p:cSldViewPr snapToGrid="0" snapToObjects="1">
      <p:cViewPr>
        <p:scale>
          <a:sx n="107" d="100"/>
          <a:sy n="107" d="100"/>
        </p:scale>
        <p:origin x="20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533EA3-600D-D644-B9E7-1F0E5908FD5F}" type="datetimeFigureOut">
              <a:rPr lang="en-US" smtClean="0"/>
              <a:t>10/16/16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FC0095-503F-0640-9963-E40368C4B484}" type="slidenum">
              <a:rPr lang="en-US" smtClean="0"/>
              <a:t>‹#›</a:t>
            </a:fld>
            <a:endParaRPr lang="en-US"/>
          </a:p>
        </p:txBody>
      </p:sp>
    </p:spTree>
    <p:extLst>
      <p:ext uri="{BB962C8B-B14F-4D97-AF65-F5344CB8AC3E}">
        <p14:creationId xmlns:p14="http://schemas.microsoft.com/office/powerpoint/2010/main" val="220248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C0095-503F-0640-9963-E40368C4B484}" type="slidenum">
              <a:rPr lang="en-US" smtClean="0"/>
              <a:t>3</a:t>
            </a:fld>
            <a:endParaRPr lang="en-US"/>
          </a:p>
        </p:txBody>
      </p:sp>
    </p:spTree>
    <p:extLst>
      <p:ext uri="{BB962C8B-B14F-4D97-AF65-F5344CB8AC3E}">
        <p14:creationId xmlns:p14="http://schemas.microsoft.com/office/powerpoint/2010/main" val="1602535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C0095-503F-0640-9963-E40368C4B484}" type="slidenum">
              <a:rPr lang="en-US" smtClean="0"/>
              <a:t>9</a:t>
            </a:fld>
            <a:endParaRPr lang="en-US"/>
          </a:p>
        </p:txBody>
      </p:sp>
    </p:spTree>
    <p:extLst>
      <p:ext uri="{BB962C8B-B14F-4D97-AF65-F5344CB8AC3E}">
        <p14:creationId xmlns:p14="http://schemas.microsoft.com/office/powerpoint/2010/main" val="109566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10/16/16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10/16/16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July meeting of SEM subcommittee</a:t>
            </a:r>
            <a:br>
              <a:rPr lang="en-US" dirty="0" smtClean="0"/>
            </a:br>
            <a:r>
              <a:rPr lang="en-US" dirty="0" smtClean="0"/>
              <a:t>Clarification of tasks July 2016</a:t>
            </a:r>
            <a:endParaRPr lang="en-US" dirty="0"/>
          </a:p>
        </p:txBody>
      </p:sp>
      <p:sp>
        <p:nvSpPr>
          <p:cNvPr id="5" name="Content Placeholder 4"/>
          <p:cNvSpPr>
            <a:spLocks noGrp="1"/>
          </p:cNvSpPr>
          <p:nvPr>
            <p:ph idx="1"/>
          </p:nvPr>
        </p:nvSpPr>
        <p:spPr>
          <a:xfrm>
            <a:off x="1103312" y="1853248"/>
            <a:ext cx="8946541" cy="4395151"/>
          </a:xfrm>
        </p:spPr>
        <p:txBody>
          <a:bodyPr>
            <a:normAutofit/>
          </a:bodyPr>
          <a:lstStyle/>
          <a:p>
            <a:pPr lvl="0"/>
            <a:r>
              <a:rPr lang="en-US" dirty="0"/>
              <a:t>Although our specific task </a:t>
            </a:r>
            <a:r>
              <a:rPr lang="en-US" dirty="0" smtClean="0"/>
              <a:t>is </a:t>
            </a:r>
            <a:r>
              <a:rPr lang="en-US" dirty="0"/>
              <a:t>to discuss </a:t>
            </a:r>
            <a:r>
              <a:rPr lang="en-US" dirty="0" smtClean="0"/>
              <a:t>improving the SEM</a:t>
            </a:r>
            <a:r>
              <a:rPr lang="en-US" dirty="0"/>
              <a:t>, </a:t>
            </a:r>
            <a:r>
              <a:rPr lang="en-US" dirty="0" smtClean="0"/>
              <a:t>subcommittee discussed whether to expand </a:t>
            </a:r>
            <a:r>
              <a:rPr lang="en-US" dirty="0"/>
              <a:t>our discussion to cover exposure assessment </a:t>
            </a:r>
            <a:r>
              <a:rPr lang="en-US" dirty="0" smtClean="0"/>
              <a:t>broadly</a:t>
            </a:r>
            <a:r>
              <a:rPr lang="en-US" dirty="0"/>
              <a:t> </a:t>
            </a:r>
          </a:p>
          <a:p>
            <a:pPr lvl="1"/>
            <a:r>
              <a:rPr lang="en-US" i="1" dirty="0"/>
              <a:t>Consensus was that we needed to look at all the potential inputs into determination of disease causation/contribution/aggravation, including an expanded view of exposure assessment.  The procedure manual lays out what items can/should be used to assess </a:t>
            </a:r>
            <a:r>
              <a:rPr lang="en-US" i="1" dirty="0" smtClean="0"/>
              <a:t>exposure</a:t>
            </a:r>
            <a:r>
              <a:rPr lang="en-US" dirty="0"/>
              <a:t> </a:t>
            </a:r>
          </a:p>
          <a:p>
            <a:pPr lvl="1"/>
            <a:r>
              <a:rPr lang="en-US" i="1" dirty="0"/>
              <a:t> The committee agreed that we should recommend </a:t>
            </a:r>
            <a:r>
              <a:rPr lang="en-US" i="1" dirty="0" smtClean="0"/>
              <a:t>a plan for improving the OHQ, an essential part of exposure assessment. </a:t>
            </a:r>
            <a:r>
              <a:rPr lang="en-US" i="1" dirty="0"/>
              <a:t>Members of the committee noted that the current version of the OHQ has no description of tasks, which can provide very valuable exposure information. </a:t>
            </a:r>
            <a:endParaRPr lang="en-US" dirty="0"/>
          </a:p>
        </p:txBody>
      </p:sp>
    </p:spTree>
    <p:extLst>
      <p:ext uri="{BB962C8B-B14F-4D97-AF65-F5344CB8AC3E}">
        <p14:creationId xmlns:p14="http://schemas.microsoft.com/office/powerpoint/2010/main" val="894801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592311"/>
          </a:xfrm>
        </p:spPr>
        <p:txBody>
          <a:bodyPr/>
          <a:lstStyle/>
          <a:p>
            <a:r>
              <a:rPr lang="en-US" sz="3200" dirty="0" smtClean="0"/>
              <a:t>July meeting continued</a:t>
            </a:r>
            <a:endParaRPr lang="en-US" sz="3200" dirty="0"/>
          </a:p>
        </p:txBody>
      </p:sp>
      <p:sp>
        <p:nvSpPr>
          <p:cNvPr id="3" name="Content Placeholder 2"/>
          <p:cNvSpPr>
            <a:spLocks noGrp="1"/>
          </p:cNvSpPr>
          <p:nvPr>
            <p:ph idx="1"/>
          </p:nvPr>
        </p:nvSpPr>
        <p:spPr>
          <a:xfrm>
            <a:off x="1103312" y="1045028"/>
            <a:ext cx="8946541" cy="5203371"/>
          </a:xfrm>
        </p:spPr>
        <p:txBody>
          <a:bodyPr/>
          <a:lstStyle/>
          <a:p>
            <a:pPr marL="0" indent="0" defTabSz="914400">
              <a:spcBef>
                <a:spcPts val="0"/>
              </a:spcBef>
              <a:buClrTx/>
              <a:buSzTx/>
              <a:buNone/>
            </a:pPr>
            <a:endParaRPr lang="en-US" i="1" dirty="0" smtClean="0"/>
          </a:p>
          <a:p>
            <a:pPr marL="0" lvl="0" indent="0" defTabSz="914400">
              <a:spcBef>
                <a:spcPts val="0"/>
              </a:spcBef>
              <a:buClrTx/>
              <a:buSzTx/>
              <a:buNone/>
            </a:pPr>
            <a:r>
              <a:rPr lang="en-US" dirty="0"/>
              <a:t>How do we follow up on the IOM report? </a:t>
            </a:r>
          </a:p>
          <a:p>
            <a:pPr marL="0" indent="0" defTabSz="914400">
              <a:spcBef>
                <a:spcPts val="0"/>
              </a:spcBef>
              <a:buClrTx/>
              <a:buSzTx/>
              <a:buNone/>
            </a:pPr>
            <a:endParaRPr lang="en-US" i="1" dirty="0"/>
          </a:p>
          <a:p>
            <a:pPr marL="400050" lvl="1" indent="0" defTabSz="914400">
              <a:spcBef>
                <a:spcPts val="0"/>
              </a:spcBef>
              <a:buClrTx/>
              <a:buSzTx/>
              <a:buNone/>
            </a:pPr>
            <a:r>
              <a:rPr lang="en-US" i="1" dirty="0" smtClean="0"/>
              <a:t>The </a:t>
            </a:r>
            <a:r>
              <a:rPr lang="en-US" i="1" dirty="0"/>
              <a:t>recommendations from the IOM are broad and would be time-consuming to implement, but at the same time the recommended elements are essential for a transparent and robust database.   The committee agreed </a:t>
            </a:r>
            <a:r>
              <a:rPr lang="en-US" i="1" dirty="0" smtClean="0"/>
              <a:t>that we </a:t>
            </a:r>
            <a:r>
              <a:rPr lang="en-US" i="1" dirty="0"/>
              <a:t>would come up with specific recommendations for DOL that could move the SEM in the right direction.  </a:t>
            </a: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What are our data needs?   How can we understand how limitations of SEM might affect claims?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400050" lvl="1" indent="0" defTabSz="914400">
              <a:spcBef>
                <a:spcPts val="0"/>
              </a:spcBef>
              <a:buClrTx/>
              <a:buSzTx/>
              <a:buFontTx/>
              <a:buNone/>
            </a:pPr>
            <a:r>
              <a:rPr lang="en-US" i="1" dirty="0" smtClean="0"/>
              <a:t>We asked for </a:t>
            </a:r>
            <a:r>
              <a:rPr lang="en-US" i="1" dirty="0"/>
              <a:t>data on </a:t>
            </a:r>
            <a:r>
              <a:rPr lang="en-US" i="1" dirty="0" smtClean="0"/>
              <a:t>a summary report claims </a:t>
            </a:r>
            <a:r>
              <a:rPr lang="en-US" i="1" dirty="0"/>
              <a:t>by specific ICD codes, with other columns to include, at a minimum: site, whether claim was accepted or denied, and a reason for denial. </a:t>
            </a:r>
            <a:r>
              <a:rPr lang="en-US" dirty="0" smtClean="0"/>
              <a:t>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09082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75438"/>
          </a:xfrm>
        </p:spPr>
        <p:txBody>
          <a:bodyPr/>
          <a:lstStyle/>
          <a:p>
            <a:pPr algn="ctr"/>
            <a:r>
              <a:rPr lang="en-US" sz="3600" dirty="0" smtClean="0"/>
              <a:t>Other items discussed</a:t>
            </a:r>
            <a:endParaRPr lang="en-US" sz="3600" dirty="0"/>
          </a:p>
        </p:txBody>
      </p:sp>
      <p:sp>
        <p:nvSpPr>
          <p:cNvPr id="3" name="Content Placeholder 2"/>
          <p:cNvSpPr>
            <a:spLocks noGrp="1"/>
          </p:cNvSpPr>
          <p:nvPr>
            <p:ph idx="1"/>
          </p:nvPr>
        </p:nvSpPr>
        <p:spPr>
          <a:xfrm>
            <a:off x="1103312" y="1128156"/>
            <a:ext cx="8946541" cy="5120243"/>
          </a:xfrm>
        </p:spPr>
        <p:txBody>
          <a:bodyPr>
            <a:normAutofit fontScale="92500" lnSpcReduction="10000"/>
          </a:bodyPr>
          <a:lstStyle/>
          <a:p>
            <a:pPr lvl="1"/>
            <a:r>
              <a:rPr lang="en-US" i="1" dirty="0"/>
              <a:t>We would like access to the SEM database used by the claims examiners, since we understand that it differs from the database available to the public.</a:t>
            </a:r>
            <a:endParaRPr lang="en-US" dirty="0"/>
          </a:p>
          <a:p>
            <a:pPr lvl="1"/>
            <a:r>
              <a:rPr lang="en-US" i="1" dirty="0"/>
              <a:t> We would like to review the written information and other training materials used to train staff of the resource centers how to assist the worker in completing the OHQ.    Is there a script?  We would like to understand the QA process for the OHQ -  is some subset reviewed to ensure that they are being completed correctly?</a:t>
            </a:r>
            <a:endParaRPr lang="en-US" dirty="0"/>
          </a:p>
          <a:p>
            <a:pPr lvl="1"/>
            <a:r>
              <a:rPr lang="en-US" i="1" dirty="0"/>
              <a:t>We would like to see all written sources of guidance and procedures for claims examiners, IHs, and CMCs</a:t>
            </a:r>
            <a:endParaRPr lang="en-US" dirty="0"/>
          </a:p>
          <a:p>
            <a:pPr lvl="1"/>
            <a:r>
              <a:rPr lang="en-US" i="1" dirty="0"/>
              <a:t> We understand DOL has a small number of presumptions that are used in claim adjudication. We would like to look at case examples where these presumptions were used.</a:t>
            </a:r>
            <a:endParaRPr lang="en-US" dirty="0"/>
          </a:p>
          <a:p>
            <a:pPr lvl="1"/>
            <a:r>
              <a:rPr lang="en-US" i="1" dirty="0"/>
              <a:t>For the October meeting, we would like a report from DOL how they have responded to the IOM report on SEM, and a description of the work plan for implementing the IOM </a:t>
            </a:r>
            <a:r>
              <a:rPr lang="en-US" i="1" dirty="0" smtClean="0"/>
              <a:t>recommendations </a:t>
            </a:r>
            <a:r>
              <a:rPr lang="en-US" b="1" i="1" dirty="0" smtClean="0"/>
              <a:t>(this was received and discussed)</a:t>
            </a:r>
            <a:endParaRPr lang="en-US" b="1" dirty="0"/>
          </a:p>
          <a:p>
            <a:pPr lvl="1"/>
            <a:r>
              <a:rPr lang="en-US" i="1" dirty="0"/>
              <a:t>We would like background information from DOL about development of the 1995 memo  </a:t>
            </a:r>
            <a:endParaRPr lang="en-US" dirty="0"/>
          </a:p>
          <a:p>
            <a:endParaRPr lang="en-US" dirty="0"/>
          </a:p>
        </p:txBody>
      </p:sp>
    </p:spTree>
    <p:extLst>
      <p:ext uri="{BB962C8B-B14F-4D97-AF65-F5344CB8AC3E}">
        <p14:creationId xmlns:p14="http://schemas.microsoft.com/office/powerpoint/2010/main" val="524757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06066"/>
          </a:xfrm>
        </p:spPr>
        <p:txBody>
          <a:bodyPr/>
          <a:lstStyle/>
          <a:p>
            <a:r>
              <a:rPr lang="en-US" dirty="0" smtClean="0"/>
              <a:t>Progress </a:t>
            </a:r>
            <a:r>
              <a:rPr lang="en-US" smtClean="0"/>
              <a:t>(?) September 2016</a:t>
            </a:r>
            <a:endParaRPr lang="en-US"/>
          </a:p>
        </p:txBody>
      </p:sp>
      <p:sp>
        <p:nvSpPr>
          <p:cNvPr id="3" name="Content Placeholder 2"/>
          <p:cNvSpPr>
            <a:spLocks noGrp="1"/>
          </p:cNvSpPr>
          <p:nvPr>
            <p:ph idx="1"/>
          </p:nvPr>
        </p:nvSpPr>
        <p:spPr>
          <a:xfrm>
            <a:off x="1103312" y="1258784"/>
            <a:ext cx="8946541" cy="4989615"/>
          </a:xfrm>
        </p:spPr>
        <p:txBody>
          <a:bodyPr/>
          <a:lstStyle/>
          <a:p>
            <a:r>
              <a:rPr lang="en-US" dirty="0" smtClean="0"/>
              <a:t>Committee learned about the complexities of getting reports on claims from the EEOICPA database, and was not able to review reports or specific cases to date.  </a:t>
            </a:r>
          </a:p>
          <a:p>
            <a:r>
              <a:rPr lang="en-US" dirty="0" smtClean="0"/>
              <a:t>Committee agreed on </a:t>
            </a:r>
          </a:p>
          <a:p>
            <a:pPr lvl="1"/>
            <a:r>
              <a:rPr lang="en-US" dirty="0" smtClean="0"/>
              <a:t>recommendations for a way forward with the IOM recommendations </a:t>
            </a:r>
          </a:p>
          <a:p>
            <a:pPr lvl="1"/>
            <a:r>
              <a:rPr lang="en-US" dirty="0" smtClean="0"/>
              <a:t>a process for enhancing the OHQ, </a:t>
            </a:r>
          </a:p>
          <a:p>
            <a:pPr lvl="1"/>
            <a:r>
              <a:rPr lang="en-US" dirty="0" smtClean="0"/>
              <a:t>A process for expanding exposure assessment for individual claimants </a:t>
            </a:r>
          </a:p>
          <a:p>
            <a:endParaRPr lang="en-US" dirty="0" smtClean="0"/>
          </a:p>
          <a:p>
            <a:endParaRPr lang="en-US" dirty="0"/>
          </a:p>
        </p:txBody>
      </p:sp>
    </p:spTree>
    <p:extLst>
      <p:ext uri="{BB962C8B-B14F-4D97-AF65-F5344CB8AC3E}">
        <p14:creationId xmlns:p14="http://schemas.microsoft.com/office/powerpoint/2010/main" val="461999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11064"/>
          </a:xfrm>
        </p:spPr>
        <p:txBody>
          <a:bodyPr/>
          <a:lstStyle/>
          <a:p>
            <a:pPr algn="ctr"/>
            <a:r>
              <a:rPr lang="en-US" sz="3600" dirty="0" smtClean="0"/>
              <a:t>Major IOM recommendations</a:t>
            </a:r>
            <a:endParaRPr lang="en-US" sz="3600" dirty="0"/>
          </a:p>
        </p:txBody>
      </p:sp>
      <p:sp>
        <p:nvSpPr>
          <p:cNvPr id="3" name="Content Placeholder 2"/>
          <p:cNvSpPr>
            <a:spLocks noGrp="1"/>
          </p:cNvSpPr>
          <p:nvPr>
            <p:ph idx="1"/>
          </p:nvPr>
        </p:nvSpPr>
        <p:spPr>
          <a:xfrm>
            <a:off x="1103312" y="1163782"/>
            <a:ext cx="8946541" cy="5084617"/>
          </a:xfrm>
        </p:spPr>
        <p:txBody>
          <a:bodyPr/>
          <a:lstStyle/>
          <a:p>
            <a:endParaRPr lang="en-US" dirty="0" smtClean="0"/>
          </a:p>
          <a:p>
            <a:r>
              <a:rPr lang="en-US" dirty="0" smtClean="0"/>
              <a:t>Use other data sources, beyond </a:t>
            </a:r>
            <a:r>
              <a:rPr lang="en-US" dirty="0" err="1" smtClean="0"/>
              <a:t>Haz</a:t>
            </a:r>
            <a:r>
              <a:rPr lang="en-US" dirty="0" smtClean="0"/>
              <a:t>-Map, to include exposure-disease relationships not currently in SEM, and to assure those links are current, comprehensive, and transparent</a:t>
            </a:r>
          </a:p>
          <a:p>
            <a:r>
              <a:rPr lang="en-US" dirty="0" smtClean="0"/>
              <a:t>Add nature and extent of exposure to SEM</a:t>
            </a:r>
          </a:p>
          <a:p>
            <a:r>
              <a:rPr lang="en-US" dirty="0" smtClean="0"/>
              <a:t>Improve functionality of SEM</a:t>
            </a:r>
          </a:p>
          <a:p>
            <a:r>
              <a:rPr lang="en-US" dirty="0" smtClean="0"/>
              <a:t>Establish an expert advisory committee to assist in these tasks</a:t>
            </a:r>
          </a:p>
          <a:p>
            <a:endParaRPr lang="en-US" dirty="0"/>
          </a:p>
        </p:txBody>
      </p:sp>
    </p:spTree>
    <p:extLst>
      <p:ext uri="{BB962C8B-B14F-4D97-AF65-F5344CB8AC3E}">
        <p14:creationId xmlns:p14="http://schemas.microsoft.com/office/powerpoint/2010/main" val="1356343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53568"/>
          </a:xfrm>
        </p:spPr>
        <p:txBody>
          <a:bodyPr/>
          <a:lstStyle/>
          <a:p>
            <a:pPr algn="ctr"/>
            <a:r>
              <a:rPr lang="en-US" sz="3200" dirty="0" smtClean="0"/>
              <a:t>Implementing IOM recommendations</a:t>
            </a:r>
            <a:endParaRPr lang="en-US" sz="3200" dirty="0"/>
          </a:p>
        </p:txBody>
      </p:sp>
      <p:sp>
        <p:nvSpPr>
          <p:cNvPr id="3" name="Content Placeholder 2"/>
          <p:cNvSpPr>
            <a:spLocks noGrp="1"/>
          </p:cNvSpPr>
          <p:nvPr>
            <p:ph idx="1"/>
          </p:nvPr>
        </p:nvSpPr>
        <p:spPr>
          <a:xfrm>
            <a:off x="1103312" y="1009404"/>
            <a:ext cx="8946541" cy="5238996"/>
          </a:xfrm>
        </p:spPr>
        <p:txBody>
          <a:bodyPr/>
          <a:lstStyle/>
          <a:p>
            <a:endParaRPr lang="en-US" b="1" dirty="0" smtClean="0"/>
          </a:p>
          <a:p>
            <a:r>
              <a:rPr lang="en-US" b="1" dirty="0"/>
              <a:t>We recommend that DEEOIC use sources such as IARC, EPA, NTP and not use primary literature sources as the basis for adding new disease-exposure links to SEM</a:t>
            </a:r>
            <a:r>
              <a:rPr lang="en-US" dirty="0"/>
              <a:t> </a:t>
            </a:r>
            <a:endParaRPr lang="en-US" dirty="0" smtClean="0"/>
          </a:p>
          <a:p>
            <a:r>
              <a:rPr lang="en-US" b="1" dirty="0" smtClean="0"/>
              <a:t>We recommend that DEEOIC establish </a:t>
            </a:r>
            <a:r>
              <a:rPr lang="en-US" b="1" dirty="0"/>
              <a:t>an external committee that would identify a relatively short list of </a:t>
            </a:r>
            <a:r>
              <a:rPr lang="en-US" b="1" dirty="0" smtClean="0"/>
              <a:t>such credible </a:t>
            </a:r>
            <a:r>
              <a:rPr lang="en-US" b="1" dirty="0"/>
              <a:t>data sources</a:t>
            </a:r>
            <a:r>
              <a:rPr lang="en-US" dirty="0"/>
              <a:t> </a:t>
            </a:r>
            <a:r>
              <a:rPr lang="en-US" b="1" dirty="0" smtClean="0"/>
              <a:t>(such a committee was recommended by IOM)</a:t>
            </a:r>
          </a:p>
          <a:p>
            <a:pPr lvl="1"/>
            <a:r>
              <a:rPr lang="en-US" b="1" dirty="0"/>
              <a:t>This new committee would also </a:t>
            </a:r>
            <a:endParaRPr lang="en-US" b="1" dirty="0" smtClean="0"/>
          </a:p>
          <a:p>
            <a:pPr lvl="2"/>
            <a:r>
              <a:rPr lang="en-US" b="1" dirty="0" smtClean="0"/>
              <a:t>need </a:t>
            </a:r>
            <a:r>
              <a:rPr lang="en-US" b="1" dirty="0"/>
              <a:t>to identify the level of certainty required to add a disease exposure link from one of the sources</a:t>
            </a:r>
            <a:r>
              <a:rPr lang="en-US" dirty="0"/>
              <a:t> </a:t>
            </a:r>
            <a:r>
              <a:rPr lang="en-US" b="1" dirty="0" smtClean="0"/>
              <a:t> </a:t>
            </a:r>
          </a:p>
          <a:p>
            <a:pPr lvl="2"/>
            <a:r>
              <a:rPr lang="en-US" b="1" dirty="0" smtClean="0"/>
              <a:t>assess </a:t>
            </a:r>
            <a:r>
              <a:rPr lang="en-US" b="1" dirty="0"/>
              <a:t>whether the resources that will be used to enhance SEM </a:t>
            </a:r>
            <a:r>
              <a:rPr lang="en-US" b="1" dirty="0" smtClean="0"/>
              <a:t>adequately </a:t>
            </a:r>
            <a:r>
              <a:rPr lang="en-US" b="1" dirty="0"/>
              <a:t>address mixtures and processes</a:t>
            </a:r>
            <a:r>
              <a:rPr lang="en-US" dirty="0"/>
              <a:t> </a:t>
            </a:r>
            <a:endParaRPr lang="en-US" dirty="0" smtClean="0"/>
          </a:p>
          <a:p>
            <a:pPr lvl="2"/>
            <a:endParaRPr lang="en-US" dirty="0" smtClean="0"/>
          </a:p>
        </p:txBody>
      </p:sp>
    </p:spTree>
    <p:extLst>
      <p:ext uri="{BB962C8B-B14F-4D97-AF65-F5344CB8AC3E}">
        <p14:creationId xmlns:p14="http://schemas.microsoft.com/office/powerpoint/2010/main" val="571021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11064"/>
          </a:xfrm>
        </p:spPr>
        <p:txBody>
          <a:bodyPr/>
          <a:lstStyle/>
          <a:p>
            <a:pPr algn="ctr"/>
            <a:r>
              <a:rPr lang="en-US" sz="3600" dirty="0"/>
              <a:t>Implementing IOM recommendations</a:t>
            </a:r>
          </a:p>
        </p:txBody>
      </p:sp>
      <p:sp>
        <p:nvSpPr>
          <p:cNvPr id="3" name="Content Placeholder 2"/>
          <p:cNvSpPr>
            <a:spLocks noGrp="1"/>
          </p:cNvSpPr>
          <p:nvPr>
            <p:ph idx="1"/>
          </p:nvPr>
        </p:nvSpPr>
        <p:spPr>
          <a:xfrm>
            <a:off x="1103312" y="1163782"/>
            <a:ext cx="8946541" cy="5084617"/>
          </a:xfrm>
        </p:spPr>
        <p:txBody>
          <a:bodyPr/>
          <a:lstStyle/>
          <a:p>
            <a:endParaRPr lang="en-US" b="1" dirty="0" smtClean="0"/>
          </a:p>
          <a:p>
            <a:r>
              <a:rPr lang="en-US" b="1" dirty="0" smtClean="0"/>
              <a:t>IOM had recommended </a:t>
            </a:r>
            <a:r>
              <a:rPr lang="en-US" b="1" dirty="0"/>
              <a:t>adding nature and extent of exposure to </a:t>
            </a:r>
            <a:r>
              <a:rPr lang="en-US" b="1" dirty="0" smtClean="0"/>
              <a:t>SEM.  DEEOIC developed a contract with an IH firm to provide that assessment for individual claims rather than try to add nature/extent to </a:t>
            </a:r>
            <a:r>
              <a:rPr lang="en-US" b="1" dirty="0"/>
              <a:t>SEM </a:t>
            </a:r>
            <a:r>
              <a:rPr lang="en-US" b="1" dirty="0" smtClean="0"/>
              <a:t>itself.   </a:t>
            </a:r>
          </a:p>
          <a:p>
            <a:endParaRPr lang="en-US" b="1" dirty="0" smtClean="0"/>
          </a:p>
          <a:p>
            <a:pPr lvl="1"/>
            <a:r>
              <a:rPr lang="en-US" b="1" dirty="0"/>
              <a:t>W</a:t>
            </a:r>
            <a:r>
              <a:rPr lang="en-US" b="1" dirty="0" smtClean="0"/>
              <a:t>e </a:t>
            </a:r>
            <a:r>
              <a:rPr lang="en-US" b="1" dirty="0"/>
              <a:t>recommend DEEOIC establish a process where the industrial hygienist interviews the claimant directly  when, in his or her professional judgment, the information in the </a:t>
            </a:r>
            <a:r>
              <a:rPr lang="en-US" b="1" dirty="0" smtClean="0"/>
              <a:t>file, including the SEM </a:t>
            </a:r>
            <a:r>
              <a:rPr lang="en-US" b="1" dirty="0"/>
              <a:t>is not sufficient</a:t>
            </a:r>
            <a:r>
              <a:rPr lang="en-US" dirty="0"/>
              <a:t> </a:t>
            </a:r>
          </a:p>
        </p:txBody>
      </p:sp>
    </p:spTree>
    <p:extLst>
      <p:ext uri="{BB962C8B-B14F-4D97-AF65-F5344CB8AC3E}">
        <p14:creationId xmlns:p14="http://schemas.microsoft.com/office/powerpoint/2010/main" val="1938263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recommendations </a:t>
            </a:r>
            <a:endParaRPr lang="en-US" dirty="0"/>
          </a:p>
        </p:txBody>
      </p:sp>
      <p:sp>
        <p:nvSpPr>
          <p:cNvPr id="3" name="Content Placeholder 2"/>
          <p:cNvSpPr>
            <a:spLocks noGrp="1"/>
          </p:cNvSpPr>
          <p:nvPr>
            <p:ph idx="1"/>
          </p:nvPr>
        </p:nvSpPr>
        <p:spPr/>
        <p:txBody>
          <a:bodyPr>
            <a:normAutofit/>
          </a:bodyPr>
          <a:lstStyle/>
          <a:p>
            <a:r>
              <a:rPr lang="en-US" dirty="0"/>
              <a:t>Committee recommends that former workers from DOE facilities be hired to administer the OHQ, using model developed by BTMed to include quality assurance and on-going quality improvement</a:t>
            </a:r>
          </a:p>
          <a:p>
            <a:r>
              <a:rPr lang="en-US" dirty="0" smtClean="0"/>
              <a:t>The </a:t>
            </a:r>
            <a:r>
              <a:rPr lang="en-US" dirty="0"/>
              <a:t>committee agreed it is essential that the IH consultants reviewing claims be authorized to talk to the claimant about his/her work history if more information is needed to provide an informed </a:t>
            </a:r>
            <a:r>
              <a:rPr lang="en-US" dirty="0" smtClean="0"/>
              <a:t>opinion.  </a:t>
            </a:r>
          </a:p>
          <a:p>
            <a:pPr lvl="1"/>
            <a:r>
              <a:rPr lang="en-US" dirty="0"/>
              <a:t> </a:t>
            </a:r>
            <a:r>
              <a:rPr lang="en-US" dirty="0" smtClean="0"/>
              <a:t>The </a:t>
            </a:r>
            <a:r>
              <a:rPr lang="en-US" dirty="0"/>
              <a:t>committee </a:t>
            </a:r>
            <a:r>
              <a:rPr lang="en-US" dirty="0" smtClean="0"/>
              <a:t>believes that </a:t>
            </a:r>
            <a:r>
              <a:rPr lang="en-US" dirty="0"/>
              <a:t>if this IH consultation and the improvement in the OHQ are implemented well, the circular from DEEOIC about exposures before and after 1995 will become irrelevant since exposures for each worker will be assessed, rather than relying on assumptions.     </a:t>
            </a:r>
          </a:p>
        </p:txBody>
      </p:sp>
    </p:spTree>
    <p:extLst>
      <p:ext uri="{BB962C8B-B14F-4D97-AF65-F5344CB8AC3E}">
        <p14:creationId xmlns:p14="http://schemas.microsoft.com/office/powerpoint/2010/main" val="148193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75438"/>
          </a:xfrm>
        </p:spPr>
        <p:txBody>
          <a:bodyPr/>
          <a:lstStyle/>
          <a:p>
            <a:pPr algn="ctr"/>
            <a:r>
              <a:rPr lang="en-US" sz="3200" dirty="0" smtClean="0"/>
              <a:t>Follow-up on other items discussed in July</a:t>
            </a:r>
            <a:endParaRPr lang="en-US" sz="3200" dirty="0"/>
          </a:p>
        </p:txBody>
      </p:sp>
      <p:sp>
        <p:nvSpPr>
          <p:cNvPr id="3" name="Content Placeholder 2"/>
          <p:cNvSpPr>
            <a:spLocks noGrp="1"/>
          </p:cNvSpPr>
          <p:nvPr>
            <p:ph idx="1"/>
          </p:nvPr>
        </p:nvSpPr>
        <p:spPr>
          <a:xfrm>
            <a:off x="1103312" y="1128156"/>
            <a:ext cx="8946541" cy="5120243"/>
          </a:xfrm>
        </p:spPr>
        <p:txBody>
          <a:bodyPr>
            <a:normAutofit fontScale="92500" lnSpcReduction="10000"/>
          </a:bodyPr>
          <a:lstStyle/>
          <a:p>
            <a:pPr lvl="1"/>
            <a:r>
              <a:rPr lang="en-US" i="1" dirty="0"/>
              <a:t>We would like access to the SEM database used by the claims examiners, since we understand that it differs from the database available to the public.</a:t>
            </a:r>
            <a:endParaRPr lang="en-US" dirty="0"/>
          </a:p>
          <a:p>
            <a:pPr lvl="1"/>
            <a:r>
              <a:rPr lang="en-US" i="1" dirty="0"/>
              <a:t> We would like to review the written information and other training materials used to train staff of the resource centers how to assist the worker in completing the OHQ.    Is there a script?  We would like to understand the QA process for the OHQ -  is some subset reviewed to ensure that they are being completed correctly?</a:t>
            </a:r>
            <a:endParaRPr lang="en-US" dirty="0"/>
          </a:p>
          <a:p>
            <a:pPr lvl="1"/>
            <a:r>
              <a:rPr lang="en-US" i="1" dirty="0"/>
              <a:t>We would like to see all written sources of guidance and procedures for claims examiners, IHs, and CMCs</a:t>
            </a:r>
            <a:endParaRPr lang="en-US" dirty="0"/>
          </a:p>
          <a:p>
            <a:pPr lvl="1"/>
            <a:r>
              <a:rPr lang="en-US" i="1" dirty="0"/>
              <a:t> We understand DOL has a small number of presumptions that are used in claim adjudication. We would like to look at case examples where these presumptions were used.</a:t>
            </a:r>
            <a:endParaRPr lang="en-US" dirty="0"/>
          </a:p>
          <a:p>
            <a:pPr lvl="1"/>
            <a:r>
              <a:rPr lang="en-US" i="1" dirty="0"/>
              <a:t>For the October meeting, we would like a report from DOL how they have responded to the IOM report on SEM, and a description of the work plan for implementing the IOM </a:t>
            </a:r>
            <a:r>
              <a:rPr lang="en-US" i="1" dirty="0" smtClean="0"/>
              <a:t>recommendations </a:t>
            </a:r>
            <a:r>
              <a:rPr lang="en-US" b="1" i="1" dirty="0" smtClean="0"/>
              <a:t>(this was received and discussed)</a:t>
            </a:r>
            <a:endParaRPr lang="en-US" b="1" dirty="0"/>
          </a:p>
          <a:p>
            <a:pPr lvl="1"/>
            <a:r>
              <a:rPr lang="en-US" i="1" dirty="0"/>
              <a:t>We would like background information from DOL about development of the 1995 memo  </a:t>
            </a:r>
            <a:endParaRPr lang="en-US" dirty="0"/>
          </a:p>
          <a:p>
            <a:endParaRPr lang="en-US" dirty="0"/>
          </a:p>
        </p:txBody>
      </p:sp>
    </p:spTree>
    <p:extLst>
      <p:ext uri="{BB962C8B-B14F-4D97-AF65-F5344CB8AC3E}">
        <p14:creationId xmlns:p14="http://schemas.microsoft.com/office/powerpoint/2010/main" val="252365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63</TotalTime>
  <Words>874</Words>
  <Application>Microsoft Macintosh PowerPoint</Application>
  <PresentationFormat>Widescreen</PresentationFormat>
  <Paragraphs>57</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Century Gothic</vt:lpstr>
      <vt:lpstr>Wingdings 3</vt:lpstr>
      <vt:lpstr>Arial</vt:lpstr>
      <vt:lpstr>Ion</vt:lpstr>
      <vt:lpstr>July meeting of SEM subcommittee Clarification of tasks July 2016</vt:lpstr>
      <vt:lpstr>July meeting continued</vt:lpstr>
      <vt:lpstr>Other items discussed</vt:lpstr>
      <vt:lpstr>Progress (?) September 2016</vt:lpstr>
      <vt:lpstr>Major IOM recommendations</vt:lpstr>
      <vt:lpstr>Implementing IOM recommendations</vt:lpstr>
      <vt:lpstr>Implementing IOM recommendations</vt:lpstr>
      <vt:lpstr>Other recommendations </vt:lpstr>
      <vt:lpstr>Follow-up on other items discussed in July</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 subcommittee tasks</dc:title>
  <dc:creator>Laurie Welch</dc:creator>
  <cp:lastModifiedBy>Laurie Welch</cp:lastModifiedBy>
  <cp:revision>11</cp:revision>
  <dcterms:created xsi:type="dcterms:W3CDTF">2016-10-15T21:47:04Z</dcterms:created>
  <dcterms:modified xsi:type="dcterms:W3CDTF">2016-10-16T16:05:25Z</dcterms:modified>
</cp:coreProperties>
</file>