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23"/>
  </p:notesMasterIdLst>
  <p:handoutMasterIdLst>
    <p:handoutMasterId r:id="rId24"/>
  </p:handoutMasterIdLst>
  <p:sldIdLst>
    <p:sldId id="545" r:id="rId2"/>
    <p:sldId id="540" r:id="rId3"/>
    <p:sldId id="546" r:id="rId4"/>
    <p:sldId id="527" r:id="rId5"/>
    <p:sldId id="543" r:id="rId6"/>
    <p:sldId id="541" r:id="rId7"/>
    <p:sldId id="542" r:id="rId8"/>
    <p:sldId id="544" r:id="rId9"/>
    <p:sldId id="529" r:id="rId10"/>
    <p:sldId id="530" r:id="rId11"/>
    <p:sldId id="531" r:id="rId12"/>
    <p:sldId id="533" r:id="rId13"/>
    <p:sldId id="532" r:id="rId14"/>
    <p:sldId id="534" r:id="rId15"/>
    <p:sldId id="547" r:id="rId16"/>
    <p:sldId id="536" r:id="rId17"/>
    <p:sldId id="535" r:id="rId18"/>
    <p:sldId id="538" r:id="rId19"/>
    <p:sldId id="539" r:id="rId20"/>
    <p:sldId id="537" r:id="rId21"/>
    <p:sldId id="548" r:id="rId22"/>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DDDDDD"/>
    <a:srgbClr val="336699"/>
    <a:srgbClr val="0EB250"/>
    <a:srgbClr val="12E065"/>
    <a:srgbClr val="FFFF99"/>
    <a:srgbClr val="33CCFF"/>
    <a:srgbClr val="FF3399"/>
    <a:srgbClr val="5A8CF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3344" autoAdjust="0"/>
    <p:restoredTop sz="96340" autoAdjust="0"/>
  </p:normalViewPr>
  <p:slideViewPr>
    <p:cSldViewPr>
      <p:cViewPr varScale="1">
        <p:scale>
          <a:sx n="100" d="100"/>
          <a:sy n="100" d="100"/>
        </p:scale>
        <p:origin x="1062" y="90"/>
      </p:cViewPr>
      <p:guideLst>
        <p:guide orient="horz" pos="2160"/>
        <p:guide pos="2880"/>
      </p:guideLst>
    </p:cSldViewPr>
  </p:slideViewPr>
  <p:notesTextViewPr>
    <p:cViewPr>
      <p:scale>
        <a:sx n="100" d="100"/>
        <a:sy n="100" d="100"/>
      </p:scale>
      <p:origin x="0" y="0"/>
    </p:cViewPr>
  </p:notesTextViewPr>
  <p:sorterViewPr>
    <p:cViewPr varScale="1">
      <p:scale>
        <a:sx n="100" d="100"/>
        <a:sy n="100" d="100"/>
      </p:scale>
      <p:origin x="0" y="-2418"/>
    </p:cViewPr>
  </p:sorterViewPr>
  <p:notesViewPr>
    <p:cSldViewPr>
      <p:cViewPr varScale="1">
        <p:scale>
          <a:sx n="82" d="100"/>
          <a:sy n="82" d="100"/>
        </p:scale>
        <p:origin x="82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2971800" cy="46482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5" y="0"/>
            <a:ext cx="2971800" cy="464820"/>
          </a:xfrm>
          <a:prstGeom prst="rect">
            <a:avLst/>
          </a:prstGeom>
        </p:spPr>
        <p:txBody>
          <a:bodyPr vert="horz" lIns="91440" tIns="45720" rIns="91440" bIns="45720" rtlCol="0"/>
          <a:lstStyle>
            <a:lvl1pPr algn="r">
              <a:defRPr sz="1200"/>
            </a:lvl1pPr>
          </a:lstStyle>
          <a:p>
            <a:fld id="{B9934BA8-8C7E-4D01-819B-1ACD763E6FBC}" type="datetimeFigureOut">
              <a:rPr lang="en-US" smtClean="0"/>
              <a:t>6/20/2017</a:t>
            </a:fld>
            <a:endParaRPr lang="en-US"/>
          </a:p>
        </p:txBody>
      </p:sp>
      <p:sp>
        <p:nvSpPr>
          <p:cNvPr id="4" name="Footer Placeholder 3"/>
          <p:cNvSpPr>
            <a:spLocks noGrp="1"/>
          </p:cNvSpPr>
          <p:nvPr>
            <p:ph type="ftr" sz="quarter" idx="2"/>
          </p:nvPr>
        </p:nvSpPr>
        <p:spPr>
          <a:xfrm>
            <a:off x="2" y="8829967"/>
            <a:ext cx="2971800" cy="46482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5" y="8829967"/>
            <a:ext cx="2971800" cy="464820"/>
          </a:xfrm>
          <a:prstGeom prst="rect">
            <a:avLst/>
          </a:prstGeom>
        </p:spPr>
        <p:txBody>
          <a:bodyPr vert="horz" lIns="91440" tIns="45720" rIns="91440" bIns="45720" rtlCol="0" anchor="b"/>
          <a:lstStyle>
            <a:lvl1pPr algn="r">
              <a:defRPr sz="1200"/>
            </a:lvl1pPr>
          </a:lstStyle>
          <a:p>
            <a:fld id="{B69F80E8-DB66-4097-B337-6FE9FB8DC278}" type="slidenum">
              <a:rPr lang="en-US" smtClean="0"/>
              <a:t>‹#›</a:t>
            </a:fld>
            <a:endParaRPr lang="en-US"/>
          </a:p>
        </p:txBody>
      </p:sp>
    </p:spTree>
    <p:extLst>
      <p:ext uri="{BB962C8B-B14F-4D97-AF65-F5344CB8AC3E}">
        <p14:creationId xmlns:p14="http://schemas.microsoft.com/office/powerpoint/2010/main" val="188227423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2"/>
          <p:cNvSpPr>
            <a:spLocks noGrp="1" noChangeArrowheads="1"/>
          </p:cNvSpPr>
          <p:nvPr>
            <p:ph type="hdr" sz="quarter"/>
          </p:nvPr>
        </p:nvSpPr>
        <p:spPr bwMode="auto">
          <a:xfrm>
            <a:off x="2" y="0"/>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p>
        </p:txBody>
      </p:sp>
      <p:sp>
        <p:nvSpPr>
          <p:cNvPr id="11267" name="Rectangle 3"/>
          <p:cNvSpPr>
            <a:spLocks noGrp="1" noChangeArrowheads="1"/>
          </p:cNvSpPr>
          <p:nvPr>
            <p:ph type="dt" idx="1"/>
          </p:nvPr>
        </p:nvSpPr>
        <p:spPr bwMode="auto">
          <a:xfrm>
            <a:off x="3884615" y="0"/>
            <a:ext cx="2971800"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p>
        </p:txBody>
      </p:sp>
      <p:sp>
        <p:nvSpPr>
          <p:cNvPr id="11268"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a:effectLst/>
        </p:spPr>
      </p:sp>
      <p:sp>
        <p:nvSpPr>
          <p:cNvPr id="11269" name="Rectangle 5"/>
          <p:cNvSpPr>
            <a:spLocks noGrp="1" noChangeArrowheads="1"/>
          </p:cNvSpPr>
          <p:nvPr>
            <p:ph type="body" sz="quarter" idx="3"/>
          </p:nvPr>
        </p:nvSpPr>
        <p:spPr bwMode="auto">
          <a:xfrm>
            <a:off x="685801" y="4415791"/>
            <a:ext cx="5486400" cy="4183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1270" name="Rectangle 6"/>
          <p:cNvSpPr>
            <a:spLocks noGrp="1" noChangeArrowheads="1"/>
          </p:cNvSpPr>
          <p:nvPr>
            <p:ph type="ftr" sz="quarter" idx="4"/>
          </p:nvPr>
        </p:nvSpPr>
        <p:spPr bwMode="auto">
          <a:xfrm>
            <a:off x="2" y="8829967"/>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p>
        </p:txBody>
      </p:sp>
      <p:sp>
        <p:nvSpPr>
          <p:cNvPr id="11271" name="Rectangle 7"/>
          <p:cNvSpPr>
            <a:spLocks noGrp="1" noChangeArrowheads="1"/>
          </p:cNvSpPr>
          <p:nvPr>
            <p:ph type="sldNum" sz="quarter" idx="5"/>
          </p:nvPr>
        </p:nvSpPr>
        <p:spPr bwMode="auto">
          <a:xfrm>
            <a:off x="3884615" y="8829967"/>
            <a:ext cx="2971800"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0A7714F1-7316-47BB-A116-21413D12B577}" type="slidenum">
              <a:rPr lang="en-US"/>
              <a:pPr/>
              <a:t>‹#›</a:t>
            </a:fld>
            <a:endParaRPr lang="en-US"/>
          </a:p>
        </p:txBody>
      </p:sp>
    </p:spTree>
    <p:extLst>
      <p:ext uri="{BB962C8B-B14F-4D97-AF65-F5344CB8AC3E}">
        <p14:creationId xmlns:p14="http://schemas.microsoft.com/office/powerpoint/2010/main" val="166602241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2E33FD1-894D-4028-80A7-4203AD42EB8F}"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4255991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15537F3-2EF5-4F50-8DFC-161BA70D4D3D}"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240570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9AC19AE2-106F-465F-9F8C-54E6DFE1A2F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7580553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B414751-69B6-4956-8FE8-0EBC1CB236F3}"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3425536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981200"/>
            <a:ext cx="3810000" cy="4114800"/>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F2DA87D-2EA3-4155-AA1D-1EC32CCFF5C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5890419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FEEC6272-C85E-4FF3-8B36-258D34305A4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973038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solidFill>
                  <a:srgbClr val="FFFF00"/>
                </a:solidFill>
              </a:defRPr>
            </a:lvl1pPr>
            <a:lvl2pPr>
              <a:defRPr>
                <a:solidFill>
                  <a:srgbClr val="FFFF00"/>
                </a:solidFill>
              </a:defRPr>
            </a:lvl2pPr>
            <a:lvl3pPr>
              <a:defRPr>
                <a:solidFill>
                  <a:srgbClr val="FFFF00"/>
                </a:solidFill>
              </a:defRPr>
            </a:lvl3pPr>
            <a:lvl4pPr>
              <a:defRPr>
                <a:solidFill>
                  <a:srgbClr val="FFFF00"/>
                </a:solidFill>
              </a:defRPr>
            </a:lvl4pPr>
            <a:lvl5pPr>
              <a:defRPr>
                <a:solidFill>
                  <a:srgbClr val="FFFF00"/>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7DF3CA7-F927-46F7-8038-CF0D34B13A7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922220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48AF3AD-0ACB-47CF-8BAD-2F50E2E2A86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378350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D79FCD6-FBF5-4F52-AECA-65FB11F639C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83966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902858E-592F-4716-9D71-4A92088AE6A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6800589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54020A8-530E-45D6-8C9F-443E6D78CAB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72857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36043D67-F2E4-4794-9E00-421803BE04B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4240678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54F6874-41E0-4096-9C3F-B1276682C5BB}"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6783061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AB5556A-B9D9-4A5C-8D7E-1270A58768DE}"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849983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36"/>
            </a:gs>
            <a:gs pos="64000">
              <a:srgbClr val="0A128C"/>
            </a:gs>
            <a:gs pos="100000">
              <a:srgbClr val="2429E4"/>
            </a:gs>
          </a:gsLst>
          <a:lin ang="5400000" scaled="0"/>
          <a:tileRect/>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defRPr>
            </a:lvl1pPr>
          </a:lstStyle>
          <a:p>
            <a:pPr>
              <a:defRPr/>
            </a:pPr>
            <a:endParaRPr lang="en-US">
              <a:solidFill>
                <a:srgbClr val="FFFFFF"/>
              </a:solidFill>
              <a:latin typeface="Times New Roman"/>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defRPr>
            </a:lvl1pPr>
          </a:lstStyle>
          <a:p>
            <a:pPr>
              <a:defRPr/>
            </a:pPr>
            <a:endParaRPr lang="en-US">
              <a:solidFill>
                <a:srgbClr val="FFFFFF"/>
              </a:solidFill>
              <a:latin typeface="Times New Roman"/>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defRPr>
            </a:lvl1pPr>
          </a:lstStyle>
          <a:p>
            <a:pPr>
              <a:defRPr/>
            </a:pPr>
            <a:fld id="{D7F2572E-E180-4129-8B46-4D30EA791A71}" type="slidenum">
              <a:rPr lang="en-US">
                <a:solidFill>
                  <a:srgbClr val="FFFFFF"/>
                </a:solidFill>
                <a:latin typeface="Times New Roman"/>
              </a:rPr>
              <a:pPr>
                <a:defRPr/>
              </a:pPr>
              <a:t>‹#›</a:t>
            </a:fld>
            <a:endParaRPr lang="en-US">
              <a:solidFill>
                <a:srgbClr val="FFFFFF"/>
              </a:solidFill>
              <a:latin typeface="Times New Roman"/>
            </a:endParaRPr>
          </a:p>
        </p:txBody>
      </p:sp>
    </p:spTree>
    <p:extLst>
      <p:ext uri="{BB962C8B-B14F-4D97-AF65-F5344CB8AC3E}">
        <p14:creationId xmlns:p14="http://schemas.microsoft.com/office/powerpoint/2010/main" val="181632788"/>
      </p:ext>
    </p:extLst>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3600" dirty="0" smtClean="0"/>
              <a:t>ABTSWH Presumptions Working Group</a:t>
            </a:r>
            <a:br>
              <a:rPr lang="en-US" sz="3600" dirty="0" smtClean="0"/>
            </a:br>
            <a:r>
              <a:rPr lang="en-US" sz="3600" dirty="0"/>
              <a:t/>
            </a:r>
            <a:br>
              <a:rPr lang="en-US" sz="3600" dirty="0"/>
            </a:br>
            <a:r>
              <a:rPr lang="en-US" sz="3600" dirty="0" smtClean="0"/>
              <a:t/>
            </a:r>
            <a:br>
              <a:rPr lang="en-US" sz="3600" dirty="0" smtClean="0"/>
            </a:br>
            <a:r>
              <a:rPr lang="en-US" sz="3600" dirty="0" smtClean="0"/>
              <a:t>Meeting, June 21, 2017</a:t>
            </a:r>
            <a:endParaRPr lang="en-US" sz="3600" dirty="0"/>
          </a:p>
        </p:txBody>
      </p:sp>
    </p:spTree>
    <p:extLst>
      <p:ext uri="{BB962C8B-B14F-4D97-AF65-F5344CB8AC3E}">
        <p14:creationId xmlns:p14="http://schemas.microsoft.com/office/powerpoint/2010/main" val="9626338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85800"/>
            <a:ext cx="7772400" cy="1470025"/>
          </a:xfrm>
        </p:spPr>
        <p:txBody>
          <a:bodyPr/>
          <a:lstStyle/>
          <a:p>
            <a:pPr algn="l"/>
            <a:r>
              <a:rPr lang="en-US" sz="3200" dirty="0" smtClean="0"/>
              <a:t>Pleural plaques (PP),  Pleural effusions (PE)</a:t>
            </a:r>
            <a:endParaRPr lang="en-US" sz="3200" dirty="0"/>
          </a:p>
        </p:txBody>
      </p:sp>
      <p:sp>
        <p:nvSpPr>
          <p:cNvPr id="3" name="Subtitle 2"/>
          <p:cNvSpPr>
            <a:spLocks noGrp="1"/>
          </p:cNvSpPr>
          <p:nvPr>
            <p:ph type="subTitle" idx="1"/>
          </p:nvPr>
        </p:nvSpPr>
        <p:spPr>
          <a:xfrm>
            <a:off x="1295400" y="2057400"/>
            <a:ext cx="7239000" cy="1752600"/>
          </a:xfrm>
        </p:spPr>
        <p:txBody>
          <a:bodyPr/>
          <a:lstStyle/>
          <a:p>
            <a:pPr algn="l"/>
            <a:r>
              <a:rPr lang="en-US" dirty="0" smtClean="0">
                <a:solidFill>
                  <a:srgbClr val="FFFF00"/>
                </a:solidFill>
              </a:rPr>
              <a:t>Supportive medical evidence:</a:t>
            </a:r>
          </a:p>
          <a:p>
            <a:pPr marL="514350" indent="-514350" algn="l">
              <a:buAutoNum type="arabicPeriod"/>
            </a:pPr>
            <a:r>
              <a:rPr lang="en-US" dirty="0" smtClean="0">
                <a:solidFill>
                  <a:srgbClr val="FFFF00"/>
                </a:solidFill>
              </a:rPr>
              <a:t>MD diagnosis</a:t>
            </a:r>
          </a:p>
          <a:p>
            <a:pPr marL="514350" indent="-514350" algn="l">
              <a:buAutoNum type="arabicPeriod"/>
            </a:pPr>
            <a:r>
              <a:rPr lang="en-US" dirty="0" smtClean="0">
                <a:solidFill>
                  <a:srgbClr val="FFFF00"/>
                </a:solidFill>
              </a:rPr>
              <a:t>CXR, CT or other imaging evidence of PP or pleural thickening (PT) not due to surgery or trauma</a:t>
            </a:r>
          </a:p>
          <a:p>
            <a:pPr marL="514350" indent="-514350" algn="l">
              <a:buAutoNum type="arabicPeriod"/>
            </a:pPr>
            <a:r>
              <a:rPr lang="en-US" dirty="0" smtClean="0">
                <a:solidFill>
                  <a:srgbClr val="FFFF00"/>
                </a:solidFill>
              </a:rPr>
              <a:t>Rounded atelectasis</a:t>
            </a:r>
          </a:p>
          <a:p>
            <a:pPr marL="514350" indent="-514350" algn="l">
              <a:buAutoNum type="arabicPeriod"/>
            </a:pPr>
            <a:r>
              <a:rPr lang="en-US" dirty="0" smtClean="0">
                <a:solidFill>
                  <a:srgbClr val="FFFF00"/>
                </a:solidFill>
              </a:rPr>
              <a:t>Bilateral pleural effusions</a:t>
            </a:r>
          </a:p>
          <a:p>
            <a:pPr marL="514350" indent="-514350">
              <a:buAutoNum type="arabicPeriod"/>
            </a:pPr>
            <a:endParaRPr lang="en-US" dirty="0" smtClean="0"/>
          </a:p>
          <a:p>
            <a:pPr marL="514350" indent="-514350">
              <a:buAutoNum type="arabicPeriod"/>
            </a:pPr>
            <a:endParaRPr lang="en-US" dirty="0"/>
          </a:p>
        </p:txBody>
      </p:sp>
      <p:sp>
        <p:nvSpPr>
          <p:cNvPr id="5" name="TextBox 4"/>
          <p:cNvSpPr txBox="1"/>
          <p:nvPr/>
        </p:nvSpPr>
        <p:spPr>
          <a:xfrm>
            <a:off x="152400" y="152400"/>
            <a:ext cx="8610600" cy="615553"/>
          </a:xfrm>
          <a:prstGeom prst="rect">
            <a:avLst/>
          </a:prstGeom>
          <a:noFill/>
        </p:spPr>
        <p:txBody>
          <a:bodyPr wrap="square" rtlCol="0">
            <a:spAutoFit/>
          </a:bodyPr>
          <a:lstStyle/>
          <a:p>
            <a:r>
              <a:rPr lang="en-US" sz="1600" dirty="0" smtClean="0">
                <a:solidFill>
                  <a:schemeClr val="tx1">
                    <a:lumMod val="65000"/>
                  </a:schemeClr>
                </a:solidFill>
              </a:rPr>
              <a:t>EEOICPA </a:t>
            </a:r>
            <a:r>
              <a:rPr lang="en-US" sz="1600" dirty="0">
                <a:solidFill>
                  <a:schemeClr val="tx1">
                    <a:lumMod val="65000"/>
                  </a:schemeClr>
                </a:solidFill>
              </a:rPr>
              <a:t>Procedure </a:t>
            </a:r>
            <a:r>
              <a:rPr lang="en-US" sz="1600" dirty="0" smtClean="0">
                <a:solidFill>
                  <a:schemeClr val="tx1">
                    <a:lumMod val="65000"/>
                  </a:schemeClr>
                </a:solidFill>
              </a:rPr>
              <a:t>Manual Chapter </a:t>
            </a:r>
            <a:r>
              <a:rPr lang="en-US" sz="1600" dirty="0">
                <a:solidFill>
                  <a:schemeClr val="tx1">
                    <a:lumMod val="65000"/>
                  </a:schemeClr>
                </a:solidFill>
              </a:rPr>
              <a:t>18 –Eligibility Criteria for </a:t>
            </a:r>
            <a:r>
              <a:rPr lang="en-US" sz="1600" dirty="0" smtClean="0">
                <a:solidFill>
                  <a:schemeClr val="tx1">
                    <a:lumMod val="65000"/>
                  </a:schemeClr>
                </a:solidFill>
              </a:rPr>
              <a:t>Non-Cancerous Conditions</a:t>
            </a:r>
            <a:endParaRPr lang="en-US" sz="1600" dirty="0">
              <a:solidFill>
                <a:schemeClr val="tx1">
                  <a:lumMod val="65000"/>
                </a:schemeClr>
              </a:solidFill>
            </a:endParaRPr>
          </a:p>
          <a:p>
            <a:endParaRPr lang="en-US" dirty="0"/>
          </a:p>
        </p:txBody>
      </p:sp>
    </p:spTree>
    <p:extLst>
      <p:ext uri="{BB962C8B-B14F-4D97-AF65-F5344CB8AC3E}">
        <p14:creationId xmlns:p14="http://schemas.microsoft.com/office/powerpoint/2010/main" val="13808195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409217"/>
            <a:ext cx="7772400" cy="1470025"/>
          </a:xfrm>
        </p:spPr>
        <p:txBody>
          <a:bodyPr/>
          <a:lstStyle/>
          <a:p>
            <a:pPr algn="l"/>
            <a:r>
              <a:rPr lang="en-US" sz="3200" dirty="0" smtClean="0"/>
              <a:t>CE is to consult with treating MD or CMC if:</a:t>
            </a:r>
            <a:r>
              <a:rPr lang="en-US" dirty="0" smtClean="0"/>
              <a:t/>
            </a:r>
            <a:br>
              <a:rPr lang="en-US" dirty="0" smtClean="0"/>
            </a:br>
            <a:r>
              <a:rPr lang="en-US" dirty="0" smtClean="0"/>
              <a:t> </a:t>
            </a:r>
            <a:endParaRPr lang="en-US" dirty="0"/>
          </a:p>
        </p:txBody>
      </p:sp>
      <p:sp>
        <p:nvSpPr>
          <p:cNvPr id="3" name="Subtitle 2"/>
          <p:cNvSpPr>
            <a:spLocks noGrp="1"/>
          </p:cNvSpPr>
          <p:nvPr>
            <p:ph type="subTitle" idx="1"/>
          </p:nvPr>
        </p:nvSpPr>
        <p:spPr>
          <a:xfrm>
            <a:off x="1295400" y="2895600"/>
            <a:ext cx="7848600" cy="1752600"/>
          </a:xfrm>
        </p:spPr>
        <p:txBody>
          <a:bodyPr/>
          <a:lstStyle/>
          <a:p>
            <a:pPr marL="514350" indent="-514350" algn="l">
              <a:buFontTx/>
              <a:buAutoNum type="arabicPeriod"/>
            </a:pPr>
            <a:r>
              <a:rPr lang="en-US" dirty="0" smtClean="0">
                <a:solidFill>
                  <a:srgbClr val="FFFF00"/>
                </a:solidFill>
              </a:rPr>
              <a:t>Evidence is inconclusive</a:t>
            </a:r>
          </a:p>
          <a:p>
            <a:pPr algn="l"/>
            <a:endParaRPr lang="en-US" dirty="0">
              <a:solidFill>
                <a:srgbClr val="FFFF00"/>
              </a:solidFill>
            </a:endParaRPr>
          </a:p>
          <a:p>
            <a:pPr marL="514350" indent="-514350" algn="l">
              <a:buAutoNum type="arabicPeriod"/>
            </a:pPr>
            <a:r>
              <a:rPr lang="en-US" dirty="0" smtClean="0">
                <a:solidFill>
                  <a:srgbClr val="FFFF00"/>
                </a:solidFill>
              </a:rPr>
              <a:t>PT is in area of surgery or trauma</a:t>
            </a:r>
          </a:p>
          <a:p>
            <a:pPr algn="l"/>
            <a:endParaRPr lang="en-US" dirty="0" smtClean="0">
              <a:solidFill>
                <a:srgbClr val="FFFF00"/>
              </a:solidFill>
            </a:endParaRPr>
          </a:p>
          <a:p>
            <a:pPr marL="514350" indent="-514350" algn="l">
              <a:buAutoNum type="arabicPeriod"/>
            </a:pPr>
            <a:r>
              <a:rPr lang="en-US" dirty="0" smtClean="0">
                <a:solidFill>
                  <a:srgbClr val="FFFF00"/>
                </a:solidFill>
              </a:rPr>
              <a:t>Evidence for other causes of PE is present</a:t>
            </a:r>
          </a:p>
          <a:p>
            <a:pPr marL="514350" indent="-514350" algn="l">
              <a:buAutoNum type="arabicPeriod"/>
            </a:pPr>
            <a:endParaRPr lang="en-US" dirty="0"/>
          </a:p>
        </p:txBody>
      </p:sp>
      <p:sp>
        <p:nvSpPr>
          <p:cNvPr id="4" name="Title 1"/>
          <p:cNvSpPr txBox="1">
            <a:spLocks/>
          </p:cNvSpPr>
          <p:nvPr/>
        </p:nvSpPr>
        <p:spPr bwMode="auto">
          <a:xfrm>
            <a:off x="-1143000" y="152400"/>
            <a:ext cx="7772400" cy="147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a:lstStyle>
          <a:p>
            <a:r>
              <a:rPr lang="en-US" sz="2800" i="1" kern="0" dirty="0" smtClean="0">
                <a:solidFill>
                  <a:schemeClr val="tx1">
                    <a:lumMod val="65000"/>
                  </a:schemeClr>
                </a:solidFill>
              </a:rPr>
              <a:t>Pleural plaques, pleural effusions</a:t>
            </a:r>
            <a:endParaRPr lang="en-US" sz="2800" i="1" kern="0" dirty="0">
              <a:solidFill>
                <a:schemeClr val="tx1">
                  <a:lumMod val="65000"/>
                </a:schemeClr>
              </a:solidFill>
            </a:endParaRPr>
          </a:p>
        </p:txBody>
      </p:sp>
      <p:sp>
        <p:nvSpPr>
          <p:cNvPr id="6" name="TextBox 5"/>
          <p:cNvSpPr txBox="1"/>
          <p:nvPr/>
        </p:nvSpPr>
        <p:spPr>
          <a:xfrm>
            <a:off x="152400" y="152400"/>
            <a:ext cx="8610600" cy="615553"/>
          </a:xfrm>
          <a:prstGeom prst="rect">
            <a:avLst/>
          </a:prstGeom>
          <a:noFill/>
        </p:spPr>
        <p:txBody>
          <a:bodyPr wrap="square" rtlCol="0">
            <a:spAutoFit/>
          </a:bodyPr>
          <a:lstStyle/>
          <a:p>
            <a:r>
              <a:rPr lang="en-US" sz="1600" dirty="0" smtClean="0">
                <a:solidFill>
                  <a:schemeClr val="tx1">
                    <a:lumMod val="65000"/>
                  </a:schemeClr>
                </a:solidFill>
              </a:rPr>
              <a:t>EEOICPA </a:t>
            </a:r>
            <a:r>
              <a:rPr lang="en-US" sz="1600" dirty="0">
                <a:solidFill>
                  <a:schemeClr val="tx1">
                    <a:lumMod val="65000"/>
                  </a:schemeClr>
                </a:solidFill>
              </a:rPr>
              <a:t>Procedure </a:t>
            </a:r>
            <a:r>
              <a:rPr lang="en-US" sz="1600" dirty="0" smtClean="0">
                <a:solidFill>
                  <a:schemeClr val="tx1">
                    <a:lumMod val="65000"/>
                  </a:schemeClr>
                </a:solidFill>
              </a:rPr>
              <a:t>Manual Chapter </a:t>
            </a:r>
            <a:r>
              <a:rPr lang="en-US" sz="1600" dirty="0">
                <a:solidFill>
                  <a:schemeClr val="tx1">
                    <a:lumMod val="65000"/>
                  </a:schemeClr>
                </a:solidFill>
              </a:rPr>
              <a:t>18 –Eligibility Criteria for </a:t>
            </a:r>
            <a:r>
              <a:rPr lang="en-US" sz="1600" dirty="0" smtClean="0">
                <a:solidFill>
                  <a:schemeClr val="tx1">
                    <a:lumMod val="65000"/>
                  </a:schemeClr>
                </a:solidFill>
              </a:rPr>
              <a:t>Non-Cancerous Conditions</a:t>
            </a:r>
            <a:endParaRPr lang="en-US" sz="1600" dirty="0">
              <a:solidFill>
                <a:schemeClr val="tx1">
                  <a:lumMod val="65000"/>
                </a:schemeClr>
              </a:solidFill>
            </a:endParaRPr>
          </a:p>
          <a:p>
            <a:endParaRPr lang="en-US" dirty="0"/>
          </a:p>
        </p:txBody>
      </p:sp>
    </p:spTree>
    <p:extLst>
      <p:ext uri="{BB962C8B-B14F-4D97-AF65-F5344CB8AC3E}">
        <p14:creationId xmlns:p14="http://schemas.microsoft.com/office/powerpoint/2010/main" val="27334175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85800"/>
            <a:ext cx="7772400" cy="1470025"/>
          </a:xfrm>
        </p:spPr>
        <p:txBody>
          <a:bodyPr/>
          <a:lstStyle/>
          <a:p>
            <a:pPr algn="l"/>
            <a:r>
              <a:rPr lang="en-US" sz="2800" dirty="0"/>
              <a:t>Former Worker Medical Screening Program </a:t>
            </a:r>
            <a:br>
              <a:rPr lang="en-US" sz="2800" dirty="0"/>
            </a:br>
            <a:r>
              <a:rPr lang="en-US" sz="2800" dirty="0"/>
              <a:t>Surveillance case definitions </a:t>
            </a:r>
            <a:r>
              <a:rPr lang="en-US" dirty="0"/>
              <a:t/>
            </a:r>
            <a:br>
              <a:rPr lang="en-US" dirty="0"/>
            </a:br>
            <a:endParaRPr lang="en-US" dirty="0"/>
          </a:p>
        </p:txBody>
      </p:sp>
      <p:sp>
        <p:nvSpPr>
          <p:cNvPr id="3" name="Subtitle 2"/>
          <p:cNvSpPr>
            <a:spLocks noGrp="1"/>
          </p:cNvSpPr>
          <p:nvPr>
            <p:ph type="subTitle" idx="1"/>
          </p:nvPr>
        </p:nvSpPr>
        <p:spPr>
          <a:xfrm>
            <a:off x="1066800" y="1828800"/>
            <a:ext cx="7162800" cy="1752600"/>
          </a:xfrm>
        </p:spPr>
        <p:txBody>
          <a:bodyPr/>
          <a:lstStyle/>
          <a:p>
            <a:pPr algn="l"/>
            <a:r>
              <a:rPr lang="en-US" sz="2400" dirty="0" smtClean="0">
                <a:solidFill>
                  <a:srgbClr val="FFFF00"/>
                </a:solidFill>
              </a:rPr>
              <a:t>Asbestosis: </a:t>
            </a:r>
          </a:p>
          <a:p>
            <a:pPr algn="l"/>
            <a:endParaRPr lang="en-US" sz="2400" dirty="0">
              <a:solidFill>
                <a:srgbClr val="FFFF00"/>
              </a:solidFill>
            </a:endParaRPr>
          </a:p>
          <a:p>
            <a:pPr algn="l"/>
            <a:r>
              <a:rPr lang="en-US" sz="2400" dirty="0" smtClean="0">
                <a:solidFill>
                  <a:srgbClr val="FFFF00"/>
                </a:solidFill>
              </a:rPr>
              <a:t>a </a:t>
            </a:r>
            <a:r>
              <a:rPr lang="en-US" sz="2400" dirty="0">
                <a:solidFill>
                  <a:srgbClr val="FFFF00"/>
                </a:solidFill>
              </a:rPr>
              <a:t>reported history of exposure to </a:t>
            </a:r>
            <a:r>
              <a:rPr lang="en-US" sz="2400" dirty="0" smtClean="0">
                <a:solidFill>
                  <a:srgbClr val="FFFF00"/>
                </a:solidFill>
              </a:rPr>
              <a:t>asbestos</a:t>
            </a:r>
            <a:r>
              <a:rPr lang="en-US" sz="2400" dirty="0">
                <a:solidFill>
                  <a:srgbClr val="FFFF00"/>
                </a:solidFill>
              </a:rPr>
              <a:t>, or job title with a reasonable </a:t>
            </a:r>
            <a:r>
              <a:rPr lang="en-US" sz="2400" dirty="0" smtClean="0">
                <a:solidFill>
                  <a:srgbClr val="FFFF00"/>
                </a:solidFill>
              </a:rPr>
              <a:t>likelihood </a:t>
            </a:r>
            <a:r>
              <a:rPr lang="en-US" sz="2400" dirty="0">
                <a:solidFill>
                  <a:srgbClr val="FFFF00"/>
                </a:solidFill>
              </a:rPr>
              <a:t>of asbestos exposure </a:t>
            </a:r>
            <a:endParaRPr lang="en-US" sz="2400" dirty="0" smtClean="0">
              <a:solidFill>
                <a:srgbClr val="FFFF00"/>
              </a:solidFill>
            </a:endParaRPr>
          </a:p>
          <a:p>
            <a:pPr algn="l"/>
            <a:endParaRPr lang="en-US" sz="2400" dirty="0">
              <a:solidFill>
                <a:srgbClr val="FFFF00"/>
              </a:solidFill>
            </a:endParaRPr>
          </a:p>
          <a:p>
            <a:pPr algn="l"/>
            <a:r>
              <a:rPr lang="en-US" sz="2400" dirty="0" smtClean="0">
                <a:solidFill>
                  <a:srgbClr val="FFFF00"/>
                </a:solidFill>
              </a:rPr>
              <a:t>                                            + </a:t>
            </a:r>
            <a:endParaRPr lang="en-US" sz="2400" dirty="0">
              <a:solidFill>
                <a:srgbClr val="FFFF00"/>
              </a:solidFill>
            </a:endParaRPr>
          </a:p>
          <a:p>
            <a:pPr algn="l"/>
            <a:endParaRPr lang="en-US" sz="2400" dirty="0">
              <a:solidFill>
                <a:srgbClr val="FFFF00"/>
              </a:solidFill>
            </a:endParaRPr>
          </a:p>
          <a:p>
            <a:pPr algn="l"/>
            <a:r>
              <a:rPr lang="en-US" sz="2400" dirty="0">
                <a:solidFill>
                  <a:srgbClr val="FFFF00"/>
                </a:solidFill>
              </a:rPr>
              <a:t>a B-reading of standard PA chest </a:t>
            </a:r>
            <a:r>
              <a:rPr lang="en-US" sz="2400" dirty="0" smtClean="0">
                <a:solidFill>
                  <a:srgbClr val="FFFF00"/>
                </a:solidFill>
              </a:rPr>
              <a:t>film </a:t>
            </a:r>
            <a:r>
              <a:rPr lang="en-US" sz="2400" dirty="0">
                <a:solidFill>
                  <a:srgbClr val="FFFF00"/>
                </a:solidFill>
              </a:rPr>
              <a:t>demonstrating bilateral irregular </a:t>
            </a:r>
            <a:r>
              <a:rPr lang="en-US" sz="2400" dirty="0" smtClean="0">
                <a:solidFill>
                  <a:srgbClr val="FFFF00"/>
                </a:solidFill>
              </a:rPr>
              <a:t>parenchymal </a:t>
            </a:r>
            <a:r>
              <a:rPr lang="en-US" sz="2400" dirty="0">
                <a:solidFill>
                  <a:srgbClr val="FFFF00"/>
                </a:solidFill>
              </a:rPr>
              <a:t>opacities (shape and size: </a:t>
            </a:r>
          </a:p>
          <a:p>
            <a:pPr algn="l"/>
            <a:r>
              <a:rPr lang="en-US" sz="2400" dirty="0" err="1">
                <a:solidFill>
                  <a:srgbClr val="FFFF00"/>
                </a:solidFill>
              </a:rPr>
              <a:t>s,t,u</a:t>
            </a:r>
            <a:r>
              <a:rPr lang="en-US" sz="2400" dirty="0">
                <a:solidFill>
                  <a:srgbClr val="FFFF00"/>
                </a:solidFill>
              </a:rPr>
              <a:t>) with profusion score of </a:t>
            </a:r>
            <a:r>
              <a:rPr lang="en-US" sz="2400" dirty="0" smtClean="0">
                <a:solidFill>
                  <a:srgbClr val="FFFF00"/>
                </a:solidFill>
              </a:rPr>
              <a:t>1/0 or </a:t>
            </a:r>
            <a:r>
              <a:rPr lang="en-US" sz="2400" dirty="0">
                <a:solidFill>
                  <a:srgbClr val="FFFF00"/>
                </a:solidFill>
              </a:rPr>
              <a:t>greater </a:t>
            </a:r>
          </a:p>
          <a:p>
            <a:endParaRPr lang="en-US" dirty="0"/>
          </a:p>
        </p:txBody>
      </p:sp>
    </p:spTree>
    <p:extLst>
      <p:ext uri="{BB962C8B-B14F-4D97-AF65-F5344CB8AC3E}">
        <p14:creationId xmlns:p14="http://schemas.microsoft.com/office/powerpoint/2010/main" val="29659050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685800"/>
            <a:ext cx="7772400" cy="1470025"/>
          </a:xfrm>
        </p:spPr>
        <p:txBody>
          <a:bodyPr/>
          <a:lstStyle/>
          <a:p>
            <a:pPr algn="l"/>
            <a:r>
              <a:rPr lang="en-US" sz="2800" dirty="0"/>
              <a:t>Former Worker Medical Screening Program </a:t>
            </a:r>
            <a:br>
              <a:rPr lang="en-US" sz="2800" dirty="0"/>
            </a:br>
            <a:r>
              <a:rPr lang="en-US" sz="2800" dirty="0"/>
              <a:t>Surveillance case definitions </a:t>
            </a:r>
            <a:br>
              <a:rPr lang="en-US" sz="2800" dirty="0"/>
            </a:br>
            <a:endParaRPr lang="en-US" sz="2800" dirty="0"/>
          </a:p>
        </p:txBody>
      </p:sp>
      <p:sp>
        <p:nvSpPr>
          <p:cNvPr id="3" name="Subtitle 2"/>
          <p:cNvSpPr>
            <a:spLocks noGrp="1"/>
          </p:cNvSpPr>
          <p:nvPr>
            <p:ph type="subTitle" idx="1"/>
          </p:nvPr>
        </p:nvSpPr>
        <p:spPr>
          <a:xfrm>
            <a:off x="1066800" y="1828800"/>
            <a:ext cx="7162800" cy="1752600"/>
          </a:xfrm>
        </p:spPr>
        <p:txBody>
          <a:bodyPr/>
          <a:lstStyle/>
          <a:p>
            <a:pPr algn="l"/>
            <a:r>
              <a:rPr lang="en-US" sz="2400" dirty="0" smtClean="0">
                <a:solidFill>
                  <a:srgbClr val="FFFF00"/>
                </a:solidFill>
              </a:rPr>
              <a:t>Asbestos-related pleural </a:t>
            </a:r>
            <a:r>
              <a:rPr lang="en-US" sz="2400" dirty="0">
                <a:solidFill>
                  <a:srgbClr val="FFFF00"/>
                </a:solidFill>
              </a:rPr>
              <a:t>disease: </a:t>
            </a:r>
          </a:p>
          <a:p>
            <a:pPr algn="l"/>
            <a:endParaRPr lang="en-US" sz="2400" dirty="0">
              <a:solidFill>
                <a:srgbClr val="FFFF00"/>
              </a:solidFill>
            </a:endParaRPr>
          </a:p>
          <a:p>
            <a:pPr algn="l"/>
            <a:r>
              <a:rPr lang="en-US" sz="2400" dirty="0">
                <a:solidFill>
                  <a:srgbClr val="FFFF00"/>
                </a:solidFill>
              </a:rPr>
              <a:t>a reported history of exposure to </a:t>
            </a:r>
            <a:r>
              <a:rPr lang="en-US" sz="2400" dirty="0" smtClean="0">
                <a:solidFill>
                  <a:srgbClr val="FFFF00"/>
                </a:solidFill>
              </a:rPr>
              <a:t>asbestos</a:t>
            </a:r>
            <a:r>
              <a:rPr lang="en-US" sz="2400" dirty="0">
                <a:solidFill>
                  <a:srgbClr val="FFFF00"/>
                </a:solidFill>
              </a:rPr>
              <a:t>, or job title with a reasonable </a:t>
            </a:r>
            <a:r>
              <a:rPr lang="en-US" sz="2400" dirty="0" smtClean="0">
                <a:solidFill>
                  <a:srgbClr val="FFFF00"/>
                </a:solidFill>
              </a:rPr>
              <a:t>likelihood </a:t>
            </a:r>
            <a:r>
              <a:rPr lang="en-US" sz="2400" dirty="0">
                <a:solidFill>
                  <a:srgbClr val="FFFF00"/>
                </a:solidFill>
              </a:rPr>
              <a:t>of asbestos exposure </a:t>
            </a:r>
            <a:endParaRPr lang="en-US" sz="2400" dirty="0" smtClean="0">
              <a:solidFill>
                <a:srgbClr val="FFFF00"/>
              </a:solidFill>
            </a:endParaRPr>
          </a:p>
          <a:p>
            <a:pPr algn="l"/>
            <a:endParaRPr lang="en-US" sz="2400" dirty="0">
              <a:solidFill>
                <a:srgbClr val="FFFF00"/>
              </a:solidFill>
            </a:endParaRPr>
          </a:p>
          <a:p>
            <a:pPr algn="l"/>
            <a:r>
              <a:rPr lang="en-US" sz="2400" dirty="0" smtClean="0">
                <a:solidFill>
                  <a:srgbClr val="FFFF00"/>
                </a:solidFill>
              </a:rPr>
              <a:t>			      + </a:t>
            </a:r>
            <a:endParaRPr lang="en-US" sz="2400" dirty="0">
              <a:solidFill>
                <a:srgbClr val="FFFF00"/>
              </a:solidFill>
            </a:endParaRPr>
          </a:p>
          <a:p>
            <a:pPr algn="l"/>
            <a:endParaRPr lang="en-US" sz="2400" dirty="0">
              <a:solidFill>
                <a:srgbClr val="FFFF00"/>
              </a:solidFill>
            </a:endParaRPr>
          </a:p>
          <a:p>
            <a:pPr algn="l"/>
            <a:r>
              <a:rPr lang="en-US" sz="2400" dirty="0">
                <a:solidFill>
                  <a:srgbClr val="FFFF00"/>
                </a:solidFill>
              </a:rPr>
              <a:t>a B-reader notation of findings of </a:t>
            </a:r>
            <a:r>
              <a:rPr lang="en-US" sz="2400" dirty="0" smtClean="0">
                <a:solidFill>
                  <a:srgbClr val="FFFF00"/>
                </a:solidFill>
              </a:rPr>
              <a:t>unilateral </a:t>
            </a:r>
            <a:r>
              <a:rPr lang="en-US" sz="2400" dirty="0">
                <a:solidFill>
                  <a:srgbClr val="FFFF00"/>
                </a:solidFill>
              </a:rPr>
              <a:t>or bilateral pleural </a:t>
            </a:r>
            <a:r>
              <a:rPr lang="en-US" sz="2400" dirty="0" smtClean="0">
                <a:solidFill>
                  <a:srgbClr val="FFFF00"/>
                </a:solidFill>
              </a:rPr>
              <a:t>thickening consistent </a:t>
            </a:r>
            <a:r>
              <a:rPr lang="en-US" sz="2400" dirty="0">
                <a:solidFill>
                  <a:srgbClr val="FFFF00"/>
                </a:solidFill>
              </a:rPr>
              <a:t>with pneumoconiosis </a:t>
            </a:r>
          </a:p>
          <a:p>
            <a:endParaRPr lang="en-US" dirty="0"/>
          </a:p>
        </p:txBody>
      </p:sp>
    </p:spTree>
    <p:extLst>
      <p:ext uri="{BB962C8B-B14F-4D97-AF65-F5344CB8AC3E}">
        <p14:creationId xmlns:p14="http://schemas.microsoft.com/office/powerpoint/2010/main" val="40027121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838200"/>
            <a:ext cx="7772400" cy="1470025"/>
          </a:xfrm>
        </p:spPr>
        <p:txBody>
          <a:bodyPr/>
          <a:lstStyle/>
          <a:p>
            <a:pPr algn="l"/>
            <a:r>
              <a:rPr lang="en-US" sz="2800" dirty="0" smtClean="0"/>
              <a:t>Proposed Diagnostic </a:t>
            </a:r>
            <a:r>
              <a:rPr lang="en-US" sz="2800" dirty="0"/>
              <a:t>C</a:t>
            </a:r>
            <a:r>
              <a:rPr lang="en-US" sz="2800" dirty="0" smtClean="0"/>
              <a:t>riteria</a:t>
            </a:r>
            <a:r>
              <a:rPr lang="en-US" sz="2800" dirty="0" smtClean="0"/>
              <a:t/>
            </a:r>
            <a:br>
              <a:rPr lang="en-US" sz="2800" dirty="0" smtClean="0"/>
            </a:br>
            <a:r>
              <a:rPr lang="en-US" sz="2800" dirty="0" smtClean="0"/>
              <a:t/>
            </a:r>
            <a:br>
              <a:rPr lang="en-US" sz="2800" dirty="0" smtClean="0"/>
            </a:br>
            <a:r>
              <a:rPr lang="en-US" sz="2800" dirty="0" smtClean="0"/>
              <a:t>Asbestosis #1:</a:t>
            </a:r>
            <a:r>
              <a:rPr lang="en-US" sz="2800" dirty="0" smtClean="0"/>
              <a:t/>
            </a:r>
            <a:br>
              <a:rPr lang="en-US" sz="2800" dirty="0" smtClean="0"/>
            </a:br>
            <a:r>
              <a:rPr lang="en-US" sz="2800" dirty="0" smtClean="0"/>
              <a:t/>
            </a:r>
            <a:br>
              <a:rPr lang="en-US" sz="2800" dirty="0" smtClean="0"/>
            </a:br>
            <a:endParaRPr lang="en-US" sz="3600" dirty="0"/>
          </a:p>
        </p:txBody>
      </p:sp>
      <p:sp>
        <p:nvSpPr>
          <p:cNvPr id="3" name="Subtitle 2"/>
          <p:cNvSpPr>
            <a:spLocks noGrp="1"/>
          </p:cNvSpPr>
          <p:nvPr>
            <p:ph type="subTitle" idx="1"/>
          </p:nvPr>
        </p:nvSpPr>
        <p:spPr>
          <a:xfrm>
            <a:off x="1143000" y="2362200"/>
            <a:ext cx="7315200" cy="1752600"/>
          </a:xfrm>
        </p:spPr>
        <p:txBody>
          <a:bodyPr/>
          <a:lstStyle/>
          <a:p>
            <a:pPr algn="l"/>
            <a:r>
              <a:rPr lang="en-US" sz="2800" dirty="0" smtClean="0">
                <a:solidFill>
                  <a:srgbClr val="FFFF00"/>
                </a:solidFill>
              </a:rPr>
              <a:t>History of asbestos exposure, and</a:t>
            </a:r>
          </a:p>
          <a:p>
            <a:pPr algn="l"/>
            <a:endParaRPr lang="en-US" sz="2800" dirty="0">
              <a:solidFill>
                <a:srgbClr val="FFFF00"/>
              </a:solidFill>
            </a:endParaRPr>
          </a:p>
          <a:p>
            <a:pPr algn="l"/>
            <a:r>
              <a:rPr lang="en-US" sz="2800" dirty="0" smtClean="0">
                <a:solidFill>
                  <a:srgbClr val="FFFF00"/>
                </a:solidFill>
              </a:rPr>
              <a:t>Radiography (CXR or CT):</a:t>
            </a:r>
            <a:endParaRPr lang="en-US" sz="2800" dirty="0" smtClean="0">
              <a:solidFill>
                <a:srgbClr val="FFFF00"/>
              </a:solidFill>
            </a:endParaRPr>
          </a:p>
          <a:p>
            <a:pPr algn="l"/>
            <a:r>
              <a:rPr lang="en-US" sz="2800" dirty="0" smtClean="0">
                <a:solidFill>
                  <a:srgbClr val="FFFF00"/>
                </a:solidFill>
              </a:rPr>
              <a:t>   Bilateral </a:t>
            </a:r>
            <a:r>
              <a:rPr lang="en-US" sz="2800" dirty="0">
                <a:solidFill>
                  <a:srgbClr val="FFFF00"/>
                </a:solidFill>
              </a:rPr>
              <a:t>diffuse interstitial fibrosis affecting </a:t>
            </a:r>
            <a:r>
              <a:rPr lang="en-US" sz="2800" dirty="0" smtClean="0">
                <a:solidFill>
                  <a:srgbClr val="FFFF00"/>
                </a:solidFill>
              </a:rPr>
              <a:t>   </a:t>
            </a:r>
          </a:p>
          <a:p>
            <a:pPr algn="l"/>
            <a:r>
              <a:rPr lang="en-US" sz="2800" dirty="0">
                <a:solidFill>
                  <a:srgbClr val="FFFF00"/>
                </a:solidFill>
              </a:rPr>
              <a:t> </a:t>
            </a:r>
            <a:r>
              <a:rPr lang="en-US" sz="2800" dirty="0" smtClean="0">
                <a:solidFill>
                  <a:srgbClr val="FFFF00"/>
                </a:solidFill>
              </a:rPr>
              <a:t>  any </a:t>
            </a:r>
            <a:r>
              <a:rPr lang="en-US" sz="2800" dirty="0">
                <a:solidFill>
                  <a:srgbClr val="FFFF00"/>
                </a:solidFill>
              </a:rPr>
              <a:t>combination of mid- and lower lung zones. </a:t>
            </a:r>
            <a:endParaRPr lang="en-US" sz="2800" dirty="0" smtClean="0">
              <a:solidFill>
                <a:srgbClr val="FFFF00"/>
              </a:solidFill>
            </a:endParaRPr>
          </a:p>
          <a:p>
            <a:pPr algn="l"/>
            <a:endParaRPr lang="en-US" sz="2800" dirty="0" smtClean="0">
              <a:solidFill>
                <a:srgbClr val="FFFF00"/>
              </a:solidFill>
            </a:endParaRPr>
          </a:p>
          <a:p>
            <a:pPr algn="l"/>
            <a:r>
              <a:rPr lang="en-US" sz="2800" dirty="0" smtClean="0">
                <a:solidFill>
                  <a:srgbClr val="FFFF00"/>
                </a:solidFill>
              </a:rPr>
              <a:t>   If ILO scoring is used, </a:t>
            </a:r>
            <a:r>
              <a:rPr lang="en-US" sz="2800" u="sng" dirty="0" smtClean="0">
                <a:solidFill>
                  <a:srgbClr val="FFFF00"/>
                </a:solidFill>
              </a:rPr>
              <a:t>&gt;</a:t>
            </a:r>
            <a:r>
              <a:rPr lang="en-US" sz="2800" dirty="0" smtClean="0">
                <a:solidFill>
                  <a:srgbClr val="FFFF00"/>
                </a:solidFill>
              </a:rPr>
              <a:t>1/0 s, t, or u opacities</a:t>
            </a:r>
            <a:endParaRPr lang="en-US" sz="2800" dirty="0">
              <a:solidFill>
                <a:srgbClr val="FFFF00"/>
              </a:solidFill>
            </a:endParaRPr>
          </a:p>
        </p:txBody>
      </p:sp>
    </p:spTree>
    <p:extLst>
      <p:ext uri="{BB962C8B-B14F-4D97-AF65-F5344CB8AC3E}">
        <p14:creationId xmlns:p14="http://schemas.microsoft.com/office/powerpoint/2010/main" val="263333598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838200"/>
            <a:ext cx="7772400" cy="1470025"/>
          </a:xfrm>
        </p:spPr>
        <p:txBody>
          <a:bodyPr/>
          <a:lstStyle/>
          <a:p>
            <a:pPr algn="l"/>
            <a:r>
              <a:rPr lang="en-US" sz="2800" dirty="0"/>
              <a:t>Proposed Diagnostic </a:t>
            </a:r>
            <a:r>
              <a:rPr lang="en-US" sz="2800" dirty="0" smtClean="0"/>
              <a:t>Criteria</a:t>
            </a:r>
            <a:br>
              <a:rPr lang="en-US" sz="2800" dirty="0" smtClean="0"/>
            </a:br>
            <a:r>
              <a:rPr lang="en-US" sz="2800" dirty="0" smtClean="0"/>
              <a:t/>
            </a:r>
            <a:br>
              <a:rPr lang="en-US" sz="2800" dirty="0" smtClean="0"/>
            </a:br>
            <a:r>
              <a:rPr lang="en-US" sz="2800" dirty="0" smtClean="0"/>
              <a:t>Asbestosis #2:</a:t>
            </a:r>
            <a:r>
              <a:rPr lang="en-US" sz="2800" dirty="0" smtClean="0"/>
              <a:t/>
            </a:r>
            <a:br>
              <a:rPr lang="en-US" sz="2800" dirty="0" smtClean="0"/>
            </a:br>
            <a:r>
              <a:rPr lang="en-US" sz="2800" dirty="0" smtClean="0"/>
              <a:t/>
            </a:r>
            <a:br>
              <a:rPr lang="en-US" sz="2800" dirty="0" smtClean="0"/>
            </a:br>
            <a:endParaRPr lang="en-US" sz="3600" dirty="0"/>
          </a:p>
        </p:txBody>
      </p:sp>
      <p:sp>
        <p:nvSpPr>
          <p:cNvPr id="3" name="Subtitle 2"/>
          <p:cNvSpPr>
            <a:spLocks noGrp="1"/>
          </p:cNvSpPr>
          <p:nvPr>
            <p:ph type="subTitle" idx="1"/>
          </p:nvPr>
        </p:nvSpPr>
        <p:spPr>
          <a:xfrm>
            <a:off x="1143000" y="2362200"/>
            <a:ext cx="7315200" cy="1752600"/>
          </a:xfrm>
        </p:spPr>
        <p:txBody>
          <a:bodyPr/>
          <a:lstStyle/>
          <a:p>
            <a:pPr algn="l"/>
            <a:r>
              <a:rPr lang="en-US" sz="2800" dirty="0" smtClean="0">
                <a:solidFill>
                  <a:srgbClr val="FFFF00"/>
                </a:solidFill>
              </a:rPr>
              <a:t>    DOE </a:t>
            </a:r>
            <a:r>
              <a:rPr lang="en-US" sz="2800" dirty="0">
                <a:solidFill>
                  <a:srgbClr val="FFFF00"/>
                </a:solidFill>
              </a:rPr>
              <a:t>FWP physician finding</a:t>
            </a:r>
          </a:p>
        </p:txBody>
      </p:sp>
    </p:spTree>
    <p:extLst>
      <p:ext uri="{BB962C8B-B14F-4D97-AF65-F5344CB8AC3E}">
        <p14:creationId xmlns:p14="http://schemas.microsoft.com/office/powerpoint/2010/main" val="416467264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838200"/>
            <a:ext cx="7772400" cy="1470025"/>
          </a:xfrm>
        </p:spPr>
        <p:txBody>
          <a:bodyPr/>
          <a:lstStyle/>
          <a:p>
            <a:pPr algn="l"/>
            <a:r>
              <a:rPr lang="en-US" sz="2800" dirty="0"/>
              <a:t>Proposed Diagnostic </a:t>
            </a:r>
            <a:r>
              <a:rPr lang="en-US" sz="2800" dirty="0" smtClean="0"/>
              <a:t>Criteria</a:t>
            </a:r>
            <a:br>
              <a:rPr lang="en-US" sz="2800" dirty="0" smtClean="0"/>
            </a:br>
            <a:r>
              <a:rPr lang="en-US" sz="2800" dirty="0" smtClean="0"/>
              <a:t/>
            </a:r>
            <a:br>
              <a:rPr lang="en-US" sz="2800" dirty="0" smtClean="0"/>
            </a:br>
            <a:r>
              <a:rPr lang="en-US" sz="2800" dirty="0" smtClean="0"/>
              <a:t>Asbestosis #3:</a:t>
            </a:r>
            <a:r>
              <a:rPr lang="en-US" sz="2800" dirty="0" smtClean="0"/>
              <a:t/>
            </a:r>
            <a:br>
              <a:rPr lang="en-US" sz="2800" dirty="0" smtClean="0"/>
            </a:br>
            <a:r>
              <a:rPr lang="en-US" sz="2800" dirty="0" smtClean="0"/>
              <a:t/>
            </a:r>
            <a:br>
              <a:rPr lang="en-US" sz="2800" dirty="0" smtClean="0"/>
            </a:br>
            <a:endParaRPr lang="en-US" sz="3600" dirty="0"/>
          </a:p>
        </p:txBody>
      </p:sp>
      <p:sp>
        <p:nvSpPr>
          <p:cNvPr id="3" name="Subtitle 2"/>
          <p:cNvSpPr>
            <a:spLocks noGrp="1"/>
          </p:cNvSpPr>
          <p:nvPr>
            <p:ph type="subTitle" idx="1"/>
          </p:nvPr>
        </p:nvSpPr>
        <p:spPr>
          <a:xfrm>
            <a:off x="1143000" y="2362200"/>
            <a:ext cx="7315200" cy="1752600"/>
          </a:xfrm>
        </p:spPr>
        <p:txBody>
          <a:bodyPr/>
          <a:lstStyle/>
          <a:p>
            <a:pPr algn="l"/>
            <a:r>
              <a:rPr lang="en-US" sz="2800" dirty="0" smtClean="0">
                <a:solidFill>
                  <a:srgbClr val="FFFF00"/>
                </a:solidFill>
              </a:rPr>
              <a:t>History of asbestos exposure, and</a:t>
            </a:r>
          </a:p>
          <a:p>
            <a:pPr algn="l"/>
            <a:endParaRPr lang="en-US" sz="2800" dirty="0">
              <a:solidFill>
                <a:srgbClr val="FFFF00"/>
              </a:solidFill>
            </a:endParaRPr>
          </a:p>
          <a:p>
            <a:pPr algn="l"/>
            <a:r>
              <a:rPr lang="en-US" sz="2800" dirty="0" smtClean="0">
                <a:solidFill>
                  <a:srgbClr val="FFFF00"/>
                </a:solidFill>
              </a:rPr>
              <a:t>Pathology:</a:t>
            </a:r>
          </a:p>
          <a:p>
            <a:pPr algn="l"/>
            <a:r>
              <a:rPr lang="en-US" sz="2800" dirty="0" smtClean="0">
                <a:solidFill>
                  <a:srgbClr val="FFFF00"/>
                </a:solidFill>
              </a:rPr>
              <a:t>   Histologic evidence of </a:t>
            </a:r>
            <a:r>
              <a:rPr lang="en-US" sz="2800" dirty="0" smtClean="0">
                <a:solidFill>
                  <a:srgbClr val="FFFF00"/>
                </a:solidFill>
              </a:rPr>
              <a:t>diffuse interstitial   </a:t>
            </a:r>
          </a:p>
          <a:p>
            <a:pPr algn="l"/>
            <a:r>
              <a:rPr lang="en-US" sz="2800" dirty="0">
                <a:solidFill>
                  <a:srgbClr val="FFFF00"/>
                </a:solidFill>
              </a:rPr>
              <a:t> </a:t>
            </a:r>
            <a:r>
              <a:rPr lang="en-US" sz="2800" dirty="0" smtClean="0">
                <a:solidFill>
                  <a:srgbClr val="FFFF00"/>
                </a:solidFill>
              </a:rPr>
              <a:t>  </a:t>
            </a:r>
            <a:r>
              <a:rPr lang="en-US" sz="2800" dirty="0" smtClean="0">
                <a:solidFill>
                  <a:srgbClr val="FFFF00"/>
                </a:solidFill>
              </a:rPr>
              <a:t>fibrosis of the lung</a:t>
            </a:r>
            <a:endParaRPr lang="en-US" sz="2800" dirty="0">
              <a:solidFill>
                <a:srgbClr val="FFFF00"/>
              </a:solidFill>
            </a:endParaRPr>
          </a:p>
        </p:txBody>
      </p:sp>
    </p:spTree>
    <p:extLst>
      <p:ext uri="{BB962C8B-B14F-4D97-AF65-F5344CB8AC3E}">
        <p14:creationId xmlns:p14="http://schemas.microsoft.com/office/powerpoint/2010/main" val="41089545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838200"/>
            <a:ext cx="7772400" cy="1470025"/>
          </a:xfrm>
        </p:spPr>
        <p:txBody>
          <a:bodyPr/>
          <a:lstStyle/>
          <a:p>
            <a:pPr algn="l"/>
            <a:r>
              <a:rPr lang="en-US" sz="2800" dirty="0"/>
              <a:t>Proposed Diagnostic Criteria</a:t>
            </a:r>
            <a:r>
              <a:rPr lang="en-US" sz="2800" dirty="0" smtClean="0"/>
              <a:t/>
            </a:r>
            <a:br>
              <a:rPr lang="en-US" sz="2800" dirty="0" smtClean="0"/>
            </a:br>
            <a:r>
              <a:rPr lang="en-US" sz="2800" dirty="0" smtClean="0"/>
              <a:t/>
            </a:r>
            <a:br>
              <a:rPr lang="en-US" sz="2800" dirty="0" smtClean="0"/>
            </a:br>
            <a:r>
              <a:rPr lang="en-US" sz="2800" dirty="0" smtClean="0"/>
              <a:t>Asbestosis:</a:t>
            </a:r>
            <a:br>
              <a:rPr lang="en-US" sz="2800" dirty="0" smtClean="0"/>
            </a:br>
            <a:r>
              <a:rPr lang="en-US" sz="2800" dirty="0" smtClean="0"/>
              <a:t/>
            </a:r>
            <a:br>
              <a:rPr lang="en-US" sz="2800" dirty="0" smtClean="0"/>
            </a:br>
            <a:endParaRPr lang="en-US" sz="3600" dirty="0"/>
          </a:p>
        </p:txBody>
      </p:sp>
      <p:sp>
        <p:nvSpPr>
          <p:cNvPr id="3" name="Subtitle 2"/>
          <p:cNvSpPr>
            <a:spLocks noGrp="1"/>
          </p:cNvSpPr>
          <p:nvPr>
            <p:ph type="subTitle" idx="1"/>
          </p:nvPr>
        </p:nvSpPr>
        <p:spPr>
          <a:xfrm>
            <a:off x="1143000" y="2362200"/>
            <a:ext cx="7315200" cy="1752600"/>
          </a:xfrm>
        </p:spPr>
        <p:txBody>
          <a:bodyPr/>
          <a:lstStyle/>
          <a:p>
            <a:pPr algn="l"/>
            <a:r>
              <a:rPr lang="en-US" sz="2800" dirty="0" smtClean="0">
                <a:solidFill>
                  <a:srgbClr val="FFFF00"/>
                </a:solidFill>
              </a:rPr>
              <a:t>As an alternative to a </a:t>
            </a:r>
            <a:r>
              <a:rPr lang="en-US" sz="2800" dirty="0" smtClean="0">
                <a:solidFill>
                  <a:srgbClr val="FFFF00"/>
                </a:solidFill>
              </a:rPr>
              <a:t>history of asbestos exposure, asbestos exposure can be documented if lung tissue burden finds concentrations of asbestos fibers or asbestos bodies consistent with </a:t>
            </a:r>
            <a:r>
              <a:rPr lang="en-US" sz="2800" dirty="0" smtClean="0">
                <a:solidFill>
                  <a:srgbClr val="FFFF00"/>
                </a:solidFill>
              </a:rPr>
              <a:t>excessive </a:t>
            </a:r>
            <a:r>
              <a:rPr lang="en-US" sz="2800" dirty="0" smtClean="0">
                <a:solidFill>
                  <a:srgbClr val="FFFF00"/>
                </a:solidFill>
              </a:rPr>
              <a:t>asbestos </a:t>
            </a:r>
            <a:r>
              <a:rPr lang="en-US" sz="2800" dirty="0" smtClean="0">
                <a:solidFill>
                  <a:srgbClr val="FFFF00"/>
                </a:solidFill>
              </a:rPr>
              <a:t>exposure by the examining laboratory.</a:t>
            </a:r>
          </a:p>
          <a:p>
            <a:pPr algn="l"/>
            <a:endParaRPr lang="en-US" sz="2800" dirty="0">
              <a:solidFill>
                <a:srgbClr val="FFFF00"/>
              </a:solidFill>
            </a:endParaRPr>
          </a:p>
        </p:txBody>
      </p:sp>
    </p:spTree>
    <p:extLst>
      <p:ext uri="{BB962C8B-B14F-4D97-AF65-F5344CB8AC3E}">
        <p14:creationId xmlns:p14="http://schemas.microsoft.com/office/powerpoint/2010/main" val="259589104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838200"/>
            <a:ext cx="7772400" cy="1470025"/>
          </a:xfrm>
        </p:spPr>
        <p:txBody>
          <a:bodyPr/>
          <a:lstStyle/>
          <a:p>
            <a:pPr algn="l"/>
            <a:r>
              <a:rPr lang="en-US" sz="2800" dirty="0"/>
              <a:t>Proposed Diagnostic Criteria</a:t>
            </a:r>
            <a:r>
              <a:rPr lang="en-US" sz="2800" dirty="0" smtClean="0"/>
              <a:t/>
            </a:r>
            <a:br>
              <a:rPr lang="en-US" sz="2800" dirty="0" smtClean="0"/>
            </a:br>
            <a:r>
              <a:rPr lang="en-US" sz="2800" dirty="0" smtClean="0"/>
              <a:t/>
            </a:r>
            <a:br>
              <a:rPr lang="en-US" sz="2800" dirty="0" smtClean="0"/>
            </a:br>
            <a:r>
              <a:rPr lang="en-US" sz="2800" dirty="0" smtClean="0"/>
              <a:t>Asbestos-related pleural disease</a:t>
            </a:r>
            <a:br>
              <a:rPr lang="en-US" sz="2800" dirty="0" smtClean="0"/>
            </a:br>
            <a:r>
              <a:rPr lang="en-US" sz="2800" dirty="0" smtClean="0"/>
              <a:t/>
            </a:r>
            <a:br>
              <a:rPr lang="en-US" sz="2800" dirty="0" smtClean="0"/>
            </a:br>
            <a:endParaRPr lang="en-US" sz="3600" dirty="0"/>
          </a:p>
        </p:txBody>
      </p:sp>
      <p:sp>
        <p:nvSpPr>
          <p:cNvPr id="3" name="Subtitle 2"/>
          <p:cNvSpPr>
            <a:spLocks noGrp="1"/>
          </p:cNvSpPr>
          <p:nvPr>
            <p:ph type="subTitle" idx="1"/>
          </p:nvPr>
        </p:nvSpPr>
        <p:spPr>
          <a:xfrm>
            <a:off x="1143000" y="2362200"/>
            <a:ext cx="7315200" cy="1752600"/>
          </a:xfrm>
        </p:spPr>
        <p:txBody>
          <a:bodyPr/>
          <a:lstStyle/>
          <a:p>
            <a:pPr algn="l"/>
            <a:r>
              <a:rPr lang="en-US" sz="2800" dirty="0" smtClean="0">
                <a:solidFill>
                  <a:srgbClr val="FFFF00"/>
                </a:solidFill>
              </a:rPr>
              <a:t>History of asbestos exposure, and</a:t>
            </a:r>
          </a:p>
          <a:p>
            <a:pPr algn="l"/>
            <a:endParaRPr lang="en-US" sz="2800" dirty="0">
              <a:solidFill>
                <a:srgbClr val="FFFF00"/>
              </a:solidFill>
            </a:endParaRPr>
          </a:p>
          <a:p>
            <a:pPr algn="l"/>
            <a:r>
              <a:rPr lang="en-US" sz="2800" dirty="0" smtClean="0">
                <a:solidFill>
                  <a:srgbClr val="FFFF00"/>
                </a:solidFill>
              </a:rPr>
              <a:t>Radiography (CXR or CT):</a:t>
            </a:r>
            <a:endParaRPr lang="en-US" sz="2800" dirty="0" smtClean="0">
              <a:solidFill>
                <a:srgbClr val="FFFF00"/>
              </a:solidFill>
            </a:endParaRPr>
          </a:p>
          <a:p>
            <a:pPr algn="l"/>
            <a:r>
              <a:rPr lang="en-US" sz="2800" dirty="0" smtClean="0">
                <a:solidFill>
                  <a:srgbClr val="FFFF00"/>
                </a:solidFill>
              </a:rPr>
              <a:t>   Unilateral or bilateral pleural thickening or </a:t>
            </a:r>
          </a:p>
          <a:p>
            <a:pPr algn="l"/>
            <a:r>
              <a:rPr lang="en-US" sz="2800" dirty="0">
                <a:solidFill>
                  <a:srgbClr val="FFFF00"/>
                </a:solidFill>
              </a:rPr>
              <a:t> </a:t>
            </a:r>
            <a:r>
              <a:rPr lang="en-US" sz="2800" dirty="0" smtClean="0">
                <a:solidFill>
                  <a:srgbClr val="FFFF00"/>
                </a:solidFill>
              </a:rPr>
              <a:t>   plaques that is not readily explained by another </a:t>
            </a:r>
          </a:p>
          <a:p>
            <a:pPr algn="l"/>
            <a:r>
              <a:rPr lang="en-US" sz="2800" dirty="0">
                <a:solidFill>
                  <a:srgbClr val="FFFF00"/>
                </a:solidFill>
              </a:rPr>
              <a:t> </a:t>
            </a:r>
            <a:r>
              <a:rPr lang="en-US" sz="2800" dirty="0" smtClean="0">
                <a:solidFill>
                  <a:srgbClr val="FFFF00"/>
                </a:solidFill>
              </a:rPr>
              <a:t>   cause</a:t>
            </a:r>
          </a:p>
        </p:txBody>
      </p:sp>
    </p:spTree>
    <p:extLst>
      <p:ext uri="{BB962C8B-B14F-4D97-AF65-F5344CB8AC3E}">
        <p14:creationId xmlns:p14="http://schemas.microsoft.com/office/powerpoint/2010/main" val="298255013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838200"/>
            <a:ext cx="7772400" cy="1470025"/>
          </a:xfrm>
        </p:spPr>
        <p:txBody>
          <a:bodyPr/>
          <a:lstStyle/>
          <a:p>
            <a:pPr algn="l"/>
            <a:r>
              <a:rPr lang="en-US" sz="2800" dirty="0"/>
              <a:t>Proposed Diagnostic Criteria</a:t>
            </a:r>
            <a:r>
              <a:rPr lang="en-US" sz="2800" dirty="0" smtClean="0"/>
              <a:t/>
            </a:r>
            <a:br>
              <a:rPr lang="en-US" sz="2800" dirty="0" smtClean="0"/>
            </a:br>
            <a:r>
              <a:rPr lang="en-US" sz="2800" dirty="0" smtClean="0"/>
              <a:t/>
            </a:r>
            <a:br>
              <a:rPr lang="en-US" sz="2800" dirty="0" smtClean="0"/>
            </a:br>
            <a:r>
              <a:rPr lang="en-US" sz="2800" dirty="0" smtClean="0"/>
              <a:t>Asbestos-related pleural effusion</a:t>
            </a:r>
            <a:br>
              <a:rPr lang="en-US" sz="2800" dirty="0" smtClean="0"/>
            </a:br>
            <a:r>
              <a:rPr lang="en-US" sz="2800" dirty="0" smtClean="0"/>
              <a:t/>
            </a:r>
            <a:br>
              <a:rPr lang="en-US" sz="2800" dirty="0" smtClean="0"/>
            </a:br>
            <a:endParaRPr lang="en-US" sz="3600" dirty="0"/>
          </a:p>
        </p:txBody>
      </p:sp>
      <p:sp>
        <p:nvSpPr>
          <p:cNvPr id="3" name="Subtitle 2"/>
          <p:cNvSpPr>
            <a:spLocks noGrp="1"/>
          </p:cNvSpPr>
          <p:nvPr>
            <p:ph type="subTitle" idx="1"/>
          </p:nvPr>
        </p:nvSpPr>
        <p:spPr>
          <a:xfrm>
            <a:off x="685800" y="2308225"/>
            <a:ext cx="8229600" cy="1752600"/>
          </a:xfrm>
        </p:spPr>
        <p:txBody>
          <a:bodyPr/>
          <a:lstStyle/>
          <a:p>
            <a:pPr algn="l"/>
            <a:r>
              <a:rPr lang="en-US" sz="2800" dirty="0" smtClean="0">
                <a:solidFill>
                  <a:srgbClr val="FFFF00"/>
                </a:solidFill>
              </a:rPr>
              <a:t>History of asbestos exposure, and</a:t>
            </a:r>
          </a:p>
          <a:p>
            <a:pPr algn="l"/>
            <a:endParaRPr lang="en-US" sz="2800" dirty="0">
              <a:solidFill>
                <a:srgbClr val="FFFF00"/>
              </a:solidFill>
            </a:endParaRPr>
          </a:p>
          <a:p>
            <a:pPr algn="l"/>
            <a:r>
              <a:rPr lang="en-US" sz="2800" dirty="0" smtClean="0">
                <a:solidFill>
                  <a:srgbClr val="FFFF00"/>
                </a:solidFill>
              </a:rPr>
              <a:t>Diagnosis of unilateral or bilateral pleural effusions </a:t>
            </a:r>
            <a:endParaRPr lang="en-US" sz="2800" dirty="0" smtClean="0">
              <a:solidFill>
                <a:srgbClr val="FFFF00"/>
              </a:solidFill>
            </a:endParaRPr>
          </a:p>
          <a:p>
            <a:pPr algn="l"/>
            <a:r>
              <a:rPr lang="en-US" sz="2800" dirty="0">
                <a:solidFill>
                  <a:srgbClr val="FFFF00"/>
                </a:solidFill>
              </a:rPr>
              <a:t>t</a:t>
            </a:r>
            <a:r>
              <a:rPr lang="en-US" sz="2800" dirty="0" smtClean="0">
                <a:solidFill>
                  <a:srgbClr val="FFFF00"/>
                </a:solidFill>
              </a:rPr>
              <a:t>hat are </a:t>
            </a:r>
            <a:r>
              <a:rPr lang="en-US" sz="2800" dirty="0" smtClean="0">
                <a:solidFill>
                  <a:srgbClr val="FFFF00"/>
                </a:solidFill>
              </a:rPr>
              <a:t>not </a:t>
            </a:r>
            <a:r>
              <a:rPr lang="en-US" sz="2800" dirty="0" smtClean="0">
                <a:solidFill>
                  <a:srgbClr val="FFFF00"/>
                </a:solidFill>
              </a:rPr>
              <a:t>readily explained </a:t>
            </a:r>
            <a:r>
              <a:rPr lang="en-US" sz="2800" dirty="0" smtClean="0">
                <a:solidFill>
                  <a:srgbClr val="FFFF00"/>
                </a:solidFill>
              </a:rPr>
              <a:t>by another  cause</a:t>
            </a:r>
          </a:p>
        </p:txBody>
      </p:sp>
    </p:spTree>
    <p:extLst>
      <p:ext uri="{BB962C8B-B14F-4D97-AF65-F5344CB8AC3E}">
        <p14:creationId xmlns:p14="http://schemas.microsoft.com/office/powerpoint/2010/main" val="12108130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81000" y="609600"/>
            <a:ext cx="7772400" cy="1470025"/>
          </a:xfrm>
        </p:spPr>
        <p:txBody>
          <a:bodyPr/>
          <a:lstStyle/>
          <a:p>
            <a:r>
              <a:rPr lang="en-US" sz="2800" dirty="0" smtClean="0"/>
              <a:t>Recommendations, EEOICP Presumptions, </a:t>
            </a:r>
            <a:br>
              <a:rPr lang="en-US" sz="2800" dirty="0" smtClean="0"/>
            </a:br>
            <a:r>
              <a:rPr lang="en-US" sz="2800" dirty="0" smtClean="0"/>
              <a:t>ABTSWH</a:t>
            </a:r>
            <a:endParaRPr lang="en-US" sz="2800" dirty="0"/>
          </a:p>
        </p:txBody>
      </p:sp>
      <p:sp>
        <p:nvSpPr>
          <p:cNvPr id="3" name="Subtitle 2"/>
          <p:cNvSpPr>
            <a:spLocks noGrp="1"/>
          </p:cNvSpPr>
          <p:nvPr>
            <p:ph type="subTitle" idx="1"/>
          </p:nvPr>
        </p:nvSpPr>
        <p:spPr>
          <a:xfrm>
            <a:off x="1295400" y="2514600"/>
            <a:ext cx="7620000" cy="1752600"/>
          </a:xfrm>
        </p:spPr>
        <p:txBody>
          <a:bodyPr/>
          <a:lstStyle/>
          <a:p>
            <a:pPr marL="514350" indent="-514350" algn="l">
              <a:buAutoNum type="arabicPeriod"/>
            </a:pPr>
            <a:r>
              <a:rPr lang="en-US" sz="2800" dirty="0" smtClean="0">
                <a:solidFill>
                  <a:srgbClr val="FFFF00"/>
                </a:solidFill>
              </a:rPr>
              <a:t>COPD (exposure)</a:t>
            </a:r>
          </a:p>
          <a:p>
            <a:pPr marL="514350" indent="-514350" algn="l">
              <a:buAutoNum type="arabicPeriod"/>
            </a:pPr>
            <a:r>
              <a:rPr lang="en-US" sz="2800" dirty="0" smtClean="0">
                <a:solidFill>
                  <a:srgbClr val="FFFF00"/>
                </a:solidFill>
              </a:rPr>
              <a:t>Asbestos-related diseases (exposure)</a:t>
            </a:r>
          </a:p>
          <a:p>
            <a:pPr marL="514350" indent="-514350" algn="l">
              <a:buAutoNum type="arabicPeriod"/>
            </a:pPr>
            <a:r>
              <a:rPr lang="en-US" sz="2800" dirty="0" smtClean="0">
                <a:solidFill>
                  <a:srgbClr val="FFFF00"/>
                </a:solidFill>
              </a:rPr>
              <a:t>Work-related asthma (exposure and disease)</a:t>
            </a:r>
          </a:p>
          <a:p>
            <a:pPr marL="514350" indent="-514350" algn="l">
              <a:buAutoNum type="arabicPeriod"/>
            </a:pPr>
            <a:r>
              <a:rPr lang="en-US" sz="2800" dirty="0" smtClean="0">
                <a:solidFill>
                  <a:srgbClr val="FFFF00"/>
                </a:solidFill>
              </a:rPr>
              <a:t>Solvents and hearing loss (exposure)</a:t>
            </a:r>
          </a:p>
          <a:p>
            <a:pPr marL="514350" indent="-514350" algn="l">
              <a:buAutoNum type="arabicPeriod"/>
            </a:pPr>
            <a:r>
              <a:rPr lang="en-US" sz="2800" dirty="0" smtClean="0">
                <a:solidFill>
                  <a:srgbClr val="FFFF00"/>
                </a:solidFill>
              </a:rPr>
              <a:t>Cessation of post-1995 exposure presumption</a:t>
            </a:r>
          </a:p>
          <a:p>
            <a:pPr marL="514350" indent="-514350" algn="l">
              <a:buAutoNum type="arabicPeriod"/>
            </a:pPr>
            <a:r>
              <a:rPr lang="en-US" sz="2800" dirty="0" smtClean="0">
                <a:solidFill>
                  <a:srgbClr val="FFFF00"/>
                </a:solidFill>
              </a:rPr>
              <a:t>Endorsed current CBD-sarcoidosis presumption</a:t>
            </a:r>
          </a:p>
          <a:p>
            <a:pPr marL="514350" indent="-514350" algn="l">
              <a:buAutoNum type="arabicPeriod"/>
            </a:pPr>
            <a:endParaRPr lang="en-US" dirty="0" smtClean="0"/>
          </a:p>
          <a:p>
            <a:pPr marL="514350" indent="-514350" algn="l">
              <a:buAutoNum type="arabicPeriod"/>
            </a:pPr>
            <a:endParaRPr lang="en-US" dirty="0" smtClean="0"/>
          </a:p>
          <a:p>
            <a:pPr marL="514350" indent="-514350">
              <a:buAutoNum type="arabicPeriod"/>
            </a:pPr>
            <a:endParaRPr lang="en-US" dirty="0"/>
          </a:p>
        </p:txBody>
      </p:sp>
    </p:spTree>
    <p:extLst>
      <p:ext uri="{BB962C8B-B14F-4D97-AF65-F5344CB8AC3E}">
        <p14:creationId xmlns:p14="http://schemas.microsoft.com/office/powerpoint/2010/main" val="14757646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676400"/>
            <a:ext cx="8915400" cy="1470025"/>
          </a:xfrm>
        </p:spPr>
        <p:txBody>
          <a:bodyPr/>
          <a:lstStyle/>
          <a:p>
            <a:pPr algn="l"/>
            <a:r>
              <a:rPr lang="en-US" sz="2800" dirty="0" smtClean="0"/>
              <a:t/>
            </a:r>
            <a:br>
              <a:rPr lang="en-US" sz="2800" dirty="0" smtClean="0"/>
            </a:br>
            <a:r>
              <a:rPr lang="en-US" sz="2800" dirty="0" smtClean="0"/>
              <a:t/>
            </a:r>
            <a:br>
              <a:rPr lang="en-US" sz="2800" dirty="0" smtClean="0"/>
            </a:br>
            <a:r>
              <a:rPr lang="en-US" sz="2800" dirty="0"/>
              <a:t/>
            </a:r>
            <a:br>
              <a:rPr lang="en-US" sz="2800" dirty="0"/>
            </a:br>
            <a:r>
              <a:rPr lang="en-US" sz="2800" dirty="0"/>
              <a:t>Proposed Diagnostic Criteria</a:t>
            </a:r>
            <a:r>
              <a:rPr lang="en-US" sz="2800" dirty="0" smtClean="0"/>
              <a:t/>
            </a:r>
            <a:br>
              <a:rPr lang="en-US" sz="2800" dirty="0" smtClean="0"/>
            </a:br>
            <a:r>
              <a:rPr lang="en-US" sz="2800" dirty="0" smtClean="0"/>
              <a:t/>
            </a:r>
            <a:br>
              <a:rPr lang="en-US" sz="2800" dirty="0" smtClean="0"/>
            </a:br>
            <a:r>
              <a:rPr lang="en-US" sz="2800" dirty="0" smtClean="0"/>
              <a:t>Mesothelioma (pleural), Cancer of Lung, Ovary, and Larynx</a:t>
            </a:r>
            <a:br>
              <a:rPr lang="en-US" sz="2800" dirty="0" smtClean="0"/>
            </a:br>
            <a:r>
              <a:rPr lang="en-US" sz="3200" dirty="0" smtClean="0"/>
              <a:t> </a:t>
            </a:r>
            <a:r>
              <a:rPr lang="en-US" sz="2800" dirty="0" smtClean="0"/>
              <a:t/>
            </a:r>
            <a:br>
              <a:rPr lang="en-US" sz="2800" dirty="0" smtClean="0"/>
            </a:br>
            <a:r>
              <a:rPr lang="en-US" sz="2800" dirty="0" smtClean="0"/>
              <a:t>     1. Documented by pathology, or</a:t>
            </a:r>
            <a:br>
              <a:rPr lang="en-US" sz="2800" dirty="0" smtClean="0"/>
            </a:br>
            <a:r>
              <a:rPr lang="en-US" sz="2800" dirty="0" smtClean="0"/>
              <a:t/>
            </a:r>
            <a:br>
              <a:rPr lang="en-US" sz="2800" dirty="0" smtClean="0"/>
            </a:br>
            <a:r>
              <a:rPr lang="en-US" sz="2800" dirty="0" smtClean="0"/>
              <a:t>     2. Clinical and radiological presentation that </a:t>
            </a:r>
            <a:br>
              <a:rPr lang="en-US" sz="2800" dirty="0" smtClean="0"/>
            </a:br>
            <a:r>
              <a:rPr lang="en-US" sz="2800" dirty="0" smtClean="0"/>
              <a:t>         favors malignant mesothelioma of pleura or     </a:t>
            </a:r>
            <a:br>
              <a:rPr lang="en-US" sz="2800" dirty="0" smtClean="0"/>
            </a:br>
            <a:r>
              <a:rPr lang="en-US" sz="2800" dirty="0" smtClean="0"/>
              <a:t>         </a:t>
            </a:r>
            <a:r>
              <a:rPr lang="en-US" sz="2800" dirty="0" smtClean="0"/>
              <a:t>cancer of lung, ovary, or larynx, or</a:t>
            </a:r>
            <a:br>
              <a:rPr lang="en-US" sz="2800" dirty="0" smtClean="0"/>
            </a:br>
            <a:r>
              <a:rPr lang="en-US" sz="2800" dirty="0" smtClean="0"/>
              <a:t/>
            </a:r>
            <a:br>
              <a:rPr lang="en-US" sz="2800" dirty="0" smtClean="0"/>
            </a:br>
            <a:r>
              <a:rPr lang="en-US" sz="2800" dirty="0" smtClean="0"/>
              <a:t>     3. Death certificate: cause, underlying or </a:t>
            </a:r>
            <a:br>
              <a:rPr lang="en-US" sz="2800" dirty="0" smtClean="0"/>
            </a:br>
            <a:r>
              <a:rPr lang="en-US" sz="2800" dirty="0" smtClean="0"/>
              <a:t>         primary or contributing factor </a:t>
            </a:r>
            <a:endParaRPr lang="en-US" sz="2800" dirty="0"/>
          </a:p>
        </p:txBody>
      </p:sp>
    </p:spTree>
    <p:extLst>
      <p:ext uri="{BB962C8B-B14F-4D97-AF65-F5344CB8AC3E}">
        <p14:creationId xmlns:p14="http://schemas.microsoft.com/office/powerpoint/2010/main" val="90087067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295400"/>
            <a:ext cx="7772400" cy="1470025"/>
          </a:xfrm>
        </p:spPr>
        <p:txBody>
          <a:bodyPr/>
          <a:lstStyle/>
          <a:p>
            <a:r>
              <a:rPr lang="en-US" sz="2800" dirty="0" smtClean="0"/>
              <a:t>Additional Candidate Issues for </a:t>
            </a:r>
            <a:br>
              <a:rPr lang="en-US" sz="2800" dirty="0" smtClean="0"/>
            </a:br>
            <a:r>
              <a:rPr lang="en-US" sz="2800" dirty="0" smtClean="0"/>
              <a:t>EEOICP Presumptions</a:t>
            </a:r>
            <a:br>
              <a:rPr lang="en-US" sz="2800" dirty="0" smtClean="0"/>
            </a:br>
            <a:r>
              <a:rPr lang="en-US" sz="2800" dirty="0" smtClean="0"/>
              <a:t/>
            </a:r>
            <a:br>
              <a:rPr lang="en-US" sz="2800" dirty="0" smtClean="0"/>
            </a:br>
            <a:r>
              <a:rPr lang="en-US" sz="2800" dirty="0" smtClean="0"/>
              <a:t>ABTSWH</a:t>
            </a:r>
            <a:endParaRPr lang="en-US" sz="2800" dirty="0"/>
          </a:p>
        </p:txBody>
      </p:sp>
      <p:sp>
        <p:nvSpPr>
          <p:cNvPr id="5" name="TextBox 4"/>
          <p:cNvSpPr txBox="1"/>
          <p:nvPr/>
        </p:nvSpPr>
        <p:spPr>
          <a:xfrm>
            <a:off x="1866900" y="3505200"/>
            <a:ext cx="4953000" cy="1569660"/>
          </a:xfrm>
          <a:prstGeom prst="rect">
            <a:avLst/>
          </a:prstGeom>
          <a:noFill/>
        </p:spPr>
        <p:txBody>
          <a:bodyPr wrap="square" rtlCol="0">
            <a:spAutoFit/>
          </a:bodyPr>
          <a:lstStyle/>
          <a:p>
            <a:pPr marL="457200" indent="-457200">
              <a:buAutoNum type="arabicPeriod"/>
            </a:pPr>
            <a:r>
              <a:rPr lang="en-US" sz="2400" dirty="0" smtClean="0">
                <a:solidFill>
                  <a:schemeClr val="tx2"/>
                </a:solidFill>
              </a:rPr>
              <a:t>Parkinsonism?</a:t>
            </a:r>
          </a:p>
          <a:p>
            <a:pPr marL="457200" indent="-457200">
              <a:buAutoNum type="arabicPeriod"/>
            </a:pPr>
            <a:r>
              <a:rPr lang="en-US" sz="2400" dirty="0" smtClean="0">
                <a:solidFill>
                  <a:schemeClr val="tx2"/>
                </a:solidFill>
              </a:rPr>
              <a:t>Other neurologic diseases?</a:t>
            </a:r>
          </a:p>
          <a:p>
            <a:pPr marL="457200" indent="-457200">
              <a:buAutoNum type="arabicPeriod"/>
            </a:pPr>
            <a:r>
              <a:rPr lang="en-US" sz="2400" dirty="0" smtClean="0">
                <a:solidFill>
                  <a:schemeClr val="tx2"/>
                </a:solidFill>
              </a:rPr>
              <a:t>Kidney disease?</a:t>
            </a:r>
          </a:p>
          <a:p>
            <a:pPr marL="457200" indent="-457200">
              <a:buAutoNum type="arabicPeriod"/>
            </a:pPr>
            <a:r>
              <a:rPr lang="en-US" sz="2400" dirty="0" smtClean="0">
                <a:solidFill>
                  <a:schemeClr val="tx2"/>
                </a:solidFill>
              </a:rPr>
              <a:t>Others</a:t>
            </a:r>
            <a:endParaRPr lang="en-US" sz="2400" dirty="0">
              <a:solidFill>
                <a:schemeClr val="tx2"/>
              </a:solidFill>
            </a:endParaRPr>
          </a:p>
        </p:txBody>
      </p:sp>
    </p:spTree>
    <p:extLst>
      <p:ext uri="{BB962C8B-B14F-4D97-AF65-F5344CB8AC3E}">
        <p14:creationId xmlns:p14="http://schemas.microsoft.com/office/powerpoint/2010/main" val="20450093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76200"/>
            <a:ext cx="7772400" cy="1143000"/>
          </a:xfrm>
        </p:spPr>
        <p:txBody>
          <a:bodyPr/>
          <a:lstStyle/>
          <a:p>
            <a:r>
              <a:rPr lang="en-US" sz="3200" dirty="0" smtClean="0"/>
              <a:t>EEOICP recognizes:</a:t>
            </a:r>
            <a:endParaRPr lang="en-US" sz="3200" dirty="0"/>
          </a:p>
        </p:txBody>
      </p:sp>
      <p:sp>
        <p:nvSpPr>
          <p:cNvPr id="3" name="Content Placeholder 2"/>
          <p:cNvSpPr>
            <a:spLocks noGrp="1"/>
          </p:cNvSpPr>
          <p:nvPr>
            <p:ph idx="1"/>
          </p:nvPr>
        </p:nvSpPr>
        <p:spPr>
          <a:xfrm>
            <a:off x="952500" y="1143000"/>
            <a:ext cx="7772400" cy="2819400"/>
          </a:xfrm>
        </p:spPr>
        <p:txBody>
          <a:bodyPr/>
          <a:lstStyle/>
          <a:p>
            <a:r>
              <a:rPr lang="en-US" dirty="0" smtClean="0"/>
              <a:t>Non-malignant asbestos-related disease</a:t>
            </a:r>
          </a:p>
          <a:p>
            <a:pPr lvl="1"/>
            <a:r>
              <a:rPr lang="en-US" dirty="0" smtClean="0"/>
              <a:t>Asbestosis</a:t>
            </a:r>
          </a:p>
          <a:p>
            <a:pPr lvl="1"/>
            <a:r>
              <a:rPr lang="en-US" dirty="0" smtClean="0"/>
              <a:t>Pleural plaques and pleural thickening</a:t>
            </a:r>
          </a:p>
          <a:p>
            <a:pPr lvl="1"/>
            <a:r>
              <a:rPr lang="en-US" dirty="0" smtClean="0"/>
              <a:t>Benign asbestos-related pleural effusion</a:t>
            </a:r>
          </a:p>
          <a:p>
            <a:pPr lvl="1"/>
            <a:endParaRPr lang="en-US" dirty="0"/>
          </a:p>
        </p:txBody>
      </p:sp>
      <p:sp>
        <p:nvSpPr>
          <p:cNvPr id="4" name="Content Placeholder 2"/>
          <p:cNvSpPr txBox="1">
            <a:spLocks/>
          </p:cNvSpPr>
          <p:nvPr/>
        </p:nvSpPr>
        <p:spPr bwMode="auto">
          <a:xfrm>
            <a:off x="952500" y="3581400"/>
            <a:ext cx="7772400" cy="281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rgbClr val="FFFF00"/>
                </a:solidFill>
                <a:latin typeface="+mn-lt"/>
                <a:ea typeface="+mn-ea"/>
                <a:cs typeface="+mn-cs"/>
              </a:defRPr>
            </a:lvl1pPr>
            <a:lvl2pPr marL="742950" indent="-285750" algn="l" rtl="0" eaLnBrk="0" fontAlgn="base" hangingPunct="0">
              <a:spcBef>
                <a:spcPct val="20000"/>
              </a:spcBef>
              <a:spcAft>
                <a:spcPct val="0"/>
              </a:spcAft>
              <a:buChar char="–"/>
              <a:defRPr sz="2800">
                <a:solidFill>
                  <a:srgbClr val="FFFF00"/>
                </a:solidFill>
                <a:latin typeface="+mn-lt"/>
              </a:defRPr>
            </a:lvl2pPr>
            <a:lvl3pPr marL="1143000" indent="-228600" algn="l" rtl="0" eaLnBrk="0" fontAlgn="base" hangingPunct="0">
              <a:spcBef>
                <a:spcPct val="20000"/>
              </a:spcBef>
              <a:spcAft>
                <a:spcPct val="0"/>
              </a:spcAft>
              <a:buChar char="•"/>
              <a:defRPr sz="2400">
                <a:solidFill>
                  <a:srgbClr val="FFFF00"/>
                </a:solidFill>
                <a:latin typeface="+mn-lt"/>
              </a:defRPr>
            </a:lvl3pPr>
            <a:lvl4pPr marL="1600200" indent="-228600" algn="l" rtl="0" eaLnBrk="0" fontAlgn="base" hangingPunct="0">
              <a:spcBef>
                <a:spcPct val="20000"/>
              </a:spcBef>
              <a:spcAft>
                <a:spcPct val="0"/>
              </a:spcAft>
              <a:buChar char="–"/>
              <a:defRPr sz="2000">
                <a:solidFill>
                  <a:srgbClr val="FFFF00"/>
                </a:solidFill>
                <a:latin typeface="+mn-lt"/>
              </a:defRPr>
            </a:lvl4pPr>
            <a:lvl5pPr marL="2057400" indent="-228600" algn="l" rtl="0" eaLnBrk="0" fontAlgn="base" hangingPunct="0">
              <a:spcBef>
                <a:spcPct val="20000"/>
              </a:spcBef>
              <a:spcAft>
                <a:spcPct val="0"/>
              </a:spcAft>
              <a:buChar char="»"/>
              <a:defRPr sz="2000">
                <a:solidFill>
                  <a:srgbClr val="FFFF00"/>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marL="0" indent="0">
              <a:buNone/>
            </a:pPr>
            <a:r>
              <a:rPr lang="en-US" kern="0" dirty="0"/>
              <a:t>M</a:t>
            </a:r>
            <a:r>
              <a:rPr lang="en-US" kern="0" dirty="0" smtClean="0"/>
              <a:t>alignant asbestos-related disease</a:t>
            </a:r>
          </a:p>
          <a:p>
            <a:pPr lvl="1"/>
            <a:r>
              <a:rPr lang="en-US" kern="0" dirty="0" smtClean="0"/>
              <a:t>Malignant mesothelioma</a:t>
            </a:r>
          </a:p>
          <a:p>
            <a:pPr lvl="1"/>
            <a:r>
              <a:rPr lang="en-US" kern="0" dirty="0" smtClean="0"/>
              <a:t>Lung Cancer</a:t>
            </a:r>
          </a:p>
          <a:p>
            <a:pPr lvl="1"/>
            <a:r>
              <a:rPr lang="en-US" kern="0" dirty="0" smtClean="0"/>
              <a:t>Cancer of ovary</a:t>
            </a:r>
          </a:p>
          <a:p>
            <a:pPr lvl="1"/>
            <a:r>
              <a:rPr lang="en-US" kern="0" dirty="0" smtClean="0"/>
              <a:t>Cancer of larynx</a:t>
            </a:r>
            <a:endParaRPr lang="en-US" kern="0" dirty="0"/>
          </a:p>
        </p:txBody>
      </p:sp>
    </p:spTree>
    <p:extLst>
      <p:ext uri="{BB962C8B-B14F-4D97-AF65-F5344CB8AC3E}">
        <p14:creationId xmlns:p14="http://schemas.microsoft.com/office/powerpoint/2010/main" val="27234708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490374"/>
            <a:ext cx="7772400" cy="1470025"/>
          </a:xfrm>
        </p:spPr>
        <p:txBody>
          <a:bodyPr/>
          <a:lstStyle/>
          <a:p>
            <a:pPr algn="l"/>
            <a:r>
              <a:rPr lang="en-US" sz="3000" dirty="0" smtClean="0"/>
              <a:t>Medical </a:t>
            </a:r>
            <a:r>
              <a:rPr lang="en-US" sz="3000" dirty="0" smtClean="0"/>
              <a:t>Evidence </a:t>
            </a:r>
            <a:r>
              <a:rPr lang="en-US" sz="3000" dirty="0" smtClean="0"/>
              <a:t>of </a:t>
            </a:r>
            <a:r>
              <a:rPr lang="en-US" sz="3000" dirty="0" smtClean="0"/>
              <a:t>Asbestosis</a:t>
            </a:r>
            <a:endParaRPr lang="en-US" sz="3000" dirty="0"/>
          </a:p>
        </p:txBody>
      </p:sp>
      <p:sp>
        <p:nvSpPr>
          <p:cNvPr id="3" name="Subtitle 2"/>
          <p:cNvSpPr>
            <a:spLocks noGrp="1"/>
          </p:cNvSpPr>
          <p:nvPr>
            <p:ph type="subTitle" idx="1"/>
          </p:nvPr>
        </p:nvSpPr>
        <p:spPr>
          <a:xfrm>
            <a:off x="1219200" y="1965325"/>
            <a:ext cx="7772400" cy="1752600"/>
          </a:xfrm>
        </p:spPr>
        <p:txBody>
          <a:bodyPr/>
          <a:lstStyle/>
          <a:p>
            <a:pPr algn="l"/>
            <a:r>
              <a:rPr lang="en-US" sz="2800" dirty="0" smtClean="0">
                <a:solidFill>
                  <a:srgbClr val="FFFF00"/>
                </a:solidFill>
              </a:rPr>
              <a:t>Sources of evidence:</a:t>
            </a:r>
          </a:p>
          <a:p>
            <a:pPr algn="l"/>
            <a:endParaRPr lang="en-US" sz="2800" dirty="0" smtClean="0">
              <a:solidFill>
                <a:srgbClr val="FFFF00"/>
              </a:solidFill>
            </a:endParaRPr>
          </a:p>
          <a:p>
            <a:pPr marL="514350" indent="-514350" algn="l">
              <a:buAutoNum type="arabicPeriod"/>
            </a:pPr>
            <a:r>
              <a:rPr lang="en-US" sz="2800" dirty="0" smtClean="0">
                <a:solidFill>
                  <a:srgbClr val="FFFF00"/>
                </a:solidFill>
              </a:rPr>
              <a:t>Opinion </a:t>
            </a:r>
            <a:r>
              <a:rPr lang="en-US" sz="2800" dirty="0" smtClean="0">
                <a:solidFill>
                  <a:srgbClr val="FFFF00"/>
                </a:solidFill>
              </a:rPr>
              <a:t>of qualified MD </a:t>
            </a:r>
            <a:r>
              <a:rPr lang="en-US" sz="2800" dirty="0" smtClean="0">
                <a:solidFill>
                  <a:srgbClr val="FFFF00"/>
                </a:solidFill>
              </a:rPr>
              <a:t>based on CXR, CT, MRI, PFT, or lung biopsy.</a:t>
            </a:r>
          </a:p>
          <a:p>
            <a:pPr marL="514350" indent="-514350" algn="l">
              <a:buAutoNum type="arabicPeriod"/>
            </a:pPr>
            <a:endParaRPr lang="en-US" sz="2800" dirty="0" smtClean="0">
              <a:solidFill>
                <a:srgbClr val="FFFF00"/>
              </a:solidFill>
            </a:endParaRPr>
          </a:p>
          <a:p>
            <a:pPr marL="514350" indent="-514350" algn="l">
              <a:buAutoNum type="arabicPeriod"/>
            </a:pPr>
            <a:r>
              <a:rPr lang="en-US" sz="2800" dirty="0" smtClean="0">
                <a:solidFill>
                  <a:srgbClr val="FFFF00"/>
                </a:solidFill>
              </a:rPr>
              <a:t>DOE FWP physician finding</a:t>
            </a:r>
          </a:p>
          <a:p>
            <a:pPr algn="l"/>
            <a:endParaRPr lang="en-US" sz="2800" dirty="0" smtClean="0">
              <a:solidFill>
                <a:srgbClr val="FFFF00"/>
              </a:solidFill>
            </a:endParaRPr>
          </a:p>
          <a:p>
            <a:pPr algn="l"/>
            <a:r>
              <a:rPr lang="en-US" sz="2800" dirty="0" smtClean="0">
                <a:solidFill>
                  <a:srgbClr val="FFFF00"/>
                </a:solidFill>
              </a:rPr>
              <a:t>3.   Death certificate</a:t>
            </a:r>
          </a:p>
          <a:p>
            <a:pPr algn="l"/>
            <a:endParaRPr lang="en-US" sz="2800" dirty="0" smtClean="0">
              <a:solidFill>
                <a:srgbClr val="FFFF00"/>
              </a:solidFill>
            </a:endParaRPr>
          </a:p>
          <a:p>
            <a:pPr algn="l"/>
            <a:endParaRPr lang="en-US" sz="2800" dirty="0" smtClean="0">
              <a:solidFill>
                <a:srgbClr val="FFFF00"/>
              </a:solidFill>
            </a:endParaRPr>
          </a:p>
          <a:p>
            <a:pPr algn="l"/>
            <a:endParaRPr lang="en-US" sz="2800" dirty="0" smtClean="0"/>
          </a:p>
          <a:p>
            <a:endParaRPr lang="en-US" dirty="0"/>
          </a:p>
        </p:txBody>
      </p:sp>
      <p:sp>
        <p:nvSpPr>
          <p:cNvPr id="4" name="TextBox 3"/>
          <p:cNvSpPr txBox="1"/>
          <p:nvPr/>
        </p:nvSpPr>
        <p:spPr>
          <a:xfrm>
            <a:off x="152400" y="152400"/>
            <a:ext cx="8686800" cy="615553"/>
          </a:xfrm>
          <a:prstGeom prst="rect">
            <a:avLst/>
          </a:prstGeom>
          <a:noFill/>
        </p:spPr>
        <p:txBody>
          <a:bodyPr wrap="square" rtlCol="0">
            <a:spAutoFit/>
          </a:bodyPr>
          <a:lstStyle/>
          <a:p>
            <a:r>
              <a:rPr lang="en-US" sz="1600" dirty="0" smtClean="0">
                <a:solidFill>
                  <a:schemeClr val="tx1">
                    <a:lumMod val="65000"/>
                  </a:schemeClr>
                </a:solidFill>
              </a:rPr>
              <a:t>EEOICPA </a:t>
            </a:r>
            <a:r>
              <a:rPr lang="en-US" sz="1600" dirty="0">
                <a:solidFill>
                  <a:schemeClr val="tx1">
                    <a:lumMod val="65000"/>
                  </a:schemeClr>
                </a:solidFill>
              </a:rPr>
              <a:t>Procedure </a:t>
            </a:r>
            <a:r>
              <a:rPr lang="en-US" sz="1600" dirty="0" smtClean="0">
                <a:solidFill>
                  <a:schemeClr val="tx1">
                    <a:lumMod val="65000"/>
                  </a:schemeClr>
                </a:solidFill>
              </a:rPr>
              <a:t>Manual Chapter </a:t>
            </a:r>
            <a:r>
              <a:rPr lang="en-US" sz="1600" dirty="0">
                <a:solidFill>
                  <a:schemeClr val="tx1">
                    <a:lumMod val="65000"/>
                  </a:schemeClr>
                </a:solidFill>
              </a:rPr>
              <a:t>18 –Eligibility Criteria for </a:t>
            </a:r>
            <a:r>
              <a:rPr lang="en-US" sz="1600" dirty="0" smtClean="0">
                <a:solidFill>
                  <a:schemeClr val="tx1">
                    <a:lumMod val="65000"/>
                  </a:schemeClr>
                </a:solidFill>
              </a:rPr>
              <a:t>Non-Cancerous Conditions</a:t>
            </a:r>
            <a:endParaRPr lang="en-US" sz="1600" dirty="0">
              <a:solidFill>
                <a:schemeClr val="tx1">
                  <a:lumMod val="65000"/>
                </a:schemeClr>
              </a:solidFill>
            </a:endParaRPr>
          </a:p>
          <a:p>
            <a:endParaRPr lang="en-US" dirty="0"/>
          </a:p>
        </p:txBody>
      </p:sp>
    </p:spTree>
    <p:extLst>
      <p:ext uri="{BB962C8B-B14F-4D97-AF65-F5344CB8AC3E}">
        <p14:creationId xmlns:p14="http://schemas.microsoft.com/office/powerpoint/2010/main" val="1247474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490374"/>
            <a:ext cx="7772400" cy="1470025"/>
          </a:xfrm>
        </p:spPr>
        <p:txBody>
          <a:bodyPr/>
          <a:lstStyle/>
          <a:p>
            <a:pPr algn="l"/>
            <a:r>
              <a:rPr lang="en-US" sz="3000" dirty="0" smtClean="0"/>
              <a:t>Medical </a:t>
            </a:r>
            <a:r>
              <a:rPr lang="en-US" sz="3000" dirty="0" smtClean="0"/>
              <a:t>Evidence </a:t>
            </a:r>
            <a:r>
              <a:rPr lang="en-US" sz="3000" dirty="0" smtClean="0"/>
              <a:t>of </a:t>
            </a:r>
            <a:r>
              <a:rPr lang="en-US" sz="3000" dirty="0" smtClean="0"/>
              <a:t>Asbestosis</a:t>
            </a:r>
            <a:endParaRPr lang="en-US" sz="3000" dirty="0"/>
          </a:p>
        </p:txBody>
      </p:sp>
      <p:sp>
        <p:nvSpPr>
          <p:cNvPr id="3" name="Subtitle 2"/>
          <p:cNvSpPr>
            <a:spLocks noGrp="1"/>
          </p:cNvSpPr>
          <p:nvPr>
            <p:ph type="subTitle" idx="1"/>
          </p:nvPr>
        </p:nvSpPr>
        <p:spPr>
          <a:xfrm>
            <a:off x="1219200" y="1965325"/>
            <a:ext cx="7772400" cy="1752600"/>
          </a:xfrm>
        </p:spPr>
        <p:txBody>
          <a:bodyPr/>
          <a:lstStyle/>
          <a:p>
            <a:pPr algn="l"/>
            <a:r>
              <a:rPr lang="en-US" sz="2800" dirty="0" smtClean="0">
                <a:solidFill>
                  <a:srgbClr val="FFFF00"/>
                </a:solidFill>
              </a:rPr>
              <a:t>Sources of evidence:</a:t>
            </a:r>
          </a:p>
          <a:p>
            <a:pPr algn="l"/>
            <a:endParaRPr lang="en-US" sz="2800" dirty="0" smtClean="0">
              <a:solidFill>
                <a:srgbClr val="FFFF00"/>
              </a:solidFill>
            </a:endParaRPr>
          </a:p>
          <a:p>
            <a:pPr marL="514350" indent="-514350" algn="l">
              <a:buAutoNum type="arabicPeriod"/>
            </a:pPr>
            <a:r>
              <a:rPr lang="en-US" sz="2800" dirty="0" smtClean="0">
                <a:solidFill>
                  <a:srgbClr val="FFFF00"/>
                </a:solidFill>
              </a:rPr>
              <a:t>Opinion </a:t>
            </a:r>
            <a:r>
              <a:rPr lang="en-US" sz="2800" dirty="0" smtClean="0">
                <a:solidFill>
                  <a:srgbClr val="FFFF00"/>
                </a:solidFill>
              </a:rPr>
              <a:t>of qualified MD </a:t>
            </a:r>
            <a:r>
              <a:rPr lang="en-US" sz="2800" dirty="0" smtClean="0">
                <a:solidFill>
                  <a:srgbClr val="FFFF00"/>
                </a:solidFill>
              </a:rPr>
              <a:t>based on CXR, CT, MRI, PFT, or lung biopsy.</a:t>
            </a:r>
          </a:p>
          <a:p>
            <a:pPr marL="514350" indent="-514350" algn="l">
              <a:buAutoNum type="arabicPeriod"/>
            </a:pPr>
            <a:endParaRPr lang="en-US" sz="2800" dirty="0" smtClean="0">
              <a:solidFill>
                <a:srgbClr val="FFFF00"/>
              </a:solidFill>
            </a:endParaRPr>
          </a:p>
          <a:p>
            <a:pPr marL="514350" indent="-514350" algn="l">
              <a:buAutoNum type="arabicPeriod"/>
            </a:pPr>
            <a:r>
              <a:rPr lang="en-US" sz="2800" dirty="0" smtClean="0">
                <a:solidFill>
                  <a:srgbClr val="FFFF00"/>
                </a:solidFill>
              </a:rPr>
              <a:t>DOE FWP physician finding</a:t>
            </a:r>
          </a:p>
          <a:p>
            <a:pPr algn="l"/>
            <a:endParaRPr lang="en-US" sz="2800" dirty="0" smtClean="0">
              <a:solidFill>
                <a:srgbClr val="FFFF00"/>
              </a:solidFill>
            </a:endParaRPr>
          </a:p>
          <a:p>
            <a:pPr algn="l"/>
            <a:r>
              <a:rPr lang="en-US" sz="2800" dirty="0" smtClean="0">
                <a:solidFill>
                  <a:srgbClr val="FFFF00"/>
                </a:solidFill>
              </a:rPr>
              <a:t>3.   Death certificate</a:t>
            </a:r>
          </a:p>
          <a:p>
            <a:pPr algn="l"/>
            <a:endParaRPr lang="en-US" sz="2800" dirty="0" smtClean="0">
              <a:solidFill>
                <a:srgbClr val="FFFF00"/>
              </a:solidFill>
            </a:endParaRPr>
          </a:p>
          <a:p>
            <a:pPr algn="l"/>
            <a:endParaRPr lang="en-US" sz="2800" dirty="0" smtClean="0">
              <a:solidFill>
                <a:srgbClr val="FFFF00"/>
              </a:solidFill>
            </a:endParaRPr>
          </a:p>
          <a:p>
            <a:pPr algn="l"/>
            <a:endParaRPr lang="en-US" sz="2800" dirty="0" smtClean="0"/>
          </a:p>
          <a:p>
            <a:endParaRPr lang="en-US" dirty="0"/>
          </a:p>
        </p:txBody>
      </p:sp>
      <p:sp>
        <p:nvSpPr>
          <p:cNvPr id="4" name="TextBox 3"/>
          <p:cNvSpPr txBox="1"/>
          <p:nvPr/>
        </p:nvSpPr>
        <p:spPr>
          <a:xfrm>
            <a:off x="152400" y="152400"/>
            <a:ext cx="8686800" cy="615553"/>
          </a:xfrm>
          <a:prstGeom prst="rect">
            <a:avLst/>
          </a:prstGeom>
          <a:noFill/>
        </p:spPr>
        <p:txBody>
          <a:bodyPr wrap="square" rtlCol="0">
            <a:spAutoFit/>
          </a:bodyPr>
          <a:lstStyle/>
          <a:p>
            <a:r>
              <a:rPr lang="en-US" sz="1600" dirty="0" smtClean="0">
                <a:solidFill>
                  <a:schemeClr val="tx1">
                    <a:lumMod val="65000"/>
                  </a:schemeClr>
                </a:solidFill>
              </a:rPr>
              <a:t>EEOICPA </a:t>
            </a:r>
            <a:r>
              <a:rPr lang="en-US" sz="1600" dirty="0">
                <a:solidFill>
                  <a:schemeClr val="tx1">
                    <a:lumMod val="65000"/>
                  </a:schemeClr>
                </a:solidFill>
              </a:rPr>
              <a:t>Procedure </a:t>
            </a:r>
            <a:r>
              <a:rPr lang="en-US" sz="1600" dirty="0" smtClean="0">
                <a:solidFill>
                  <a:schemeClr val="tx1">
                    <a:lumMod val="65000"/>
                  </a:schemeClr>
                </a:solidFill>
              </a:rPr>
              <a:t>Manual Chapter </a:t>
            </a:r>
            <a:r>
              <a:rPr lang="en-US" sz="1600" dirty="0">
                <a:solidFill>
                  <a:schemeClr val="tx1">
                    <a:lumMod val="65000"/>
                  </a:schemeClr>
                </a:solidFill>
              </a:rPr>
              <a:t>18 –Eligibility Criteria for </a:t>
            </a:r>
            <a:r>
              <a:rPr lang="en-US" sz="1600" dirty="0" smtClean="0">
                <a:solidFill>
                  <a:schemeClr val="tx1">
                    <a:lumMod val="65000"/>
                  </a:schemeClr>
                </a:solidFill>
              </a:rPr>
              <a:t>Non-Cancerous Conditions</a:t>
            </a:r>
            <a:endParaRPr lang="en-US" sz="1600" dirty="0">
              <a:solidFill>
                <a:schemeClr val="tx1">
                  <a:lumMod val="65000"/>
                </a:schemeClr>
              </a:solidFill>
            </a:endParaRPr>
          </a:p>
          <a:p>
            <a:endParaRPr lang="en-US" dirty="0"/>
          </a:p>
        </p:txBody>
      </p:sp>
    </p:spTree>
    <p:extLst>
      <p:ext uri="{BB962C8B-B14F-4D97-AF65-F5344CB8AC3E}">
        <p14:creationId xmlns:p14="http://schemas.microsoft.com/office/powerpoint/2010/main" val="14130320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81000"/>
            <a:ext cx="8991600" cy="1470025"/>
          </a:xfrm>
        </p:spPr>
        <p:txBody>
          <a:bodyPr/>
          <a:lstStyle/>
          <a:p>
            <a:pPr algn="l"/>
            <a:r>
              <a:rPr lang="en-US" sz="2800" dirty="0" smtClean="0"/>
              <a:t>Medical </a:t>
            </a:r>
            <a:r>
              <a:rPr lang="en-US" sz="2800" dirty="0" smtClean="0"/>
              <a:t>Evidence </a:t>
            </a:r>
            <a:r>
              <a:rPr lang="en-US" sz="2800" dirty="0" smtClean="0"/>
              <a:t>of </a:t>
            </a:r>
            <a:r>
              <a:rPr lang="en-US" sz="2800" dirty="0" smtClean="0"/>
              <a:t>Asbestosis</a:t>
            </a:r>
            <a:endParaRPr lang="en-US" sz="2800" dirty="0"/>
          </a:p>
        </p:txBody>
      </p:sp>
      <p:sp>
        <p:nvSpPr>
          <p:cNvPr id="3" name="Subtitle 2"/>
          <p:cNvSpPr>
            <a:spLocks noGrp="1"/>
          </p:cNvSpPr>
          <p:nvPr>
            <p:ph type="subTitle" idx="1"/>
          </p:nvPr>
        </p:nvSpPr>
        <p:spPr>
          <a:xfrm>
            <a:off x="609600" y="1524000"/>
            <a:ext cx="8153400" cy="1752600"/>
          </a:xfrm>
        </p:spPr>
        <p:txBody>
          <a:bodyPr/>
          <a:lstStyle/>
          <a:p>
            <a:pPr algn="l"/>
            <a:r>
              <a:rPr lang="en-US" sz="2800" dirty="0" smtClean="0">
                <a:solidFill>
                  <a:srgbClr val="FFFF00"/>
                </a:solidFill>
              </a:rPr>
              <a:t>1. Opinion </a:t>
            </a:r>
            <a:r>
              <a:rPr lang="en-US" sz="2800" dirty="0" smtClean="0">
                <a:solidFill>
                  <a:srgbClr val="FFFF00"/>
                </a:solidFill>
              </a:rPr>
              <a:t>of qualified </a:t>
            </a:r>
            <a:r>
              <a:rPr lang="en-US" sz="2800" dirty="0" smtClean="0">
                <a:solidFill>
                  <a:srgbClr val="FFFF00"/>
                </a:solidFill>
              </a:rPr>
              <a:t>MD:</a:t>
            </a:r>
            <a:endParaRPr lang="en-US" sz="2800" dirty="0" smtClean="0">
              <a:solidFill>
                <a:srgbClr val="FFFF00"/>
              </a:solidFill>
            </a:endParaRPr>
          </a:p>
          <a:p>
            <a:pPr algn="l"/>
            <a:endParaRPr lang="en-US" sz="2800" dirty="0" smtClean="0">
              <a:solidFill>
                <a:srgbClr val="FFFF00"/>
              </a:solidFill>
            </a:endParaRPr>
          </a:p>
          <a:p>
            <a:pPr algn="l"/>
            <a:r>
              <a:rPr lang="en-US" sz="2800" dirty="0" smtClean="0">
                <a:solidFill>
                  <a:srgbClr val="FFFF00"/>
                </a:solidFill>
              </a:rPr>
              <a:t>CXR    -  pulmonary interstitial fibrosis </a:t>
            </a:r>
            <a:r>
              <a:rPr lang="en-US" sz="2800" u="sng" dirty="0" smtClean="0">
                <a:solidFill>
                  <a:srgbClr val="FFFF00"/>
                </a:solidFill>
              </a:rPr>
              <a:t>+</a:t>
            </a:r>
            <a:r>
              <a:rPr lang="en-US" sz="2800" dirty="0" smtClean="0">
                <a:solidFill>
                  <a:srgbClr val="FFFF00"/>
                </a:solidFill>
              </a:rPr>
              <a:t> heart </a:t>
            </a:r>
          </a:p>
          <a:p>
            <a:pPr algn="l"/>
            <a:r>
              <a:rPr lang="en-US" sz="2800" dirty="0">
                <a:solidFill>
                  <a:srgbClr val="FFFF00"/>
                </a:solidFill>
              </a:rPr>
              <a:t>	 </a:t>
            </a:r>
            <a:r>
              <a:rPr lang="en-US" sz="2800" dirty="0" smtClean="0">
                <a:solidFill>
                  <a:srgbClr val="FFFF00"/>
                </a:solidFill>
              </a:rPr>
              <a:t>    enlargement</a:t>
            </a:r>
          </a:p>
          <a:p>
            <a:pPr algn="l"/>
            <a:r>
              <a:rPr lang="en-US" sz="2800" dirty="0" smtClean="0">
                <a:solidFill>
                  <a:srgbClr val="FFFF00"/>
                </a:solidFill>
              </a:rPr>
              <a:t>CT/MRI    -  lung scarring, pleural thickening, </a:t>
            </a:r>
            <a:endParaRPr lang="en-US" sz="2800" dirty="0" smtClean="0">
              <a:solidFill>
                <a:srgbClr val="FFFF00"/>
              </a:solidFill>
            </a:endParaRPr>
          </a:p>
          <a:p>
            <a:pPr algn="l"/>
            <a:r>
              <a:rPr lang="en-US" sz="2800" dirty="0">
                <a:solidFill>
                  <a:srgbClr val="FFFF00"/>
                </a:solidFill>
              </a:rPr>
              <a:t>	</a:t>
            </a:r>
            <a:r>
              <a:rPr lang="en-US" sz="2800" dirty="0" smtClean="0">
                <a:solidFill>
                  <a:srgbClr val="FFFF00"/>
                </a:solidFill>
              </a:rPr>
              <a:t>	</a:t>
            </a:r>
            <a:r>
              <a:rPr lang="en-US" sz="2800" dirty="0" smtClean="0">
                <a:solidFill>
                  <a:srgbClr val="FFFF00"/>
                </a:solidFill>
              </a:rPr>
              <a:t>heart enlargement</a:t>
            </a:r>
            <a:endParaRPr lang="en-US" sz="2800" dirty="0" smtClean="0">
              <a:solidFill>
                <a:srgbClr val="FFFF00"/>
              </a:solidFill>
            </a:endParaRPr>
          </a:p>
          <a:p>
            <a:pPr algn="l"/>
            <a:r>
              <a:rPr lang="en-US" sz="2800" dirty="0" smtClean="0">
                <a:solidFill>
                  <a:srgbClr val="FFFF00"/>
                </a:solidFill>
              </a:rPr>
              <a:t>PFT   - restriction; </a:t>
            </a:r>
            <a:r>
              <a:rPr lang="en-US" sz="2800" dirty="0" smtClean="0">
                <a:solidFill>
                  <a:srgbClr val="FFFF00"/>
                </a:solidFill>
              </a:rPr>
              <a:t>require</a:t>
            </a:r>
            <a:r>
              <a:rPr lang="en-US" sz="2800" dirty="0" smtClean="0">
                <a:solidFill>
                  <a:srgbClr val="FFFF00"/>
                </a:solidFill>
              </a:rPr>
              <a:t>s </a:t>
            </a:r>
            <a:r>
              <a:rPr lang="en-US" sz="2800" dirty="0" smtClean="0">
                <a:solidFill>
                  <a:srgbClr val="FFFF00"/>
                </a:solidFill>
              </a:rPr>
              <a:t>MD interpretation</a:t>
            </a:r>
          </a:p>
          <a:p>
            <a:pPr algn="l"/>
            <a:r>
              <a:rPr lang="en-US" sz="2800" dirty="0" smtClean="0">
                <a:solidFill>
                  <a:srgbClr val="FFFF00"/>
                </a:solidFill>
              </a:rPr>
              <a:t>Lung biopsy   - “sputum cytology or bronchial                </a:t>
            </a:r>
          </a:p>
          <a:p>
            <a:pPr algn="l"/>
            <a:r>
              <a:rPr lang="en-US" sz="2800" dirty="0">
                <a:solidFill>
                  <a:srgbClr val="FFFF00"/>
                </a:solidFill>
              </a:rPr>
              <a:t> </a:t>
            </a:r>
            <a:r>
              <a:rPr lang="en-US" sz="2800" dirty="0" smtClean="0">
                <a:solidFill>
                  <a:srgbClr val="FFFF00"/>
                </a:solidFill>
              </a:rPr>
              <a:t>                         lavage often show asbestos </a:t>
            </a:r>
            <a:r>
              <a:rPr lang="en-US" sz="2800" dirty="0" smtClean="0">
                <a:solidFill>
                  <a:srgbClr val="FFFF00"/>
                </a:solidFill>
              </a:rPr>
              <a:t>bodies” 			     but  “not </a:t>
            </a:r>
            <a:r>
              <a:rPr lang="en-US" sz="2800" dirty="0" smtClean="0">
                <a:solidFill>
                  <a:srgbClr val="FFFF00"/>
                </a:solidFill>
              </a:rPr>
              <a:t>definitive” </a:t>
            </a:r>
          </a:p>
          <a:p>
            <a:pPr algn="l"/>
            <a:endParaRPr lang="en-US" sz="2800" dirty="0" smtClean="0"/>
          </a:p>
          <a:p>
            <a:endParaRPr lang="en-US" dirty="0"/>
          </a:p>
        </p:txBody>
      </p:sp>
      <p:sp>
        <p:nvSpPr>
          <p:cNvPr id="4" name="TextBox 3"/>
          <p:cNvSpPr txBox="1"/>
          <p:nvPr/>
        </p:nvSpPr>
        <p:spPr>
          <a:xfrm>
            <a:off x="152400" y="152400"/>
            <a:ext cx="8610600" cy="615553"/>
          </a:xfrm>
          <a:prstGeom prst="rect">
            <a:avLst/>
          </a:prstGeom>
          <a:noFill/>
        </p:spPr>
        <p:txBody>
          <a:bodyPr wrap="square" rtlCol="0">
            <a:spAutoFit/>
          </a:bodyPr>
          <a:lstStyle/>
          <a:p>
            <a:r>
              <a:rPr lang="en-US" sz="1600" dirty="0" smtClean="0">
                <a:solidFill>
                  <a:schemeClr val="tx1">
                    <a:lumMod val="65000"/>
                  </a:schemeClr>
                </a:solidFill>
              </a:rPr>
              <a:t>EEOICPA </a:t>
            </a:r>
            <a:r>
              <a:rPr lang="en-US" sz="1600" dirty="0">
                <a:solidFill>
                  <a:schemeClr val="tx1">
                    <a:lumMod val="65000"/>
                  </a:schemeClr>
                </a:solidFill>
              </a:rPr>
              <a:t>Procedure </a:t>
            </a:r>
            <a:r>
              <a:rPr lang="en-US" sz="1600" dirty="0" smtClean="0">
                <a:solidFill>
                  <a:schemeClr val="tx1">
                    <a:lumMod val="65000"/>
                  </a:schemeClr>
                </a:solidFill>
              </a:rPr>
              <a:t>Manual Chapter </a:t>
            </a:r>
            <a:r>
              <a:rPr lang="en-US" sz="1600" dirty="0">
                <a:solidFill>
                  <a:schemeClr val="tx1">
                    <a:lumMod val="65000"/>
                  </a:schemeClr>
                </a:solidFill>
              </a:rPr>
              <a:t>18 –Eligibility Criteria for </a:t>
            </a:r>
            <a:r>
              <a:rPr lang="en-US" sz="1600" dirty="0" smtClean="0">
                <a:solidFill>
                  <a:schemeClr val="tx1">
                    <a:lumMod val="65000"/>
                  </a:schemeClr>
                </a:solidFill>
              </a:rPr>
              <a:t>Non-Cancerous Conditions</a:t>
            </a:r>
            <a:endParaRPr lang="en-US" sz="1600" dirty="0">
              <a:solidFill>
                <a:schemeClr val="tx1">
                  <a:lumMod val="65000"/>
                </a:schemeClr>
              </a:solidFill>
            </a:endParaRPr>
          </a:p>
          <a:p>
            <a:endParaRPr lang="en-US" dirty="0"/>
          </a:p>
        </p:txBody>
      </p:sp>
    </p:spTree>
    <p:extLst>
      <p:ext uri="{BB962C8B-B14F-4D97-AF65-F5344CB8AC3E}">
        <p14:creationId xmlns:p14="http://schemas.microsoft.com/office/powerpoint/2010/main" val="26948578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81000"/>
            <a:ext cx="8991600" cy="1470025"/>
          </a:xfrm>
        </p:spPr>
        <p:txBody>
          <a:bodyPr/>
          <a:lstStyle/>
          <a:p>
            <a:pPr algn="l"/>
            <a:r>
              <a:rPr lang="en-US" sz="2800" dirty="0" smtClean="0"/>
              <a:t>Medical </a:t>
            </a:r>
            <a:r>
              <a:rPr lang="en-US" sz="2800" dirty="0" smtClean="0"/>
              <a:t>Evidence </a:t>
            </a:r>
            <a:r>
              <a:rPr lang="en-US" sz="2800" dirty="0" smtClean="0"/>
              <a:t>of </a:t>
            </a:r>
            <a:r>
              <a:rPr lang="en-US" sz="2800" dirty="0" smtClean="0"/>
              <a:t>Asbestosis</a:t>
            </a:r>
            <a:endParaRPr lang="en-US" sz="2800" dirty="0"/>
          </a:p>
        </p:txBody>
      </p:sp>
      <p:sp>
        <p:nvSpPr>
          <p:cNvPr id="3" name="Subtitle 2"/>
          <p:cNvSpPr>
            <a:spLocks noGrp="1"/>
          </p:cNvSpPr>
          <p:nvPr>
            <p:ph type="subTitle" idx="1"/>
          </p:nvPr>
        </p:nvSpPr>
        <p:spPr>
          <a:xfrm>
            <a:off x="838200" y="1981200"/>
            <a:ext cx="8153400" cy="1752600"/>
          </a:xfrm>
        </p:spPr>
        <p:txBody>
          <a:bodyPr/>
          <a:lstStyle/>
          <a:p>
            <a:pPr algn="l"/>
            <a:r>
              <a:rPr lang="en-US" sz="2800" dirty="0">
                <a:solidFill>
                  <a:srgbClr val="FFFF00"/>
                </a:solidFill>
              </a:rPr>
              <a:t>2</a:t>
            </a:r>
            <a:r>
              <a:rPr lang="en-US" sz="2800" dirty="0" smtClean="0">
                <a:solidFill>
                  <a:schemeClr val="tx2"/>
                </a:solidFill>
              </a:rPr>
              <a:t>. </a:t>
            </a:r>
            <a:r>
              <a:rPr lang="en-US" sz="2800" dirty="0">
                <a:solidFill>
                  <a:schemeClr val="tx2"/>
                </a:solidFill>
              </a:rPr>
              <a:t>DOE </a:t>
            </a:r>
            <a:r>
              <a:rPr lang="en-US" sz="2800" dirty="0" smtClean="0">
                <a:solidFill>
                  <a:schemeClr val="tx2"/>
                </a:solidFill>
              </a:rPr>
              <a:t>FWP</a:t>
            </a:r>
          </a:p>
          <a:p>
            <a:pPr algn="l"/>
            <a:endParaRPr lang="en-US" sz="2800" dirty="0" smtClean="0">
              <a:solidFill>
                <a:schemeClr val="tx2"/>
              </a:solidFill>
            </a:endParaRPr>
          </a:p>
          <a:p>
            <a:pPr algn="l"/>
            <a:r>
              <a:rPr lang="en-US" sz="2800" dirty="0">
                <a:solidFill>
                  <a:schemeClr val="tx2"/>
                </a:solidFill>
              </a:rPr>
              <a:t>	</a:t>
            </a:r>
            <a:r>
              <a:rPr lang="en-US" sz="2800" dirty="0" smtClean="0">
                <a:solidFill>
                  <a:schemeClr val="tx2"/>
                </a:solidFill>
              </a:rPr>
              <a:t>Physician </a:t>
            </a:r>
            <a:r>
              <a:rPr lang="en-US" sz="2800" dirty="0">
                <a:solidFill>
                  <a:schemeClr val="tx2"/>
                </a:solidFill>
              </a:rPr>
              <a:t>assessment of asbestosis or </a:t>
            </a:r>
            <a:endParaRPr lang="en-US" sz="2800" dirty="0" smtClean="0">
              <a:solidFill>
                <a:schemeClr val="tx2"/>
              </a:solidFill>
            </a:endParaRPr>
          </a:p>
          <a:p>
            <a:pPr algn="l"/>
            <a:r>
              <a:rPr lang="en-US" sz="2800" dirty="0">
                <a:solidFill>
                  <a:schemeClr val="tx2"/>
                </a:solidFill>
              </a:rPr>
              <a:t>	</a:t>
            </a:r>
            <a:r>
              <a:rPr lang="en-US" sz="2800" dirty="0" smtClean="0">
                <a:solidFill>
                  <a:schemeClr val="tx2"/>
                </a:solidFill>
              </a:rPr>
              <a:t>asbestos-related lung </a:t>
            </a:r>
            <a:r>
              <a:rPr lang="en-US" sz="2800" dirty="0">
                <a:solidFill>
                  <a:schemeClr val="tx2"/>
                </a:solidFill>
              </a:rPr>
              <a:t>disease</a:t>
            </a:r>
            <a:endParaRPr lang="en-US" sz="2800" dirty="0" smtClean="0">
              <a:solidFill>
                <a:schemeClr val="tx2"/>
              </a:solidFill>
            </a:endParaRPr>
          </a:p>
          <a:p>
            <a:endParaRPr lang="en-US" dirty="0"/>
          </a:p>
        </p:txBody>
      </p:sp>
      <p:sp>
        <p:nvSpPr>
          <p:cNvPr id="4" name="TextBox 3"/>
          <p:cNvSpPr txBox="1"/>
          <p:nvPr/>
        </p:nvSpPr>
        <p:spPr>
          <a:xfrm>
            <a:off x="152400" y="152400"/>
            <a:ext cx="8610600" cy="615553"/>
          </a:xfrm>
          <a:prstGeom prst="rect">
            <a:avLst/>
          </a:prstGeom>
          <a:noFill/>
        </p:spPr>
        <p:txBody>
          <a:bodyPr wrap="square" rtlCol="0">
            <a:spAutoFit/>
          </a:bodyPr>
          <a:lstStyle/>
          <a:p>
            <a:r>
              <a:rPr lang="en-US" sz="1600" dirty="0" smtClean="0">
                <a:solidFill>
                  <a:schemeClr val="tx1">
                    <a:lumMod val="65000"/>
                  </a:schemeClr>
                </a:solidFill>
              </a:rPr>
              <a:t>EEOICPA </a:t>
            </a:r>
            <a:r>
              <a:rPr lang="en-US" sz="1600" dirty="0">
                <a:solidFill>
                  <a:schemeClr val="tx1">
                    <a:lumMod val="65000"/>
                  </a:schemeClr>
                </a:solidFill>
              </a:rPr>
              <a:t>Procedure </a:t>
            </a:r>
            <a:r>
              <a:rPr lang="en-US" sz="1600" dirty="0" smtClean="0">
                <a:solidFill>
                  <a:schemeClr val="tx1">
                    <a:lumMod val="65000"/>
                  </a:schemeClr>
                </a:solidFill>
              </a:rPr>
              <a:t>Manual Chapter </a:t>
            </a:r>
            <a:r>
              <a:rPr lang="en-US" sz="1600" dirty="0">
                <a:solidFill>
                  <a:schemeClr val="tx1">
                    <a:lumMod val="65000"/>
                  </a:schemeClr>
                </a:solidFill>
              </a:rPr>
              <a:t>18 –Eligibility Criteria for </a:t>
            </a:r>
            <a:r>
              <a:rPr lang="en-US" sz="1600" dirty="0" smtClean="0">
                <a:solidFill>
                  <a:schemeClr val="tx1">
                    <a:lumMod val="65000"/>
                  </a:schemeClr>
                </a:solidFill>
              </a:rPr>
              <a:t>Non-Cancerous Conditions</a:t>
            </a:r>
            <a:endParaRPr lang="en-US" sz="1600" dirty="0">
              <a:solidFill>
                <a:schemeClr val="tx1">
                  <a:lumMod val="65000"/>
                </a:schemeClr>
              </a:solidFill>
            </a:endParaRPr>
          </a:p>
          <a:p>
            <a:endParaRPr lang="en-US" dirty="0"/>
          </a:p>
        </p:txBody>
      </p:sp>
    </p:spTree>
    <p:extLst>
      <p:ext uri="{BB962C8B-B14F-4D97-AF65-F5344CB8AC3E}">
        <p14:creationId xmlns:p14="http://schemas.microsoft.com/office/powerpoint/2010/main" val="5148861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381000"/>
            <a:ext cx="8991600" cy="1470025"/>
          </a:xfrm>
        </p:spPr>
        <p:txBody>
          <a:bodyPr/>
          <a:lstStyle/>
          <a:p>
            <a:pPr algn="l"/>
            <a:r>
              <a:rPr lang="en-US" sz="2800" dirty="0" smtClean="0"/>
              <a:t>Medical </a:t>
            </a:r>
            <a:r>
              <a:rPr lang="en-US" sz="2800" dirty="0" smtClean="0"/>
              <a:t>Evidence </a:t>
            </a:r>
            <a:r>
              <a:rPr lang="en-US" sz="2800" dirty="0" smtClean="0"/>
              <a:t>of </a:t>
            </a:r>
            <a:r>
              <a:rPr lang="en-US" sz="2800" dirty="0" smtClean="0"/>
              <a:t>Asbestosis</a:t>
            </a:r>
            <a:endParaRPr lang="en-US" sz="2800" dirty="0"/>
          </a:p>
        </p:txBody>
      </p:sp>
      <p:sp>
        <p:nvSpPr>
          <p:cNvPr id="3" name="Subtitle 2"/>
          <p:cNvSpPr>
            <a:spLocks noGrp="1"/>
          </p:cNvSpPr>
          <p:nvPr>
            <p:ph type="subTitle" idx="1"/>
          </p:nvPr>
        </p:nvSpPr>
        <p:spPr>
          <a:xfrm>
            <a:off x="838200" y="1981200"/>
            <a:ext cx="8153400" cy="1752600"/>
          </a:xfrm>
        </p:spPr>
        <p:txBody>
          <a:bodyPr/>
          <a:lstStyle/>
          <a:p>
            <a:pPr algn="l"/>
            <a:r>
              <a:rPr lang="en-US" sz="2800" dirty="0" smtClean="0">
                <a:solidFill>
                  <a:schemeClr val="tx2"/>
                </a:solidFill>
              </a:rPr>
              <a:t>3. </a:t>
            </a:r>
            <a:r>
              <a:rPr lang="en-US" sz="2800" dirty="0">
                <a:solidFill>
                  <a:schemeClr val="tx2"/>
                </a:solidFill>
              </a:rPr>
              <a:t>Death certificate </a:t>
            </a:r>
            <a:endParaRPr lang="en-US" sz="2800" dirty="0" smtClean="0">
              <a:solidFill>
                <a:schemeClr val="tx2"/>
              </a:solidFill>
            </a:endParaRPr>
          </a:p>
          <a:p>
            <a:pPr algn="l"/>
            <a:endParaRPr lang="en-US" sz="2800" dirty="0">
              <a:solidFill>
                <a:schemeClr val="tx2"/>
              </a:solidFill>
            </a:endParaRPr>
          </a:p>
          <a:p>
            <a:pPr algn="l"/>
            <a:r>
              <a:rPr lang="en-US" sz="2800" dirty="0" smtClean="0">
                <a:solidFill>
                  <a:schemeClr val="tx2"/>
                </a:solidFill>
              </a:rPr>
              <a:t>Cites </a:t>
            </a:r>
            <a:r>
              <a:rPr lang="en-US" sz="2800" dirty="0">
                <a:solidFill>
                  <a:schemeClr val="tx2"/>
                </a:solidFill>
              </a:rPr>
              <a:t>“asbestosis” as cause or contributing factor. </a:t>
            </a:r>
            <a:endParaRPr lang="en-US" sz="2800" dirty="0" smtClean="0">
              <a:solidFill>
                <a:schemeClr val="tx2"/>
              </a:solidFill>
            </a:endParaRPr>
          </a:p>
          <a:p>
            <a:pPr algn="l"/>
            <a:r>
              <a:rPr lang="en-US" sz="2800" dirty="0" smtClean="0">
                <a:solidFill>
                  <a:schemeClr val="tx2"/>
                </a:solidFill>
              </a:rPr>
              <a:t>If </a:t>
            </a:r>
            <a:r>
              <a:rPr lang="en-US" sz="2800" dirty="0">
                <a:solidFill>
                  <a:schemeClr val="tx2"/>
                </a:solidFill>
              </a:rPr>
              <a:t>DC cites diagnosis other than “asbestosis,” </a:t>
            </a:r>
            <a:endParaRPr lang="en-US" sz="2800" dirty="0" smtClean="0">
              <a:solidFill>
                <a:schemeClr val="tx2"/>
              </a:solidFill>
            </a:endParaRPr>
          </a:p>
          <a:p>
            <a:pPr algn="l"/>
            <a:r>
              <a:rPr lang="en-US" sz="2800" dirty="0" smtClean="0">
                <a:solidFill>
                  <a:schemeClr val="tx2"/>
                </a:solidFill>
              </a:rPr>
              <a:t>need </a:t>
            </a:r>
            <a:r>
              <a:rPr lang="en-US" sz="2800" dirty="0">
                <a:solidFill>
                  <a:schemeClr val="tx2"/>
                </a:solidFill>
              </a:rPr>
              <a:t>evidence to support the diagnosis of asbestosis. </a:t>
            </a:r>
          </a:p>
          <a:p>
            <a:endParaRPr lang="en-US" dirty="0"/>
          </a:p>
        </p:txBody>
      </p:sp>
      <p:sp>
        <p:nvSpPr>
          <p:cNvPr id="4" name="TextBox 3"/>
          <p:cNvSpPr txBox="1"/>
          <p:nvPr/>
        </p:nvSpPr>
        <p:spPr>
          <a:xfrm>
            <a:off x="152400" y="152400"/>
            <a:ext cx="8610600" cy="615553"/>
          </a:xfrm>
          <a:prstGeom prst="rect">
            <a:avLst/>
          </a:prstGeom>
          <a:noFill/>
        </p:spPr>
        <p:txBody>
          <a:bodyPr wrap="square" rtlCol="0">
            <a:spAutoFit/>
          </a:bodyPr>
          <a:lstStyle/>
          <a:p>
            <a:r>
              <a:rPr lang="en-US" sz="1600" dirty="0" smtClean="0">
                <a:solidFill>
                  <a:schemeClr val="tx1">
                    <a:lumMod val="65000"/>
                  </a:schemeClr>
                </a:solidFill>
              </a:rPr>
              <a:t>EEOICPA </a:t>
            </a:r>
            <a:r>
              <a:rPr lang="en-US" sz="1600" dirty="0">
                <a:solidFill>
                  <a:schemeClr val="tx1">
                    <a:lumMod val="65000"/>
                  </a:schemeClr>
                </a:solidFill>
              </a:rPr>
              <a:t>Procedure </a:t>
            </a:r>
            <a:r>
              <a:rPr lang="en-US" sz="1600" dirty="0" smtClean="0">
                <a:solidFill>
                  <a:schemeClr val="tx1">
                    <a:lumMod val="65000"/>
                  </a:schemeClr>
                </a:solidFill>
              </a:rPr>
              <a:t>Manual Chapter </a:t>
            </a:r>
            <a:r>
              <a:rPr lang="en-US" sz="1600" dirty="0">
                <a:solidFill>
                  <a:schemeClr val="tx1">
                    <a:lumMod val="65000"/>
                  </a:schemeClr>
                </a:solidFill>
              </a:rPr>
              <a:t>18 –Eligibility Criteria for </a:t>
            </a:r>
            <a:r>
              <a:rPr lang="en-US" sz="1600" dirty="0" smtClean="0">
                <a:solidFill>
                  <a:schemeClr val="tx1">
                    <a:lumMod val="65000"/>
                  </a:schemeClr>
                </a:solidFill>
              </a:rPr>
              <a:t>Non-Cancerous Conditions</a:t>
            </a:r>
            <a:endParaRPr lang="en-US" sz="1600" dirty="0">
              <a:solidFill>
                <a:schemeClr val="tx1">
                  <a:lumMod val="65000"/>
                </a:schemeClr>
              </a:solidFill>
            </a:endParaRPr>
          </a:p>
          <a:p>
            <a:endParaRPr lang="en-US" dirty="0"/>
          </a:p>
        </p:txBody>
      </p:sp>
    </p:spTree>
    <p:extLst>
      <p:ext uri="{BB962C8B-B14F-4D97-AF65-F5344CB8AC3E}">
        <p14:creationId xmlns:p14="http://schemas.microsoft.com/office/powerpoint/2010/main" val="179413065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l"/>
            <a:r>
              <a:rPr lang="en-US" sz="3200" dirty="0" smtClean="0"/>
              <a:t>Mesothelioma of pleura </a:t>
            </a:r>
            <a:r>
              <a:rPr lang="en-US" sz="3200" dirty="0"/>
              <a:t/>
            </a:r>
            <a:br>
              <a:rPr lang="en-US" sz="3200" dirty="0"/>
            </a:br>
            <a:r>
              <a:rPr lang="en-US" sz="3200" dirty="0" smtClean="0"/>
              <a:t/>
            </a:r>
            <a:br>
              <a:rPr lang="en-US" sz="3200" dirty="0" smtClean="0"/>
            </a:br>
            <a:r>
              <a:rPr lang="en-US" sz="3200" dirty="0" smtClean="0"/>
              <a:t>               “</a:t>
            </a:r>
            <a:r>
              <a:rPr lang="en-US" sz="3200" dirty="0" smtClean="0"/>
              <a:t>confirmed diagnosis”</a:t>
            </a:r>
            <a:endParaRPr lang="en-US" sz="3200" dirty="0"/>
          </a:p>
        </p:txBody>
      </p:sp>
      <p:sp>
        <p:nvSpPr>
          <p:cNvPr id="6" name="TextBox 5"/>
          <p:cNvSpPr txBox="1"/>
          <p:nvPr/>
        </p:nvSpPr>
        <p:spPr>
          <a:xfrm>
            <a:off x="152400" y="152400"/>
            <a:ext cx="8610600" cy="615553"/>
          </a:xfrm>
          <a:prstGeom prst="rect">
            <a:avLst/>
          </a:prstGeom>
          <a:noFill/>
        </p:spPr>
        <p:txBody>
          <a:bodyPr wrap="square" rtlCol="0">
            <a:spAutoFit/>
          </a:bodyPr>
          <a:lstStyle/>
          <a:p>
            <a:r>
              <a:rPr lang="en-US" sz="1600" dirty="0" smtClean="0">
                <a:solidFill>
                  <a:schemeClr val="tx1">
                    <a:lumMod val="65000"/>
                  </a:schemeClr>
                </a:solidFill>
              </a:rPr>
              <a:t>EEOICPA </a:t>
            </a:r>
            <a:r>
              <a:rPr lang="en-US" sz="1600" dirty="0">
                <a:solidFill>
                  <a:schemeClr val="tx1">
                    <a:lumMod val="65000"/>
                  </a:schemeClr>
                </a:solidFill>
              </a:rPr>
              <a:t>Procedure </a:t>
            </a:r>
            <a:r>
              <a:rPr lang="en-US" sz="1600" dirty="0" smtClean="0">
                <a:solidFill>
                  <a:schemeClr val="tx1">
                    <a:lumMod val="65000"/>
                  </a:schemeClr>
                </a:solidFill>
              </a:rPr>
              <a:t>Manual Chapter </a:t>
            </a:r>
            <a:r>
              <a:rPr lang="en-US" sz="1600" dirty="0">
                <a:solidFill>
                  <a:schemeClr val="tx1">
                    <a:lumMod val="65000"/>
                  </a:schemeClr>
                </a:solidFill>
              </a:rPr>
              <a:t>18 –Eligibility Criteria for </a:t>
            </a:r>
            <a:r>
              <a:rPr lang="en-US" sz="1600" dirty="0" smtClean="0">
                <a:solidFill>
                  <a:schemeClr val="tx1">
                    <a:lumMod val="65000"/>
                  </a:schemeClr>
                </a:solidFill>
              </a:rPr>
              <a:t>Non-Cancerous Conditions</a:t>
            </a:r>
            <a:endParaRPr lang="en-US" sz="1600" dirty="0">
              <a:solidFill>
                <a:schemeClr val="tx1">
                  <a:lumMod val="65000"/>
                </a:schemeClr>
              </a:solidFill>
            </a:endParaRPr>
          </a:p>
          <a:p>
            <a:endParaRPr lang="en-US" dirty="0"/>
          </a:p>
        </p:txBody>
      </p:sp>
    </p:spTree>
    <p:extLst>
      <p:ext uri="{BB962C8B-B14F-4D97-AF65-F5344CB8AC3E}">
        <p14:creationId xmlns:p14="http://schemas.microsoft.com/office/powerpoint/2010/main" val="1149876291"/>
      </p:ext>
    </p:extLst>
  </p:cSld>
  <p:clrMapOvr>
    <a:masterClrMapping/>
  </p:clrMapOvr>
  <p:timing>
    <p:tnLst>
      <p:par>
        <p:cTn id="1" dur="indefinite" restart="never" nodeType="tmRoot"/>
      </p:par>
    </p:tnLst>
  </p:timing>
</p:sld>
</file>

<file path=ppt/theme/theme1.xml><?xml version="1.0" encoding="utf-8"?>
<a:theme xmlns:a="http://schemas.openxmlformats.org/drawingml/2006/main" name="1_Default Design">
  <a:themeElements>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rgbClr val="FF0000"/>
            </a:solidFill>
            <a:effectLst/>
            <a:latin typeface="Times New Roman" pitchFamily="18" charset="0"/>
          </a:defRPr>
        </a:defPPr>
      </a:lstStyle>
    </a:lnDef>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3920</TotalTime>
  <Words>636</Words>
  <Application>Microsoft Office PowerPoint</Application>
  <PresentationFormat>On-screen Show (4:3)</PresentationFormat>
  <Paragraphs>135</Paragraphs>
  <Slides>21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Times New Roman</vt:lpstr>
      <vt:lpstr>1_Default Design</vt:lpstr>
      <vt:lpstr>ABTSWH Presumptions Working Group   Meeting, June 21, 2017</vt:lpstr>
      <vt:lpstr>Recommendations, EEOICP Presumptions,  ABTSWH</vt:lpstr>
      <vt:lpstr>EEOICP recognizes:</vt:lpstr>
      <vt:lpstr>Medical Evidence of Asbestosis</vt:lpstr>
      <vt:lpstr>Medical Evidence of Asbestosis</vt:lpstr>
      <vt:lpstr>Medical Evidence of Asbestosis</vt:lpstr>
      <vt:lpstr>Medical Evidence of Asbestosis</vt:lpstr>
      <vt:lpstr>Medical Evidence of Asbestosis</vt:lpstr>
      <vt:lpstr>Mesothelioma of pleura                  “confirmed diagnosis”</vt:lpstr>
      <vt:lpstr>Pleural plaques (PP),  Pleural effusions (PE)</vt:lpstr>
      <vt:lpstr>CE is to consult with treating MD or CMC if:  </vt:lpstr>
      <vt:lpstr>Former Worker Medical Screening Program  Surveillance case definitions  </vt:lpstr>
      <vt:lpstr>Former Worker Medical Screening Program  Surveillance case definitions  </vt:lpstr>
      <vt:lpstr>Proposed Diagnostic Criteria  Asbestosis #1:  </vt:lpstr>
      <vt:lpstr>Proposed Diagnostic Criteria  Asbestosis #2:  </vt:lpstr>
      <vt:lpstr>Proposed Diagnostic Criteria  Asbestosis #3:  </vt:lpstr>
      <vt:lpstr>Proposed Diagnostic Criteria  Asbestosis:  </vt:lpstr>
      <vt:lpstr>Proposed Diagnostic Criteria  Asbestos-related pleural disease  </vt:lpstr>
      <vt:lpstr>Proposed Diagnostic Criteria  Asbestos-related pleural effusion  </vt:lpstr>
      <vt:lpstr>   Proposed Diagnostic Criteria  Mesothelioma (pleural), Cancer of Lung, Ovary, and Larynx        1. Documented by pathology, or       2. Clinical and radiological presentation that           favors malignant mesothelioma of pleura or               cancer of lung, ovary, or larynx, or       3. Death certificate: cause, underlying or           primary or contributing factor </vt:lpstr>
      <vt:lpstr>Additional Candidate Issues for  EEOICP Presumptions  ABTSWH</vt:lpstr>
    </vt:vector>
  </TitlesOfParts>
  <Company>CBNS - Queens College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Attribution of COPD to Occupational Exposures in DOE FWP</dc:title>
  <dc:creator>jf</dc:creator>
  <cp:lastModifiedBy>anon</cp:lastModifiedBy>
  <cp:revision>248</cp:revision>
  <cp:lastPrinted>2017-03-12T22:08:28Z</cp:lastPrinted>
  <dcterms:created xsi:type="dcterms:W3CDTF">2011-05-06T16:39:16Z</dcterms:created>
  <dcterms:modified xsi:type="dcterms:W3CDTF">2017-06-20T15:22:07Z</dcterms:modified>
</cp:coreProperties>
</file>