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0"/>
  </p:notesMasterIdLst>
  <p:handoutMasterIdLst>
    <p:handoutMasterId r:id="rId51"/>
  </p:handoutMasterIdLst>
  <p:sldIdLst>
    <p:sldId id="563" r:id="rId2"/>
    <p:sldId id="564" r:id="rId3"/>
    <p:sldId id="567" r:id="rId4"/>
    <p:sldId id="568" r:id="rId5"/>
    <p:sldId id="569" r:id="rId6"/>
    <p:sldId id="516" r:id="rId7"/>
    <p:sldId id="547" r:id="rId8"/>
    <p:sldId id="515" r:id="rId9"/>
    <p:sldId id="527" r:id="rId10"/>
    <p:sldId id="528" r:id="rId11"/>
    <p:sldId id="530" r:id="rId12"/>
    <p:sldId id="531" r:id="rId13"/>
    <p:sldId id="503" r:id="rId14"/>
    <p:sldId id="513" r:id="rId15"/>
    <p:sldId id="522" r:id="rId16"/>
    <p:sldId id="532" r:id="rId17"/>
    <p:sldId id="514" r:id="rId18"/>
    <p:sldId id="529" r:id="rId19"/>
    <p:sldId id="484" r:id="rId20"/>
    <p:sldId id="498" r:id="rId21"/>
    <p:sldId id="502" r:id="rId22"/>
    <p:sldId id="521" r:id="rId23"/>
    <p:sldId id="495" r:id="rId24"/>
    <p:sldId id="496" r:id="rId25"/>
    <p:sldId id="493" r:id="rId26"/>
    <p:sldId id="505" r:id="rId27"/>
    <p:sldId id="504" r:id="rId28"/>
    <p:sldId id="506" r:id="rId29"/>
    <p:sldId id="508" r:id="rId30"/>
    <p:sldId id="507" r:id="rId31"/>
    <p:sldId id="509" r:id="rId32"/>
    <p:sldId id="510" r:id="rId33"/>
    <p:sldId id="553" r:id="rId34"/>
    <p:sldId id="548" r:id="rId35"/>
    <p:sldId id="549" r:id="rId36"/>
    <p:sldId id="550" r:id="rId37"/>
    <p:sldId id="551" r:id="rId38"/>
    <p:sldId id="552" r:id="rId39"/>
    <p:sldId id="523" r:id="rId40"/>
    <p:sldId id="520" r:id="rId41"/>
    <p:sldId id="535" r:id="rId42"/>
    <p:sldId id="570" r:id="rId43"/>
    <p:sldId id="554" r:id="rId44"/>
    <p:sldId id="560" r:id="rId45"/>
    <p:sldId id="558" r:id="rId46"/>
    <p:sldId id="559" r:id="rId47"/>
    <p:sldId id="562" r:id="rId48"/>
    <p:sldId id="545" r:id="rId4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DDDDDD"/>
    <a:srgbClr val="336699"/>
    <a:srgbClr val="0EB250"/>
    <a:srgbClr val="12E065"/>
    <a:srgbClr val="FFFF99"/>
    <a:srgbClr val="33CCFF"/>
    <a:srgbClr val="FF3399"/>
    <a:srgbClr val="5A8C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6340" autoAdjust="0"/>
  </p:normalViewPr>
  <p:slideViewPr>
    <p:cSldViewPr>
      <p:cViewPr varScale="1">
        <p:scale>
          <a:sx n="85" d="100"/>
          <a:sy n="85" d="100"/>
        </p:scale>
        <p:origin x="606" y="39"/>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17316"/>
    </p:cViewPr>
  </p:sorterViewPr>
  <p:notesViewPr>
    <p:cSldViewPr>
      <p:cViewPr varScale="1">
        <p:scale>
          <a:sx n="82" d="100"/>
          <a:sy n="82" d="100"/>
        </p:scale>
        <p:origin x="82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5" y="0"/>
            <a:ext cx="2971800" cy="464820"/>
          </a:xfrm>
          <a:prstGeom prst="rect">
            <a:avLst/>
          </a:prstGeom>
        </p:spPr>
        <p:txBody>
          <a:bodyPr vert="horz" lIns="91440" tIns="45720" rIns="91440" bIns="45720" rtlCol="0"/>
          <a:lstStyle>
            <a:lvl1pPr algn="r">
              <a:defRPr sz="1200"/>
            </a:lvl1pPr>
          </a:lstStyle>
          <a:p>
            <a:fld id="{B9934BA8-8C7E-4D01-819B-1ACD763E6FBC}" type="datetimeFigureOut">
              <a:rPr lang="en-US" smtClean="0"/>
              <a:t>4/20/2017</a:t>
            </a:fld>
            <a:endParaRPr lang="en-US"/>
          </a:p>
        </p:txBody>
      </p:sp>
      <p:sp>
        <p:nvSpPr>
          <p:cNvPr id="4" name="Footer Placeholder 3"/>
          <p:cNvSpPr>
            <a:spLocks noGrp="1"/>
          </p:cNvSpPr>
          <p:nvPr>
            <p:ph type="ftr" sz="quarter" idx="2"/>
          </p:nvPr>
        </p:nvSpPr>
        <p:spPr>
          <a:xfrm>
            <a:off x="2"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5" y="8829967"/>
            <a:ext cx="2971800" cy="464820"/>
          </a:xfrm>
          <a:prstGeom prst="rect">
            <a:avLst/>
          </a:prstGeom>
        </p:spPr>
        <p:txBody>
          <a:bodyPr vert="horz" lIns="91440" tIns="45720" rIns="91440" bIns="45720" rtlCol="0" anchor="b"/>
          <a:lstStyle>
            <a:lvl1pPr algn="r">
              <a:defRPr sz="1200"/>
            </a:lvl1pPr>
          </a:lstStyle>
          <a:p>
            <a:fld id="{B69F80E8-DB66-4097-B337-6FE9FB8DC278}" type="slidenum">
              <a:rPr lang="en-US" smtClean="0"/>
              <a:t>‹#›</a:t>
            </a:fld>
            <a:endParaRPr lang="en-US"/>
          </a:p>
        </p:txBody>
      </p:sp>
    </p:spTree>
    <p:extLst>
      <p:ext uri="{BB962C8B-B14F-4D97-AF65-F5344CB8AC3E}">
        <p14:creationId xmlns:p14="http://schemas.microsoft.com/office/powerpoint/2010/main" val="1882274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2"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5"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1" y="4415791"/>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2"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5"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A7714F1-7316-47BB-A116-21413D12B577}" type="slidenum">
              <a:rPr lang="en-US"/>
              <a:pPr/>
              <a:t>‹#›</a:t>
            </a:fld>
            <a:endParaRPr lang="en-US"/>
          </a:p>
        </p:txBody>
      </p:sp>
    </p:spTree>
    <p:extLst>
      <p:ext uri="{BB962C8B-B14F-4D97-AF65-F5344CB8AC3E}">
        <p14:creationId xmlns:p14="http://schemas.microsoft.com/office/powerpoint/2010/main" val="16660224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255991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4057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58055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42553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89041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EEC6272-C85E-4FF3-8B36-258D34305A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730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222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7835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8396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8005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28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4067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783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4998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a:defRPr/>
            </a:pPr>
            <a:endParaRPr lang="en-US">
              <a:solidFill>
                <a:srgbClr val="FFFFFF"/>
              </a:solidFill>
              <a:latin typeface="Times New Roman"/>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a:defRPr/>
            </a:pPr>
            <a:endParaRPr lang="en-US">
              <a:solidFill>
                <a:srgbClr val="FFFFFF"/>
              </a:solidFill>
              <a:latin typeface="Times New Roman"/>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a:defRPr/>
            </a:pPr>
            <a:fld id="{D7F2572E-E180-4129-8B46-4D30EA791A71}" type="slidenum">
              <a:rPr lang="en-US">
                <a:solidFill>
                  <a:srgbClr val="FFFFFF"/>
                </a:solidFill>
                <a:latin typeface="Times New Roman"/>
              </a:rPr>
              <a:pPr>
                <a:defRPr/>
              </a:pPr>
              <a:t>‹#›</a:t>
            </a:fld>
            <a:endParaRPr lang="en-US">
              <a:solidFill>
                <a:srgbClr val="FFFFFF"/>
              </a:solidFill>
              <a:latin typeface="Times New Roman"/>
            </a:endParaRPr>
          </a:p>
        </p:txBody>
      </p:sp>
    </p:spTree>
    <p:extLst>
      <p:ext uri="{BB962C8B-B14F-4D97-AF65-F5344CB8AC3E}">
        <p14:creationId xmlns:p14="http://schemas.microsoft.com/office/powerpoint/2010/main" val="181632788"/>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dol.gov/owcp/energy/regs/compliance/PolicyandProcedures/proceduremanualhtml/unifiedpm/Unifiedpm_part2/Chapter2-1000Exhibit1.ht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pPr algn="l"/>
            <a:r>
              <a:rPr lang="en-US" sz="3200" u="sng" dirty="0" smtClean="0"/>
              <a:t>Recommendation </a:t>
            </a:r>
            <a:br>
              <a:rPr lang="en-US" sz="3200" u="sng" dirty="0" smtClean="0"/>
            </a:br>
            <a:r>
              <a:rPr lang="en-US" sz="3200" u="sng" dirty="0" smtClean="0"/>
              <a:t>Science </a:t>
            </a:r>
            <a:r>
              <a:rPr lang="en-US" sz="3200" u="sng" dirty="0"/>
              <a:t>and Technical Capacity in EEOICP</a:t>
            </a:r>
            <a:r>
              <a:rPr lang="en-US" dirty="0"/>
              <a:t/>
            </a:r>
            <a:br>
              <a:rPr lang="en-US" dirty="0"/>
            </a:br>
            <a:endParaRPr lang="en-US" dirty="0"/>
          </a:p>
        </p:txBody>
      </p:sp>
      <p:sp>
        <p:nvSpPr>
          <p:cNvPr id="3" name="Subtitle 2"/>
          <p:cNvSpPr>
            <a:spLocks noGrp="1"/>
          </p:cNvSpPr>
          <p:nvPr>
            <p:ph type="subTitle" idx="1"/>
          </p:nvPr>
        </p:nvSpPr>
        <p:spPr>
          <a:xfrm>
            <a:off x="1371600" y="1295400"/>
            <a:ext cx="7010400" cy="1752600"/>
          </a:xfrm>
        </p:spPr>
        <p:txBody>
          <a:bodyPr/>
          <a:lstStyle/>
          <a:p>
            <a:r>
              <a:rPr lang="en-US" dirty="0"/>
              <a:t> </a:t>
            </a:r>
          </a:p>
          <a:p>
            <a:r>
              <a:rPr lang="en-US" dirty="0"/>
              <a:t> </a:t>
            </a:r>
          </a:p>
          <a:p>
            <a:pPr algn="l"/>
            <a:r>
              <a:rPr lang="en-US" sz="2800" dirty="0">
                <a:solidFill>
                  <a:schemeClr val="tx2"/>
                </a:solidFill>
              </a:rPr>
              <a:t>The Board recommends that the DEEOICP enhance its scientific and technical capabilities to support the development of program policies and procedures, to enhance decision-making on individual claims, and to inform its assessment of the merit of the work of its consulting physicians and industrial hygienists.</a:t>
            </a:r>
          </a:p>
          <a:p>
            <a:pPr algn="l"/>
            <a:endParaRPr lang="en-US" sz="2800" dirty="0">
              <a:solidFill>
                <a:schemeClr val="tx2"/>
              </a:solidFill>
            </a:endParaRPr>
          </a:p>
        </p:txBody>
      </p:sp>
    </p:spTree>
    <p:extLst>
      <p:ext uri="{BB962C8B-B14F-4D97-AF65-F5344CB8AC3E}">
        <p14:creationId xmlns:p14="http://schemas.microsoft.com/office/powerpoint/2010/main" val="2353656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Exposure Presumptions, Part B in EEOICPA, 2000</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2034353814"/>
              </p:ext>
            </p:extLst>
          </p:nvPr>
        </p:nvGraphicFramePr>
        <p:xfrm>
          <a:off x="685800" y="1981200"/>
          <a:ext cx="7772400" cy="3992880"/>
        </p:xfrm>
        <a:graphic>
          <a:graphicData uri="http://schemas.openxmlformats.org/drawingml/2006/table">
            <a:tbl>
              <a:tblPr firstRow="1" bandRow="1">
                <a:tableStyleId>{5C22544A-7EE6-4342-B048-85BDC9FD1C3A}</a:tableStyleId>
              </a:tblPr>
              <a:tblGrid>
                <a:gridCol w="2667000"/>
                <a:gridCol w="2133600"/>
                <a:gridCol w="1417320"/>
                <a:gridCol w="1554480"/>
              </a:tblGrid>
              <a:tr h="508000">
                <a:tc>
                  <a:txBody>
                    <a:bodyPr/>
                    <a:lstStyle/>
                    <a:p>
                      <a:r>
                        <a:rPr lang="en-US" dirty="0" smtClean="0"/>
                        <a:t>Exposure criteria</a:t>
                      </a:r>
                      <a:endParaRPr lang="en-US" dirty="0"/>
                    </a:p>
                  </a:txBody>
                  <a:tcPr/>
                </a:tc>
                <a:tc>
                  <a:txBody>
                    <a:bodyPr/>
                    <a:lstStyle/>
                    <a:p>
                      <a:r>
                        <a:rPr lang="en-US" dirty="0" smtClean="0"/>
                        <a:t>Cancer</a:t>
                      </a:r>
                      <a:endParaRPr lang="en-US" dirty="0"/>
                    </a:p>
                  </a:txBody>
                  <a:tcPr/>
                </a:tc>
                <a:tc>
                  <a:txBody>
                    <a:bodyPr/>
                    <a:lstStyle/>
                    <a:p>
                      <a:r>
                        <a:rPr lang="en-US" dirty="0" smtClean="0"/>
                        <a:t>Silica</a:t>
                      </a:r>
                      <a:endParaRPr lang="en-US" dirty="0"/>
                    </a:p>
                  </a:txBody>
                  <a:tcPr/>
                </a:tc>
                <a:tc>
                  <a:txBody>
                    <a:bodyPr/>
                    <a:lstStyle/>
                    <a:p>
                      <a:r>
                        <a:rPr lang="en-US" dirty="0" smtClean="0"/>
                        <a:t>Comments</a:t>
                      </a:r>
                      <a:endParaRPr lang="en-US" dirty="0"/>
                    </a:p>
                  </a:txBody>
                  <a:tcPr/>
                </a:tc>
              </a:tr>
              <a:tr h="508000">
                <a:tc>
                  <a:txBody>
                    <a:bodyPr/>
                    <a:lstStyle/>
                    <a:p>
                      <a:r>
                        <a:rPr lang="en-US" dirty="0" smtClean="0"/>
                        <a:t>   Duration</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dirty="0" smtClean="0"/>
                        <a:t>NTS, Amchitka</a:t>
                      </a:r>
                      <a:endParaRPr lang="en-US" dirty="0"/>
                    </a:p>
                  </a:txBody>
                  <a:tcPr/>
                </a:tc>
              </a:tr>
              <a:tr h="508000">
                <a:tc>
                  <a:txBody>
                    <a:bodyPr/>
                    <a:lstStyle/>
                    <a:p>
                      <a:r>
                        <a:rPr lang="en-US" dirty="0" smtClean="0"/>
                        <a:t>   Job title</a:t>
                      </a:r>
                      <a:endParaRPr lang="en-US" dirty="0"/>
                    </a:p>
                  </a:txBody>
                  <a:tcPr/>
                </a:tc>
                <a:tc>
                  <a:txBody>
                    <a:bodyPr/>
                    <a:lstStyle/>
                    <a:p>
                      <a:r>
                        <a:rPr lang="en-US" dirty="0" smtClean="0"/>
                        <a:t>If dosimetry was performed or comparable job</a:t>
                      </a:r>
                      <a:endParaRPr lang="en-US" dirty="0"/>
                    </a:p>
                  </a:txBody>
                  <a:tcPr/>
                </a:tc>
                <a:tc>
                  <a:txBody>
                    <a:bodyPr/>
                    <a:lstStyle/>
                    <a:p>
                      <a:r>
                        <a:rPr lang="en-US" dirty="0" smtClean="0"/>
                        <a:t>“present during mining”</a:t>
                      </a:r>
                      <a:endParaRPr lang="en-US" dirty="0"/>
                    </a:p>
                  </a:txBody>
                  <a:tcPr/>
                </a:tc>
                <a:tc>
                  <a:txBody>
                    <a:bodyPr/>
                    <a:lstStyle/>
                    <a:p>
                      <a:endParaRPr lang="en-US"/>
                    </a:p>
                  </a:txBody>
                  <a:tcPr/>
                </a:tc>
              </a:tr>
              <a:tr h="508000">
                <a:tc>
                  <a:txBody>
                    <a:bodyPr/>
                    <a:lstStyle/>
                    <a:p>
                      <a:r>
                        <a:rPr lang="en-US" dirty="0" smtClean="0"/>
                        <a:t>   </a:t>
                      </a:r>
                    </a:p>
                    <a:p>
                      <a:r>
                        <a:rPr lang="en-US" dirty="0" smtClean="0"/>
                        <a:t>   </a:t>
                      </a:r>
                      <a:r>
                        <a:rPr lang="en-US" dirty="0" err="1" smtClean="0"/>
                        <a:t>Calender</a:t>
                      </a:r>
                      <a:r>
                        <a:rPr lang="en-US" dirty="0" smtClean="0"/>
                        <a:t> years</a:t>
                      </a:r>
                      <a:endParaRPr lang="en-US" dirty="0"/>
                    </a:p>
                  </a:txBody>
                  <a:tcPr/>
                </a:tc>
                <a:tc>
                  <a:txBody>
                    <a:bodyPr/>
                    <a:lstStyle/>
                    <a:p>
                      <a:endParaRPr lang="en-US" dirty="0" smtClean="0"/>
                    </a:p>
                    <a:p>
                      <a:r>
                        <a:rPr lang="en-US" dirty="0" smtClean="0"/>
                        <a:t>Before 2/92</a:t>
                      </a:r>
                      <a:endParaRPr lang="en-US" dirty="0"/>
                    </a:p>
                  </a:txBody>
                  <a:tcPr/>
                </a:tc>
                <a:tc>
                  <a:txBody>
                    <a:bodyPr/>
                    <a:lstStyle/>
                    <a:p>
                      <a:r>
                        <a:rPr lang="en-US" dirty="0" smtClean="0"/>
                        <a:t>When mining was active</a:t>
                      </a:r>
                      <a:endParaRPr lang="en-US" dirty="0"/>
                    </a:p>
                  </a:txBody>
                  <a:tcPr/>
                </a:tc>
                <a:tc>
                  <a:txBody>
                    <a:bodyPr/>
                    <a:lstStyle/>
                    <a:p>
                      <a:endParaRPr lang="en-US"/>
                    </a:p>
                  </a:txBody>
                  <a:tcPr/>
                </a:tc>
              </a:tr>
              <a:tr h="508000">
                <a:tc>
                  <a:txBody>
                    <a:bodyPr/>
                    <a:lstStyle/>
                    <a:p>
                      <a:r>
                        <a:rPr lang="en-US" dirty="0" smtClean="0"/>
                        <a:t>   Latency</a:t>
                      </a:r>
                      <a:endParaRPr lang="en-US" dirty="0"/>
                    </a:p>
                  </a:txBody>
                  <a:tcPr/>
                </a:tc>
                <a:tc>
                  <a:txBody>
                    <a:bodyPr/>
                    <a:lstStyle/>
                    <a:p>
                      <a:pPr algn="ctr"/>
                      <a:r>
                        <a:rPr lang="en-US" dirty="0" smtClean="0"/>
                        <a:t>-</a:t>
                      </a:r>
                      <a:endParaRPr lang="en-US" dirty="0"/>
                    </a:p>
                  </a:txBody>
                  <a:tcPr/>
                </a:tc>
                <a:tc>
                  <a:txBody>
                    <a:bodyPr/>
                    <a:lstStyle/>
                    <a:p>
                      <a:pPr algn="ctr"/>
                      <a:r>
                        <a:rPr lang="en-US" dirty="0" smtClean="0"/>
                        <a:t>-</a:t>
                      </a:r>
                      <a:endParaRPr lang="en-US" dirty="0"/>
                    </a:p>
                  </a:txBody>
                  <a:tcPr/>
                </a:tc>
                <a:tc>
                  <a:txBody>
                    <a:bodyPr/>
                    <a:lstStyle/>
                    <a:p>
                      <a:endParaRPr lang="en-US"/>
                    </a:p>
                  </a:txBody>
                  <a:tcPr/>
                </a:tc>
              </a:tr>
              <a:tr h="508000">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660594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600" dirty="0" smtClean="0"/>
              <a:t>Asbestos</a:t>
            </a:r>
            <a:r>
              <a:rPr lang="en-US" sz="3200" dirty="0" smtClean="0"/>
              <a:t/>
            </a:r>
            <a:br>
              <a:rPr lang="en-US" sz="3200" dirty="0" smtClean="0"/>
            </a:br>
            <a:r>
              <a:rPr lang="en-US" sz="3200" dirty="0" smtClean="0"/>
              <a:t/>
            </a:r>
            <a:br>
              <a:rPr lang="en-US" sz="3200" dirty="0" smtClean="0"/>
            </a:br>
            <a:r>
              <a:rPr lang="en-US" sz="3200" dirty="0" smtClean="0"/>
              <a:t>	</a:t>
            </a:r>
            <a:r>
              <a:rPr lang="en-US" sz="2800" dirty="0" smtClean="0">
                <a:solidFill>
                  <a:srgbClr val="FFFF00"/>
                </a:solidFill>
              </a:rPr>
              <a:t>EEOICP </a:t>
            </a:r>
            <a:r>
              <a:rPr lang="en-US" sz="2800" dirty="0">
                <a:solidFill>
                  <a:srgbClr val="FFFF00"/>
                </a:solidFill>
              </a:rPr>
              <a:t>Procedures Manual, </a:t>
            </a:r>
            <a:r>
              <a:rPr lang="en-US" sz="2800" dirty="0" smtClean="0">
                <a:solidFill>
                  <a:srgbClr val="FFFF00"/>
                </a:solidFill>
              </a:rPr>
              <a:t/>
            </a:r>
            <a:br>
              <a:rPr lang="en-US" sz="2800" dirty="0" smtClean="0">
                <a:solidFill>
                  <a:srgbClr val="FFFF00"/>
                </a:solidFill>
              </a:rPr>
            </a:br>
            <a:r>
              <a:rPr lang="en-US" sz="2800" dirty="0">
                <a:solidFill>
                  <a:srgbClr val="FFFF00"/>
                </a:solidFill>
              </a:rPr>
              <a:t>	 </a:t>
            </a:r>
            <a:r>
              <a:rPr lang="en-US" sz="2800" dirty="0" smtClean="0">
                <a:solidFill>
                  <a:srgbClr val="FFFF00"/>
                </a:solidFill>
              </a:rPr>
              <a:t>  Chapter 2: </a:t>
            </a:r>
            <a:br>
              <a:rPr lang="en-US" sz="2800" dirty="0" smtClean="0">
                <a:solidFill>
                  <a:srgbClr val="FFFF00"/>
                </a:solidFill>
              </a:rPr>
            </a:br>
            <a:r>
              <a:rPr lang="en-US" sz="2800" dirty="0">
                <a:solidFill>
                  <a:srgbClr val="FFFF00"/>
                </a:solidFill>
              </a:rPr>
              <a:t>	</a:t>
            </a:r>
            <a:r>
              <a:rPr lang="en-US" sz="2800" dirty="0" smtClean="0">
                <a:solidFill>
                  <a:srgbClr val="FFFF00"/>
                </a:solidFill>
              </a:rPr>
              <a:t>	1000</a:t>
            </a:r>
            <a:br>
              <a:rPr lang="en-US" sz="2800" dirty="0" smtClean="0">
                <a:solidFill>
                  <a:srgbClr val="FFFF00"/>
                </a:solidFill>
              </a:rPr>
            </a:br>
            <a:r>
              <a:rPr lang="en-US" sz="2800" dirty="0" smtClean="0">
                <a:solidFill>
                  <a:srgbClr val="FFFF00"/>
                </a:solidFill>
              </a:rPr>
              <a:t>		0-700</a:t>
            </a:r>
            <a:r>
              <a:rPr lang="en-US" sz="2800" dirty="0">
                <a:solidFill>
                  <a:srgbClr val="FFFF00"/>
                </a:solidFill>
              </a:rPr>
              <a:t>, Exhibit 3 (added post-Circ. 15-05)</a:t>
            </a:r>
            <a:br>
              <a:rPr lang="en-US" sz="2800" dirty="0">
                <a:solidFill>
                  <a:srgbClr val="FFFF00"/>
                </a:solidFill>
              </a:rPr>
            </a:br>
            <a:r>
              <a:rPr lang="en-US" sz="2800" dirty="0" smtClean="0">
                <a:solidFill>
                  <a:srgbClr val="FFFF00"/>
                </a:solidFill>
              </a:rPr>
              <a:t/>
            </a:r>
            <a:br>
              <a:rPr lang="en-US" sz="2800" dirty="0" smtClean="0">
                <a:solidFill>
                  <a:srgbClr val="FFFF00"/>
                </a:solidFill>
              </a:rPr>
            </a:br>
            <a:r>
              <a:rPr lang="en-US" sz="2800" dirty="0" smtClean="0">
                <a:solidFill>
                  <a:srgbClr val="FFFF00"/>
                </a:solidFill>
              </a:rPr>
              <a:t/>
            </a:r>
            <a:br>
              <a:rPr lang="en-US" sz="2800" dirty="0" smtClean="0">
                <a:solidFill>
                  <a:srgbClr val="FFFF00"/>
                </a:solidFill>
              </a:rPr>
            </a:br>
            <a:r>
              <a:rPr lang="en-US" sz="2800" dirty="0" smtClean="0">
                <a:solidFill>
                  <a:srgbClr val="FFFF00"/>
                </a:solidFill>
              </a:rPr>
              <a:t>	EEOICPA </a:t>
            </a:r>
            <a:r>
              <a:rPr lang="en-US" sz="2800" dirty="0"/>
              <a:t>Bulletin No. </a:t>
            </a:r>
            <a:r>
              <a:rPr lang="en-US" sz="2800" dirty="0" smtClean="0"/>
              <a:t>13-02</a:t>
            </a:r>
            <a:br>
              <a:rPr lang="en-US" sz="2800" dirty="0" smtClean="0"/>
            </a:br>
            <a:r>
              <a:rPr lang="en-US" sz="2800" dirty="0" smtClean="0"/>
              <a:t/>
            </a:r>
            <a:br>
              <a:rPr lang="en-US" sz="2800" dirty="0" smtClean="0"/>
            </a:br>
            <a:r>
              <a:rPr lang="en-US" sz="2800" dirty="0" smtClean="0"/>
              <a:t>	</a:t>
            </a:r>
            <a:r>
              <a:rPr lang="en-US" sz="2800" dirty="0" smtClean="0">
                <a:solidFill>
                  <a:srgbClr val="FFFF00"/>
                </a:solidFill>
              </a:rPr>
              <a:t>EEOICPA Circular No. 15- </a:t>
            </a:r>
            <a:r>
              <a:rPr lang="en-US" sz="2800" dirty="0">
                <a:solidFill>
                  <a:srgbClr val="FFFF00"/>
                </a:solidFill>
              </a:rPr>
              <a:t>05</a:t>
            </a:r>
            <a:br>
              <a:rPr lang="en-US" sz="2800" dirty="0">
                <a:solidFill>
                  <a:srgbClr val="FFFF00"/>
                </a:solidFill>
              </a:rPr>
            </a:br>
            <a:r>
              <a:rPr lang="en-US" sz="2800" dirty="0" smtClean="0"/>
              <a:t> </a:t>
            </a:r>
            <a:r>
              <a:rPr lang="en-US" sz="2800" dirty="0"/>
              <a:t/>
            </a:r>
            <a:br>
              <a:rPr lang="en-US" sz="2800" dirty="0"/>
            </a:br>
            <a:r>
              <a:rPr lang="en-US" sz="3200" dirty="0">
                <a:solidFill>
                  <a:srgbClr val="FFFF00"/>
                </a:solidFill>
              </a:rPr>
              <a:t/>
            </a:r>
            <a:br>
              <a:rPr lang="en-US" sz="3200" dirty="0">
                <a:solidFill>
                  <a:srgbClr val="FFFF00"/>
                </a:solidFill>
              </a:rPr>
            </a:br>
            <a:r>
              <a:rPr lang="en-US" sz="3200" dirty="0" smtClean="0"/>
              <a:t/>
            </a:r>
            <a:br>
              <a:rPr lang="en-US" sz="3200" dirty="0" smtClean="0"/>
            </a:br>
            <a:r>
              <a:rPr lang="en-US" sz="3200" dirty="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Tree>
    <p:extLst>
      <p:ext uri="{BB962C8B-B14F-4D97-AF65-F5344CB8AC3E}">
        <p14:creationId xmlns:p14="http://schemas.microsoft.com/office/powerpoint/2010/main" val="34382114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0"/>
            <a:ext cx="7772400" cy="1470025"/>
          </a:xfrm>
        </p:spPr>
        <p:txBody>
          <a:bodyPr/>
          <a:lstStyle/>
          <a:p>
            <a:pPr algn="l"/>
            <a:r>
              <a:rPr lang="en-US" dirty="0" smtClean="0"/>
              <a:t>           </a:t>
            </a:r>
            <a:br>
              <a:rPr lang="en-US" dirty="0" smtClean="0"/>
            </a:br>
            <a:r>
              <a:rPr lang="en-US" sz="3200" dirty="0" smtClean="0"/>
              <a:t>Asbestos-related diseases (ARD)</a:t>
            </a:r>
            <a:br>
              <a:rPr lang="en-US" sz="3200" dirty="0" smtClean="0"/>
            </a:br>
            <a:r>
              <a:rPr lang="en-US" sz="3200" dirty="0" smtClean="0"/>
              <a:t/>
            </a:r>
            <a:br>
              <a:rPr lang="en-US" sz="3200" dirty="0" smtClean="0"/>
            </a:br>
            <a:r>
              <a:rPr lang="en-US" sz="3200" dirty="0"/>
              <a:t>	</a:t>
            </a:r>
            <a:r>
              <a:rPr lang="en-US" sz="3200" dirty="0">
                <a:solidFill>
                  <a:schemeClr val="accent5">
                    <a:lumMod val="90000"/>
                  </a:schemeClr>
                </a:solidFill>
              </a:rPr>
              <a:t>A</a:t>
            </a:r>
            <a:r>
              <a:rPr lang="en-US" sz="3200" dirty="0" smtClean="0">
                <a:solidFill>
                  <a:schemeClr val="accent5">
                    <a:lumMod val="90000"/>
                  </a:schemeClr>
                </a:solidFill>
              </a:rPr>
              <a:t>sbestosis</a:t>
            </a:r>
            <a:br>
              <a:rPr lang="en-US" sz="3200" dirty="0" smtClean="0">
                <a:solidFill>
                  <a:schemeClr val="accent5">
                    <a:lumMod val="90000"/>
                  </a:schemeClr>
                </a:solidFill>
              </a:rPr>
            </a:br>
            <a:r>
              <a:rPr lang="en-US" sz="3200" dirty="0" smtClean="0">
                <a:solidFill>
                  <a:schemeClr val="accent5">
                    <a:lumMod val="90000"/>
                  </a:schemeClr>
                </a:solidFill>
              </a:rPr>
              <a:t>	Asbestos-related pleural disease</a:t>
            </a:r>
            <a:br>
              <a:rPr lang="en-US" sz="3200" dirty="0" smtClean="0">
                <a:solidFill>
                  <a:schemeClr val="accent5">
                    <a:lumMod val="90000"/>
                  </a:schemeClr>
                </a:solidFill>
              </a:rPr>
            </a:br>
            <a:r>
              <a:rPr lang="en-US" sz="3200" dirty="0" smtClean="0"/>
              <a:t>	Lung cancer</a:t>
            </a:r>
            <a:br>
              <a:rPr lang="en-US" sz="3200" dirty="0" smtClean="0"/>
            </a:br>
            <a:r>
              <a:rPr lang="en-US" sz="3200" dirty="0" smtClean="0"/>
              <a:t>	</a:t>
            </a:r>
            <a:r>
              <a:rPr lang="en-US" sz="3200" dirty="0" smtClean="0">
                <a:solidFill>
                  <a:schemeClr val="accent5">
                    <a:lumMod val="90000"/>
                  </a:schemeClr>
                </a:solidFill>
              </a:rPr>
              <a:t>Mesothelioma (chest, abdomen)</a:t>
            </a:r>
            <a:br>
              <a:rPr lang="en-US" sz="3200" dirty="0" smtClean="0">
                <a:solidFill>
                  <a:schemeClr val="accent5">
                    <a:lumMod val="90000"/>
                  </a:schemeClr>
                </a:solidFill>
              </a:rPr>
            </a:br>
            <a:r>
              <a:rPr lang="en-US" sz="3200" dirty="0" smtClean="0"/>
              <a:t>	Cancer of larynx</a:t>
            </a:r>
            <a:br>
              <a:rPr lang="en-US" sz="3200" dirty="0" smtClean="0"/>
            </a:br>
            <a:r>
              <a:rPr lang="en-US" sz="3200" dirty="0" smtClean="0"/>
              <a:t>	Cancer of ovary</a:t>
            </a:r>
            <a:br>
              <a:rPr lang="en-US" sz="3200" dirty="0" smtClean="0"/>
            </a:br>
            <a:r>
              <a:rPr lang="en-US" sz="3200" dirty="0" smtClean="0"/>
              <a:t>	COPD</a:t>
            </a: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652958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381000" y="551277"/>
            <a:ext cx="8382000" cy="5262979"/>
          </a:xfrm>
          <a:prstGeom prst="rect">
            <a:avLst/>
          </a:prstGeom>
          <a:noFill/>
        </p:spPr>
        <p:txBody>
          <a:bodyPr wrap="square" rtlCol="0">
            <a:spAutoFit/>
          </a:bodyPr>
          <a:lstStyle/>
          <a:p>
            <a:r>
              <a:rPr lang="en-US" sz="3200" dirty="0" smtClean="0">
                <a:solidFill>
                  <a:srgbClr val="FFFF00"/>
                </a:solidFill>
                <a:latin typeface="+mn-lt"/>
              </a:rPr>
              <a:t> 			Asbestos </a:t>
            </a:r>
          </a:p>
          <a:p>
            <a:endParaRPr lang="en-US" sz="3200" dirty="0" smtClean="0">
              <a:solidFill>
                <a:srgbClr val="FFFF00"/>
              </a:solidFill>
              <a:latin typeface="+mn-lt"/>
            </a:endParaRPr>
          </a:p>
          <a:p>
            <a:r>
              <a:rPr lang="en-US" sz="3200" dirty="0" smtClean="0">
                <a:solidFill>
                  <a:srgbClr val="FFFF00"/>
                </a:solidFill>
                <a:latin typeface="+mn-lt"/>
              </a:rPr>
              <a:t>Exposure: </a:t>
            </a:r>
          </a:p>
          <a:p>
            <a:endParaRPr lang="en-US" sz="3200" dirty="0" smtClean="0">
              <a:solidFill>
                <a:srgbClr val="FFFF00"/>
              </a:solidFill>
              <a:latin typeface="+mn-lt"/>
            </a:endParaRPr>
          </a:p>
          <a:p>
            <a:pPr lvl="1"/>
            <a:r>
              <a:rPr lang="en-US" sz="2400" dirty="0" smtClean="0">
                <a:solidFill>
                  <a:srgbClr val="FFFF00"/>
                </a:solidFill>
                <a:latin typeface="+mn-lt"/>
              </a:rPr>
              <a:t>“</a:t>
            </a:r>
            <a:r>
              <a:rPr lang="en-US" sz="2400" u="sng" dirty="0" smtClean="0">
                <a:solidFill>
                  <a:srgbClr val="FFFF00"/>
                </a:solidFill>
                <a:latin typeface="+mn-lt"/>
              </a:rPr>
              <a:t>Assessing </a:t>
            </a:r>
            <a:r>
              <a:rPr lang="en-US" sz="2400" u="sng" dirty="0">
                <a:solidFill>
                  <a:srgbClr val="FFFF00"/>
                </a:solidFill>
                <a:latin typeface="+mn-lt"/>
              </a:rPr>
              <a:t>asbestosis </a:t>
            </a:r>
            <a:r>
              <a:rPr lang="en-US" sz="2400" u="sng" dirty="0" smtClean="0">
                <a:solidFill>
                  <a:srgbClr val="FFFF00"/>
                </a:solidFill>
                <a:latin typeface="+mn-lt"/>
              </a:rPr>
              <a:t>claims:</a:t>
            </a:r>
            <a:r>
              <a:rPr lang="en-US" sz="2400" dirty="0" smtClean="0">
                <a:solidFill>
                  <a:srgbClr val="FFFF00"/>
                </a:solidFill>
                <a:latin typeface="+mn-lt"/>
              </a:rPr>
              <a:t>  DEEOIC </a:t>
            </a:r>
            <a:r>
              <a:rPr lang="en-US" sz="2400" dirty="0">
                <a:solidFill>
                  <a:srgbClr val="FFFF00"/>
                </a:solidFill>
                <a:latin typeface="+mn-lt"/>
              </a:rPr>
              <a:t>accepts that </a:t>
            </a:r>
            <a:r>
              <a:rPr lang="en-US" sz="2400" dirty="0" smtClean="0">
                <a:solidFill>
                  <a:srgbClr val="FFFF00"/>
                </a:solidFill>
                <a:latin typeface="+mn-lt"/>
              </a:rPr>
              <a:t>asbestos </a:t>
            </a:r>
            <a:r>
              <a:rPr lang="en-US" sz="2400" dirty="0">
                <a:solidFill>
                  <a:srgbClr val="FFFF00"/>
                </a:solidFill>
                <a:latin typeface="+mn-lt"/>
              </a:rPr>
              <a:t>was a common toxic substance </a:t>
            </a:r>
            <a:r>
              <a:rPr lang="en-US" sz="2400" dirty="0" smtClean="0">
                <a:solidFill>
                  <a:srgbClr val="FFFF00"/>
                </a:solidFill>
                <a:latin typeface="+mn-lt"/>
              </a:rPr>
              <a:t>that existed throughout </a:t>
            </a:r>
            <a:r>
              <a:rPr lang="en-US" sz="2400" dirty="0">
                <a:solidFill>
                  <a:srgbClr val="FFFF00"/>
                </a:solidFill>
                <a:latin typeface="+mn-lt"/>
              </a:rPr>
              <a:t>all DOE facilities.  While asbestos did exist at DOE facilities, the nature of an employee’s exposure would have varied based on different factors such as the period that the employee worked, the type of work performed, and the location of employment</a:t>
            </a:r>
            <a:r>
              <a:rPr lang="en-US" sz="2400" dirty="0" smtClean="0">
                <a:latin typeface="+mn-lt"/>
              </a:rPr>
              <a:t>.”</a:t>
            </a:r>
            <a:r>
              <a:rPr lang="en-US" sz="2400" dirty="0">
                <a:latin typeface="+mn-lt"/>
              </a:rPr>
              <a:t>  </a:t>
            </a:r>
          </a:p>
          <a:p>
            <a:endParaRPr lang="en-US" sz="3200" dirty="0" smtClean="0">
              <a:solidFill>
                <a:srgbClr val="FFFF00"/>
              </a:solidFill>
              <a:latin typeface="+mn-lt"/>
            </a:endParaRPr>
          </a:p>
          <a:p>
            <a:r>
              <a:rPr lang="en-US" sz="3200" dirty="0" smtClean="0">
                <a:solidFill>
                  <a:srgbClr val="FFFF00"/>
                </a:solidFill>
                <a:latin typeface="+mn-lt"/>
              </a:rPr>
              <a:t>Disease:  focuses on medical criteria</a:t>
            </a:r>
            <a:endParaRPr lang="en-US" sz="3200" dirty="0">
              <a:solidFill>
                <a:srgbClr val="FFFF00"/>
              </a:solidFill>
              <a:latin typeface="+mn-lt"/>
            </a:endParaRPr>
          </a:p>
        </p:txBody>
      </p:sp>
      <p:sp>
        <p:nvSpPr>
          <p:cNvPr id="4" name="TextBox 3"/>
          <p:cNvSpPr txBox="1"/>
          <p:nvPr/>
        </p:nvSpPr>
        <p:spPr>
          <a:xfrm>
            <a:off x="3048000" y="169455"/>
            <a:ext cx="5791200" cy="400110"/>
          </a:xfrm>
          <a:prstGeom prst="rect">
            <a:avLst/>
          </a:prstGeom>
          <a:noFill/>
        </p:spPr>
        <p:txBody>
          <a:bodyPr wrap="square" rtlCol="0">
            <a:spAutoFit/>
          </a:bodyPr>
          <a:lstStyle/>
          <a:p>
            <a:pPr algn="r"/>
            <a:r>
              <a:rPr lang="en-US" sz="2000" dirty="0" smtClean="0">
                <a:solidFill>
                  <a:srgbClr val="FFFF00"/>
                </a:solidFill>
                <a:latin typeface="+mn-lt"/>
              </a:rPr>
              <a:t>EEOICP Procedures Manual, Chapter 2</a:t>
            </a:r>
            <a:endParaRPr lang="en-US" sz="2000" dirty="0">
              <a:solidFill>
                <a:srgbClr val="FFFF00"/>
              </a:solidFill>
              <a:latin typeface="+mn-lt"/>
            </a:endParaRPr>
          </a:p>
        </p:txBody>
      </p:sp>
    </p:spTree>
    <p:extLst>
      <p:ext uri="{BB962C8B-B14F-4D97-AF65-F5344CB8AC3E}">
        <p14:creationId xmlns:p14="http://schemas.microsoft.com/office/powerpoint/2010/main" val="4231763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 and Ovarian Cancer</a:t>
            </a:r>
            <a:br>
              <a:rPr lang="en-US" sz="3200" dirty="0" smtClean="0"/>
            </a:br>
            <a:r>
              <a:rPr lang="en-US" sz="3200" dirty="0" smtClean="0"/>
              <a:t/>
            </a:r>
            <a:br>
              <a:rPr lang="en-US" sz="3200" dirty="0" smtClean="0"/>
            </a:br>
            <a:r>
              <a:rPr lang="en-US" sz="3200" dirty="0" smtClean="0"/>
              <a:t>Exposure presumption:</a:t>
            </a:r>
            <a:br>
              <a:rPr lang="en-US" sz="3200" dirty="0" smtClean="0"/>
            </a:br>
            <a:r>
              <a:rPr lang="en-US" sz="3200" dirty="0" smtClean="0"/>
              <a:t/>
            </a:r>
            <a:br>
              <a:rPr lang="en-US" sz="3200" dirty="0" smtClean="0"/>
            </a:br>
            <a:r>
              <a:rPr lang="en-US" sz="3200" dirty="0"/>
              <a:t>	</a:t>
            </a:r>
            <a:r>
              <a:rPr lang="en-US" sz="3200" dirty="0" smtClean="0"/>
              <a:t>250 days of significant asbestos exposure </a:t>
            </a:r>
            <a:br>
              <a:rPr lang="en-US" sz="3200" dirty="0" smtClean="0"/>
            </a:br>
            <a:r>
              <a:rPr lang="en-US" sz="3200" dirty="0"/>
              <a:t>	 </a:t>
            </a:r>
            <a:r>
              <a:rPr lang="en-US" sz="3200" dirty="0" smtClean="0"/>
              <a:t>     (worked in a job title in List A)</a:t>
            </a:r>
            <a:br>
              <a:rPr lang="en-US" sz="3200" dirty="0" smtClean="0"/>
            </a:br>
            <a:r>
              <a:rPr lang="en-US" sz="3200" dirty="0"/>
              <a:t> </a:t>
            </a:r>
            <a:r>
              <a:rPr lang="en-US" sz="3200" dirty="0" smtClean="0"/>
              <a:t>                       prior to 1986, and</a:t>
            </a:r>
            <a:br>
              <a:rPr lang="en-US" sz="3200" dirty="0" smtClean="0"/>
            </a:br>
            <a:r>
              <a:rPr lang="en-US" sz="3200" dirty="0" smtClean="0"/>
              <a:t/>
            </a:r>
            <a:br>
              <a:rPr lang="en-US" sz="3200" dirty="0" smtClean="0"/>
            </a:br>
            <a:r>
              <a:rPr lang="en-US" sz="3200" dirty="0" smtClean="0"/>
              <a:t>	20 years latency period from initial DOE </a:t>
            </a:r>
            <a:br>
              <a:rPr lang="en-US" sz="3200" dirty="0" smtClean="0"/>
            </a:br>
            <a:r>
              <a:rPr lang="en-US" sz="3200" dirty="0"/>
              <a:t>	 </a:t>
            </a:r>
            <a:r>
              <a:rPr lang="en-US" sz="3200" dirty="0" smtClean="0"/>
              <a:t>      exposure to asbestos</a:t>
            </a:r>
            <a:br>
              <a:rPr lang="en-US" sz="3200" dirty="0" smtClean="0"/>
            </a:br>
            <a:r>
              <a:rPr lang="en-US" sz="3200" dirty="0"/>
              <a:t/>
            </a:r>
            <a:br>
              <a:rPr lang="en-US" sz="3200" dirty="0"/>
            </a:br>
            <a:r>
              <a:rPr lang="en-US" sz="3200" dirty="0" smtClean="0"/>
              <a:t>	Or diagnosis of asbestosis or mesothelioma</a:t>
            </a:r>
            <a:br>
              <a:rPr lang="en-US" sz="3200" dirty="0" smtClean="0"/>
            </a:br>
            <a:r>
              <a:rPr lang="en-US" sz="3200" dirty="0" smtClean="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3048000" y="152400"/>
            <a:ext cx="5791200" cy="400110"/>
          </a:xfrm>
          <a:prstGeom prst="rect">
            <a:avLst/>
          </a:prstGeom>
          <a:noFill/>
        </p:spPr>
        <p:txBody>
          <a:bodyPr wrap="square" rtlCol="0">
            <a:spAutoFit/>
          </a:bodyPr>
          <a:lstStyle/>
          <a:p>
            <a:pPr algn="r"/>
            <a:r>
              <a:rPr lang="en-US" sz="2000" dirty="0">
                <a:solidFill>
                  <a:srgbClr val="FFFF00"/>
                </a:solidFill>
              </a:rPr>
              <a:t>EEOICPA </a:t>
            </a:r>
            <a:r>
              <a:rPr lang="en-US" sz="2000" dirty="0">
                <a:solidFill>
                  <a:schemeClr val="tx2"/>
                </a:solidFill>
              </a:rPr>
              <a:t>Bulletin No. 13-02 </a:t>
            </a:r>
          </a:p>
        </p:txBody>
      </p:sp>
    </p:spTree>
    <p:extLst>
      <p:ext uri="{BB962C8B-B14F-4D97-AF65-F5344CB8AC3E}">
        <p14:creationId xmlns:p14="http://schemas.microsoft.com/office/powerpoint/2010/main" val="37585120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772400" cy="4114800"/>
          </a:xfrm>
        </p:spPr>
        <p:txBody>
          <a:bodyPr/>
          <a:lstStyle/>
          <a:p>
            <a:r>
              <a:rPr lang="en-US" sz="1400" u="sng" dirty="0"/>
              <a:t>Significant Asbestos </a:t>
            </a:r>
            <a:r>
              <a:rPr lang="en-US" sz="1400" u="sng" dirty="0" smtClean="0"/>
              <a:t>Exposure:   Associated </a:t>
            </a:r>
            <a:r>
              <a:rPr lang="en-US" sz="1400" u="sng" dirty="0"/>
              <a:t>Labor Categories and Job Tasks</a:t>
            </a:r>
            <a:r>
              <a:rPr lang="en-US" sz="1400" dirty="0"/>
              <a:t> </a:t>
            </a:r>
            <a:r>
              <a:rPr lang="en-US" sz="1400" dirty="0" smtClean="0"/>
              <a:t>(ATSDR 2014)</a:t>
            </a:r>
            <a:endParaRPr lang="en-US" sz="1400" dirty="0"/>
          </a:p>
          <a:p>
            <a:pPr marL="0" indent="0">
              <a:buNone/>
            </a:pPr>
            <a:r>
              <a:rPr lang="en-US" sz="1400" dirty="0"/>
              <a:t> </a:t>
            </a:r>
          </a:p>
          <a:p>
            <a:r>
              <a:rPr lang="en-US" sz="1400" dirty="0"/>
              <a:t>Automotive mechanic; Vehicle mechanic; Vehicle maintenance mechanic</a:t>
            </a:r>
          </a:p>
          <a:p>
            <a:r>
              <a:rPr lang="en-US" sz="1400" dirty="0"/>
              <a:t>Boilermaker</a:t>
            </a:r>
          </a:p>
          <a:p>
            <a:r>
              <a:rPr lang="en-US" sz="1400" dirty="0"/>
              <a:t>Carpenter; </a:t>
            </a:r>
            <a:r>
              <a:rPr lang="en-US" sz="1400" dirty="0" smtClean="0"/>
              <a:t>Dry </a:t>
            </a:r>
            <a:r>
              <a:rPr lang="en-US" sz="1400" dirty="0" err="1" smtClean="0"/>
              <a:t>waller</a:t>
            </a:r>
            <a:r>
              <a:rPr lang="en-US" sz="1400" dirty="0"/>
              <a:t>; Plasterer</a:t>
            </a:r>
          </a:p>
          <a:p>
            <a:r>
              <a:rPr lang="en-US" sz="1400" dirty="0"/>
              <a:t>Demolition technician; Laborer</a:t>
            </a:r>
          </a:p>
          <a:p>
            <a:r>
              <a:rPr lang="en-US" sz="1400" dirty="0"/>
              <a:t>Electrical mechanic; Electrician; Floor covering worker</a:t>
            </a:r>
          </a:p>
          <a:p>
            <a:r>
              <a:rPr lang="en-US" sz="1400" dirty="0"/>
              <a:t>Furnace &amp; saw operator; Furnace builder; Furnace operator; Furnace puller; Furnace technician; Furnace tender; Furnace unloader</a:t>
            </a:r>
          </a:p>
          <a:p>
            <a:r>
              <a:rPr lang="en-US" sz="1400" dirty="0"/>
              <a:t>Glazier; Glass installer; Glazer</a:t>
            </a:r>
          </a:p>
          <a:p>
            <a:r>
              <a:rPr lang="en-US" sz="1400" dirty="0"/>
              <a:t>Grinder operator; Mason (concrete grinding); Tool grinder; Maintenance mechanic (general grinding); Welder (general grinding); Machinist (machine grinding)</a:t>
            </a:r>
          </a:p>
          <a:p>
            <a:r>
              <a:rPr lang="en-US" sz="1400" dirty="0"/>
              <a:t>Insulation worker; Insulation trade worker; Insulator</a:t>
            </a:r>
          </a:p>
          <a:p>
            <a:r>
              <a:rPr lang="en-US" sz="1400" dirty="0"/>
              <a:t>Ironworker; Ironworker-rigger</a:t>
            </a:r>
          </a:p>
          <a:p>
            <a:r>
              <a:rPr lang="en-US" sz="1400" dirty="0"/>
              <a:t>Maintenance mechanic; Electrician; Insulator;</a:t>
            </a:r>
          </a:p>
          <a:p>
            <a:r>
              <a:rPr lang="en-US" sz="1400" dirty="0"/>
              <a:t>Mason; Brick &amp; tile mason; Concrete and terrazzo worker; Bricklayer, </a:t>
            </a:r>
            <a:r>
              <a:rPr lang="en-US" sz="1400" dirty="0" err="1"/>
              <a:t>Tilesetter</a:t>
            </a:r>
            <a:r>
              <a:rPr lang="en-US" sz="1400" dirty="0"/>
              <a:t> </a:t>
            </a:r>
          </a:p>
          <a:p>
            <a:r>
              <a:rPr lang="en-US" sz="1400" dirty="0"/>
              <a:t>Millwright</a:t>
            </a:r>
          </a:p>
          <a:p>
            <a:r>
              <a:rPr lang="en-US" sz="1400" dirty="0"/>
              <a:t>Heavy equipment operator; Operating Engineer</a:t>
            </a:r>
          </a:p>
          <a:p>
            <a:r>
              <a:rPr lang="en-US" sz="1400" dirty="0"/>
              <a:t>Painter</a:t>
            </a:r>
          </a:p>
          <a:p>
            <a:r>
              <a:rPr lang="en-US" sz="1400" dirty="0"/>
              <a:t>Pipefitter, Plumber steamfitter; Plumber/pipefitter; Plumbing &amp; pipefitting mechanic; Plumbing technician, Steamfitter</a:t>
            </a:r>
          </a:p>
          <a:p>
            <a:r>
              <a:rPr lang="en-US" sz="1400" dirty="0"/>
              <a:t>Roofer</a:t>
            </a:r>
          </a:p>
          <a:p>
            <a:r>
              <a:rPr lang="en-US" sz="1400" dirty="0"/>
              <a:t>Sheet metal mechanic; Sheet metal fabricator/installer</a:t>
            </a:r>
          </a:p>
          <a:p>
            <a:r>
              <a:rPr lang="en-US" sz="1400" dirty="0"/>
              <a:t>Welder; Welder burner; Welder mechanic</a:t>
            </a:r>
          </a:p>
          <a:p>
            <a:pPr marL="0" indent="0">
              <a:buNone/>
            </a:pPr>
            <a:r>
              <a:rPr lang="en-US" dirty="0"/>
              <a:t> </a:t>
            </a:r>
          </a:p>
          <a:p>
            <a:endParaRPr lang="en-US" dirty="0"/>
          </a:p>
        </p:txBody>
      </p:sp>
    </p:spTree>
    <p:extLst>
      <p:ext uri="{BB962C8B-B14F-4D97-AF65-F5344CB8AC3E}">
        <p14:creationId xmlns:p14="http://schemas.microsoft.com/office/powerpoint/2010/main" val="1309679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352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Asbestosis</a:t>
            </a:r>
            <a:br>
              <a:rPr lang="en-US" sz="3200" dirty="0" smtClean="0"/>
            </a:br>
            <a:r>
              <a:rPr lang="en-US" sz="3200" dirty="0" smtClean="0"/>
              <a:t/>
            </a:r>
            <a:br>
              <a:rPr lang="en-US" sz="3200" dirty="0" smtClean="0"/>
            </a:br>
            <a:r>
              <a:rPr lang="en-US" sz="3200" dirty="0" smtClean="0"/>
              <a:t>Exposure presumption:</a:t>
            </a:r>
            <a:br>
              <a:rPr lang="en-US" sz="3200" dirty="0" smtClean="0"/>
            </a:br>
            <a:r>
              <a:rPr lang="en-US" sz="3200" dirty="0" smtClean="0"/>
              <a:t/>
            </a:r>
            <a:br>
              <a:rPr lang="en-US" sz="3200" dirty="0" smtClean="0"/>
            </a:br>
            <a:r>
              <a:rPr lang="en-US" sz="3200" dirty="0"/>
              <a:t>	</a:t>
            </a:r>
            <a:r>
              <a:rPr lang="en-US" sz="3200" u="sng" dirty="0" smtClean="0"/>
              <a:t>&gt;</a:t>
            </a:r>
            <a:r>
              <a:rPr lang="en-US" sz="3200" dirty="0" smtClean="0"/>
              <a:t> 250 days of asbestos exposure</a:t>
            </a:r>
            <a:br>
              <a:rPr lang="en-US" sz="3200" dirty="0" smtClean="0"/>
            </a:br>
            <a:r>
              <a:rPr lang="en-US" sz="3200" dirty="0"/>
              <a:t>	</a:t>
            </a:r>
            <a:r>
              <a:rPr lang="en-US" sz="3200" dirty="0" smtClean="0"/>
              <a:t>	</a:t>
            </a:r>
            <a:r>
              <a:rPr lang="en-US" sz="3200" dirty="0"/>
              <a:t>	</a:t>
            </a:r>
            <a:r>
              <a:rPr lang="en-US" sz="3200" dirty="0" smtClean="0"/>
              <a:t/>
            </a:r>
            <a:br>
              <a:rPr lang="en-US" sz="3200" dirty="0" smtClean="0"/>
            </a:br>
            <a:r>
              <a:rPr lang="en-US" sz="3200" dirty="0" smtClean="0"/>
              <a:t>	10 years latency period from initial DOE </a:t>
            </a:r>
            <a:br>
              <a:rPr lang="en-US" sz="3200" dirty="0" smtClean="0"/>
            </a:br>
            <a:r>
              <a:rPr lang="en-US" sz="3200" dirty="0"/>
              <a:t>	 </a:t>
            </a:r>
            <a:r>
              <a:rPr lang="en-US" sz="3200" dirty="0" smtClean="0"/>
              <a:t>      employment</a:t>
            </a:r>
            <a:br>
              <a:rPr lang="en-US" sz="3200" dirty="0" smtClean="0"/>
            </a:br>
            <a:r>
              <a:rPr lang="en-US" sz="3200" dirty="0"/>
              <a:t/>
            </a:r>
            <a:br>
              <a:rPr lang="en-US" sz="3200" dirty="0"/>
            </a:br>
            <a:r>
              <a:rPr lang="en-US" sz="3200" dirty="0" smtClean="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3048000" y="152400"/>
            <a:ext cx="5791200" cy="830997"/>
          </a:xfrm>
          <a:prstGeom prst="rect">
            <a:avLst/>
          </a:prstGeom>
          <a:noFill/>
        </p:spPr>
        <p:txBody>
          <a:bodyPr wrap="square" rtlCol="0">
            <a:spAutoFit/>
          </a:bodyPr>
          <a:lstStyle/>
          <a:p>
            <a:pPr algn="r"/>
            <a:r>
              <a:rPr lang="en-US" sz="1600" dirty="0">
                <a:solidFill>
                  <a:srgbClr val="FFFF00"/>
                </a:solidFill>
              </a:rPr>
              <a:t>EEOICP Procedures Manual, Chapter 2 </a:t>
            </a:r>
            <a:br>
              <a:rPr lang="en-US" sz="1600" dirty="0">
                <a:solidFill>
                  <a:srgbClr val="FFFF00"/>
                </a:solidFill>
              </a:rPr>
            </a:br>
            <a:r>
              <a:rPr lang="en-US" sz="1600" dirty="0">
                <a:solidFill>
                  <a:srgbClr val="FFFF00"/>
                </a:solidFill>
              </a:rPr>
              <a:t>				0-700, Exhibit 3 (added post-Circ. 15-05)</a:t>
            </a:r>
            <a:endParaRPr lang="en-US" sz="1600" dirty="0">
              <a:solidFill>
                <a:schemeClr val="tx2"/>
              </a:solidFill>
            </a:endParaRPr>
          </a:p>
        </p:txBody>
      </p:sp>
    </p:spTree>
    <p:extLst>
      <p:ext uri="{BB962C8B-B14F-4D97-AF65-F5344CB8AC3E}">
        <p14:creationId xmlns:p14="http://schemas.microsoft.com/office/powerpoint/2010/main" val="33262557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276600"/>
            <a:ext cx="7848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sz="3200" dirty="0" smtClean="0"/>
              <a:t>Ovarian Cancer and Asbestosis</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Claims that do not meet exposure </a:t>
            </a:r>
            <a:br>
              <a:rPr lang="en-US" sz="3200" dirty="0" smtClean="0"/>
            </a:br>
            <a:r>
              <a:rPr lang="en-US" sz="3200" dirty="0" smtClean="0"/>
              <a:t>presumption criteria are reviewed by CE and,</a:t>
            </a:r>
            <a:br>
              <a:rPr lang="en-US" sz="3200" dirty="0" smtClean="0"/>
            </a:br>
            <a:r>
              <a:rPr lang="en-US" sz="3200" dirty="0" smtClean="0"/>
              <a:t>when needed, referred for industrial hygiene </a:t>
            </a:r>
            <a:br>
              <a:rPr lang="en-US" sz="3200" dirty="0" smtClean="0"/>
            </a:br>
            <a:r>
              <a:rPr lang="en-US" sz="3200" dirty="0" smtClean="0"/>
              <a:t>review.</a:t>
            </a:r>
            <a:br>
              <a:rPr lang="en-US" sz="3200" dirty="0" smtClean="0"/>
            </a:br>
            <a:r>
              <a:rPr lang="en-US" sz="3200" dirty="0"/>
              <a:t/>
            </a:r>
            <a:br>
              <a:rPr lang="en-US" sz="3200" dirty="0"/>
            </a:br>
            <a:r>
              <a:rPr lang="en-US" sz="3200" dirty="0" smtClean="0"/>
              <a:t>For claims with more limited evidence of asbestos exposure, refer for medical opinion.</a:t>
            </a:r>
            <a:br>
              <a:rPr lang="en-US" sz="3200" dirty="0" smtClean="0"/>
            </a:br>
            <a:r>
              <a:rPr lang="en-US" sz="3200" dirty="0" smtClean="0"/>
              <a:t/>
            </a:r>
            <a:br>
              <a:rPr lang="en-US" sz="3200" dirty="0" smtClean="0"/>
            </a:br>
            <a:r>
              <a:rPr lang="en-US" sz="3200" dirty="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2286000" y="152400"/>
            <a:ext cx="6705600" cy="707886"/>
          </a:xfrm>
          <a:prstGeom prst="rect">
            <a:avLst/>
          </a:prstGeom>
          <a:noFill/>
        </p:spPr>
        <p:txBody>
          <a:bodyPr wrap="square" rtlCol="0">
            <a:spAutoFit/>
          </a:bodyPr>
          <a:lstStyle/>
          <a:p>
            <a:pPr algn="r"/>
            <a:r>
              <a:rPr lang="en-US" sz="2000" dirty="0">
                <a:solidFill>
                  <a:schemeClr val="tx2"/>
                </a:solidFill>
              </a:rPr>
              <a:t>EEOICPA Bulletin No. </a:t>
            </a:r>
            <a:r>
              <a:rPr lang="en-US" sz="2000" dirty="0" smtClean="0">
                <a:solidFill>
                  <a:schemeClr val="tx2"/>
                </a:solidFill>
              </a:rPr>
              <a:t>13-02</a:t>
            </a:r>
          </a:p>
          <a:p>
            <a:pPr algn="r"/>
            <a:r>
              <a:rPr lang="en-US" sz="2000" dirty="0">
                <a:solidFill>
                  <a:schemeClr val="tx2"/>
                </a:solidFill>
              </a:rPr>
              <a:t>	</a:t>
            </a:r>
            <a:r>
              <a:rPr lang="en-US" sz="2000" dirty="0" smtClean="0">
                <a:solidFill>
                  <a:schemeClr val="tx2"/>
                </a:solidFill>
              </a:rPr>
              <a:t>	EEOICPA Procedure Manual, </a:t>
            </a:r>
            <a:r>
              <a:rPr lang="en-US" sz="2000" dirty="0" err="1" smtClean="0">
                <a:solidFill>
                  <a:schemeClr val="tx2"/>
                </a:solidFill>
              </a:rPr>
              <a:t>Ch</a:t>
            </a:r>
            <a:r>
              <a:rPr lang="en-US" sz="2000" dirty="0" smtClean="0">
                <a:solidFill>
                  <a:schemeClr val="tx2"/>
                </a:solidFill>
              </a:rPr>
              <a:t> 2-0700 </a:t>
            </a:r>
            <a:endParaRPr lang="en-US" sz="2000" dirty="0">
              <a:solidFill>
                <a:schemeClr val="tx2"/>
              </a:solidFill>
            </a:endParaRPr>
          </a:p>
        </p:txBody>
      </p:sp>
    </p:spTree>
    <p:extLst>
      <p:ext uri="{BB962C8B-B14F-4D97-AF65-F5344CB8AC3E}">
        <p14:creationId xmlns:p14="http://schemas.microsoft.com/office/powerpoint/2010/main" val="38252886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Exposure Presumptions, Asbestos</a:t>
            </a:r>
            <a:endParaRPr lang="en-US" sz="2800"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3119804803"/>
              </p:ext>
            </p:extLst>
          </p:nvPr>
        </p:nvGraphicFramePr>
        <p:xfrm>
          <a:off x="685800" y="1981200"/>
          <a:ext cx="7772400" cy="3312160"/>
        </p:xfrm>
        <a:graphic>
          <a:graphicData uri="http://schemas.openxmlformats.org/drawingml/2006/table">
            <a:tbl>
              <a:tblPr firstRow="1" bandRow="1">
                <a:tableStyleId>{5C22544A-7EE6-4342-B048-85BDC9FD1C3A}</a:tableStyleId>
              </a:tblPr>
              <a:tblGrid>
                <a:gridCol w="2133600"/>
                <a:gridCol w="2209800"/>
                <a:gridCol w="1676400"/>
                <a:gridCol w="1752600"/>
              </a:tblGrid>
              <a:tr h="508000">
                <a:tc>
                  <a:txBody>
                    <a:bodyPr/>
                    <a:lstStyle/>
                    <a:p>
                      <a:pPr algn="ctr"/>
                      <a:r>
                        <a:rPr lang="en-US" dirty="0" smtClean="0"/>
                        <a:t>Exposure criteria</a:t>
                      </a:r>
                      <a:endParaRPr lang="en-US" dirty="0"/>
                    </a:p>
                  </a:txBody>
                  <a:tcPr/>
                </a:tc>
                <a:tc>
                  <a:txBody>
                    <a:bodyPr/>
                    <a:lstStyle/>
                    <a:p>
                      <a:pPr algn="ctr"/>
                      <a:r>
                        <a:rPr lang="en-US" dirty="0" smtClean="0"/>
                        <a:t>Cancer of the Ovary (2013)</a:t>
                      </a:r>
                      <a:endParaRPr lang="en-US" dirty="0"/>
                    </a:p>
                  </a:txBody>
                  <a:tcPr/>
                </a:tc>
                <a:tc>
                  <a:txBody>
                    <a:bodyPr/>
                    <a:lstStyle/>
                    <a:p>
                      <a:pPr algn="ctr"/>
                      <a:r>
                        <a:rPr lang="en-US" dirty="0" smtClean="0"/>
                        <a:t>Asbestosis (2015 or 2016)</a:t>
                      </a:r>
                      <a:endParaRPr lang="en-US" dirty="0"/>
                    </a:p>
                  </a:txBody>
                  <a:tcPr/>
                </a:tc>
                <a:tc>
                  <a:txBody>
                    <a:bodyPr/>
                    <a:lstStyle/>
                    <a:p>
                      <a:pPr algn="ctr"/>
                      <a:r>
                        <a:rPr lang="en-US" dirty="0" smtClean="0"/>
                        <a:t>COPD</a:t>
                      </a:r>
                    </a:p>
                    <a:p>
                      <a:pPr algn="ctr"/>
                      <a:r>
                        <a:rPr lang="en-US" dirty="0" smtClean="0"/>
                        <a:t>(2016)</a:t>
                      </a:r>
                      <a:endParaRPr lang="en-US" dirty="0"/>
                    </a:p>
                  </a:txBody>
                  <a:tcPr/>
                </a:tc>
              </a:tr>
              <a:tr h="508000">
                <a:tc>
                  <a:txBody>
                    <a:bodyPr/>
                    <a:lstStyle/>
                    <a:p>
                      <a:r>
                        <a:rPr lang="en-US" dirty="0" smtClean="0"/>
                        <a:t>   Duration</a:t>
                      </a:r>
                      <a:endParaRPr lang="en-US" dirty="0"/>
                    </a:p>
                  </a:txBody>
                  <a:tcPr/>
                </a:tc>
                <a:tc>
                  <a:txBody>
                    <a:bodyPr/>
                    <a:lstStyle/>
                    <a:p>
                      <a:r>
                        <a:rPr lang="en-US" dirty="0" smtClean="0"/>
                        <a:t>250 days</a:t>
                      </a:r>
                      <a:endParaRPr lang="en-US" dirty="0"/>
                    </a:p>
                  </a:txBody>
                  <a:tcPr/>
                </a:tc>
                <a:tc>
                  <a:txBody>
                    <a:bodyPr/>
                    <a:lstStyle/>
                    <a:p>
                      <a:r>
                        <a:rPr lang="en-US" u="sng" dirty="0" smtClean="0"/>
                        <a:t>&gt;</a:t>
                      </a:r>
                      <a:r>
                        <a:rPr lang="en-US" dirty="0" smtClean="0"/>
                        <a:t> 250 days</a:t>
                      </a:r>
                      <a:endParaRPr lang="en-US" dirty="0"/>
                    </a:p>
                  </a:txBody>
                  <a:tcPr/>
                </a:tc>
                <a:tc>
                  <a:txBody>
                    <a:bodyPr/>
                    <a:lstStyle/>
                    <a:p>
                      <a:r>
                        <a:rPr lang="en-US" dirty="0" smtClean="0"/>
                        <a:t>20 years</a:t>
                      </a:r>
                      <a:endParaRPr lang="en-US" dirty="0"/>
                    </a:p>
                  </a:txBody>
                  <a:tcPr/>
                </a:tc>
              </a:tr>
              <a:tr h="508000">
                <a:tc>
                  <a:txBody>
                    <a:bodyPr/>
                    <a:lstStyle/>
                    <a:p>
                      <a:r>
                        <a:rPr lang="en-US" dirty="0" smtClean="0"/>
                        <a:t>   Job title</a:t>
                      </a:r>
                      <a:endParaRPr lang="en-US" dirty="0"/>
                    </a:p>
                  </a:txBody>
                  <a:tcPr/>
                </a:tc>
                <a:tc>
                  <a:txBody>
                    <a:bodyPr/>
                    <a:lstStyle/>
                    <a:p>
                      <a:r>
                        <a:rPr lang="en-US" dirty="0" smtClean="0"/>
                        <a:t>List A</a:t>
                      </a:r>
                      <a:endParaRPr lang="en-US" dirty="0"/>
                    </a:p>
                  </a:txBody>
                  <a:tcPr/>
                </a:tc>
                <a:tc>
                  <a:txBody>
                    <a:bodyPr/>
                    <a:lstStyle/>
                    <a:p>
                      <a:r>
                        <a:rPr lang="en-US" dirty="0" smtClean="0"/>
                        <a:t>Not specified</a:t>
                      </a:r>
                    </a:p>
                    <a:p>
                      <a:r>
                        <a:rPr lang="en-US" dirty="0" smtClean="0"/>
                        <a:t>    (?List A)</a:t>
                      </a:r>
                      <a:endParaRPr lang="en-US" dirty="0"/>
                    </a:p>
                  </a:txBody>
                  <a:tcPr/>
                </a:tc>
                <a:tc>
                  <a:txBody>
                    <a:bodyPr/>
                    <a:lstStyle/>
                    <a:p>
                      <a:r>
                        <a:rPr lang="en-US" dirty="0" smtClean="0"/>
                        <a:t>List A*</a:t>
                      </a:r>
                      <a:endParaRPr lang="en-US" dirty="0"/>
                    </a:p>
                  </a:txBody>
                  <a:tcPr/>
                </a:tc>
              </a:tr>
              <a:tr h="508000">
                <a:tc>
                  <a:txBody>
                    <a:bodyPr/>
                    <a:lstStyle/>
                    <a:p>
                      <a:r>
                        <a:rPr lang="en-US" dirty="0" smtClean="0"/>
                        <a:t>   </a:t>
                      </a:r>
                      <a:r>
                        <a:rPr lang="en-US" dirty="0" err="1" smtClean="0"/>
                        <a:t>Calender</a:t>
                      </a:r>
                      <a:r>
                        <a:rPr lang="en-US" dirty="0" smtClean="0"/>
                        <a:t> years</a:t>
                      </a:r>
                      <a:endParaRPr lang="en-US" dirty="0"/>
                    </a:p>
                  </a:txBody>
                  <a:tcPr/>
                </a:tc>
                <a:tc>
                  <a:txBody>
                    <a:bodyPr/>
                    <a:lstStyle/>
                    <a:p>
                      <a:r>
                        <a:rPr lang="en-US" dirty="0" smtClean="0"/>
                        <a:t>Before 1986</a:t>
                      </a:r>
                      <a:endParaRPr lang="en-US" dirty="0"/>
                    </a:p>
                  </a:txBody>
                  <a:tcPr/>
                </a:tc>
                <a:tc>
                  <a:txBody>
                    <a:bodyPr/>
                    <a:lstStyle/>
                    <a:p>
                      <a:pPr algn="ctr"/>
                      <a:r>
                        <a:rPr lang="en-US" dirty="0" smtClean="0"/>
                        <a:t>-</a:t>
                      </a:r>
                      <a:endParaRPr lang="en-US" dirty="0"/>
                    </a:p>
                  </a:txBody>
                  <a:tcPr/>
                </a:tc>
                <a:tc>
                  <a:txBody>
                    <a:bodyPr/>
                    <a:lstStyle/>
                    <a:p>
                      <a:r>
                        <a:rPr lang="en-US" dirty="0" smtClean="0"/>
                        <a:t>Prior to 1980</a:t>
                      </a:r>
                      <a:endParaRPr lang="en-US" dirty="0"/>
                    </a:p>
                  </a:txBody>
                  <a:tcPr/>
                </a:tc>
              </a:tr>
              <a:tr h="508000">
                <a:tc>
                  <a:txBody>
                    <a:bodyPr/>
                    <a:lstStyle/>
                    <a:p>
                      <a:r>
                        <a:rPr lang="en-US" dirty="0" smtClean="0"/>
                        <a:t>   Latency</a:t>
                      </a:r>
                      <a:endParaRPr lang="en-US" dirty="0"/>
                    </a:p>
                  </a:txBody>
                  <a:tcPr/>
                </a:tc>
                <a:tc>
                  <a:txBody>
                    <a:bodyPr/>
                    <a:lstStyle/>
                    <a:p>
                      <a:pPr algn="l"/>
                      <a:r>
                        <a:rPr lang="en-US" dirty="0" smtClean="0"/>
                        <a:t>Min. 20 years</a:t>
                      </a:r>
                      <a:endParaRPr lang="en-US" dirty="0"/>
                    </a:p>
                  </a:txBody>
                  <a:tcPr/>
                </a:tc>
                <a:tc>
                  <a:txBody>
                    <a:bodyPr/>
                    <a:lstStyle/>
                    <a:p>
                      <a:pPr algn="l"/>
                      <a:r>
                        <a:rPr lang="en-US" dirty="0" smtClean="0"/>
                        <a:t>Min. 10 years</a:t>
                      </a:r>
                      <a:endParaRPr lang="en-US" dirty="0"/>
                    </a:p>
                  </a:txBody>
                  <a:tcPr/>
                </a:tc>
                <a:tc>
                  <a:txBody>
                    <a:bodyPr/>
                    <a:lstStyle/>
                    <a:p>
                      <a:endParaRPr lang="en-US"/>
                    </a:p>
                  </a:txBody>
                  <a:tcPr/>
                </a:tc>
              </a:tr>
              <a:tr h="508000">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smtClean="0"/>
                        <a:t>*or IH rationale</a:t>
                      </a:r>
                      <a:endParaRPr lang="en-US" dirty="0"/>
                    </a:p>
                  </a:txBody>
                  <a:tcPr/>
                </a:tc>
              </a:tr>
            </a:tbl>
          </a:graphicData>
        </a:graphic>
      </p:graphicFrame>
    </p:spTree>
    <p:extLst>
      <p:ext uri="{BB962C8B-B14F-4D97-AF65-F5344CB8AC3E}">
        <p14:creationId xmlns:p14="http://schemas.microsoft.com/office/powerpoint/2010/main" val="33738027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936" y="2286000"/>
            <a:ext cx="8915400" cy="1470025"/>
          </a:xfrm>
        </p:spPr>
        <p:txBody>
          <a:bodyPr/>
          <a:lstStyle/>
          <a:p>
            <a:pPr algn="l"/>
            <a:r>
              <a:rPr lang="en-US" sz="3600" dirty="0" smtClean="0"/>
              <a:t>           </a:t>
            </a:r>
            <a:br>
              <a:rPr lang="en-US" sz="3600" dirty="0" smtClean="0"/>
            </a:br>
            <a:r>
              <a:rPr lang="en-US" sz="2400" dirty="0"/>
              <a:t>EEOICPA CIRCULAR </a:t>
            </a:r>
            <a:r>
              <a:rPr lang="en-US" sz="2400" dirty="0" smtClean="0"/>
              <a:t>NO.15- 05 </a:t>
            </a:r>
            <a:r>
              <a:rPr lang="en-US" sz="2400" dirty="0"/>
              <a:t>  (December 17, </a:t>
            </a:r>
            <a:r>
              <a:rPr lang="en-US" sz="2400" dirty="0" smtClean="0"/>
              <a:t>2014)</a:t>
            </a:r>
            <a:r>
              <a:rPr lang="en-US" sz="2400" dirty="0"/>
              <a:t/>
            </a:r>
            <a:br>
              <a:rPr lang="en-US" sz="2400" dirty="0"/>
            </a:br>
            <a:r>
              <a:rPr lang="en-US" sz="2400" dirty="0" smtClean="0"/>
              <a:t> </a:t>
            </a:r>
            <a:r>
              <a:rPr lang="en-US" sz="2400" dirty="0"/>
              <a:t>             </a:t>
            </a:r>
            <a:r>
              <a:rPr lang="en-US" sz="2400" dirty="0" smtClean="0"/>
              <a:t/>
            </a:r>
            <a:br>
              <a:rPr lang="en-US" sz="2400" dirty="0" smtClean="0"/>
            </a:br>
            <a:r>
              <a:rPr lang="en-US" sz="2400" dirty="0" smtClean="0"/>
              <a:t>	</a:t>
            </a:r>
            <a:r>
              <a:rPr lang="en-US" sz="2400" dirty="0"/>
              <a:t/>
            </a:r>
            <a:br>
              <a:rPr lang="en-US" sz="2400" dirty="0"/>
            </a:br>
            <a:r>
              <a:rPr lang="en-US" sz="2400" dirty="0" smtClean="0"/>
              <a:t>SUBJECT</a:t>
            </a:r>
            <a:r>
              <a:rPr lang="en-US" sz="2400" dirty="0"/>
              <a:t>:  Occupational Exposure </a:t>
            </a:r>
            <a:r>
              <a:rPr lang="en-US" sz="2400" dirty="0" smtClean="0"/>
              <a:t>Guidance </a:t>
            </a:r>
            <a:r>
              <a:rPr lang="en-US" sz="2400" dirty="0"/>
              <a:t>Relating to </a:t>
            </a:r>
            <a:r>
              <a:rPr lang="en-US" sz="2400" dirty="0" smtClean="0"/>
              <a:t>Asbestos</a:t>
            </a:r>
            <a:br>
              <a:rPr lang="en-US" sz="2400" dirty="0" smtClean="0"/>
            </a:br>
            <a:r>
              <a:rPr lang="en-US" sz="2400" dirty="0"/>
              <a:t/>
            </a:r>
            <a:br>
              <a:rPr lang="en-US" sz="2400" dirty="0"/>
            </a:br>
            <a:r>
              <a:rPr lang="en-US" sz="2400" dirty="0" smtClean="0"/>
              <a:t/>
            </a:r>
            <a:br>
              <a:rPr lang="en-US" sz="2400" dirty="0" smtClean="0"/>
            </a:br>
            <a:r>
              <a:rPr lang="en-US" sz="2400" dirty="0" smtClean="0"/>
              <a:t>                 </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396628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70025"/>
          </a:xfrm>
        </p:spPr>
        <p:txBody>
          <a:bodyPr/>
          <a:lstStyle/>
          <a:p>
            <a:pPr algn="l"/>
            <a:r>
              <a:rPr lang="en-US" sz="3200" dirty="0" smtClean="0"/>
              <a:t>Rationale </a:t>
            </a:r>
            <a:endParaRPr lang="en-US" sz="3200" dirty="0"/>
          </a:p>
        </p:txBody>
      </p:sp>
      <p:sp>
        <p:nvSpPr>
          <p:cNvPr id="3" name="Subtitle 2"/>
          <p:cNvSpPr>
            <a:spLocks noGrp="1"/>
          </p:cNvSpPr>
          <p:nvPr>
            <p:ph type="subTitle" idx="1"/>
          </p:nvPr>
        </p:nvSpPr>
        <p:spPr>
          <a:xfrm>
            <a:off x="838200" y="1143000"/>
            <a:ext cx="7924800" cy="1752600"/>
          </a:xfrm>
        </p:spPr>
        <p:txBody>
          <a:bodyPr/>
          <a:lstStyle/>
          <a:p>
            <a:pPr algn="l"/>
            <a:r>
              <a:rPr lang="en-US" sz="2800" dirty="0">
                <a:solidFill>
                  <a:schemeClr val="tx2"/>
                </a:solidFill>
              </a:rPr>
              <a:t>The Institute of Medicine’s Review of the DOL Site Exposure Matrices (SEM) in 2013 made numerous recommendations to improve the SEM. These include 1) making sure that the SEM incorporate readily available supplemental data sources into the SEM to provide a more complete picture of known exposure-disease links, and 2) forming an expert advisory panel to establish explicit causal criteria for use by the EEOICP, design and implement a method for reviewing possible exposure-disease links, and identify and peer review new exposure-disease links for use in the SEM.  </a:t>
            </a:r>
          </a:p>
          <a:p>
            <a:pPr algn="l"/>
            <a:endParaRPr lang="en-US" sz="2800" dirty="0">
              <a:solidFill>
                <a:schemeClr val="tx2"/>
              </a:solidFill>
            </a:endParaRPr>
          </a:p>
        </p:txBody>
      </p:sp>
    </p:spTree>
    <p:extLst>
      <p:ext uri="{BB962C8B-B14F-4D97-AF65-F5344CB8AC3E}">
        <p14:creationId xmlns:p14="http://schemas.microsoft.com/office/powerpoint/2010/main" val="1006274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0"/>
            <a:ext cx="7772400" cy="1470025"/>
          </a:xfrm>
        </p:spPr>
        <p:txBody>
          <a:bodyPr/>
          <a:lstStyle/>
          <a:p>
            <a:pPr algn="l"/>
            <a:r>
              <a:rPr lang="en-US" dirty="0" smtClean="0"/>
              <a:t>           </a:t>
            </a:r>
            <a:br>
              <a:rPr lang="en-US" dirty="0" smtClean="0"/>
            </a:br>
            <a:r>
              <a:rPr lang="en-US" sz="3200" dirty="0" smtClean="0"/>
              <a:t>Asbestos-related diseases (ARD)</a:t>
            </a:r>
            <a:br>
              <a:rPr lang="en-US" sz="3200" dirty="0" smtClean="0"/>
            </a:br>
            <a:r>
              <a:rPr lang="en-US" sz="3200" dirty="0" smtClean="0"/>
              <a:t/>
            </a:r>
            <a:br>
              <a:rPr lang="en-US" sz="3200" dirty="0" smtClean="0"/>
            </a:br>
            <a:r>
              <a:rPr lang="en-US" sz="3200" dirty="0"/>
              <a:t>	A</a:t>
            </a:r>
            <a:r>
              <a:rPr lang="en-US" sz="3200" dirty="0" smtClean="0"/>
              <a:t>sbestosis</a:t>
            </a:r>
            <a:br>
              <a:rPr lang="en-US" sz="3200" dirty="0" smtClean="0"/>
            </a:br>
            <a:r>
              <a:rPr lang="en-US" sz="3200" dirty="0" smtClean="0"/>
              <a:t>	Asbestos-related pleural disease</a:t>
            </a:r>
            <a:br>
              <a:rPr lang="en-US" sz="3200" dirty="0" smtClean="0"/>
            </a:br>
            <a:r>
              <a:rPr lang="en-US" sz="3200" dirty="0" smtClean="0"/>
              <a:t>	Lung cancer</a:t>
            </a:r>
            <a:br>
              <a:rPr lang="en-US" sz="3200" dirty="0" smtClean="0"/>
            </a:br>
            <a:r>
              <a:rPr lang="en-US" sz="3200" dirty="0" smtClean="0"/>
              <a:t>	Mesothelioma (chest, abdomen)</a:t>
            </a:r>
            <a:br>
              <a:rPr lang="en-US" sz="3200" dirty="0" smtClean="0"/>
            </a:br>
            <a:r>
              <a:rPr lang="en-US" sz="3200" dirty="0" smtClean="0"/>
              <a:t>	Cancer of larynx</a:t>
            </a:r>
            <a:br>
              <a:rPr lang="en-US" sz="3200" dirty="0" smtClean="0"/>
            </a:br>
            <a:r>
              <a:rPr lang="en-US" sz="3200" dirty="0" smtClean="0"/>
              <a:t>	Cancer of ovary</a:t>
            </a:r>
            <a:br>
              <a:rPr lang="en-US" sz="3200" dirty="0" smtClean="0"/>
            </a:br>
            <a:r>
              <a:rPr lang="en-US" sz="3200" dirty="0" smtClean="0"/>
              <a:t>	COPD</a:t>
            </a: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9981673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382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For DOE worker with ARD, </a:t>
            </a:r>
            <a:br>
              <a:rPr lang="en-US" sz="3200" dirty="0" smtClean="0"/>
            </a:br>
            <a:r>
              <a:rPr lang="en-US" sz="3200" dirty="0"/>
              <a:t/>
            </a:r>
            <a:br>
              <a:rPr lang="en-US" sz="3200" dirty="0"/>
            </a:br>
            <a:r>
              <a:rPr lang="en-US" sz="3200" dirty="0" smtClean="0"/>
              <a:t>Post-1986 DOE work, assume potential exposure to asbestos but at levels below accepted standards</a:t>
            </a:r>
            <a:br>
              <a:rPr lang="en-US" sz="3200" dirty="0" smtClean="0"/>
            </a:br>
            <a:r>
              <a:rPr lang="en-US" sz="3200" dirty="0"/>
              <a:t/>
            </a:r>
            <a:br>
              <a:rPr lang="en-US" sz="3200" dirty="0"/>
            </a:br>
            <a:r>
              <a:rPr lang="en-US" sz="3200" dirty="0" smtClean="0"/>
              <a:t> However,  for 19 occupations on List A, who have potential for greater asbestos exposure between 1986 and 1995, it is accepted that they were “potentially exposed” to asbestos but ”likely” at “low levels.”</a:t>
            </a:r>
            <a:r>
              <a:rPr lang="en-US" dirty="0"/>
              <a:t/>
            </a:r>
            <a:br>
              <a:rPr lang="en-US" dirty="0"/>
            </a:b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636789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772400" cy="4114800"/>
          </a:xfrm>
        </p:spPr>
        <p:txBody>
          <a:bodyPr/>
          <a:lstStyle/>
          <a:p>
            <a:r>
              <a:rPr lang="en-US" sz="1400" u="sng" dirty="0"/>
              <a:t>Significant Asbestos </a:t>
            </a:r>
            <a:r>
              <a:rPr lang="en-US" sz="1400" u="sng" dirty="0" smtClean="0"/>
              <a:t>Exposure:   Associated </a:t>
            </a:r>
            <a:r>
              <a:rPr lang="en-US" sz="1400" u="sng" dirty="0"/>
              <a:t>Labor Categories and Job Tasks</a:t>
            </a:r>
            <a:r>
              <a:rPr lang="en-US" sz="1400" dirty="0"/>
              <a:t> </a:t>
            </a:r>
            <a:r>
              <a:rPr lang="en-US" sz="1400" dirty="0" smtClean="0"/>
              <a:t>(ATSDR 2014)</a:t>
            </a:r>
            <a:endParaRPr lang="en-US" sz="1400" dirty="0"/>
          </a:p>
          <a:p>
            <a:pPr marL="0" indent="0">
              <a:buNone/>
            </a:pPr>
            <a:r>
              <a:rPr lang="en-US" sz="1400" dirty="0"/>
              <a:t> </a:t>
            </a:r>
          </a:p>
          <a:p>
            <a:r>
              <a:rPr lang="en-US" sz="1400" dirty="0"/>
              <a:t>Automotive mechanic; Vehicle mechanic; Vehicle maintenance mechanic</a:t>
            </a:r>
          </a:p>
          <a:p>
            <a:r>
              <a:rPr lang="en-US" sz="1400" dirty="0"/>
              <a:t>Boilermaker</a:t>
            </a:r>
          </a:p>
          <a:p>
            <a:r>
              <a:rPr lang="en-US" sz="1400" dirty="0"/>
              <a:t>Carpenter; </a:t>
            </a:r>
            <a:r>
              <a:rPr lang="en-US" sz="1400" dirty="0" smtClean="0"/>
              <a:t>Dry </a:t>
            </a:r>
            <a:r>
              <a:rPr lang="en-US" sz="1400" dirty="0" err="1" smtClean="0"/>
              <a:t>waller</a:t>
            </a:r>
            <a:r>
              <a:rPr lang="en-US" sz="1400" dirty="0"/>
              <a:t>; Plasterer</a:t>
            </a:r>
          </a:p>
          <a:p>
            <a:r>
              <a:rPr lang="en-US" sz="1400" dirty="0"/>
              <a:t>Demolition technician; Laborer</a:t>
            </a:r>
          </a:p>
          <a:p>
            <a:r>
              <a:rPr lang="en-US" sz="1400" dirty="0"/>
              <a:t>Electrical mechanic; Electrician; Floor covering worker</a:t>
            </a:r>
          </a:p>
          <a:p>
            <a:r>
              <a:rPr lang="en-US" sz="1400" dirty="0"/>
              <a:t>Furnace &amp; saw operator; Furnace builder; Furnace operator; Furnace puller; Furnace technician; Furnace tender; Furnace unloader</a:t>
            </a:r>
          </a:p>
          <a:p>
            <a:r>
              <a:rPr lang="en-US" sz="1400" dirty="0"/>
              <a:t>Glazier; Glass installer; Glazer</a:t>
            </a:r>
          </a:p>
          <a:p>
            <a:r>
              <a:rPr lang="en-US" sz="1400" dirty="0"/>
              <a:t>Grinder operator; Mason (concrete grinding); Tool grinder; Maintenance mechanic (general grinding); Welder (general grinding); Machinist (machine grinding)</a:t>
            </a:r>
          </a:p>
          <a:p>
            <a:r>
              <a:rPr lang="en-US" sz="1400" dirty="0"/>
              <a:t>Insulation worker; Insulation trade worker; Insulator</a:t>
            </a:r>
          </a:p>
          <a:p>
            <a:r>
              <a:rPr lang="en-US" sz="1400" dirty="0"/>
              <a:t>Ironworker; Ironworker-rigger</a:t>
            </a:r>
          </a:p>
          <a:p>
            <a:r>
              <a:rPr lang="en-US" sz="1400" dirty="0"/>
              <a:t>Maintenance mechanic; Electrician; Insulator;</a:t>
            </a:r>
          </a:p>
          <a:p>
            <a:r>
              <a:rPr lang="en-US" sz="1400" dirty="0"/>
              <a:t>Mason; Brick &amp; tile mason; Concrete and terrazzo worker; Bricklayer, </a:t>
            </a:r>
            <a:r>
              <a:rPr lang="en-US" sz="1400" dirty="0" err="1"/>
              <a:t>Tilesetter</a:t>
            </a:r>
            <a:r>
              <a:rPr lang="en-US" sz="1400" dirty="0"/>
              <a:t> </a:t>
            </a:r>
          </a:p>
          <a:p>
            <a:r>
              <a:rPr lang="en-US" sz="1400" dirty="0"/>
              <a:t>Millwright</a:t>
            </a:r>
          </a:p>
          <a:p>
            <a:r>
              <a:rPr lang="en-US" sz="1400" dirty="0"/>
              <a:t>Heavy equipment operator; Operating Engineer</a:t>
            </a:r>
          </a:p>
          <a:p>
            <a:r>
              <a:rPr lang="en-US" sz="1400" dirty="0"/>
              <a:t>Painter</a:t>
            </a:r>
          </a:p>
          <a:p>
            <a:r>
              <a:rPr lang="en-US" sz="1400" dirty="0"/>
              <a:t>Pipefitter, Plumber steamfitter; Plumber/pipefitter; Plumbing &amp; pipefitting mechanic; Plumbing technician, Steamfitter</a:t>
            </a:r>
          </a:p>
          <a:p>
            <a:r>
              <a:rPr lang="en-US" sz="1400" dirty="0"/>
              <a:t>Roofer</a:t>
            </a:r>
          </a:p>
          <a:p>
            <a:r>
              <a:rPr lang="en-US" sz="1400" dirty="0"/>
              <a:t>Sheet metal mechanic; Sheet metal fabricator/installer</a:t>
            </a:r>
          </a:p>
          <a:p>
            <a:r>
              <a:rPr lang="en-US" sz="1400" dirty="0"/>
              <a:t>Welder; Welder burner; Welder mechanic</a:t>
            </a:r>
          </a:p>
          <a:p>
            <a:pPr marL="0" indent="0">
              <a:buNone/>
            </a:pPr>
            <a:r>
              <a:rPr lang="en-US" dirty="0"/>
              <a:t> </a:t>
            </a:r>
          </a:p>
          <a:p>
            <a:endParaRPr lang="en-US" dirty="0"/>
          </a:p>
        </p:txBody>
      </p:sp>
    </p:spTree>
    <p:extLst>
      <p:ext uri="{BB962C8B-B14F-4D97-AF65-F5344CB8AC3E}">
        <p14:creationId xmlns:p14="http://schemas.microsoft.com/office/powerpoint/2010/main" val="19922848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15934"/>
            <a:ext cx="7772400" cy="4876800"/>
          </a:xfrm>
        </p:spPr>
        <p:txBody>
          <a:bodyPr/>
          <a:lstStyle/>
          <a:p>
            <a:pPr algn="l"/>
            <a:r>
              <a:rPr lang="en-US" dirty="0" smtClean="0"/>
              <a:t>         </a:t>
            </a:r>
            <a:br>
              <a:rPr lang="en-US" dirty="0" smtClean="0"/>
            </a:br>
            <a:r>
              <a:rPr lang="en-US" dirty="0"/>
              <a:t> </a:t>
            </a:r>
            <a:r>
              <a:rPr lang="en-US" dirty="0" smtClean="0"/>
              <a:t>           </a:t>
            </a:r>
            <a:br>
              <a:rPr lang="en-US" dirty="0" smtClean="0"/>
            </a:br>
            <a:r>
              <a:rPr lang="en-US" dirty="0"/>
              <a:t/>
            </a:r>
            <a:br>
              <a:rPr lang="en-US" dirty="0"/>
            </a:br>
            <a:r>
              <a:rPr lang="en-US" sz="3200" dirty="0" smtClean="0"/>
              <a:t>For CE to accept level of exposure above low level, there must be “definitive and compelling evidence” to show that post-1986 DOE work had “consistent, unprotected contact with asbestos or ACM”</a:t>
            </a:r>
            <a:br>
              <a:rPr lang="en-US" sz="3200" dirty="0" smtClean="0"/>
            </a:br>
            <a:r>
              <a:rPr lang="en-US" sz="3200" dirty="0"/>
              <a:t/>
            </a:r>
            <a:br>
              <a:rPr lang="en-US" sz="3200" dirty="0"/>
            </a:br>
            <a:r>
              <a:rPr lang="en-US" sz="3200" dirty="0" smtClean="0"/>
              <a:t>Evidence includes: IH monitoring, incident reports, documented abatement breaches, testimony or affidavits, or position descriptions.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5357938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Rectangle 2"/>
          <p:cNvSpPr/>
          <p:nvPr/>
        </p:nvSpPr>
        <p:spPr>
          <a:xfrm>
            <a:off x="457200" y="1676400"/>
            <a:ext cx="8324088" cy="2431435"/>
          </a:xfrm>
          <a:prstGeom prst="rect">
            <a:avLst/>
          </a:prstGeom>
        </p:spPr>
        <p:txBody>
          <a:bodyPr wrap="square">
            <a:spAutoFit/>
          </a:bodyPr>
          <a:lstStyle/>
          <a:p>
            <a:r>
              <a:rPr lang="en-US" sz="2400" dirty="0">
                <a:latin typeface="+mn-lt"/>
              </a:rPr>
              <a:t/>
            </a:r>
            <a:br>
              <a:rPr lang="en-US" sz="2400" dirty="0">
                <a:latin typeface="+mn-lt"/>
              </a:rPr>
            </a:br>
            <a:r>
              <a:rPr lang="en-US" sz="3200" dirty="0" smtClean="0">
                <a:solidFill>
                  <a:schemeClr val="tx2">
                    <a:lumMod val="60000"/>
                    <a:lumOff val="40000"/>
                  </a:schemeClr>
                </a:solidFill>
                <a:latin typeface="+mn-lt"/>
              </a:rPr>
              <a:t>If evidence is suggestive of exposure “above the guidelines,” then CE contacts IH regarding industrial hygiene referral.</a:t>
            </a:r>
          </a:p>
          <a:p>
            <a:endParaRPr lang="en-US" sz="3200" dirty="0">
              <a:solidFill>
                <a:schemeClr val="tx2">
                  <a:lumMod val="60000"/>
                  <a:lumOff val="40000"/>
                </a:schemeClr>
              </a:solidFill>
            </a:endParaRPr>
          </a:p>
        </p:txBody>
      </p:sp>
      <p:sp>
        <p:nvSpPr>
          <p:cNvPr id="4" name="TextBox 3"/>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5506372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667000"/>
            <a:ext cx="7772400" cy="1470025"/>
          </a:xfrm>
        </p:spPr>
        <p:txBody>
          <a:bodyPr/>
          <a:lstStyle/>
          <a:p>
            <a:pPr algn="l"/>
            <a:r>
              <a:rPr lang="en-US" sz="3200" dirty="0" smtClean="0"/>
              <a:t>Final Paragraph:</a:t>
            </a:r>
            <a:br>
              <a:rPr lang="en-US" sz="3200" dirty="0" smtClean="0"/>
            </a:br>
            <a:r>
              <a:rPr lang="en-US" sz="3200" dirty="0"/>
              <a:t/>
            </a:r>
            <a:br>
              <a:rPr lang="en-US" sz="3200" dirty="0"/>
            </a:br>
            <a:r>
              <a:rPr lang="en-US" sz="3200" dirty="0" smtClean="0"/>
              <a:t>“Any </a:t>
            </a:r>
            <a:r>
              <a:rPr lang="en-US" sz="3200" dirty="0"/>
              <a:t>findings of exposure, including infrequent, incidental exposure, require review of a physician to opine on the possibility of causation. This is necessary as even minimal exposure to some toxins may have a significant “aggravating or contributing” relationship to the diagnosed illness</a:t>
            </a:r>
            <a:r>
              <a:rPr lang="en-US" sz="3200" dirty="0" smtClean="0"/>
              <a:t>.”</a:t>
            </a:r>
            <a:endParaRPr lang="en-US" sz="3200"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0108307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36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smtClean="0"/>
              <a:t/>
            </a:r>
            <a:br>
              <a:rPr lang="en-US" sz="3200" dirty="0" smtClean="0"/>
            </a:br>
            <a:r>
              <a:rPr lang="en-US" sz="3200" dirty="0" smtClean="0"/>
              <a:t>1. Elevated exposure = </a:t>
            </a:r>
            <a:r>
              <a:rPr lang="en-US" sz="3200" u="sng" dirty="0" smtClean="0"/>
              <a:t>&gt;</a:t>
            </a:r>
            <a:r>
              <a:rPr lang="en-US" sz="3200" dirty="0" smtClean="0"/>
              <a:t>250 days work on List A       </a:t>
            </a:r>
            <a:br>
              <a:rPr lang="en-US" sz="3200" dirty="0" smtClean="0"/>
            </a:br>
            <a:r>
              <a:rPr lang="en-US" sz="3200" dirty="0"/>
              <a:t> </a:t>
            </a:r>
            <a:r>
              <a:rPr lang="en-US" sz="3200" dirty="0" smtClean="0"/>
              <a:t>   prior to 1986</a:t>
            </a:r>
            <a:br>
              <a:rPr lang="en-US" sz="3200" dirty="0" smtClean="0"/>
            </a:br>
            <a:r>
              <a:rPr lang="en-US" sz="3200" dirty="0" smtClean="0"/>
              <a:t/>
            </a:r>
            <a:br>
              <a:rPr lang="en-US" sz="3200" dirty="0" smtClean="0"/>
            </a:br>
            <a:r>
              <a:rPr lang="en-US" sz="3200" dirty="0" smtClean="0"/>
              <a:t>2. Post-1986, assume asbestos exposure was below </a:t>
            </a:r>
            <a:br>
              <a:rPr lang="en-US" sz="3200" dirty="0" smtClean="0"/>
            </a:br>
            <a:r>
              <a:rPr lang="en-US" sz="3200" dirty="0"/>
              <a:t> </a:t>
            </a:r>
            <a:r>
              <a:rPr lang="en-US" sz="3200" dirty="0" smtClean="0"/>
              <a:t>   accepted standard, except for List A workers</a:t>
            </a:r>
            <a:br>
              <a:rPr lang="en-US" sz="3200" dirty="0" smtClean="0"/>
            </a:br>
            <a:r>
              <a:rPr lang="en-US" sz="3200" dirty="0" smtClean="0"/>
              <a:t/>
            </a:r>
            <a:br>
              <a:rPr lang="en-US" sz="3200"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2646521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438400"/>
            <a:ext cx="8991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t>
            </a:r>
            <a:r>
              <a:rPr lang="en-US" sz="3200" dirty="0" smtClean="0"/>
              <a:t>Summary</a:t>
            </a:r>
            <a:br>
              <a:rPr lang="en-US" sz="3200" dirty="0" smtClean="0"/>
            </a:br>
            <a:r>
              <a:rPr lang="en-US" sz="3200" dirty="0" smtClean="0"/>
              <a:t/>
            </a:r>
            <a:br>
              <a:rPr lang="en-US" sz="3200" dirty="0" smtClean="0"/>
            </a:br>
            <a:r>
              <a:rPr lang="en-US" sz="3200" dirty="0" smtClean="0"/>
              <a:t>3. For List A workers, 1986-1995 work, assume </a:t>
            </a:r>
            <a:br>
              <a:rPr lang="en-US" sz="3200" dirty="0" smtClean="0"/>
            </a:br>
            <a:r>
              <a:rPr lang="en-US" sz="3200" dirty="0" smtClean="0"/>
              <a:t>    potential asbestos </a:t>
            </a:r>
            <a:r>
              <a:rPr lang="en-US" sz="3200" dirty="0"/>
              <a:t>exposure </a:t>
            </a:r>
            <a:r>
              <a:rPr lang="en-US" sz="3200" dirty="0" smtClean="0"/>
              <a:t>“likely” but at low </a:t>
            </a:r>
            <a:br>
              <a:rPr lang="en-US" sz="3200" dirty="0" smtClean="0"/>
            </a:br>
            <a:r>
              <a:rPr lang="en-US" sz="3200" dirty="0"/>
              <a:t> </a:t>
            </a:r>
            <a:r>
              <a:rPr lang="en-US" sz="3200" dirty="0" smtClean="0"/>
              <a:t>   levels.</a:t>
            </a:r>
            <a:br>
              <a:rPr lang="en-US" sz="3200" dirty="0" smtClean="0"/>
            </a:br>
            <a:r>
              <a:rPr lang="en-US" sz="3200" dirty="0" smtClean="0"/>
              <a:t/>
            </a:r>
            <a:br>
              <a:rPr lang="en-US" sz="3200" dirty="0" smtClean="0"/>
            </a:br>
            <a:r>
              <a:rPr lang="en-US" sz="3200" dirty="0" smtClean="0"/>
              <a:t>4. To show greater than low level asbestos exposure </a:t>
            </a:r>
            <a:br>
              <a:rPr lang="en-US" sz="3200" dirty="0" smtClean="0"/>
            </a:br>
            <a:r>
              <a:rPr lang="en-US" sz="3200" dirty="0"/>
              <a:t> </a:t>
            </a:r>
            <a:r>
              <a:rPr lang="en-US" sz="3200" dirty="0" smtClean="0"/>
              <a:t>   in post-1986 </a:t>
            </a:r>
            <a:r>
              <a:rPr lang="en-US" sz="3200" dirty="0"/>
              <a:t>DOE work </a:t>
            </a:r>
            <a:r>
              <a:rPr lang="en-US" sz="3200" dirty="0" smtClean="0"/>
              <a:t>, need “definitive </a:t>
            </a:r>
            <a:r>
              <a:rPr lang="en-US" sz="3200" dirty="0"/>
              <a:t>and </a:t>
            </a:r>
            <a:r>
              <a:rPr lang="en-US" sz="3200" dirty="0" smtClean="0"/>
              <a:t/>
            </a:r>
            <a:br>
              <a:rPr lang="en-US" sz="3200" dirty="0" smtClean="0"/>
            </a:br>
            <a:r>
              <a:rPr lang="en-US" sz="3200" dirty="0"/>
              <a:t> </a:t>
            </a:r>
            <a:r>
              <a:rPr lang="en-US" sz="3200" dirty="0" smtClean="0"/>
              <a:t>   compelling </a:t>
            </a:r>
            <a:r>
              <a:rPr lang="en-US" sz="3200" dirty="0"/>
              <a:t>evidence” to show that </a:t>
            </a:r>
            <a:r>
              <a:rPr lang="en-US" sz="3200" dirty="0" smtClean="0"/>
              <a:t>had </a:t>
            </a:r>
            <a:r>
              <a:rPr lang="en-US" sz="3200" dirty="0"/>
              <a:t>“consistent, </a:t>
            </a:r>
            <a:r>
              <a:rPr lang="en-US" sz="3200" dirty="0" smtClean="0"/>
              <a:t/>
            </a:r>
            <a:br>
              <a:rPr lang="en-US" sz="3200" dirty="0" smtClean="0"/>
            </a:br>
            <a:r>
              <a:rPr lang="en-US" sz="3200" dirty="0"/>
              <a:t> </a:t>
            </a:r>
            <a:r>
              <a:rPr lang="en-US" sz="3200" dirty="0" smtClean="0"/>
              <a:t>   unprotected </a:t>
            </a:r>
            <a:r>
              <a:rPr lang="en-US" sz="3200" dirty="0"/>
              <a:t>contact with asbestos or ACM</a:t>
            </a:r>
            <a:r>
              <a:rPr lang="en-US" sz="3200" dirty="0" smtClean="0"/>
              <a:t>”</a:t>
            </a:r>
            <a:br>
              <a:rPr lang="en-US" sz="3200" dirty="0" smtClean="0"/>
            </a:br>
            <a:r>
              <a:rPr lang="en-US" sz="3200" dirty="0"/>
              <a:t/>
            </a:r>
            <a:br>
              <a:rPr lang="en-US" sz="3200" dirty="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544514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a:t/>
            </a:r>
            <a:br>
              <a:rPr lang="en-US" sz="3200" dirty="0"/>
            </a:br>
            <a:r>
              <a:rPr lang="en-US" sz="3200" dirty="0"/>
              <a:t>5. If evidence of #4, screening referral to industrial </a:t>
            </a:r>
            <a:br>
              <a:rPr lang="en-US" sz="3200" dirty="0"/>
            </a:br>
            <a:r>
              <a:rPr lang="en-US" sz="3200" dirty="0"/>
              <a:t>    hygienist</a:t>
            </a:r>
            <a:r>
              <a:rPr lang="en-US" sz="3200" dirty="0" smtClean="0"/>
              <a:t>.</a:t>
            </a:r>
            <a:br>
              <a:rPr lang="en-US" sz="3200" dirty="0" smtClean="0"/>
            </a:br>
            <a:r>
              <a:rPr lang="en-US" sz="3200" dirty="0" smtClean="0"/>
              <a:t/>
            </a:r>
            <a:br>
              <a:rPr lang="en-US" sz="3200" dirty="0" smtClean="0"/>
            </a:br>
            <a:r>
              <a:rPr lang="en-US" sz="3200" dirty="0"/>
              <a:t>6</a:t>
            </a:r>
            <a:r>
              <a:rPr lang="en-US" sz="3200" dirty="0" smtClean="0"/>
              <a:t>. Any finding of exposure requires physician </a:t>
            </a:r>
            <a:br>
              <a:rPr lang="en-US" sz="3200" dirty="0" smtClean="0"/>
            </a:br>
            <a:r>
              <a:rPr lang="en-US" sz="3200" dirty="0"/>
              <a:t> </a:t>
            </a:r>
            <a:r>
              <a:rPr lang="en-US" sz="3200" dirty="0" smtClean="0"/>
              <a:t>   review.</a:t>
            </a: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613145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1. Pre-1986 presumptions?</a:t>
            </a:r>
            <a:br>
              <a:rPr lang="en-US" sz="3200" dirty="0" smtClean="0"/>
            </a:br>
            <a:r>
              <a:rPr lang="en-US" sz="3200" dirty="0" smtClean="0"/>
              <a:t>2. List A work between 1986 and 1995:  “likely </a:t>
            </a:r>
            <a:br>
              <a:rPr lang="en-US" sz="3200" dirty="0" smtClean="0"/>
            </a:br>
            <a:r>
              <a:rPr lang="en-US" sz="3200" dirty="0"/>
              <a:t> </a:t>
            </a:r>
            <a:r>
              <a:rPr lang="en-US" sz="3200" dirty="0" smtClean="0"/>
              <a:t>   low exposure” is not evidence-based.</a:t>
            </a:r>
            <a:br>
              <a:rPr lang="en-US" sz="3200" dirty="0" smtClean="0"/>
            </a:br>
            <a:r>
              <a:rPr lang="en-US" sz="3200" dirty="0" smtClean="0"/>
              <a:t>3. Designation of 1986-1995 List A work as </a:t>
            </a:r>
            <a:br>
              <a:rPr lang="en-US" sz="3200" dirty="0" smtClean="0"/>
            </a:br>
            <a:r>
              <a:rPr lang="en-US" sz="3200" dirty="0" smtClean="0"/>
              <a:t>    involving “likely low” exposure does not </a:t>
            </a:r>
            <a:br>
              <a:rPr lang="en-US" sz="3200" dirty="0" smtClean="0"/>
            </a:br>
            <a:r>
              <a:rPr lang="en-US" sz="3200" dirty="0"/>
              <a:t> </a:t>
            </a:r>
            <a:r>
              <a:rPr lang="en-US" sz="3200" dirty="0" smtClean="0"/>
              <a:t>   facilitate decision-making.</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164608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70025"/>
          </a:xfrm>
        </p:spPr>
        <p:txBody>
          <a:bodyPr/>
          <a:lstStyle/>
          <a:p>
            <a:pPr algn="l"/>
            <a:r>
              <a:rPr lang="en-US" sz="3200" dirty="0" smtClean="0"/>
              <a:t/>
            </a:r>
            <a:br>
              <a:rPr lang="en-US" sz="3200" dirty="0" smtClean="0"/>
            </a:br>
            <a:r>
              <a:rPr lang="en-US" sz="3200" dirty="0" smtClean="0"/>
              <a:t>Rationale</a:t>
            </a:r>
            <a:endParaRPr lang="en-US" sz="3200" dirty="0"/>
          </a:p>
        </p:txBody>
      </p:sp>
      <p:sp>
        <p:nvSpPr>
          <p:cNvPr id="3" name="Subtitle 2"/>
          <p:cNvSpPr>
            <a:spLocks noGrp="1"/>
          </p:cNvSpPr>
          <p:nvPr>
            <p:ph type="subTitle" idx="1"/>
          </p:nvPr>
        </p:nvSpPr>
        <p:spPr>
          <a:xfrm>
            <a:off x="838200" y="2057400"/>
            <a:ext cx="7924800" cy="1752600"/>
          </a:xfrm>
        </p:spPr>
        <p:txBody>
          <a:bodyPr/>
          <a:lstStyle/>
          <a:p>
            <a:pPr algn="l"/>
            <a:r>
              <a:rPr lang="en-US" sz="3000" dirty="0">
                <a:solidFill>
                  <a:schemeClr val="tx2"/>
                </a:solidFill>
              </a:rPr>
              <a:t>The Board notes that the EEOICP has ended its contract with the National Library of Medicine for the continued updating of the </a:t>
            </a:r>
            <a:r>
              <a:rPr lang="en-US" sz="3000" dirty="0" err="1">
                <a:solidFill>
                  <a:schemeClr val="tx2"/>
                </a:solidFill>
              </a:rPr>
              <a:t>Haz</a:t>
            </a:r>
            <a:r>
              <a:rPr lang="en-US" sz="3000" dirty="0">
                <a:solidFill>
                  <a:schemeClr val="tx2"/>
                </a:solidFill>
              </a:rPr>
              <a:t>-Map database that is integral to </a:t>
            </a:r>
            <a:r>
              <a:rPr lang="en-US" sz="3000" dirty="0" smtClean="0">
                <a:solidFill>
                  <a:schemeClr val="tx2"/>
                </a:solidFill>
              </a:rPr>
              <a:t>the SEM</a:t>
            </a:r>
            <a:r>
              <a:rPr lang="en-US" sz="3000" dirty="0">
                <a:solidFill>
                  <a:schemeClr val="tx2"/>
                </a:solidFill>
              </a:rPr>
              <a:t>. </a:t>
            </a:r>
            <a:endParaRPr lang="en-US" sz="3000" dirty="0" smtClean="0">
              <a:solidFill>
                <a:schemeClr val="tx2"/>
              </a:solidFill>
            </a:endParaRPr>
          </a:p>
          <a:p>
            <a:pPr algn="l"/>
            <a:endParaRPr lang="en-US" sz="2800" dirty="0" smtClean="0">
              <a:solidFill>
                <a:schemeClr val="tx2"/>
              </a:solidFill>
            </a:endParaRPr>
          </a:p>
          <a:p>
            <a:pPr algn="l"/>
            <a:endParaRPr lang="en-US" sz="2800" dirty="0">
              <a:solidFill>
                <a:schemeClr val="tx2"/>
              </a:solidFill>
            </a:endParaRPr>
          </a:p>
        </p:txBody>
      </p:sp>
    </p:spTree>
    <p:extLst>
      <p:ext uri="{BB962C8B-B14F-4D97-AF65-F5344CB8AC3E}">
        <p14:creationId xmlns:p14="http://schemas.microsoft.com/office/powerpoint/2010/main" val="16646103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4. CE has to judge whether submitted evidence </a:t>
            </a:r>
            <a:br>
              <a:rPr lang="en-US" sz="3200" dirty="0" smtClean="0"/>
            </a:br>
            <a:r>
              <a:rPr lang="en-US" sz="3200" dirty="0"/>
              <a:t> </a:t>
            </a:r>
            <a:r>
              <a:rPr lang="en-US" sz="3200" dirty="0" smtClean="0"/>
              <a:t>   meets a vague threshold for IH referral: </a:t>
            </a:r>
            <a:br>
              <a:rPr lang="en-US" sz="3200" dirty="0" smtClean="0"/>
            </a:br>
            <a:r>
              <a:rPr lang="en-US" sz="3200" dirty="0" smtClean="0"/>
              <a:t>          </a:t>
            </a:r>
            <a:r>
              <a:rPr lang="en-US" sz="3200" i="1" dirty="0" smtClean="0"/>
              <a:t>“</a:t>
            </a:r>
            <a:r>
              <a:rPr lang="en-US" sz="3200" i="1" dirty="0"/>
              <a:t>consistent, unprotected contact </a:t>
            </a:r>
            <a:r>
              <a:rPr lang="en-US" sz="3200" i="1" dirty="0" smtClean="0"/>
              <a:t/>
            </a:r>
            <a:br>
              <a:rPr lang="en-US" sz="3200" i="1" dirty="0" smtClean="0"/>
            </a:br>
            <a:r>
              <a:rPr lang="en-US" sz="3200" i="1" dirty="0" smtClean="0"/>
              <a:t>                    with asbestos or </a:t>
            </a:r>
            <a:r>
              <a:rPr lang="en-US" sz="3200" i="1" dirty="0"/>
              <a:t>ACM</a:t>
            </a:r>
            <a:r>
              <a:rPr lang="en-US" sz="3200" i="1" dirty="0" smtClean="0"/>
              <a:t>”</a:t>
            </a:r>
            <a:br>
              <a:rPr lang="en-US" sz="3200" i="1" dirty="0" smtClean="0"/>
            </a:br>
            <a:r>
              <a:rPr lang="en-US" sz="3200" i="1" dirty="0" smtClean="0"/>
              <a:t/>
            </a:r>
            <a:br>
              <a:rPr lang="en-US" sz="3200" i="1" dirty="0" smtClean="0"/>
            </a:br>
            <a:r>
              <a:rPr lang="en-US" sz="3200" dirty="0" smtClean="0"/>
              <a:t>5. Exposure-based CE decision-making is </a:t>
            </a:r>
            <a:br>
              <a:rPr lang="en-US" sz="3200" dirty="0" smtClean="0"/>
            </a:br>
            <a:r>
              <a:rPr lang="en-US" sz="3200" dirty="0"/>
              <a:t> </a:t>
            </a:r>
            <a:r>
              <a:rPr lang="en-US" sz="3200" dirty="0" smtClean="0"/>
              <a:t>   contradicted by stated basis for physician </a:t>
            </a:r>
            <a:br>
              <a:rPr lang="en-US" sz="3200" dirty="0" smtClean="0"/>
            </a:br>
            <a:r>
              <a:rPr lang="en-US" sz="3200" dirty="0"/>
              <a:t> </a:t>
            </a:r>
            <a:r>
              <a:rPr lang="en-US" sz="3200" dirty="0" smtClean="0"/>
              <a:t>   review.</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1873612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261" y="23622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3200" dirty="0" smtClean="0"/>
              <a:t>Possible remedies for claims of ARDs</a:t>
            </a:r>
            <a:br>
              <a:rPr lang="en-US" sz="3200" dirty="0" smtClean="0"/>
            </a:br>
            <a:r>
              <a:rPr lang="en-US" sz="3200" dirty="0" smtClean="0"/>
              <a:t/>
            </a:r>
            <a:br>
              <a:rPr lang="en-US" sz="3200" dirty="0" smtClean="0"/>
            </a:br>
            <a:r>
              <a:rPr lang="en-US" sz="3200" dirty="0"/>
              <a:t>1</a:t>
            </a:r>
            <a:r>
              <a:rPr lang="en-US" sz="3200" dirty="0" smtClean="0"/>
              <a:t>. Expand List A</a:t>
            </a:r>
            <a:br>
              <a:rPr lang="en-US" sz="3200" dirty="0" smtClean="0"/>
            </a:br>
            <a:r>
              <a:rPr lang="en-US" sz="3200" dirty="0"/>
              <a:t/>
            </a:r>
            <a:br>
              <a:rPr lang="en-US" sz="3200" dirty="0"/>
            </a:br>
            <a:r>
              <a:rPr lang="en-US" sz="3200" dirty="0" smtClean="0"/>
              <a:t>2. Modify presumption of low exposure post-1986</a:t>
            </a:r>
            <a:br>
              <a:rPr lang="en-US" sz="3200" dirty="0" smtClean="0"/>
            </a:br>
            <a:r>
              <a:rPr lang="en-US" sz="3200" dirty="0"/>
              <a:t/>
            </a:r>
            <a:br>
              <a:rPr lang="en-US" sz="3200" dirty="0"/>
            </a:br>
            <a:r>
              <a:rPr lang="en-US" sz="3200" dirty="0" smtClean="0"/>
              <a:t>3. Pick calendar year as cutoff that has a </a:t>
            </a:r>
            <a:br>
              <a:rPr lang="en-US" sz="3200" dirty="0" smtClean="0"/>
            </a:br>
            <a:r>
              <a:rPr lang="en-US" sz="3200" dirty="0" smtClean="0"/>
              <a:t>    safety margin.</a:t>
            </a:r>
            <a:r>
              <a:rPr lang="en-US" sz="3200" dirty="0"/>
              <a:t/>
            </a:r>
            <a:br>
              <a:rPr lang="en-US" sz="3200" dirty="0"/>
            </a:br>
            <a:r>
              <a:rPr lang="en-US" sz="3200" i="1" dirty="0" smtClean="0"/>
              <a:t/>
            </a:r>
            <a:br>
              <a:rPr lang="en-US" sz="3200" i="1" dirty="0" smtClean="0"/>
            </a:br>
            <a:r>
              <a:rPr lang="en-US" sz="3200" dirty="0"/>
              <a:t>4</a:t>
            </a:r>
            <a:r>
              <a:rPr lang="en-US" sz="3200" dirty="0" smtClean="0"/>
              <a:t>. </a:t>
            </a:r>
            <a:r>
              <a:rPr lang="en-US" sz="3200" dirty="0"/>
              <a:t>Consider including </a:t>
            </a:r>
            <a:r>
              <a:rPr lang="en-US" sz="3200" dirty="0" smtClean="0"/>
              <a:t>minimum exposure </a:t>
            </a:r>
            <a:r>
              <a:rPr lang="en-US" sz="3200" dirty="0"/>
              <a:t>duration </a:t>
            </a:r>
            <a:r>
              <a:rPr lang="en-US" sz="3200" dirty="0" smtClean="0"/>
              <a:t/>
            </a:r>
            <a:br>
              <a:rPr lang="en-US" sz="3200" dirty="0" smtClean="0"/>
            </a:br>
            <a:r>
              <a:rPr lang="en-US" sz="3200" dirty="0" smtClean="0"/>
              <a:t>    and latency </a:t>
            </a:r>
            <a:r>
              <a:rPr lang="en-US" sz="3200" dirty="0"/>
              <a:t>in </a:t>
            </a:r>
            <a:r>
              <a:rPr lang="en-US" sz="3200" dirty="0" smtClean="0"/>
              <a:t>presumptions for all ARD’s</a:t>
            </a:r>
            <a:br>
              <a:rPr lang="en-US" sz="3200" dirty="0" smtClean="0"/>
            </a:br>
            <a:r>
              <a:rPr lang="en-US" sz="3200" dirty="0" smtClean="0"/>
              <a:t>.</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369332"/>
          </a:xfrm>
          <a:prstGeom prst="rect">
            <a:avLst/>
          </a:prstGeom>
          <a:noFill/>
        </p:spPr>
        <p:txBody>
          <a:bodyPr wrap="square" rtlCol="0">
            <a:spAutoFit/>
          </a:bodyPr>
          <a:lstStyle/>
          <a:p>
            <a:r>
              <a:rPr lang="en-US" dirty="0">
                <a:solidFill>
                  <a:srgbClr val="FFFF00"/>
                </a:solidFill>
              </a:rPr>
              <a:t>EEOICPA CIRCULAR NO.15- 05</a:t>
            </a:r>
          </a:p>
        </p:txBody>
      </p:sp>
    </p:spTree>
    <p:extLst>
      <p:ext uri="{BB962C8B-B14F-4D97-AF65-F5344CB8AC3E}">
        <p14:creationId xmlns:p14="http://schemas.microsoft.com/office/powerpoint/2010/main" val="29639037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4290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Possible remedies for claims of ARDs</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5.  </a:t>
            </a:r>
            <a:r>
              <a:rPr lang="en-US" sz="3200" dirty="0"/>
              <a:t>For all </a:t>
            </a:r>
            <a:r>
              <a:rPr lang="en-US" sz="3200" dirty="0" smtClean="0"/>
              <a:t>claims that do not meet presumption </a:t>
            </a:r>
            <a:br>
              <a:rPr lang="en-US" sz="3200" dirty="0" smtClean="0"/>
            </a:br>
            <a:r>
              <a:rPr lang="en-US" sz="3200" dirty="0"/>
              <a:t> </a:t>
            </a:r>
            <a:r>
              <a:rPr lang="en-US" sz="3200" dirty="0" smtClean="0"/>
              <a:t>     criteria, </a:t>
            </a:r>
            <a:r>
              <a:rPr lang="en-US" sz="3200" dirty="0"/>
              <a:t>have </a:t>
            </a:r>
            <a:r>
              <a:rPr lang="en-US" sz="3200" dirty="0" smtClean="0"/>
              <a:t>IH and/or CMC review</a:t>
            </a:r>
            <a:r>
              <a:rPr lang="en-US" sz="3200" dirty="0"/>
              <a:t/>
            </a:r>
            <a:br>
              <a:rPr lang="en-US" sz="3200" dirty="0"/>
            </a:br>
            <a:r>
              <a:rPr lang="en-US" sz="3200" dirty="0"/>
              <a:t>    </a:t>
            </a:r>
            <a:r>
              <a:rPr lang="en-US" sz="3200" dirty="0" smtClean="0"/>
              <a:t>  and </a:t>
            </a:r>
            <a:r>
              <a:rPr lang="en-US" sz="3200" dirty="0"/>
              <a:t>decide on significance of exposure.</a:t>
            </a:r>
            <a:br>
              <a:rPr lang="en-US" sz="3200" dirty="0"/>
            </a:br>
            <a:r>
              <a:rPr lang="en-US" sz="3200" dirty="0" smtClean="0"/>
              <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2771057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157787"/>
            <a:ext cx="8382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2800" dirty="0" smtClean="0"/>
              <a:t>1. Asbestos-related disease (ARD) is common at DOE.</a:t>
            </a:r>
            <a:br>
              <a:rPr lang="en-US" sz="2800" dirty="0" smtClean="0"/>
            </a:br>
            <a:r>
              <a:rPr lang="en-US" sz="2800" dirty="0" smtClean="0"/>
              <a:t>2. Asbestos-related scarring:</a:t>
            </a:r>
            <a:br>
              <a:rPr lang="en-US" sz="2800" dirty="0" smtClean="0"/>
            </a:br>
            <a:r>
              <a:rPr lang="en-US" sz="2800" dirty="0"/>
              <a:t>	</a:t>
            </a:r>
            <a:r>
              <a:rPr lang="en-US" sz="2800" dirty="0" smtClean="0"/>
              <a:t>12% of &gt;73,000 DOE workers in FWP</a:t>
            </a:r>
            <a:br>
              <a:rPr lang="en-US" sz="2800" dirty="0" smtClean="0"/>
            </a:br>
            <a:r>
              <a:rPr lang="en-US" sz="2800" dirty="0"/>
              <a:t>	</a:t>
            </a:r>
            <a:r>
              <a:rPr lang="en-US" sz="2800" dirty="0" smtClean="0"/>
              <a:t>Up to 1/4 to 1/3 of DOE production and 		     construction workers.</a:t>
            </a:r>
            <a:br>
              <a:rPr lang="en-US" sz="2800" dirty="0" smtClean="0"/>
            </a:br>
            <a:r>
              <a:rPr lang="en-US" sz="2800" dirty="0" smtClean="0"/>
              <a:t>3. Asbestos was widely used in DOE complex</a:t>
            </a:r>
            <a:br>
              <a:rPr lang="en-US" sz="2800" dirty="0" smtClean="0"/>
            </a:br>
            <a:r>
              <a:rPr lang="en-US" sz="2800" dirty="0" smtClean="0"/>
              <a:t>4. Maintenance and construction workers have well-   </a:t>
            </a:r>
            <a:br>
              <a:rPr lang="en-US" sz="2800" dirty="0" smtClean="0"/>
            </a:br>
            <a:r>
              <a:rPr lang="en-US" sz="2800" dirty="0"/>
              <a:t> </a:t>
            </a:r>
            <a:r>
              <a:rPr lang="en-US" sz="2800" dirty="0" smtClean="0"/>
              <a:t>   recognized risk of ARDs.</a:t>
            </a:r>
            <a:br>
              <a:rPr lang="en-US" sz="2800" dirty="0" smtClean="0"/>
            </a:br>
            <a:r>
              <a:rPr lang="en-US" sz="2800" dirty="0" smtClean="0"/>
              <a:t>5. Modest amount of asbestos exposure </a:t>
            </a:r>
            <a:br>
              <a:rPr lang="en-US" sz="2800" dirty="0" smtClean="0"/>
            </a:br>
            <a:r>
              <a:rPr lang="en-US" sz="2800" dirty="0"/>
              <a:t> </a:t>
            </a:r>
            <a:r>
              <a:rPr lang="en-US" sz="2800" dirty="0" smtClean="0"/>
              <a:t>   can cause ARDs</a:t>
            </a:r>
            <a:br>
              <a:rPr lang="en-US" sz="2800" dirty="0" smtClean="0"/>
            </a:br>
            <a:r>
              <a:rPr lang="en-US" sz="2800" dirty="0" smtClean="0"/>
              <a:t>6. General time trend of asbestos use </a:t>
            </a:r>
            <a:br>
              <a:rPr lang="en-US" sz="2800" dirty="0" smtClean="0"/>
            </a:br>
            <a:r>
              <a:rPr lang="en-US" sz="2800" dirty="0"/>
              <a:t> </a:t>
            </a:r>
            <a:r>
              <a:rPr lang="en-US" sz="2800" dirty="0" smtClean="0"/>
              <a:t>   is known.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3200" dirty="0"/>
              <a:t/>
            </a:r>
            <a:br>
              <a:rPr lang="en-US" sz="3200" dirty="0"/>
            </a:br>
            <a:r>
              <a:rPr lang="en-US" sz="3200" dirty="0" smtClean="0"/>
              <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523220"/>
          </a:xfrm>
          <a:prstGeom prst="rect">
            <a:avLst/>
          </a:prstGeom>
          <a:noFill/>
        </p:spPr>
        <p:txBody>
          <a:bodyPr wrap="square" rtlCol="0">
            <a:spAutoFit/>
          </a:bodyPr>
          <a:lstStyle/>
          <a:p>
            <a:r>
              <a:rPr lang="en-US" sz="2800" dirty="0" smtClean="0">
                <a:solidFill>
                  <a:srgbClr val="FFFF00"/>
                </a:solidFill>
              </a:rPr>
              <a:t>Rationale for Recommendations</a:t>
            </a:r>
            <a:endParaRPr lang="en-US" sz="2800" dirty="0">
              <a:solidFill>
                <a:srgbClr val="FFFF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5400000">
            <a:off x="6794500" y="4583112"/>
            <a:ext cx="2336800" cy="1752600"/>
          </a:xfrm>
          <a:prstGeom prst="rect">
            <a:avLst/>
          </a:prstGeom>
        </p:spPr>
      </p:pic>
    </p:spTree>
    <p:extLst>
      <p:ext uri="{BB962C8B-B14F-4D97-AF65-F5344CB8AC3E}">
        <p14:creationId xmlns:p14="http://schemas.microsoft.com/office/powerpoint/2010/main" val="24487139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6943" y="457200"/>
            <a:ext cx="7772400" cy="1470025"/>
          </a:xfrm>
        </p:spPr>
        <p:txBody>
          <a:bodyPr/>
          <a:lstStyle/>
          <a:p>
            <a:pPr algn="l"/>
            <a:r>
              <a:rPr lang="en-US" sz="2800" b="1" dirty="0"/>
              <a:t>Asbestos-related Diseases</a:t>
            </a:r>
            <a:r>
              <a:rPr lang="en-US" sz="2800" dirty="0"/>
              <a:t/>
            </a:r>
            <a:br>
              <a:rPr lang="en-US" sz="2800" dirty="0"/>
            </a:br>
            <a:r>
              <a:rPr lang="en-US" sz="2800" b="1" dirty="0"/>
              <a:t> </a:t>
            </a:r>
            <a:r>
              <a:rPr lang="en-US" sz="2800" dirty="0"/>
              <a:t/>
            </a:r>
            <a:br>
              <a:rPr lang="en-US" sz="2800" dirty="0"/>
            </a:br>
            <a:r>
              <a:rPr lang="en-US" sz="2800" u="sng" dirty="0"/>
              <a:t>Recommendation</a:t>
            </a:r>
            <a:r>
              <a:rPr lang="en-US" dirty="0"/>
              <a:t/>
            </a:r>
            <a:br>
              <a:rPr lang="en-US" dirty="0"/>
            </a:br>
            <a:endParaRPr lang="en-US" dirty="0"/>
          </a:p>
        </p:txBody>
      </p:sp>
      <p:sp>
        <p:nvSpPr>
          <p:cNvPr id="4" name="Rectangle 3"/>
          <p:cNvSpPr/>
          <p:nvPr/>
        </p:nvSpPr>
        <p:spPr>
          <a:xfrm>
            <a:off x="999309" y="1981200"/>
            <a:ext cx="7691846" cy="4154984"/>
          </a:xfrm>
          <a:prstGeom prst="rect">
            <a:avLst/>
          </a:prstGeom>
        </p:spPr>
        <p:txBody>
          <a:bodyPr wrap="square">
            <a:spAutoFit/>
          </a:bodyPr>
          <a:lstStyle/>
          <a:p>
            <a:pPr lvl="0"/>
            <a:r>
              <a:rPr lang="en-US" sz="2400" dirty="0" smtClean="0">
                <a:solidFill>
                  <a:srgbClr val="FFFF00"/>
                </a:solidFill>
                <a:latin typeface="+mn-lt"/>
              </a:rPr>
              <a:t>1. All </a:t>
            </a:r>
            <a:r>
              <a:rPr lang="en-US" sz="2400" dirty="0">
                <a:solidFill>
                  <a:srgbClr val="FFFF00"/>
                </a:solidFill>
                <a:latin typeface="+mn-lt"/>
              </a:rPr>
              <a:t>DOE workers who worked as a maintenance or construction worker at a DOE site for 250 days or more prior to January 1, 2005 and who are diagnosed 15 years or more after the </a:t>
            </a:r>
            <a:r>
              <a:rPr lang="en-US" sz="2400" dirty="0" smtClean="0">
                <a:solidFill>
                  <a:srgbClr val="FFFF00"/>
                </a:solidFill>
                <a:latin typeface="+mn-lt"/>
              </a:rPr>
              <a:t>initiation </a:t>
            </a:r>
            <a:r>
              <a:rPr lang="en-US" sz="2400" dirty="0">
                <a:solidFill>
                  <a:srgbClr val="FFFF00"/>
                </a:solidFill>
                <a:latin typeface="+mn-lt"/>
              </a:rPr>
              <a:t>of such work with 1 of 5 asbestos-associated conditions will be presumed to have had sufficient asbestos exposure that it was at least as likely as not that asbestos exposure was a significant factor in aggravating, contributing to, or causing such asbestos-associated conditions. The five asbestos-associated conditions are </a:t>
            </a:r>
            <a:r>
              <a:rPr lang="en-US" sz="2400" dirty="0">
                <a:solidFill>
                  <a:schemeClr val="accent1">
                    <a:lumMod val="60000"/>
                    <a:lumOff val="40000"/>
                  </a:schemeClr>
                </a:solidFill>
                <a:latin typeface="+mn-lt"/>
              </a:rPr>
              <a:t>asbestosis, asbestos-related pleural disease, lung cancer, and cancer of ovary and larynx. </a:t>
            </a:r>
          </a:p>
        </p:txBody>
      </p:sp>
    </p:spTree>
    <p:extLst>
      <p:ext uri="{BB962C8B-B14F-4D97-AF65-F5344CB8AC3E}">
        <p14:creationId xmlns:p14="http://schemas.microsoft.com/office/powerpoint/2010/main" val="28926564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286000"/>
            <a:ext cx="6400800" cy="1752600"/>
          </a:xfrm>
        </p:spPr>
        <p:txBody>
          <a:bodyPr/>
          <a:lstStyle/>
          <a:p>
            <a:pPr lvl="0" algn="l"/>
            <a:r>
              <a:rPr lang="en-US" sz="2400" dirty="0" smtClean="0">
                <a:solidFill>
                  <a:srgbClr val="FFFF00"/>
                </a:solidFill>
              </a:rPr>
              <a:t>2. All </a:t>
            </a:r>
            <a:r>
              <a:rPr lang="en-US" sz="2400" dirty="0">
                <a:solidFill>
                  <a:srgbClr val="FFFF00"/>
                </a:solidFill>
              </a:rPr>
              <a:t>DOE workers who worked as a maintenance or construction worker at a DOE site for 30 days or more prior to January 1, 2005 and who are diagnosed 15 years or more after the onset of such work with </a:t>
            </a:r>
            <a:r>
              <a:rPr lang="en-US" sz="2400" dirty="0">
                <a:solidFill>
                  <a:schemeClr val="accent1">
                    <a:lumMod val="60000"/>
                    <a:lumOff val="40000"/>
                  </a:schemeClr>
                </a:solidFill>
              </a:rPr>
              <a:t>malignant mesothelioma </a:t>
            </a:r>
            <a:r>
              <a:rPr lang="en-US" sz="2400" dirty="0">
                <a:solidFill>
                  <a:srgbClr val="FFFF00"/>
                </a:solidFill>
              </a:rPr>
              <a:t>of any bodily site will be presumed to have had sufficient asbestos exposure that it was at least as likely as not that asbestos exposure was a significant factor in aggravating, contributing to or causing the malignant mesothelioma. </a:t>
            </a:r>
          </a:p>
          <a:p>
            <a:endParaRPr lang="en-US" dirty="0"/>
          </a:p>
        </p:txBody>
      </p:sp>
      <p:sp>
        <p:nvSpPr>
          <p:cNvPr id="4" name="Title 1"/>
          <p:cNvSpPr>
            <a:spLocks noGrp="1"/>
          </p:cNvSpPr>
          <p:nvPr>
            <p:ph type="ctrTitle"/>
          </p:nvPr>
        </p:nvSpPr>
        <p:spPr>
          <a:xfrm>
            <a:off x="457200" y="457200"/>
            <a:ext cx="7772400" cy="1470025"/>
          </a:xfrm>
        </p:spPr>
        <p:txBody>
          <a:bodyPr/>
          <a:lstStyle/>
          <a:p>
            <a:pPr algn="l"/>
            <a:r>
              <a:rPr lang="en-US" sz="2800" b="1" dirty="0"/>
              <a:t>Asbestos-related Diseases</a:t>
            </a:r>
            <a:r>
              <a:rPr lang="en-US" sz="2800" dirty="0"/>
              <a:t/>
            </a:r>
            <a:br>
              <a:rPr lang="en-US" sz="2800" dirty="0"/>
            </a:br>
            <a:r>
              <a:rPr lang="en-US" sz="2800" b="1" dirty="0"/>
              <a:t> </a:t>
            </a:r>
            <a:r>
              <a:rPr lang="en-US" sz="2800" dirty="0"/>
              <a:t/>
            </a:r>
            <a:br>
              <a:rPr lang="en-US" sz="2800" dirty="0"/>
            </a:br>
            <a:r>
              <a:rPr lang="en-US" sz="2800" u="sng" dirty="0"/>
              <a:t>Recommendation</a:t>
            </a:r>
            <a:r>
              <a:rPr lang="en-US" dirty="0"/>
              <a:t/>
            </a:r>
            <a:br>
              <a:rPr lang="en-US" dirty="0"/>
            </a:br>
            <a:endParaRPr lang="en-US" dirty="0"/>
          </a:p>
        </p:txBody>
      </p:sp>
    </p:spTree>
    <p:extLst>
      <p:ext uri="{BB962C8B-B14F-4D97-AF65-F5344CB8AC3E}">
        <p14:creationId xmlns:p14="http://schemas.microsoft.com/office/powerpoint/2010/main" val="12075605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254377"/>
            <a:ext cx="6400800" cy="2120646"/>
          </a:xfrm>
        </p:spPr>
        <p:txBody>
          <a:bodyPr/>
          <a:lstStyle/>
          <a:p>
            <a:pPr lvl="0" algn="l"/>
            <a:r>
              <a:rPr lang="en-US" sz="2400" dirty="0" smtClean="0">
                <a:solidFill>
                  <a:srgbClr val="FFFF00"/>
                </a:solidFill>
              </a:rPr>
              <a:t>3. All </a:t>
            </a:r>
            <a:r>
              <a:rPr lang="en-US" sz="2400" dirty="0">
                <a:solidFill>
                  <a:srgbClr val="FFFF00"/>
                </a:solidFill>
              </a:rPr>
              <a:t>claims for one of the six asbestos-associated conditions named above that do not meet the exposure criteria described in items #1 and #2 above will be referred to an industrial hygienist for exposure assessment and to a CMC for evaluation of medical documentation and causation. These six conditions are </a:t>
            </a:r>
            <a:r>
              <a:rPr lang="en-US" sz="2400" dirty="0">
                <a:solidFill>
                  <a:schemeClr val="accent1">
                    <a:lumMod val="60000"/>
                    <a:lumOff val="40000"/>
                  </a:schemeClr>
                </a:solidFill>
              </a:rPr>
              <a:t>asbestosis, asbestos-related pleural disease, malignant mesothelioma, lung cancer, and cancer of ovary and larynx</a:t>
            </a:r>
            <a:r>
              <a:rPr lang="en-US" sz="2400" dirty="0">
                <a:solidFill>
                  <a:srgbClr val="FFFF00"/>
                </a:solidFill>
              </a:rPr>
              <a:t>.</a:t>
            </a:r>
          </a:p>
          <a:p>
            <a:endParaRPr lang="en-US" dirty="0"/>
          </a:p>
        </p:txBody>
      </p:sp>
      <p:sp>
        <p:nvSpPr>
          <p:cNvPr id="4" name="Title 1"/>
          <p:cNvSpPr>
            <a:spLocks noGrp="1"/>
          </p:cNvSpPr>
          <p:nvPr>
            <p:ph type="ctrTitle"/>
          </p:nvPr>
        </p:nvSpPr>
        <p:spPr>
          <a:xfrm>
            <a:off x="533400" y="609600"/>
            <a:ext cx="7772400" cy="1470025"/>
          </a:xfrm>
        </p:spPr>
        <p:txBody>
          <a:bodyPr/>
          <a:lstStyle/>
          <a:p>
            <a:pPr algn="l"/>
            <a:r>
              <a:rPr lang="en-US" sz="2800" b="1" dirty="0"/>
              <a:t>Asbestos-related Diseases</a:t>
            </a:r>
            <a:r>
              <a:rPr lang="en-US" sz="2800" dirty="0"/>
              <a:t/>
            </a:r>
            <a:br>
              <a:rPr lang="en-US" sz="2800" dirty="0"/>
            </a:br>
            <a:r>
              <a:rPr lang="en-US" sz="2800" b="1" dirty="0"/>
              <a:t> </a:t>
            </a:r>
            <a:r>
              <a:rPr lang="en-US" sz="2800" dirty="0"/>
              <a:t/>
            </a:r>
            <a:br>
              <a:rPr lang="en-US" sz="2800" dirty="0"/>
            </a:br>
            <a:r>
              <a:rPr lang="en-US" sz="2800" u="sng" dirty="0"/>
              <a:t>Recommendation</a:t>
            </a:r>
            <a:r>
              <a:rPr lang="en-US" dirty="0"/>
              <a:t/>
            </a:r>
            <a:br>
              <a:rPr lang="en-US" dirty="0"/>
            </a:br>
            <a:endParaRPr lang="en-US" dirty="0"/>
          </a:p>
        </p:txBody>
      </p:sp>
    </p:spTree>
    <p:extLst>
      <p:ext uri="{BB962C8B-B14F-4D97-AF65-F5344CB8AC3E}">
        <p14:creationId xmlns:p14="http://schemas.microsoft.com/office/powerpoint/2010/main" val="42558943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2438400"/>
            <a:ext cx="6400800" cy="1752600"/>
          </a:xfrm>
        </p:spPr>
        <p:txBody>
          <a:bodyPr/>
          <a:lstStyle/>
          <a:p>
            <a:pPr lvl="0" algn="l"/>
            <a:r>
              <a:rPr lang="en-US" sz="2400" dirty="0" smtClean="0">
                <a:solidFill>
                  <a:srgbClr val="FFFF00"/>
                </a:solidFill>
              </a:rPr>
              <a:t>4. Chronic </a:t>
            </a:r>
            <a:r>
              <a:rPr lang="en-US" sz="2400" dirty="0">
                <a:solidFill>
                  <a:srgbClr val="FFFF00"/>
                </a:solidFill>
              </a:rPr>
              <a:t>obstructive pulmonary disease may </a:t>
            </a:r>
            <a:endParaRPr lang="en-US" sz="2400" dirty="0" smtClean="0">
              <a:solidFill>
                <a:srgbClr val="FFFF00"/>
              </a:solidFill>
            </a:endParaRPr>
          </a:p>
          <a:p>
            <a:pPr lvl="0" algn="l"/>
            <a:r>
              <a:rPr lang="en-US" sz="2400" dirty="0">
                <a:solidFill>
                  <a:srgbClr val="FFFF00"/>
                </a:solidFill>
              </a:rPr>
              <a:t> </a:t>
            </a:r>
            <a:r>
              <a:rPr lang="en-US" sz="2400" dirty="0" smtClean="0">
                <a:solidFill>
                  <a:srgbClr val="FFFF00"/>
                </a:solidFill>
              </a:rPr>
              <a:t>   have </a:t>
            </a:r>
            <a:r>
              <a:rPr lang="en-US" sz="2400" dirty="0">
                <a:solidFill>
                  <a:srgbClr val="FFFF00"/>
                </a:solidFill>
              </a:rPr>
              <a:t>a contribution from asbestos exposure. </a:t>
            </a:r>
            <a:endParaRPr lang="en-US" sz="2400" dirty="0" smtClean="0">
              <a:solidFill>
                <a:srgbClr val="FFFF00"/>
              </a:solidFill>
            </a:endParaRPr>
          </a:p>
          <a:p>
            <a:pPr lvl="0" algn="l"/>
            <a:r>
              <a:rPr lang="en-US" sz="2400" dirty="0">
                <a:solidFill>
                  <a:srgbClr val="FFFF00"/>
                </a:solidFill>
              </a:rPr>
              <a:t> </a:t>
            </a:r>
            <a:r>
              <a:rPr lang="en-US" sz="2400" dirty="0" smtClean="0">
                <a:solidFill>
                  <a:srgbClr val="FFFF00"/>
                </a:solidFill>
              </a:rPr>
              <a:t>   However</a:t>
            </a:r>
            <a:r>
              <a:rPr lang="en-US" sz="2400" dirty="0">
                <a:solidFill>
                  <a:srgbClr val="FFFF00"/>
                </a:solidFill>
              </a:rPr>
              <a:t>, claims for this disease should be </a:t>
            </a:r>
            <a:endParaRPr lang="en-US" sz="2400" dirty="0" smtClean="0">
              <a:solidFill>
                <a:srgbClr val="FFFF00"/>
              </a:solidFill>
            </a:endParaRPr>
          </a:p>
          <a:p>
            <a:pPr lvl="0" algn="l"/>
            <a:r>
              <a:rPr lang="en-US" sz="2400" dirty="0">
                <a:solidFill>
                  <a:srgbClr val="FFFF00"/>
                </a:solidFill>
              </a:rPr>
              <a:t> </a:t>
            </a:r>
            <a:r>
              <a:rPr lang="en-US" sz="2400" dirty="0" smtClean="0">
                <a:solidFill>
                  <a:srgbClr val="FFFF00"/>
                </a:solidFill>
              </a:rPr>
              <a:t>   evaluated </a:t>
            </a:r>
            <a:r>
              <a:rPr lang="en-US" sz="2400" dirty="0">
                <a:solidFill>
                  <a:srgbClr val="FFFF00"/>
                </a:solidFill>
              </a:rPr>
              <a:t>as part of a broader set of </a:t>
            </a:r>
            <a:endParaRPr lang="en-US" sz="2400" dirty="0" smtClean="0">
              <a:solidFill>
                <a:srgbClr val="FFFF00"/>
              </a:solidFill>
            </a:endParaRPr>
          </a:p>
          <a:p>
            <a:pPr lvl="0" algn="l"/>
            <a:r>
              <a:rPr lang="en-US" sz="2400" dirty="0">
                <a:solidFill>
                  <a:srgbClr val="FFFF00"/>
                </a:solidFill>
              </a:rPr>
              <a:t> </a:t>
            </a:r>
            <a:r>
              <a:rPr lang="en-US" sz="2400" dirty="0" smtClean="0">
                <a:solidFill>
                  <a:srgbClr val="FFFF00"/>
                </a:solidFill>
              </a:rPr>
              <a:t>   presumptions </a:t>
            </a:r>
            <a:r>
              <a:rPr lang="en-US" sz="2400" dirty="0">
                <a:solidFill>
                  <a:srgbClr val="FFFF00"/>
                </a:solidFill>
              </a:rPr>
              <a:t>for chronic obstructive pulmonary </a:t>
            </a:r>
            <a:endParaRPr lang="en-US" sz="2400" dirty="0" smtClean="0">
              <a:solidFill>
                <a:srgbClr val="FFFF00"/>
              </a:solidFill>
            </a:endParaRPr>
          </a:p>
          <a:p>
            <a:pPr lvl="0" algn="l"/>
            <a:r>
              <a:rPr lang="en-US" sz="2400" dirty="0">
                <a:solidFill>
                  <a:srgbClr val="FFFF00"/>
                </a:solidFill>
              </a:rPr>
              <a:t> </a:t>
            </a:r>
            <a:r>
              <a:rPr lang="en-US" sz="2400" dirty="0" smtClean="0">
                <a:solidFill>
                  <a:srgbClr val="FFFF00"/>
                </a:solidFill>
              </a:rPr>
              <a:t>   disease</a:t>
            </a:r>
            <a:r>
              <a:rPr lang="en-US" sz="2400" dirty="0">
                <a:solidFill>
                  <a:srgbClr val="FFFF00"/>
                </a:solidFill>
              </a:rPr>
              <a:t>.</a:t>
            </a:r>
          </a:p>
          <a:p>
            <a:endParaRPr lang="en-US" dirty="0"/>
          </a:p>
        </p:txBody>
      </p:sp>
      <p:sp>
        <p:nvSpPr>
          <p:cNvPr id="4" name="Title 1"/>
          <p:cNvSpPr>
            <a:spLocks noGrp="1"/>
          </p:cNvSpPr>
          <p:nvPr>
            <p:ph type="ctrTitle"/>
          </p:nvPr>
        </p:nvSpPr>
        <p:spPr>
          <a:xfrm>
            <a:off x="457200" y="533400"/>
            <a:ext cx="7772400" cy="1470025"/>
          </a:xfrm>
        </p:spPr>
        <p:txBody>
          <a:bodyPr/>
          <a:lstStyle/>
          <a:p>
            <a:pPr algn="l"/>
            <a:r>
              <a:rPr lang="en-US" sz="2800" b="1" dirty="0"/>
              <a:t>Asbestos-related Diseases</a:t>
            </a:r>
            <a:r>
              <a:rPr lang="en-US" sz="2800" dirty="0"/>
              <a:t/>
            </a:r>
            <a:br>
              <a:rPr lang="en-US" sz="2800" dirty="0"/>
            </a:br>
            <a:r>
              <a:rPr lang="en-US" sz="2800" b="1" dirty="0"/>
              <a:t> </a:t>
            </a:r>
            <a:r>
              <a:rPr lang="en-US" sz="2800" dirty="0"/>
              <a:t/>
            </a:r>
            <a:br>
              <a:rPr lang="en-US" sz="2800" dirty="0"/>
            </a:br>
            <a:r>
              <a:rPr lang="en-US" sz="2800" u="sng" dirty="0"/>
              <a:t>Recommendation</a:t>
            </a:r>
            <a:r>
              <a:rPr lang="en-US" dirty="0"/>
              <a:t/>
            </a:r>
            <a:br>
              <a:rPr lang="en-US" dirty="0"/>
            </a:br>
            <a:endParaRPr lang="en-US" dirty="0"/>
          </a:p>
        </p:txBody>
      </p:sp>
    </p:spTree>
    <p:extLst>
      <p:ext uri="{BB962C8B-B14F-4D97-AF65-F5344CB8AC3E}">
        <p14:creationId xmlns:p14="http://schemas.microsoft.com/office/powerpoint/2010/main" val="1597846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838200" y="1143000"/>
          <a:ext cx="7669988" cy="4330231"/>
        </p:xfrm>
        <a:graphic>
          <a:graphicData uri="http://schemas.openxmlformats.org/drawingml/2006/table">
            <a:tbl>
              <a:tblPr firstRow="1" bandRow="1">
                <a:tableStyleId>{5C22544A-7EE6-4342-B048-85BDC9FD1C3A}</a:tableStyleId>
              </a:tblPr>
              <a:tblGrid>
                <a:gridCol w="1431220"/>
                <a:gridCol w="1843865"/>
                <a:gridCol w="1978857"/>
                <a:gridCol w="2416046"/>
              </a:tblGrid>
              <a:tr h="1581350">
                <a:tc>
                  <a:txBody>
                    <a:bodyPr/>
                    <a:lstStyle/>
                    <a:p>
                      <a:pPr marL="0" marR="0" algn="ctr">
                        <a:lnSpc>
                          <a:spcPct val="115000"/>
                        </a:lnSpc>
                        <a:spcBef>
                          <a:spcPts val="0"/>
                        </a:spcBef>
                        <a:spcAft>
                          <a:spcPts val="0"/>
                        </a:spcAft>
                      </a:pPr>
                      <a:r>
                        <a:rPr lang="en-US" sz="1600" kern="1200" dirty="0">
                          <a:effectLst/>
                        </a:rPr>
                        <a:t>Exposure criteria</a:t>
                      </a:r>
                      <a:endParaRPr lang="en-US" sz="1600" dirty="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Asbestos-specific </a:t>
                      </a:r>
                      <a:endParaRPr lang="en-US" sz="1600">
                        <a:effectLst/>
                      </a:endParaRPr>
                    </a:p>
                    <a:p>
                      <a:pPr marL="0" marR="0" algn="ctr">
                        <a:lnSpc>
                          <a:spcPct val="115000"/>
                        </a:lnSpc>
                        <a:spcBef>
                          <a:spcPts val="0"/>
                        </a:spcBef>
                        <a:spcAft>
                          <a:spcPts val="0"/>
                        </a:spcAft>
                      </a:pPr>
                      <a:r>
                        <a:rPr lang="en-US" sz="1600" kern="1200">
                          <a:effectLst/>
                        </a:rPr>
                        <a:t>Diseases</a:t>
                      </a:r>
                      <a:endParaRPr lang="en-US" sz="1600">
                        <a:effectLst/>
                      </a:endParaRPr>
                    </a:p>
                    <a:p>
                      <a:pPr marL="0" marR="0" algn="ctr">
                        <a:lnSpc>
                          <a:spcPct val="115000"/>
                        </a:lnSpc>
                        <a:spcBef>
                          <a:spcPts val="0"/>
                        </a:spcBef>
                        <a:spcAft>
                          <a:spcPts val="0"/>
                        </a:spcAft>
                      </a:pPr>
                      <a:r>
                        <a:rPr lang="en-US" sz="1600">
                          <a:effectLst/>
                        </a:rPr>
                        <a:t> </a:t>
                      </a:r>
                    </a:p>
                    <a:p>
                      <a:pPr marL="0" marR="0" algn="ctr">
                        <a:lnSpc>
                          <a:spcPct val="115000"/>
                        </a:lnSpc>
                        <a:spcBef>
                          <a:spcPts val="0"/>
                        </a:spcBef>
                        <a:spcAft>
                          <a:spcPts val="0"/>
                        </a:spcAft>
                      </a:pPr>
                      <a:r>
                        <a:rPr lang="en-US" sz="1600" kern="1200">
                          <a:effectLst/>
                        </a:rPr>
                        <a:t> </a:t>
                      </a:r>
                      <a:endParaRPr lang="en-US" sz="1600">
                        <a:effectLst/>
                      </a:endParaRPr>
                    </a:p>
                    <a:p>
                      <a:pPr marL="0" marR="0" algn="ctr">
                        <a:lnSpc>
                          <a:spcPct val="115000"/>
                        </a:lnSpc>
                        <a:spcBef>
                          <a:spcPts val="0"/>
                        </a:spcBef>
                        <a:spcAft>
                          <a:spcPts val="0"/>
                        </a:spcAft>
                      </a:pPr>
                      <a:r>
                        <a:rPr lang="en-US" sz="1600" kern="1200">
                          <a:effectLst/>
                        </a:rPr>
                        <a:t>Mesothelioma</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dirty="0">
                          <a:effectLst/>
                        </a:rPr>
                        <a:t>Asbestos-specific diseases </a:t>
                      </a:r>
                      <a:endParaRPr lang="en-US" sz="1600" dirty="0">
                        <a:effectLst/>
                      </a:endParaRPr>
                    </a:p>
                    <a:p>
                      <a:pPr marL="0" marR="0" algn="ctr">
                        <a:lnSpc>
                          <a:spcPct val="115000"/>
                        </a:lnSpc>
                        <a:spcBef>
                          <a:spcPts val="0"/>
                        </a:spcBef>
                        <a:spcAft>
                          <a:spcPts val="0"/>
                        </a:spcAft>
                      </a:pPr>
                      <a:r>
                        <a:rPr lang="en-US" sz="1600" dirty="0">
                          <a:effectLst/>
                        </a:rPr>
                        <a:t> </a:t>
                      </a:r>
                    </a:p>
                    <a:p>
                      <a:pPr marL="0" marR="0" algn="ctr">
                        <a:lnSpc>
                          <a:spcPct val="115000"/>
                        </a:lnSpc>
                        <a:spcBef>
                          <a:spcPts val="0"/>
                        </a:spcBef>
                        <a:spcAft>
                          <a:spcPts val="0"/>
                        </a:spcAft>
                      </a:pPr>
                      <a:r>
                        <a:rPr lang="en-US" sz="1600" kern="1200">
                          <a:effectLst/>
                        </a:rPr>
                        <a:t> </a:t>
                      </a:r>
                      <a:r>
                        <a:rPr lang="en-US" sz="1600" kern="1200" smtClean="0">
                          <a:effectLst/>
                        </a:rPr>
                        <a:t>Asbestosis</a:t>
                      </a:r>
                      <a:r>
                        <a:rPr lang="en-US" sz="1600" kern="1200" dirty="0">
                          <a:effectLst/>
                        </a:rPr>
                        <a:t>,</a:t>
                      </a:r>
                      <a:endParaRPr lang="en-US" sz="1600" dirty="0">
                        <a:effectLst/>
                      </a:endParaRPr>
                    </a:p>
                    <a:p>
                      <a:pPr marL="0" marR="0" algn="ctr">
                        <a:lnSpc>
                          <a:spcPct val="115000"/>
                        </a:lnSpc>
                        <a:spcBef>
                          <a:spcPts val="0"/>
                        </a:spcBef>
                        <a:spcAft>
                          <a:spcPts val="0"/>
                        </a:spcAft>
                      </a:pPr>
                      <a:r>
                        <a:rPr lang="en-US" sz="1600" kern="1200" dirty="0">
                          <a:effectLst/>
                        </a:rPr>
                        <a:t>Asbestos-related pleural disease</a:t>
                      </a:r>
                      <a:endParaRPr lang="en-US" sz="1600" dirty="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Other Asbestos-related </a:t>
                      </a:r>
                      <a:endParaRPr lang="en-US" sz="1600">
                        <a:effectLst/>
                      </a:endParaRPr>
                    </a:p>
                    <a:p>
                      <a:pPr marL="0" marR="0" algn="ctr">
                        <a:lnSpc>
                          <a:spcPct val="115000"/>
                        </a:lnSpc>
                        <a:spcBef>
                          <a:spcPts val="0"/>
                        </a:spcBef>
                        <a:spcAft>
                          <a:spcPts val="0"/>
                        </a:spcAft>
                      </a:pPr>
                      <a:r>
                        <a:rPr lang="en-US" sz="1600" kern="1200">
                          <a:effectLst/>
                        </a:rPr>
                        <a:t>Cancers</a:t>
                      </a:r>
                      <a:endParaRPr lang="en-US" sz="1600">
                        <a:effectLst/>
                      </a:endParaRPr>
                    </a:p>
                    <a:p>
                      <a:pPr marL="0" marR="0" algn="ctr">
                        <a:lnSpc>
                          <a:spcPct val="115000"/>
                        </a:lnSpc>
                        <a:spcBef>
                          <a:spcPts val="0"/>
                        </a:spcBef>
                        <a:spcAft>
                          <a:spcPts val="0"/>
                        </a:spcAft>
                      </a:pPr>
                      <a:r>
                        <a:rPr lang="en-US" sz="1600">
                          <a:effectLst/>
                        </a:rPr>
                        <a:t> </a:t>
                      </a:r>
                    </a:p>
                    <a:p>
                      <a:pPr marL="0" marR="0" algn="ctr">
                        <a:lnSpc>
                          <a:spcPct val="115000"/>
                        </a:lnSpc>
                        <a:spcBef>
                          <a:spcPts val="0"/>
                        </a:spcBef>
                        <a:spcAft>
                          <a:spcPts val="0"/>
                        </a:spcAft>
                      </a:pPr>
                      <a:r>
                        <a:rPr lang="en-US" sz="1600" kern="1200">
                          <a:effectLst/>
                        </a:rPr>
                        <a:t>Lung cancer, </a:t>
                      </a:r>
                      <a:endParaRPr lang="en-US" sz="1600">
                        <a:effectLst/>
                      </a:endParaRPr>
                    </a:p>
                    <a:p>
                      <a:pPr marL="0" marR="0" algn="ctr">
                        <a:lnSpc>
                          <a:spcPct val="115000"/>
                        </a:lnSpc>
                        <a:spcBef>
                          <a:spcPts val="0"/>
                        </a:spcBef>
                        <a:spcAft>
                          <a:spcPts val="0"/>
                        </a:spcAft>
                      </a:pPr>
                      <a:r>
                        <a:rPr lang="en-US" sz="1600" kern="1200">
                          <a:effectLst/>
                        </a:rPr>
                        <a:t>Cancer of ovary </a:t>
                      </a:r>
                      <a:endParaRPr lang="en-US" sz="1600">
                        <a:effectLst/>
                      </a:endParaRPr>
                    </a:p>
                    <a:p>
                      <a:pPr marL="0" marR="0" algn="ctr">
                        <a:lnSpc>
                          <a:spcPct val="115000"/>
                        </a:lnSpc>
                        <a:spcBef>
                          <a:spcPts val="0"/>
                        </a:spcBef>
                        <a:spcAft>
                          <a:spcPts val="0"/>
                        </a:spcAft>
                      </a:pPr>
                      <a:r>
                        <a:rPr lang="en-US" sz="1600" kern="1200">
                          <a:effectLst/>
                        </a:rPr>
                        <a:t>and larynx</a:t>
                      </a:r>
                      <a:endParaRPr lang="en-US" sz="1600">
                        <a:effectLst/>
                        <a:latin typeface="Calibri"/>
                        <a:ea typeface="Calibri"/>
                        <a:cs typeface="Times New Roman"/>
                      </a:endParaRPr>
                    </a:p>
                  </a:txBody>
                  <a:tcPr/>
                </a:tc>
              </a:tr>
              <a:tr h="599479">
                <a:tc>
                  <a:txBody>
                    <a:bodyPr/>
                    <a:lstStyle/>
                    <a:p>
                      <a:pPr marL="0" marR="0" algn="ctr">
                        <a:lnSpc>
                          <a:spcPct val="115000"/>
                        </a:lnSpc>
                        <a:spcBef>
                          <a:spcPts val="0"/>
                        </a:spcBef>
                        <a:spcAft>
                          <a:spcPts val="0"/>
                        </a:spcAft>
                      </a:pPr>
                      <a:r>
                        <a:rPr lang="en-US" sz="1600" kern="1200">
                          <a:effectLst/>
                        </a:rPr>
                        <a:t>Duration</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u="sng" kern="1200">
                          <a:effectLst/>
                        </a:rPr>
                        <a:t>&gt;</a:t>
                      </a:r>
                      <a:r>
                        <a:rPr lang="en-US" sz="1600" kern="1200">
                          <a:effectLst/>
                        </a:rPr>
                        <a:t> 30 days</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u="sng" kern="1200">
                          <a:effectLst/>
                        </a:rPr>
                        <a:t>&gt;</a:t>
                      </a:r>
                      <a:r>
                        <a:rPr lang="en-US" sz="1600" kern="1200">
                          <a:effectLst/>
                        </a:rPr>
                        <a:t> 250 days</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u="sng" kern="1200">
                          <a:effectLst/>
                        </a:rPr>
                        <a:t>&gt;</a:t>
                      </a:r>
                      <a:r>
                        <a:rPr lang="en-US" sz="1600" kern="1200">
                          <a:effectLst/>
                        </a:rPr>
                        <a:t> 250 days</a:t>
                      </a:r>
                      <a:endParaRPr lang="en-US" sz="1600">
                        <a:effectLst/>
                        <a:latin typeface="Calibri"/>
                        <a:ea typeface="Calibri"/>
                        <a:cs typeface="Times New Roman"/>
                      </a:endParaRPr>
                    </a:p>
                  </a:txBody>
                  <a:tcPr/>
                </a:tc>
              </a:tr>
              <a:tr h="599479">
                <a:tc>
                  <a:txBody>
                    <a:bodyPr/>
                    <a:lstStyle/>
                    <a:p>
                      <a:pPr marL="0" marR="0" algn="ctr">
                        <a:lnSpc>
                          <a:spcPct val="115000"/>
                        </a:lnSpc>
                        <a:spcBef>
                          <a:spcPts val="0"/>
                        </a:spcBef>
                        <a:spcAft>
                          <a:spcPts val="0"/>
                        </a:spcAft>
                      </a:pPr>
                      <a:r>
                        <a:rPr lang="en-US" sz="1600">
                          <a:effectLst/>
                        </a:rPr>
                        <a:t> </a:t>
                      </a:r>
                    </a:p>
                    <a:p>
                      <a:pPr marL="0" marR="0" algn="ctr">
                        <a:lnSpc>
                          <a:spcPct val="115000"/>
                        </a:lnSpc>
                        <a:spcBef>
                          <a:spcPts val="0"/>
                        </a:spcBef>
                        <a:spcAft>
                          <a:spcPts val="0"/>
                        </a:spcAft>
                      </a:pPr>
                      <a:r>
                        <a:rPr lang="en-US" sz="1600" kern="1200">
                          <a:effectLst/>
                        </a:rPr>
                        <a:t>Job titles</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Maintenance</a:t>
                      </a:r>
                      <a:endParaRPr lang="en-US" sz="1600">
                        <a:effectLst/>
                      </a:endParaRPr>
                    </a:p>
                    <a:p>
                      <a:pPr marL="0" marR="0" algn="ctr">
                        <a:lnSpc>
                          <a:spcPct val="115000"/>
                        </a:lnSpc>
                        <a:spcBef>
                          <a:spcPts val="0"/>
                        </a:spcBef>
                        <a:spcAft>
                          <a:spcPts val="0"/>
                        </a:spcAft>
                      </a:pPr>
                      <a:r>
                        <a:rPr lang="en-US" sz="1600" kern="1200">
                          <a:effectLst/>
                        </a:rPr>
                        <a:t>Construction</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Maintenance</a:t>
                      </a:r>
                      <a:endParaRPr lang="en-US" sz="1600">
                        <a:effectLst/>
                      </a:endParaRPr>
                    </a:p>
                    <a:p>
                      <a:pPr marL="0" marR="0" algn="ctr">
                        <a:lnSpc>
                          <a:spcPct val="115000"/>
                        </a:lnSpc>
                        <a:spcBef>
                          <a:spcPts val="0"/>
                        </a:spcBef>
                        <a:spcAft>
                          <a:spcPts val="0"/>
                        </a:spcAft>
                      </a:pPr>
                      <a:r>
                        <a:rPr lang="en-US" sz="1600" kern="1200">
                          <a:effectLst/>
                        </a:rPr>
                        <a:t>Construction</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Maintenance</a:t>
                      </a:r>
                      <a:endParaRPr lang="en-US" sz="1600">
                        <a:effectLst/>
                      </a:endParaRPr>
                    </a:p>
                    <a:p>
                      <a:pPr marL="0" marR="0" algn="ctr">
                        <a:lnSpc>
                          <a:spcPct val="115000"/>
                        </a:lnSpc>
                        <a:spcBef>
                          <a:spcPts val="0"/>
                        </a:spcBef>
                        <a:spcAft>
                          <a:spcPts val="0"/>
                        </a:spcAft>
                      </a:pPr>
                      <a:r>
                        <a:rPr lang="en-US" sz="1600" kern="1200">
                          <a:effectLst/>
                        </a:rPr>
                        <a:t>Construction</a:t>
                      </a:r>
                      <a:endParaRPr lang="en-US" sz="1600">
                        <a:effectLst/>
                        <a:latin typeface="Calibri"/>
                        <a:ea typeface="Calibri"/>
                        <a:cs typeface="Times New Roman"/>
                      </a:endParaRPr>
                    </a:p>
                  </a:txBody>
                  <a:tcPr/>
                </a:tc>
              </a:tr>
              <a:tr h="599479">
                <a:tc>
                  <a:txBody>
                    <a:bodyPr/>
                    <a:lstStyle/>
                    <a:p>
                      <a:pPr marL="0" marR="0" algn="ctr">
                        <a:lnSpc>
                          <a:spcPct val="115000"/>
                        </a:lnSpc>
                        <a:spcBef>
                          <a:spcPts val="0"/>
                        </a:spcBef>
                        <a:spcAft>
                          <a:spcPts val="0"/>
                        </a:spcAft>
                      </a:pPr>
                      <a:r>
                        <a:rPr lang="en-US" sz="1600" kern="1200">
                          <a:effectLst/>
                        </a:rPr>
                        <a:t>Calendar years</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Pre-2005</a:t>
                      </a:r>
                      <a:endParaRPr lang="en-US" sz="1600">
                        <a:effectLst/>
                      </a:endParaRPr>
                    </a:p>
                    <a:p>
                      <a:pPr marL="0" marR="0" algn="ctr">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Pre-2005</a:t>
                      </a:r>
                      <a:endParaRPr lang="en-US" sz="1600">
                        <a:effectLst/>
                      </a:endParaRPr>
                    </a:p>
                    <a:p>
                      <a:pPr marL="0" marR="0" algn="ctr">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a:effectLst/>
                        </a:rPr>
                        <a:t>Pre-2005</a:t>
                      </a:r>
                      <a:endParaRPr lang="en-US" sz="1600">
                        <a:effectLst/>
                        <a:latin typeface="Calibri"/>
                        <a:ea typeface="Calibri"/>
                        <a:cs typeface="Times New Roman"/>
                      </a:endParaRPr>
                    </a:p>
                  </a:txBody>
                  <a:tcPr/>
                </a:tc>
              </a:tr>
              <a:tr h="605473">
                <a:tc>
                  <a:txBody>
                    <a:bodyPr/>
                    <a:lstStyle/>
                    <a:p>
                      <a:pPr marL="0" marR="0" algn="ctr">
                        <a:lnSpc>
                          <a:spcPct val="115000"/>
                        </a:lnSpc>
                        <a:spcBef>
                          <a:spcPts val="0"/>
                        </a:spcBef>
                        <a:spcAft>
                          <a:spcPts val="0"/>
                        </a:spcAft>
                      </a:pPr>
                      <a:r>
                        <a:rPr lang="en-US" sz="1600" kern="1200">
                          <a:effectLst/>
                        </a:rPr>
                        <a:t>Latency</a:t>
                      </a:r>
                      <a:endParaRPr lang="en-US" sz="1600">
                        <a:effectLst/>
                      </a:endParaRPr>
                    </a:p>
                    <a:p>
                      <a:pPr marL="0" marR="0" algn="ctr">
                        <a:lnSpc>
                          <a:spcPct val="115000"/>
                        </a:lnSpc>
                        <a:spcBef>
                          <a:spcPts val="0"/>
                        </a:spcBef>
                        <a:spcAft>
                          <a:spcPts val="0"/>
                        </a:spcAft>
                      </a:pPr>
                      <a:r>
                        <a:rPr lang="en-US" sz="1600" kern="1200">
                          <a:effectLst/>
                        </a:rPr>
                        <a:t>(minimum)</a:t>
                      </a:r>
                      <a:endParaRPr lang="en-US" sz="160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dirty="0">
                          <a:effectLst/>
                        </a:rPr>
                        <a:t>15 years</a:t>
                      </a:r>
                      <a:endParaRPr lang="en-US" sz="1600" dirty="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dirty="0">
                          <a:effectLst/>
                        </a:rPr>
                        <a:t>15 years</a:t>
                      </a:r>
                      <a:endParaRPr lang="en-US" sz="1600" dirty="0">
                        <a:effectLst/>
                        <a:latin typeface="Calibri"/>
                        <a:ea typeface="Calibri"/>
                        <a:cs typeface="Times New Roman"/>
                      </a:endParaRPr>
                    </a:p>
                  </a:txBody>
                  <a:tcPr/>
                </a:tc>
                <a:tc>
                  <a:txBody>
                    <a:bodyPr/>
                    <a:lstStyle/>
                    <a:p>
                      <a:pPr marL="0" marR="0" algn="ctr">
                        <a:lnSpc>
                          <a:spcPct val="115000"/>
                        </a:lnSpc>
                        <a:spcBef>
                          <a:spcPts val="0"/>
                        </a:spcBef>
                        <a:spcAft>
                          <a:spcPts val="0"/>
                        </a:spcAft>
                      </a:pPr>
                      <a:r>
                        <a:rPr lang="en-US" sz="1600" kern="1200" dirty="0">
                          <a:effectLst/>
                        </a:rPr>
                        <a:t>15 years</a:t>
                      </a:r>
                      <a:endParaRPr lang="en-US" sz="1600" dirty="0">
                        <a:effectLst/>
                        <a:latin typeface="Calibri"/>
                        <a:ea typeface="Calibri"/>
                        <a:cs typeface="Times New Roman"/>
                      </a:endParaRPr>
                    </a:p>
                  </a:txBody>
                  <a:tcPr/>
                </a:tc>
              </a:tr>
            </a:tbl>
          </a:graphicData>
        </a:graphic>
      </p:graphicFrame>
    </p:spTree>
    <p:extLst>
      <p:ext uri="{BB962C8B-B14F-4D97-AF65-F5344CB8AC3E}">
        <p14:creationId xmlns:p14="http://schemas.microsoft.com/office/powerpoint/2010/main" val="19812752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90800"/>
            <a:ext cx="7772400" cy="1470025"/>
          </a:xfrm>
        </p:spPr>
        <p:txBody>
          <a:bodyPr/>
          <a:lstStyle/>
          <a:p>
            <a:pPr algn="l"/>
            <a:r>
              <a:rPr lang="en-US" sz="2000" dirty="0"/>
              <a:t/>
            </a:r>
            <a:br>
              <a:rPr lang="en-US" sz="2000" dirty="0"/>
            </a:br>
            <a:r>
              <a:rPr lang="en-US" sz="2000" dirty="0"/>
              <a:t> </a:t>
            </a:r>
            <a:r>
              <a:rPr lang="en-US" sz="2800" dirty="0" smtClean="0"/>
              <a:t/>
            </a:r>
            <a:br>
              <a:rPr lang="en-US" sz="2800" dirty="0" smtClean="0"/>
            </a:br>
            <a:r>
              <a:rPr lang="en-US" sz="2800" dirty="0" smtClean="0"/>
              <a:t>EEOICP Procedure Manual</a:t>
            </a:r>
            <a:br>
              <a:rPr lang="en-US" sz="2800" dirty="0" smtClean="0"/>
            </a:br>
            <a:r>
              <a:rPr lang="en-US" sz="2800" dirty="0"/>
              <a:t/>
            </a:r>
            <a:br>
              <a:rPr lang="en-US" sz="2800" dirty="0"/>
            </a:br>
            <a:r>
              <a:rPr lang="en-US" sz="3600" dirty="0" smtClean="0"/>
              <a:t>Asthma</a:t>
            </a:r>
            <a:br>
              <a:rPr lang="en-US" sz="3600" dirty="0" smtClean="0"/>
            </a:br>
            <a:r>
              <a:rPr lang="en-US" sz="3600" dirty="0"/>
              <a:t/>
            </a:r>
            <a:br>
              <a:rPr lang="en-US" sz="3600" dirty="0"/>
            </a:br>
            <a:r>
              <a:rPr lang="en-US" sz="3600" dirty="0" smtClean="0"/>
              <a:t/>
            </a:r>
            <a:br>
              <a:rPr lang="en-US" sz="3600" dirty="0" smtClean="0"/>
            </a:br>
            <a:r>
              <a:rPr lang="en-US" sz="3000" dirty="0"/>
              <a:t/>
            </a:r>
            <a:br>
              <a:rPr lang="en-US" sz="3000" dirty="0"/>
            </a:br>
            <a:r>
              <a:rPr lang="en-US" sz="2800" dirty="0">
                <a:hlinkClick r:id="rId2"/>
              </a:rPr>
              <a:t>Exhibit 1: Matrix for Confirming Sufficient Evidence of Non-Cancerous Covered Illnesses </a:t>
            </a:r>
            <a:r>
              <a:rPr lang="en-US" sz="3000" dirty="0" smtClean="0"/>
              <a:t/>
            </a:r>
            <a:br>
              <a:rPr lang="en-US" sz="3000" dirty="0" smtClean="0"/>
            </a:br>
            <a:r>
              <a:rPr lang="en-US" sz="3000" dirty="0"/>
              <a:t/>
            </a:r>
            <a:br>
              <a:rPr lang="en-US" sz="3000" dirty="0"/>
            </a:br>
            <a:r>
              <a:rPr lang="en-US" dirty="0"/>
              <a:t/>
            </a:r>
            <a:br>
              <a:rPr lang="en-US" dirty="0"/>
            </a:br>
            <a:endParaRPr lang="en-US" dirty="0"/>
          </a:p>
        </p:txBody>
      </p:sp>
    </p:spTree>
    <p:extLst>
      <p:ext uri="{BB962C8B-B14F-4D97-AF65-F5344CB8AC3E}">
        <p14:creationId xmlns:p14="http://schemas.microsoft.com/office/powerpoint/2010/main" val="3199161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70025"/>
          </a:xfrm>
        </p:spPr>
        <p:txBody>
          <a:bodyPr/>
          <a:lstStyle/>
          <a:p>
            <a:pPr algn="l"/>
            <a:r>
              <a:rPr lang="en-US" sz="3200" dirty="0" smtClean="0"/>
              <a:t>Rationale</a:t>
            </a:r>
            <a:endParaRPr lang="en-US" sz="3200" dirty="0"/>
          </a:p>
        </p:txBody>
      </p:sp>
      <p:sp>
        <p:nvSpPr>
          <p:cNvPr id="3" name="Subtitle 2"/>
          <p:cNvSpPr>
            <a:spLocks noGrp="1"/>
          </p:cNvSpPr>
          <p:nvPr>
            <p:ph type="subTitle" idx="1"/>
          </p:nvPr>
        </p:nvSpPr>
        <p:spPr>
          <a:xfrm>
            <a:off x="838200" y="1055370"/>
            <a:ext cx="7924800" cy="1927860"/>
          </a:xfrm>
        </p:spPr>
        <p:txBody>
          <a:bodyPr/>
          <a:lstStyle/>
          <a:p>
            <a:pPr algn="l"/>
            <a:endParaRPr lang="en-US" sz="2800" dirty="0" smtClean="0">
              <a:solidFill>
                <a:schemeClr val="tx2"/>
              </a:solidFill>
            </a:endParaRPr>
          </a:p>
          <a:p>
            <a:pPr algn="l"/>
            <a:endParaRPr lang="en-US" sz="2800" dirty="0">
              <a:solidFill>
                <a:schemeClr val="tx2"/>
              </a:solidFill>
            </a:endParaRPr>
          </a:p>
        </p:txBody>
      </p:sp>
      <p:sp>
        <p:nvSpPr>
          <p:cNvPr id="4" name="Rectangle 3"/>
          <p:cNvSpPr/>
          <p:nvPr/>
        </p:nvSpPr>
        <p:spPr>
          <a:xfrm>
            <a:off x="533400" y="1143000"/>
            <a:ext cx="8077200" cy="5047536"/>
          </a:xfrm>
          <a:prstGeom prst="rect">
            <a:avLst/>
          </a:prstGeom>
        </p:spPr>
        <p:txBody>
          <a:bodyPr wrap="square">
            <a:spAutoFit/>
          </a:bodyPr>
          <a:lstStyle/>
          <a:p>
            <a:pPr marL="0" marR="0">
              <a:lnSpc>
                <a:spcPct val="115000"/>
              </a:lnSpc>
              <a:spcBef>
                <a:spcPts val="0"/>
              </a:spcBef>
              <a:spcAft>
                <a:spcPts val="0"/>
              </a:spcAft>
            </a:pPr>
            <a:r>
              <a:rPr lang="en-US" sz="2800" dirty="0">
                <a:solidFill>
                  <a:schemeClr val="tx2"/>
                </a:solidFill>
                <a:latin typeface="Times New Roman" panose="02020603050405020304" pitchFamily="18" charset="0"/>
                <a:ea typeface="Times New Roman" panose="02020603050405020304" pitchFamily="18" charset="0"/>
                <a:cs typeface="Times New Roman" panose="02020603050405020304" pitchFamily="18" charset="0"/>
              </a:rPr>
              <a:t>The Board has been asked by EEOICP to provide input into numerous possible exposure-disease links. While the Board will assist in this request to the extent possible, it is noted that the Board members have full-time positions in addition to serving on the Board and has, at present, as a Board, no scientific staff or contracted resources to address this request. Moreover, evaluating exposure-disease links is an ongoing task for which the EEOICP needs permanent capacity to complete.</a:t>
            </a:r>
            <a:endParaRPr lang="en-US" sz="2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88637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85800"/>
            <a:ext cx="7772400" cy="1470025"/>
          </a:xfrm>
        </p:spPr>
        <p:txBody>
          <a:bodyPr/>
          <a:lstStyle/>
          <a:p>
            <a:pPr algn="l"/>
            <a:r>
              <a:rPr lang="en-US" sz="2000" dirty="0"/>
              <a:t>EEOICPA BULLETIN NO: </a:t>
            </a:r>
            <a:r>
              <a:rPr lang="en-US" sz="2000" dirty="0" smtClean="0"/>
              <a:t>16-01 (Oct 2015)</a:t>
            </a:r>
            <a:r>
              <a:rPr lang="en-US" sz="2000" dirty="0"/>
              <a:t/>
            </a:r>
            <a:br>
              <a:rPr lang="en-US" sz="2000" dirty="0"/>
            </a:br>
            <a:r>
              <a:rPr lang="en-US" sz="2000" dirty="0"/>
              <a:t> </a:t>
            </a:r>
            <a:r>
              <a:rPr lang="en-US" sz="2800" dirty="0" smtClean="0"/>
              <a:t/>
            </a:r>
            <a:br>
              <a:rPr lang="en-US" sz="2800" dirty="0" smtClean="0"/>
            </a:br>
            <a:r>
              <a:rPr lang="en-US" sz="3000" dirty="0" smtClean="0"/>
              <a:t>Asthma</a:t>
            </a:r>
            <a:r>
              <a:rPr lang="en-US" dirty="0"/>
              <a:t/>
            </a:r>
            <a:br>
              <a:rPr lang="en-US" dirty="0"/>
            </a:br>
            <a:endParaRPr lang="en-US" dirty="0"/>
          </a:p>
        </p:txBody>
      </p:sp>
      <p:sp>
        <p:nvSpPr>
          <p:cNvPr id="3" name="Subtitle 2"/>
          <p:cNvSpPr>
            <a:spLocks noGrp="1"/>
          </p:cNvSpPr>
          <p:nvPr>
            <p:ph type="subTitle" idx="1"/>
          </p:nvPr>
        </p:nvSpPr>
        <p:spPr>
          <a:xfrm>
            <a:off x="609600" y="1905000"/>
            <a:ext cx="7924800" cy="1752600"/>
          </a:xfrm>
        </p:spPr>
        <p:txBody>
          <a:bodyPr/>
          <a:lstStyle/>
          <a:p>
            <a:pPr marL="514350" indent="-514350" algn="l">
              <a:buAutoNum type="arabicPeriod"/>
            </a:pPr>
            <a:r>
              <a:rPr lang="en-US" dirty="0" smtClean="0">
                <a:solidFill>
                  <a:schemeClr val="tx2"/>
                </a:solidFill>
              </a:rPr>
              <a:t>If medical evidence of “occupational </a:t>
            </a:r>
          </a:p>
          <a:p>
            <a:pPr algn="l"/>
            <a:r>
              <a:rPr lang="en-US" dirty="0" smtClean="0">
                <a:solidFill>
                  <a:schemeClr val="tx2"/>
                </a:solidFill>
              </a:rPr>
              <a:t>     asthma,” no need for exposure assessment     </a:t>
            </a:r>
          </a:p>
          <a:p>
            <a:pPr algn="l"/>
            <a:r>
              <a:rPr lang="en-US" dirty="0">
                <a:solidFill>
                  <a:schemeClr val="tx2"/>
                </a:solidFill>
              </a:rPr>
              <a:t> </a:t>
            </a:r>
            <a:r>
              <a:rPr lang="en-US" dirty="0" smtClean="0">
                <a:solidFill>
                  <a:schemeClr val="tx2"/>
                </a:solidFill>
              </a:rPr>
              <a:t>    or reference to SEM.</a:t>
            </a:r>
          </a:p>
          <a:p>
            <a:pPr algn="l"/>
            <a:endParaRPr lang="en-US" dirty="0" smtClean="0">
              <a:solidFill>
                <a:schemeClr val="tx2"/>
              </a:solidFill>
            </a:endParaRPr>
          </a:p>
          <a:p>
            <a:pPr algn="l"/>
            <a:r>
              <a:rPr lang="en-US" dirty="0" smtClean="0">
                <a:solidFill>
                  <a:schemeClr val="tx2"/>
                </a:solidFill>
              </a:rPr>
              <a:t>2. OA claims filed after DOE work ends </a:t>
            </a:r>
            <a:r>
              <a:rPr lang="en-US" dirty="0">
                <a:solidFill>
                  <a:schemeClr val="tx2"/>
                </a:solidFill>
              </a:rPr>
              <a:t> </a:t>
            </a:r>
            <a:r>
              <a:rPr lang="en-US" dirty="0" smtClean="0">
                <a:solidFill>
                  <a:schemeClr val="tx2"/>
                </a:solidFill>
              </a:rPr>
              <a:t>   </a:t>
            </a:r>
          </a:p>
          <a:p>
            <a:pPr algn="l"/>
            <a:r>
              <a:rPr lang="en-US" dirty="0">
                <a:solidFill>
                  <a:schemeClr val="tx2"/>
                </a:solidFill>
              </a:rPr>
              <a:t> </a:t>
            </a:r>
            <a:r>
              <a:rPr lang="en-US" dirty="0" smtClean="0">
                <a:solidFill>
                  <a:schemeClr val="tx2"/>
                </a:solidFill>
              </a:rPr>
              <a:t>   require well-supported report by MD. </a:t>
            </a:r>
          </a:p>
          <a:p>
            <a:pPr algn="l"/>
            <a:r>
              <a:rPr lang="en-US" dirty="0" smtClean="0">
                <a:solidFill>
                  <a:schemeClr val="tx2"/>
                </a:solidFill>
              </a:rPr>
              <a:t>   If not, referral to CMC after CE collects     </a:t>
            </a:r>
          </a:p>
          <a:p>
            <a:pPr algn="l"/>
            <a:r>
              <a:rPr lang="en-US" dirty="0">
                <a:solidFill>
                  <a:schemeClr val="tx2"/>
                </a:solidFill>
              </a:rPr>
              <a:t> </a:t>
            </a:r>
            <a:r>
              <a:rPr lang="en-US" dirty="0" smtClean="0">
                <a:solidFill>
                  <a:schemeClr val="tx2"/>
                </a:solidFill>
              </a:rPr>
              <a:t>  exposure information.</a:t>
            </a:r>
            <a:endParaRPr lang="en-US" dirty="0">
              <a:solidFill>
                <a:schemeClr val="tx2"/>
              </a:solidFill>
            </a:endParaRPr>
          </a:p>
        </p:txBody>
      </p:sp>
    </p:spTree>
    <p:extLst>
      <p:ext uri="{BB962C8B-B14F-4D97-AF65-F5344CB8AC3E}">
        <p14:creationId xmlns:p14="http://schemas.microsoft.com/office/powerpoint/2010/main" val="29471783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1470025"/>
          </a:xfrm>
        </p:spPr>
        <p:txBody>
          <a:bodyPr/>
          <a:lstStyle/>
          <a:p>
            <a:pPr algn="l"/>
            <a:r>
              <a:rPr lang="en-US" sz="2000" dirty="0"/>
              <a:t>EEOICPA BULLETIN NO: </a:t>
            </a:r>
            <a:r>
              <a:rPr lang="en-US" sz="2000" dirty="0" smtClean="0"/>
              <a:t>16-01 (Oct 2015)</a:t>
            </a:r>
            <a:r>
              <a:rPr lang="en-US" sz="2000" dirty="0"/>
              <a:t/>
            </a:r>
            <a:br>
              <a:rPr lang="en-US" sz="2000" dirty="0"/>
            </a:br>
            <a:r>
              <a:rPr lang="en-US" sz="2000" dirty="0"/>
              <a:t> </a:t>
            </a:r>
            <a:r>
              <a:rPr lang="en-US" sz="2800" dirty="0" smtClean="0"/>
              <a:t/>
            </a:r>
            <a:br>
              <a:rPr lang="en-US" sz="2800" dirty="0" smtClean="0"/>
            </a:br>
            <a:r>
              <a:rPr lang="en-US" sz="3000" dirty="0" smtClean="0"/>
              <a:t>Asthma</a:t>
            </a:r>
            <a:r>
              <a:rPr lang="en-US" dirty="0"/>
              <a:t/>
            </a:r>
            <a:br>
              <a:rPr lang="en-US" dirty="0"/>
            </a:br>
            <a:endParaRPr lang="en-US" dirty="0"/>
          </a:p>
        </p:txBody>
      </p:sp>
      <p:sp>
        <p:nvSpPr>
          <p:cNvPr id="3" name="Subtitle 2"/>
          <p:cNvSpPr>
            <a:spLocks noGrp="1"/>
          </p:cNvSpPr>
          <p:nvPr>
            <p:ph type="subTitle" idx="1"/>
          </p:nvPr>
        </p:nvSpPr>
        <p:spPr>
          <a:xfrm>
            <a:off x="609600" y="1905000"/>
            <a:ext cx="7924800" cy="1752600"/>
          </a:xfrm>
        </p:spPr>
        <p:txBody>
          <a:bodyPr/>
          <a:lstStyle/>
          <a:p>
            <a:pPr algn="l"/>
            <a:r>
              <a:rPr lang="en-US" dirty="0" smtClean="0">
                <a:solidFill>
                  <a:schemeClr val="tx2"/>
                </a:solidFill>
              </a:rPr>
              <a:t>3. For asthma claims w/o work-related </a:t>
            </a:r>
          </a:p>
          <a:p>
            <a:pPr algn="l"/>
            <a:r>
              <a:rPr lang="en-US" dirty="0">
                <a:solidFill>
                  <a:schemeClr val="tx2"/>
                </a:solidFill>
              </a:rPr>
              <a:t> </a:t>
            </a:r>
            <a:r>
              <a:rPr lang="en-US" dirty="0" smtClean="0">
                <a:solidFill>
                  <a:schemeClr val="tx2"/>
                </a:solidFill>
              </a:rPr>
              <a:t>   rationale, CE develops claim and consults   </a:t>
            </a:r>
          </a:p>
          <a:p>
            <a:pPr algn="l"/>
            <a:r>
              <a:rPr lang="en-US" dirty="0">
                <a:solidFill>
                  <a:schemeClr val="tx2"/>
                </a:solidFill>
              </a:rPr>
              <a:t> </a:t>
            </a:r>
            <a:r>
              <a:rPr lang="en-US" dirty="0" smtClean="0">
                <a:solidFill>
                  <a:schemeClr val="tx2"/>
                </a:solidFill>
              </a:rPr>
              <a:t>   CMC.</a:t>
            </a:r>
          </a:p>
          <a:p>
            <a:pPr algn="l"/>
            <a:endParaRPr lang="en-US" dirty="0" smtClean="0">
              <a:solidFill>
                <a:schemeClr val="tx2"/>
              </a:solidFill>
            </a:endParaRPr>
          </a:p>
          <a:p>
            <a:pPr algn="l"/>
            <a:r>
              <a:rPr lang="en-US" dirty="0">
                <a:solidFill>
                  <a:schemeClr val="tx2"/>
                </a:solidFill>
              </a:rPr>
              <a:t>4</a:t>
            </a:r>
            <a:r>
              <a:rPr lang="en-US" dirty="0" smtClean="0">
                <a:solidFill>
                  <a:schemeClr val="tx2"/>
                </a:solidFill>
              </a:rPr>
              <a:t>. </a:t>
            </a:r>
            <a:r>
              <a:rPr lang="en-US" dirty="0" smtClean="0">
                <a:solidFill>
                  <a:schemeClr val="tx2"/>
                </a:solidFill>
              </a:rPr>
              <a:t>Adoption of this policy in 2015 required </a:t>
            </a:r>
          </a:p>
          <a:p>
            <a:pPr algn="l"/>
            <a:r>
              <a:rPr lang="en-US" dirty="0">
                <a:solidFill>
                  <a:schemeClr val="tx2"/>
                </a:solidFill>
              </a:rPr>
              <a:t> </a:t>
            </a:r>
            <a:r>
              <a:rPr lang="en-US" dirty="0" smtClean="0">
                <a:solidFill>
                  <a:schemeClr val="tx2"/>
                </a:solidFill>
              </a:rPr>
              <a:t>   review of claims previously denied on the </a:t>
            </a:r>
          </a:p>
          <a:p>
            <a:pPr algn="l"/>
            <a:r>
              <a:rPr lang="en-US" dirty="0">
                <a:solidFill>
                  <a:schemeClr val="tx2"/>
                </a:solidFill>
              </a:rPr>
              <a:t> </a:t>
            </a:r>
            <a:r>
              <a:rPr lang="en-US" dirty="0" smtClean="0">
                <a:solidFill>
                  <a:schemeClr val="tx2"/>
                </a:solidFill>
              </a:rPr>
              <a:t>   basis of causation. </a:t>
            </a:r>
            <a:endParaRPr lang="en-US" dirty="0">
              <a:solidFill>
                <a:schemeClr val="tx2"/>
              </a:solidFill>
            </a:endParaRPr>
          </a:p>
        </p:txBody>
      </p:sp>
    </p:spTree>
    <p:extLst>
      <p:ext uri="{BB962C8B-B14F-4D97-AF65-F5344CB8AC3E}">
        <p14:creationId xmlns:p14="http://schemas.microsoft.com/office/powerpoint/2010/main" val="31981668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1371600"/>
            <a:ext cx="8153400" cy="1752600"/>
          </a:xfrm>
        </p:spPr>
        <p:txBody>
          <a:bodyPr/>
          <a:lstStyle/>
          <a:p>
            <a:pPr algn="l"/>
            <a:r>
              <a:rPr lang="en-US" sz="2000" dirty="0">
                <a:solidFill>
                  <a:schemeClr val="tx2"/>
                </a:solidFill>
              </a:rPr>
              <a:t> </a:t>
            </a:r>
          </a:p>
          <a:p>
            <a:pPr lvl="0" algn="l"/>
            <a:r>
              <a:rPr lang="en-US" sz="2400" dirty="0" smtClean="0">
                <a:solidFill>
                  <a:schemeClr val="tx2"/>
                </a:solidFill>
              </a:rPr>
              <a:t>1. WRA </a:t>
            </a:r>
            <a:r>
              <a:rPr lang="en-US" sz="2400" dirty="0" smtClean="0">
                <a:solidFill>
                  <a:schemeClr val="tx2"/>
                </a:solidFill>
              </a:rPr>
              <a:t>is common, causing up to 25% of adult asthma </a:t>
            </a:r>
          </a:p>
          <a:p>
            <a:pPr lvl="0" algn="l"/>
            <a:r>
              <a:rPr lang="en-US" sz="2400" dirty="0">
                <a:solidFill>
                  <a:schemeClr val="tx2"/>
                </a:solidFill>
              </a:rPr>
              <a:t> </a:t>
            </a:r>
            <a:r>
              <a:rPr lang="en-US" sz="2400" dirty="0" smtClean="0">
                <a:solidFill>
                  <a:schemeClr val="tx2"/>
                </a:solidFill>
              </a:rPr>
              <a:t>     (</a:t>
            </a:r>
            <a:r>
              <a:rPr lang="en-US" sz="2400" dirty="0" err="1" smtClean="0">
                <a:solidFill>
                  <a:schemeClr val="tx2"/>
                </a:solidFill>
              </a:rPr>
              <a:t>Tarlo</a:t>
            </a:r>
            <a:r>
              <a:rPr lang="en-US" sz="2400" dirty="0" smtClean="0">
                <a:solidFill>
                  <a:schemeClr val="tx2"/>
                </a:solidFill>
              </a:rPr>
              <a:t> 2008)</a:t>
            </a:r>
          </a:p>
          <a:p>
            <a:pPr lvl="0" algn="l"/>
            <a:endParaRPr lang="en-US" sz="2400" dirty="0" smtClean="0">
              <a:solidFill>
                <a:schemeClr val="tx2"/>
              </a:solidFill>
            </a:endParaRPr>
          </a:p>
          <a:p>
            <a:pPr lvl="0" algn="l"/>
            <a:r>
              <a:rPr lang="en-US" sz="2400" dirty="0" smtClean="0">
                <a:solidFill>
                  <a:schemeClr val="tx2"/>
                </a:solidFill>
              </a:rPr>
              <a:t>2. </a:t>
            </a:r>
            <a:r>
              <a:rPr lang="en-US" sz="2400" dirty="0" smtClean="0">
                <a:solidFill>
                  <a:schemeClr val="tx2"/>
                </a:solidFill>
              </a:rPr>
              <a:t>Occupational asthma </a:t>
            </a:r>
            <a:r>
              <a:rPr lang="en-US" sz="2400" dirty="0" smtClean="0">
                <a:solidFill>
                  <a:schemeClr val="tx2"/>
                </a:solidFill>
              </a:rPr>
              <a:t>is known to be caused by &gt; 400 workplace </a:t>
            </a:r>
            <a:r>
              <a:rPr lang="en-US" sz="2400" dirty="0" smtClean="0">
                <a:solidFill>
                  <a:schemeClr val="tx2"/>
                </a:solidFill>
              </a:rPr>
              <a:t>agents </a:t>
            </a:r>
            <a:r>
              <a:rPr lang="en-US" sz="2400" dirty="0" smtClean="0">
                <a:solidFill>
                  <a:schemeClr val="tx2"/>
                </a:solidFill>
              </a:rPr>
              <a:t>(Friedman-Jimenez 2015)</a:t>
            </a:r>
          </a:p>
          <a:p>
            <a:pPr lvl="0" algn="l"/>
            <a:endParaRPr lang="en-US" sz="2400" dirty="0" smtClean="0">
              <a:solidFill>
                <a:schemeClr val="tx2"/>
              </a:solidFill>
            </a:endParaRPr>
          </a:p>
          <a:p>
            <a:pPr lvl="0" algn="l"/>
            <a:r>
              <a:rPr lang="en-US" sz="2400" dirty="0" smtClean="0">
                <a:solidFill>
                  <a:schemeClr val="tx2"/>
                </a:solidFill>
              </a:rPr>
              <a:t>3. Basis for asthma diagnosis varies considerably among health</a:t>
            </a:r>
          </a:p>
          <a:p>
            <a:pPr lvl="0" algn="l"/>
            <a:r>
              <a:rPr lang="en-US" sz="2400" dirty="0">
                <a:solidFill>
                  <a:schemeClr val="tx2"/>
                </a:solidFill>
              </a:rPr>
              <a:t> </a:t>
            </a:r>
            <a:r>
              <a:rPr lang="en-US" sz="2400" dirty="0" smtClean="0">
                <a:solidFill>
                  <a:schemeClr val="tx2"/>
                </a:solidFill>
              </a:rPr>
              <a:t>     care providers.</a:t>
            </a:r>
          </a:p>
          <a:p>
            <a:pPr lvl="0" algn="l"/>
            <a:endParaRPr lang="en-US" sz="2400" dirty="0" smtClean="0">
              <a:solidFill>
                <a:schemeClr val="tx2"/>
              </a:solidFill>
            </a:endParaRPr>
          </a:p>
          <a:p>
            <a:pPr lvl="0" algn="l"/>
            <a:r>
              <a:rPr lang="en-US" sz="2400" dirty="0" smtClean="0">
                <a:solidFill>
                  <a:schemeClr val="tx2"/>
                </a:solidFill>
              </a:rPr>
              <a:t>4. WRA is frequently diagnosed without PFT confirmation.  </a:t>
            </a:r>
            <a:endParaRPr lang="en-US" sz="2400" dirty="0">
              <a:solidFill>
                <a:schemeClr val="tx2"/>
              </a:solidFill>
            </a:endParaRPr>
          </a:p>
          <a:p>
            <a:endParaRPr lang="en-US" dirty="0"/>
          </a:p>
        </p:txBody>
      </p:sp>
      <p:sp>
        <p:nvSpPr>
          <p:cNvPr id="2" name="TextBox 1"/>
          <p:cNvSpPr txBox="1"/>
          <p:nvPr/>
        </p:nvSpPr>
        <p:spPr>
          <a:xfrm>
            <a:off x="381000" y="152400"/>
            <a:ext cx="6477000" cy="830997"/>
          </a:xfrm>
          <a:prstGeom prst="rect">
            <a:avLst/>
          </a:prstGeom>
          <a:noFill/>
        </p:spPr>
        <p:txBody>
          <a:bodyPr wrap="square" rtlCol="0">
            <a:spAutoFit/>
          </a:bodyPr>
          <a:lstStyle/>
          <a:p>
            <a:endParaRPr lang="en-US" sz="2400" dirty="0" smtClean="0">
              <a:solidFill>
                <a:schemeClr val="tx2"/>
              </a:solidFill>
            </a:endParaRPr>
          </a:p>
          <a:p>
            <a:r>
              <a:rPr lang="en-US" sz="2400" dirty="0">
                <a:solidFill>
                  <a:schemeClr val="tx2"/>
                </a:solidFill>
              </a:rPr>
              <a:t>Work-Related Asthma </a:t>
            </a:r>
            <a:r>
              <a:rPr lang="en-US" sz="2400" dirty="0" smtClean="0">
                <a:solidFill>
                  <a:schemeClr val="tx2"/>
                </a:solidFill>
              </a:rPr>
              <a:t>(WRA) Rationale</a:t>
            </a:r>
            <a:endParaRPr lang="en-US" sz="2400" dirty="0">
              <a:solidFill>
                <a:schemeClr val="tx2"/>
              </a:solidFill>
            </a:endParaRPr>
          </a:p>
        </p:txBody>
      </p:sp>
    </p:spTree>
    <p:extLst>
      <p:ext uri="{BB962C8B-B14F-4D97-AF65-F5344CB8AC3E}">
        <p14:creationId xmlns:p14="http://schemas.microsoft.com/office/powerpoint/2010/main" val="33324194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0"/>
            <a:ext cx="7772400" cy="1470025"/>
          </a:xfrm>
        </p:spPr>
        <p:txBody>
          <a:bodyPr/>
          <a:lstStyle/>
          <a:p>
            <a:pPr algn="l"/>
            <a:r>
              <a:rPr lang="en-US" sz="2800" u="sng" dirty="0" smtClean="0"/>
              <a:t>Work-Related Asthma - </a:t>
            </a:r>
            <a:r>
              <a:rPr lang="en-US" sz="2800" u="sng" dirty="0"/>
              <a:t> </a:t>
            </a:r>
            <a:r>
              <a:rPr lang="en-US" sz="2800" u="sng" dirty="0" smtClean="0"/>
              <a:t>Recommendation</a:t>
            </a:r>
            <a:endParaRPr lang="en-US" sz="2800" u="sng" dirty="0"/>
          </a:p>
        </p:txBody>
      </p:sp>
      <p:sp>
        <p:nvSpPr>
          <p:cNvPr id="3" name="Subtitle 2"/>
          <p:cNvSpPr>
            <a:spLocks noGrp="1"/>
          </p:cNvSpPr>
          <p:nvPr>
            <p:ph type="subTitle" idx="1"/>
          </p:nvPr>
        </p:nvSpPr>
        <p:spPr>
          <a:xfrm>
            <a:off x="914400" y="1143000"/>
            <a:ext cx="7620000" cy="1676400"/>
          </a:xfrm>
        </p:spPr>
        <p:txBody>
          <a:bodyPr/>
          <a:lstStyle/>
          <a:p>
            <a:pPr marL="457200" indent="-457200" algn="l">
              <a:buAutoNum type="arabicPeriod"/>
            </a:pPr>
            <a:r>
              <a:rPr lang="en-US" sz="2400" dirty="0" smtClean="0">
                <a:solidFill>
                  <a:srgbClr val="FFFF00"/>
                </a:solidFill>
              </a:rPr>
              <a:t>DOL should</a:t>
            </a:r>
            <a:r>
              <a:rPr lang="en-US" sz="2400" dirty="0" smtClean="0">
                <a:solidFill>
                  <a:srgbClr val="FFFF00"/>
                </a:solidFill>
              </a:rPr>
              <a:t> </a:t>
            </a:r>
            <a:r>
              <a:rPr lang="en-US" sz="2400" dirty="0">
                <a:solidFill>
                  <a:srgbClr val="FFFF00"/>
                </a:solidFill>
              </a:rPr>
              <a:t>use </a:t>
            </a:r>
            <a:r>
              <a:rPr lang="en-US" sz="2400" dirty="0" smtClean="0">
                <a:solidFill>
                  <a:srgbClr val="FFFF00"/>
                </a:solidFill>
              </a:rPr>
              <a:t>the generally </a:t>
            </a:r>
            <a:r>
              <a:rPr lang="en-US" sz="2400" dirty="0">
                <a:solidFill>
                  <a:srgbClr val="FFFF00"/>
                </a:solidFill>
              </a:rPr>
              <a:t>accepted unifying term, work-related asthma (</a:t>
            </a:r>
            <a:r>
              <a:rPr lang="en-US" sz="2400" dirty="0" smtClean="0">
                <a:solidFill>
                  <a:srgbClr val="FFFF00"/>
                </a:solidFill>
              </a:rPr>
              <a:t>WRA)</a:t>
            </a:r>
            <a:r>
              <a:rPr lang="en-US" sz="2400" dirty="0" smtClean="0">
                <a:solidFill>
                  <a:srgbClr val="FFFF00"/>
                </a:solidFill>
              </a:rPr>
              <a:t> </a:t>
            </a:r>
            <a:r>
              <a:rPr lang="en-US" sz="2400" dirty="0">
                <a:solidFill>
                  <a:srgbClr val="FFFF00"/>
                </a:solidFill>
              </a:rPr>
              <a:t>for </a:t>
            </a:r>
            <a:r>
              <a:rPr lang="en-US" sz="2400" dirty="0" smtClean="0">
                <a:solidFill>
                  <a:srgbClr val="FFFF00"/>
                </a:solidFill>
              </a:rPr>
              <a:t>claims </a:t>
            </a:r>
            <a:r>
              <a:rPr lang="en-US" sz="2400" dirty="0" smtClean="0">
                <a:solidFill>
                  <a:srgbClr val="FFFF00"/>
                </a:solidFill>
              </a:rPr>
              <a:t>evaluation and decision-making. Work-related </a:t>
            </a:r>
            <a:r>
              <a:rPr lang="en-US" sz="2400" dirty="0">
                <a:solidFill>
                  <a:srgbClr val="FFFF00"/>
                </a:solidFill>
              </a:rPr>
              <a:t>asthma </a:t>
            </a:r>
            <a:r>
              <a:rPr lang="en-US" sz="2400" dirty="0" smtClean="0">
                <a:solidFill>
                  <a:srgbClr val="FFFF00"/>
                </a:solidFill>
              </a:rPr>
              <a:t>includes:</a:t>
            </a:r>
          </a:p>
          <a:p>
            <a:pPr algn="l"/>
            <a:endParaRPr lang="en-US" sz="2400" dirty="0">
              <a:solidFill>
                <a:srgbClr val="FFFF00"/>
              </a:solidFill>
            </a:endParaRPr>
          </a:p>
          <a:p>
            <a:pPr algn="l"/>
            <a:r>
              <a:rPr lang="en-US" sz="2400" dirty="0" smtClean="0">
                <a:solidFill>
                  <a:srgbClr val="FFFF00"/>
                </a:solidFill>
              </a:rPr>
              <a:t>	 </a:t>
            </a:r>
            <a:r>
              <a:rPr lang="en-US" sz="2400" dirty="0">
                <a:solidFill>
                  <a:srgbClr val="FFFF00"/>
                </a:solidFill>
              </a:rPr>
              <a:t>a) </a:t>
            </a:r>
            <a:r>
              <a:rPr lang="en-US" sz="2400" dirty="0" smtClean="0">
                <a:solidFill>
                  <a:srgbClr val="FFFF00"/>
                </a:solidFill>
              </a:rPr>
              <a:t>Occupational </a:t>
            </a:r>
            <a:r>
              <a:rPr lang="en-US" sz="2400" dirty="0">
                <a:solidFill>
                  <a:srgbClr val="FFFF00"/>
                </a:solidFill>
              </a:rPr>
              <a:t>asthma (OA), or new onset asthma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that </a:t>
            </a:r>
            <a:r>
              <a:rPr lang="en-US" sz="2400" dirty="0">
                <a:solidFill>
                  <a:srgbClr val="FFFF00"/>
                </a:solidFill>
              </a:rPr>
              <a:t>is initiated by an occupational agent, and </a:t>
            </a:r>
            <a:endParaRPr lang="en-US" sz="2400" dirty="0" smtClean="0">
              <a:solidFill>
                <a:srgbClr val="FFFF00"/>
              </a:solidFill>
            </a:endParaRPr>
          </a:p>
          <a:p>
            <a:pPr algn="l"/>
            <a:endParaRPr lang="en-US" sz="2400" dirty="0">
              <a:solidFill>
                <a:srgbClr val="FFFF00"/>
              </a:solidFill>
            </a:endParaRPr>
          </a:p>
          <a:p>
            <a:pPr algn="l"/>
            <a:r>
              <a:rPr lang="en-US" sz="2400" dirty="0" smtClean="0">
                <a:solidFill>
                  <a:srgbClr val="FFFF00"/>
                </a:solidFill>
              </a:rPr>
              <a:t>	b</a:t>
            </a:r>
            <a:r>
              <a:rPr lang="en-US" sz="2400" dirty="0">
                <a:solidFill>
                  <a:srgbClr val="FFFF00"/>
                </a:solidFill>
              </a:rPr>
              <a:t>) </a:t>
            </a:r>
            <a:r>
              <a:rPr lang="en-US" sz="2400" dirty="0" smtClean="0">
                <a:solidFill>
                  <a:srgbClr val="FFFF00"/>
                </a:solidFill>
              </a:rPr>
              <a:t>Work-exacerbated </a:t>
            </a:r>
            <a:r>
              <a:rPr lang="en-US" sz="2400" dirty="0">
                <a:solidFill>
                  <a:srgbClr val="FFFF00"/>
                </a:solidFill>
              </a:rPr>
              <a:t>asthma (WEA), which is </a:t>
            </a:r>
            <a:r>
              <a:rPr lang="en-US" sz="2400" dirty="0" smtClean="0">
                <a:solidFill>
                  <a:srgbClr val="FFFF00"/>
                </a:solidFill>
              </a:rPr>
              <a:t>	  </a:t>
            </a: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established </a:t>
            </a:r>
            <a:r>
              <a:rPr lang="en-US" sz="2400" dirty="0">
                <a:solidFill>
                  <a:srgbClr val="FFFF00"/>
                </a:solidFill>
              </a:rPr>
              <a:t>asthma that is worsened by workplace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a:solidFill>
                  <a:srgbClr val="FFFF00"/>
                </a:solidFill>
              </a:rPr>
              <a:t>exposures </a:t>
            </a:r>
            <a:endParaRPr lang="en-US" sz="2400" dirty="0" smtClean="0">
              <a:solidFill>
                <a:srgbClr val="FFFF00"/>
              </a:solidFill>
            </a:endParaRPr>
          </a:p>
          <a:p>
            <a:pPr algn="l"/>
            <a:r>
              <a:rPr lang="en-US" sz="2400" dirty="0" smtClean="0">
                <a:solidFill>
                  <a:srgbClr val="FFFF00"/>
                </a:solidFill>
              </a:rPr>
              <a:t>The </a:t>
            </a:r>
            <a:r>
              <a:rPr lang="en-US" sz="2400" dirty="0">
                <a:solidFill>
                  <a:srgbClr val="FFFF00"/>
                </a:solidFill>
              </a:rPr>
              <a:t>recognition of both forms of work-related asthma should be communicated to claimants, their physicians and consulting IH’s and CMC’s.</a:t>
            </a:r>
          </a:p>
          <a:p>
            <a:pPr algn="l"/>
            <a:endParaRPr lang="en-US" sz="2400" dirty="0" smtClean="0">
              <a:solidFill>
                <a:srgbClr val="FFFF00"/>
              </a:solidFill>
            </a:endParaRPr>
          </a:p>
        </p:txBody>
      </p:sp>
    </p:spTree>
    <p:extLst>
      <p:ext uri="{BB962C8B-B14F-4D97-AF65-F5344CB8AC3E}">
        <p14:creationId xmlns:p14="http://schemas.microsoft.com/office/powerpoint/2010/main" val="268848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5205"/>
            <a:ext cx="7772400" cy="1470025"/>
          </a:xfrm>
        </p:spPr>
        <p:txBody>
          <a:bodyPr/>
          <a:lstStyle/>
          <a:p>
            <a:pPr algn="l"/>
            <a:r>
              <a:rPr lang="en-US" sz="2800" u="sng" dirty="0"/>
              <a:t>Work-Related Asthma </a:t>
            </a:r>
            <a:r>
              <a:rPr lang="en-US" sz="2800" u="sng" dirty="0" smtClean="0"/>
              <a:t>- </a:t>
            </a:r>
            <a:r>
              <a:rPr lang="en-US" sz="2800" u="sng" dirty="0"/>
              <a:t> </a:t>
            </a:r>
            <a:r>
              <a:rPr lang="en-US" sz="2800" u="sng" dirty="0" smtClean="0"/>
              <a:t>Rationale</a:t>
            </a:r>
            <a:endParaRPr lang="en-US" sz="2800" u="sng" dirty="0"/>
          </a:p>
        </p:txBody>
      </p:sp>
      <p:sp>
        <p:nvSpPr>
          <p:cNvPr id="3" name="Subtitle 2"/>
          <p:cNvSpPr>
            <a:spLocks noGrp="1"/>
          </p:cNvSpPr>
          <p:nvPr>
            <p:ph type="subTitle" idx="1"/>
          </p:nvPr>
        </p:nvSpPr>
        <p:spPr>
          <a:xfrm>
            <a:off x="914400" y="1676400"/>
            <a:ext cx="7620000" cy="1676400"/>
          </a:xfrm>
        </p:spPr>
        <p:txBody>
          <a:bodyPr/>
          <a:lstStyle/>
          <a:p>
            <a:pPr algn="l"/>
            <a:r>
              <a:rPr lang="en-US" sz="2400" dirty="0">
                <a:solidFill>
                  <a:srgbClr val="FFFF00"/>
                </a:solidFill>
              </a:rPr>
              <a:t>This definition reflects the recommended usage of the terms, according to the American Thoracic Society and the American College of Chest Physicians (</a:t>
            </a:r>
            <a:r>
              <a:rPr lang="en-US" sz="2400" dirty="0" err="1">
                <a:solidFill>
                  <a:srgbClr val="FFFF00"/>
                </a:solidFill>
              </a:rPr>
              <a:t>Tarlo</a:t>
            </a:r>
            <a:r>
              <a:rPr lang="en-US" sz="2400" dirty="0">
                <a:solidFill>
                  <a:srgbClr val="FFFF00"/>
                </a:solidFill>
              </a:rPr>
              <a:t> 2008; </a:t>
            </a:r>
            <a:r>
              <a:rPr lang="en-US" sz="2400" dirty="0" err="1">
                <a:solidFill>
                  <a:srgbClr val="FFFF00"/>
                </a:solidFill>
              </a:rPr>
              <a:t>Henneberger</a:t>
            </a:r>
            <a:r>
              <a:rPr lang="en-US" sz="2400" dirty="0">
                <a:solidFill>
                  <a:srgbClr val="FFFF00"/>
                </a:solidFill>
              </a:rPr>
              <a:t> 2011).</a:t>
            </a:r>
          </a:p>
          <a:p>
            <a:pPr algn="l"/>
            <a:endParaRPr lang="en-US" sz="2400" dirty="0">
              <a:solidFill>
                <a:srgbClr val="FFFF00"/>
              </a:solidFill>
            </a:endParaRPr>
          </a:p>
          <a:p>
            <a:pPr algn="l"/>
            <a:r>
              <a:rPr lang="en-US" sz="2400" dirty="0" smtClean="0">
                <a:solidFill>
                  <a:srgbClr val="FFFF00"/>
                </a:solidFill>
              </a:rPr>
              <a:t>This inclusive and well-delineated definition </a:t>
            </a:r>
            <a:r>
              <a:rPr lang="en-US" sz="2400" dirty="0">
                <a:solidFill>
                  <a:srgbClr val="FFFF00"/>
                </a:solidFill>
              </a:rPr>
              <a:t>is consistent with the standard of causation in EEOICPA: </a:t>
            </a:r>
            <a:r>
              <a:rPr lang="en-US" sz="2400" dirty="0" smtClean="0">
                <a:solidFill>
                  <a:srgbClr val="FFFF00"/>
                </a:solidFill>
              </a:rPr>
              <a:t> “at </a:t>
            </a:r>
            <a:r>
              <a:rPr lang="en-US" sz="2400" dirty="0">
                <a:solidFill>
                  <a:srgbClr val="FFFF00"/>
                </a:solidFill>
              </a:rPr>
              <a:t>least as likely as not that exposure to a toxic substance at a Department of Energy facility was a significant factor in aggravating, contributing to, or causing the illness</a:t>
            </a:r>
            <a:r>
              <a:rPr lang="en-US" sz="2400" dirty="0" smtClean="0">
                <a:solidFill>
                  <a:srgbClr val="FFFF00"/>
                </a:solidFill>
              </a:rPr>
              <a:t>.”</a:t>
            </a:r>
          </a:p>
          <a:p>
            <a:pPr algn="l"/>
            <a:endParaRPr lang="en-US" sz="2400" dirty="0">
              <a:solidFill>
                <a:srgbClr val="FFFF00"/>
              </a:solidFill>
            </a:endParaRPr>
          </a:p>
          <a:p>
            <a:pPr algn="l"/>
            <a:endParaRPr lang="en-US" sz="2400" dirty="0">
              <a:solidFill>
                <a:srgbClr val="FFFF00"/>
              </a:solidFill>
            </a:endParaRPr>
          </a:p>
          <a:p>
            <a:pPr algn="l"/>
            <a:endParaRPr lang="en-US" sz="2400" dirty="0">
              <a:solidFill>
                <a:srgbClr val="FFFF00"/>
              </a:solidFill>
            </a:endParaRPr>
          </a:p>
        </p:txBody>
      </p:sp>
    </p:spTree>
    <p:extLst>
      <p:ext uri="{BB962C8B-B14F-4D97-AF65-F5344CB8AC3E}">
        <p14:creationId xmlns:p14="http://schemas.microsoft.com/office/powerpoint/2010/main" val="3807844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5205"/>
            <a:ext cx="7772400" cy="1470025"/>
          </a:xfrm>
        </p:spPr>
        <p:txBody>
          <a:bodyPr/>
          <a:lstStyle/>
          <a:p>
            <a:pPr algn="l"/>
            <a:r>
              <a:rPr lang="en-US" sz="2800" u="sng" dirty="0"/>
              <a:t>Work-Related Asthma </a:t>
            </a:r>
            <a:r>
              <a:rPr lang="en-US" sz="2800" u="sng" dirty="0" smtClean="0"/>
              <a:t>- </a:t>
            </a:r>
            <a:r>
              <a:rPr lang="en-US" sz="2800" u="sng" dirty="0"/>
              <a:t> </a:t>
            </a:r>
            <a:r>
              <a:rPr lang="en-US" sz="2800" u="sng" dirty="0" smtClean="0"/>
              <a:t>Recommendation</a:t>
            </a:r>
            <a:endParaRPr lang="en-US" sz="2800" u="sng" dirty="0"/>
          </a:p>
        </p:txBody>
      </p:sp>
      <p:sp>
        <p:nvSpPr>
          <p:cNvPr id="3" name="Subtitle 2"/>
          <p:cNvSpPr>
            <a:spLocks noGrp="1"/>
          </p:cNvSpPr>
          <p:nvPr>
            <p:ph type="subTitle" idx="1"/>
          </p:nvPr>
        </p:nvSpPr>
        <p:spPr>
          <a:xfrm>
            <a:off x="990600" y="1600200"/>
            <a:ext cx="7620000" cy="1676400"/>
          </a:xfrm>
        </p:spPr>
        <p:txBody>
          <a:bodyPr/>
          <a:lstStyle/>
          <a:p>
            <a:pPr algn="l"/>
            <a:r>
              <a:rPr lang="en-US" sz="2400" dirty="0" smtClean="0">
                <a:solidFill>
                  <a:srgbClr val="FFFF00"/>
                </a:solidFill>
              </a:rPr>
              <a:t>2. </a:t>
            </a:r>
            <a:r>
              <a:rPr lang="en-US" sz="2400" dirty="0" smtClean="0">
                <a:solidFill>
                  <a:srgbClr val="FFFF00"/>
                </a:solidFill>
              </a:rPr>
              <a:t>Medical criteria for the diagnosis of asthma</a:t>
            </a:r>
          </a:p>
          <a:p>
            <a:pPr algn="l"/>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 </a:t>
            </a:r>
            <a:r>
              <a:rPr lang="en-US" sz="2400" dirty="0">
                <a:solidFill>
                  <a:srgbClr val="FFFF00"/>
                </a:solidFill>
              </a:rPr>
              <a:t>The diagnosis of asthma by a treating or evaluating </a:t>
            </a:r>
            <a:r>
              <a:rPr lang="en-US" sz="2400" dirty="0" smtClean="0">
                <a:solidFill>
                  <a:srgbClr val="FFFF00"/>
                </a:solidFill>
              </a:rPr>
              <a:t>   </a:t>
            </a: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physician </a:t>
            </a:r>
            <a:r>
              <a:rPr lang="en-US" sz="2400" dirty="0">
                <a:solidFill>
                  <a:srgbClr val="FFFF00"/>
                </a:solidFill>
              </a:rPr>
              <a:t>should be sufficient for the recognition that the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claimant </a:t>
            </a:r>
            <a:r>
              <a:rPr lang="en-US" sz="2400" dirty="0">
                <a:solidFill>
                  <a:srgbClr val="FFFF00"/>
                </a:solidFill>
              </a:rPr>
              <a:t>has asthma. Bronchodilator reversibility of FEV</a:t>
            </a:r>
            <a:r>
              <a:rPr lang="en-US" sz="2400" baseline="-25000" dirty="0">
                <a:solidFill>
                  <a:srgbClr val="FFFF00"/>
                </a:solidFill>
              </a:rPr>
              <a:t>1</a:t>
            </a:r>
            <a:r>
              <a:rPr lang="en-US" sz="2400" dirty="0">
                <a:solidFill>
                  <a:srgbClr val="FFFF00"/>
                </a:solidFill>
              </a:rPr>
              <a:t>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and/or </a:t>
            </a:r>
            <a:r>
              <a:rPr lang="en-US" sz="2400" dirty="0">
                <a:solidFill>
                  <a:srgbClr val="FFFF00"/>
                </a:solidFill>
              </a:rPr>
              <a:t>a positive methacholine challenge test may be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helpful </a:t>
            </a:r>
            <a:r>
              <a:rPr lang="en-US" sz="2400" dirty="0">
                <a:solidFill>
                  <a:srgbClr val="FFFF00"/>
                </a:solidFill>
              </a:rPr>
              <a:t>but should not be required to accept the diagnosis </a:t>
            </a:r>
            <a:endParaRPr lang="en-US" sz="2400" dirty="0" smtClean="0">
              <a:solidFill>
                <a:srgbClr val="FFFF00"/>
              </a:solidFill>
            </a:endParaRPr>
          </a:p>
          <a:p>
            <a:pPr algn="l"/>
            <a:r>
              <a:rPr lang="en-US" sz="2400" dirty="0">
                <a:solidFill>
                  <a:srgbClr val="FFFF00"/>
                </a:solidFill>
              </a:rPr>
              <a:t> </a:t>
            </a:r>
            <a:r>
              <a:rPr lang="en-US" sz="2400" dirty="0" smtClean="0">
                <a:solidFill>
                  <a:srgbClr val="FFFF00"/>
                </a:solidFill>
              </a:rPr>
              <a:t>   </a:t>
            </a:r>
            <a:r>
              <a:rPr lang="en-US" sz="2400" dirty="0" smtClean="0">
                <a:solidFill>
                  <a:srgbClr val="FFFF00"/>
                </a:solidFill>
              </a:rPr>
              <a:t>of </a:t>
            </a:r>
            <a:r>
              <a:rPr lang="en-US" sz="2400" dirty="0">
                <a:solidFill>
                  <a:srgbClr val="FFFF00"/>
                </a:solidFill>
              </a:rPr>
              <a:t>asthma, which is made by a health care provider.</a:t>
            </a:r>
          </a:p>
          <a:p>
            <a:pPr algn="l"/>
            <a:endParaRPr lang="en-US" sz="2400" dirty="0">
              <a:solidFill>
                <a:srgbClr val="FFFF00"/>
              </a:solidFill>
            </a:endParaRPr>
          </a:p>
        </p:txBody>
      </p:sp>
    </p:spTree>
    <p:extLst>
      <p:ext uri="{BB962C8B-B14F-4D97-AF65-F5344CB8AC3E}">
        <p14:creationId xmlns:p14="http://schemas.microsoft.com/office/powerpoint/2010/main" val="10574624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
            <a:ext cx="7772400" cy="1470025"/>
          </a:xfrm>
        </p:spPr>
        <p:txBody>
          <a:bodyPr/>
          <a:lstStyle/>
          <a:p>
            <a:pPr algn="l"/>
            <a:r>
              <a:rPr lang="en-US" sz="2800" u="sng" dirty="0"/>
              <a:t>Work-Related Asthma </a:t>
            </a:r>
            <a:r>
              <a:rPr lang="en-US" sz="2800" u="sng" dirty="0" smtClean="0"/>
              <a:t>- </a:t>
            </a:r>
            <a:r>
              <a:rPr lang="en-US" sz="2800" u="sng" dirty="0"/>
              <a:t> </a:t>
            </a:r>
            <a:r>
              <a:rPr lang="en-US" sz="2800" u="sng" dirty="0" smtClean="0"/>
              <a:t>Recommendation</a:t>
            </a:r>
            <a:endParaRPr lang="en-US" sz="2800" u="sng" dirty="0"/>
          </a:p>
        </p:txBody>
      </p:sp>
      <p:sp>
        <p:nvSpPr>
          <p:cNvPr id="3" name="Subtitle 2"/>
          <p:cNvSpPr>
            <a:spLocks noGrp="1"/>
          </p:cNvSpPr>
          <p:nvPr>
            <p:ph type="subTitle" idx="1"/>
          </p:nvPr>
        </p:nvSpPr>
        <p:spPr>
          <a:xfrm>
            <a:off x="914400" y="914400"/>
            <a:ext cx="7620000" cy="1676400"/>
          </a:xfrm>
        </p:spPr>
        <p:txBody>
          <a:bodyPr/>
          <a:lstStyle/>
          <a:p>
            <a:pPr algn="l"/>
            <a:r>
              <a:rPr lang="en-US" sz="2000" dirty="0" smtClean="0">
                <a:solidFill>
                  <a:srgbClr val="FFFF00"/>
                </a:solidFill>
              </a:rPr>
              <a:t>3. </a:t>
            </a:r>
            <a:r>
              <a:rPr lang="en-US" sz="2000" dirty="0" smtClean="0">
                <a:solidFill>
                  <a:srgbClr val="FFFF00"/>
                </a:solidFill>
              </a:rPr>
              <a:t>Work-related </a:t>
            </a:r>
            <a:r>
              <a:rPr lang="en-US" sz="2000" dirty="0">
                <a:solidFill>
                  <a:srgbClr val="FFFF00"/>
                </a:solidFill>
              </a:rPr>
              <a:t>asthma, whether OA or WEA, is defined as the presence of medically-diagnosed asthma that </a:t>
            </a:r>
            <a:r>
              <a:rPr lang="en-US" sz="2000" dirty="0" smtClean="0">
                <a:solidFill>
                  <a:srgbClr val="FFFF00"/>
                </a:solidFill>
              </a:rPr>
              <a:t>is </a:t>
            </a:r>
            <a:r>
              <a:rPr lang="en-US" sz="2000" dirty="0">
                <a:solidFill>
                  <a:srgbClr val="FFFF00"/>
                </a:solidFill>
              </a:rPr>
              <a:t>associated with worsening of any one or more of the following in relation to work: asthma-related symptoms (</a:t>
            </a:r>
            <a:r>
              <a:rPr lang="en-US" sz="2000" dirty="0" smtClean="0">
                <a:solidFill>
                  <a:srgbClr val="FFFF00"/>
                </a:solidFill>
              </a:rPr>
              <a:t>wheeze or shortness </a:t>
            </a:r>
            <a:r>
              <a:rPr lang="en-US" sz="2000" dirty="0">
                <a:solidFill>
                  <a:srgbClr val="FFFF00"/>
                </a:solidFill>
              </a:rPr>
              <a:t>of </a:t>
            </a:r>
            <a:r>
              <a:rPr lang="en-US" sz="2000" dirty="0" smtClean="0">
                <a:solidFill>
                  <a:srgbClr val="FFFF00"/>
                </a:solidFill>
              </a:rPr>
              <a:t>breath), </a:t>
            </a:r>
            <a:r>
              <a:rPr lang="en-US" sz="2000" dirty="0">
                <a:solidFill>
                  <a:srgbClr val="FFFF00"/>
                </a:solidFill>
              </a:rPr>
              <a:t>asthma medication usage temporally related to work, or pulmonary function indices (change in FEV</a:t>
            </a:r>
            <a:r>
              <a:rPr lang="en-US" sz="2000" baseline="-25000" dirty="0">
                <a:solidFill>
                  <a:srgbClr val="FFFF00"/>
                </a:solidFill>
              </a:rPr>
              <a:t>1</a:t>
            </a:r>
            <a:r>
              <a:rPr lang="en-US" sz="2000" dirty="0">
                <a:solidFill>
                  <a:srgbClr val="FFFF00"/>
                </a:solidFill>
              </a:rPr>
              <a:t> or PEFR, bronchial hyper-responsiveness, or positive inhalation challenge test</a:t>
            </a:r>
            <a:r>
              <a:rPr lang="en-US" sz="2000" dirty="0" smtClean="0">
                <a:solidFill>
                  <a:srgbClr val="FFFF00"/>
                </a:solidFill>
              </a:rPr>
              <a:t>). </a:t>
            </a:r>
            <a:r>
              <a:rPr lang="en-US" sz="2000" dirty="0">
                <a:solidFill>
                  <a:srgbClr val="FFFF00"/>
                </a:solidFill>
              </a:rPr>
              <a:t>Such a history should be documented by a treating or evaluating </a:t>
            </a:r>
            <a:r>
              <a:rPr lang="en-US" sz="2000" dirty="0" smtClean="0">
                <a:solidFill>
                  <a:srgbClr val="FFFF00"/>
                </a:solidFill>
              </a:rPr>
              <a:t>health care provider</a:t>
            </a:r>
            <a:r>
              <a:rPr lang="en-US" sz="2000" dirty="0" smtClean="0">
                <a:solidFill>
                  <a:srgbClr val="FFFF00"/>
                </a:solidFill>
              </a:rPr>
              <a:t>, </a:t>
            </a:r>
            <a:r>
              <a:rPr lang="en-US" sz="2000" dirty="0">
                <a:solidFill>
                  <a:srgbClr val="FFFF00"/>
                </a:solidFill>
              </a:rPr>
              <a:t>or addressed by a CMC, </a:t>
            </a:r>
            <a:r>
              <a:rPr lang="en-US" sz="2000" dirty="0" smtClean="0">
                <a:solidFill>
                  <a:srgbClr val="FFFF00"/>
                </a:solidFill>
              </a:rPr>
              <a:t>if consulted in </a:t>
            </a:r>
            <a:r>
              <a:rPr lang="en-US" sz="2000" dirty="0">
                <a:solidFill>
                  <a:srgbClr val="FFFF00"/>
                </a:solidFill>
              </a:rPr>
              <a:t>a claim </a:t>
            </a:r>
            <a:r>
              <a:rPr lang="en-US" sz="2000" dirty="0" smtClean="0">
                <a:solidFill>
                  <a:srgbClr val="FFFF00"/>
                </a:solidFill>
              </a:rPr>
              <a:t>evaluation.  </a:t>
            </a:r>
            <a:endParaRPr lang="en-US" sz="2000" dirty="0" smtClean="0">
              <a:solidFill>
                <a:srgbClr val="FFFF00"/>
              </a:solidFill>
            </a:endParaRPr>
          </a:p>
          <a:p>
            <a:pPr algn="l"/>
            <a:endParaRPr lang="en-US" sz="2000" dirty="0">
              <a:solidFill>
                <a:srgbClr val="FFFF00"/>
              </a:solidFill>
            </a:endParaRPr>
          </a:p>
          <a:p>
            <a:pPr algn="l"/>
            <a:r>
              <a:rPr lang="en-US" sz="2000" dirty="0" smtClean="0">
                <a:solidFill>
                  <a:srgbClr val="FFFF00"/>
                </a:solidFill>
              </a:rPr>
              <a:t>The same criteria for WRA should be used </a:t>
            </a:r>
            <a:r>
              <a:rPr lang="en-US" sz="2000" dirty="0">
                <a:solidFill>
                  <a:srgbClr val="FFFF00"/>
                </a:solidFill>
              </a:rPr>
              <a:t>in evaluating asthma claims whether the claim is made contemporaneous with the period of DOE employment or after the end of that period of employment</a:t>
            </a:r>
            <a:r>
              <a:rPr lang="en-US" sz="2000" dirty="0" smtClean="0">
                <a:solidFill>
                  <a:srgbClr val="FFFF00"/>
                </a:solidFill>
              </a:rPr>
              <a:t>.</a:t>
            </a:r>
          </a:p>
          <a:p>
            <a:pPr algn="l"/>
            <a:endParaRPr lang="en-US" sz="2000" dirty="0">
              <a:solidFill>
                <a:srgbClr val="FFFF00"/>
              </a:solidFill>
            </a:endParaRPr>
          </a:p>
          <a:p>
            <a:pPr algn="l"/>
            <a:r>
              <a:rPr lang="en-US" sz="2000" dirty="0" smtClean="0">
                <a:solidFill>
                  <a:srgbClr val="FFFF00"/>
                </a:solidFill>
              </a:rPr>
              <a:t>A </a:t>
            </a:r>
            <a:r>
              <a:rPr lang="en-US" sz="2000" dirty="0">
                <a:solidFill>
                  <a:srgbClr val="FFFF00"/>
                </a:solidFill>
              </a:rPr>
              <a:t>specific triggering event causing onset of WRA may occur but is not typical or necessary. Inciting exposures such as dusts, fumes, heat or cold or others should be specifically identified when possible, but </a:t>
            </a:r>
            <a:r>
              <a:rPr lang="en-US" sz="2000" dirty="0" smtClean="0">
                <a:solidFill>
                  <a:srgbClr val="FFFF00"/>
                </a:solidFill>
              </a:rPr>
              <a:t>should not be </a:t>
            </a:r>
            <a:r>
              <a:rPr lang="en-US" sz="2000" dirty="0">
                <a:solidFill>
                  <a:srgbClr val="FFFF00"/>
                </a:solidFill>
              </a:rPr>
              <a:t>required for the diagnosis of WRA.</a:t>
            </a:r>
          </a:p>
          <a:p>
            <a:pPr algn="l"/>
            <a:endParaRPr lang="en-US" sz="2000" dirty="0">
              <a:solidFill>
                <a:srgbClr val="FFFF00"/>
              </a:solidFill>
            </a:endParaRPr>
          </a:p>
        </p:txBody>
      </p:sp>
    </p:spTree>
    <p:extLst>
      <p:ext uri="{BB962C8B-B14F-4D97-AF65-F5344CB8AC3E}">
        <p14:creationId xmlns:p14="http://schemas.microsoft.com/office/powerpoint/2010/main" val="7921200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8153400" cy="1752600"/>
          </a:xfrm>
        </p:spPr>
        <p:txBody>
          <a:bodyPr/>
          <a:lstStyle/>
          <a:p>
            <a:pPr algn="l"/>
            <a:r>
              <a:rPr lang="en-US" sz="2000" dirty="0">
                <a:solidFill>
                  <a:schemeClr val="tx2"/>
                </a:solidFill>
              </a:rPr>
              <a:t> </a:t>
            </a:r>
          </a:p>
          <a:p>
            <a:pPr lvl="0" algn="l"/>
            <a:r>
              <a:rPr lang="en-US" sz="2200" dirty="0">
                <a:solidFill>
                  <a:schemeClr val="tx2"/>
                </a:solidFill>
              </a:rPr>
              <a:t>Criterion 1: “Pre-existing or concurrent asthma”</a:t>
            </a:r>
          </a:p>
          <a:p>
            <a:pPr algn="l"/>
            <a:r>
              <a:rPr lang="en-US" sz="2200" dirty="0">
                <a:solidFill>
                  <a:schemeClr val="tx2"/>
                </a:solidFill>
              </a:rPr>
              <a:t> </a:t>
            </a:r>
          </a:p>
          <a:p>
            <a:pPr lvl="0" algn="l"/>
            <a:r>
              <a:rPr lang="en-US" sz="2200" dirty="0">
                <a:solidFill>
                  <a:schemeClr val="tx2"/>
                </a:solidFill>
              </a:rPr>
              <a:t>Criterion 2: “Asthma–work temporal relationship. It is necessary to </a:t>
            </a:r>
            <a:r>
              <a:rPr lang="en-US" sz="2200" dirty="0" smtClean="0">
                <a:solidFill>
                  <a:schemeClr val="tx2"/>
                </a:solidFill>
              </a:rPr>
              <a:t>document </a:t>
            </a:r>
            <a:r>
              <a:rPr lang="en-US" sz="2200" dirty="0">
                <a:solidFill>
                  <a:schemeClr val="tx2"/>
                </a:solidFill>
              </a:rPr>
              <a:t>that the </a:t>
            </a:r>
            <a:r>
              <a:rPr lang="en-US" sz="2200" dirty="0" smtClean="0">
                <a:solidFill>
                  <a:schemeClr val="tx2"/>
                </a:solidFill>
              </a:rPr>
              <a:t>exacerbation </a:t>
            </a:r>
            <a:r>
              <a:rPr lang="en-US" sz="2200" dirty="0">
                <a:solidFill>
                  <a:schemeClr val="tx2"/>
                </a:solidFill>
              </a:rPr>
              <a:t>of asthma was temporally associated with work, based either on self reports of symptoms or medication use relative to work, or on more objective indicators like work-related patterns of serial PEFR.”</a:t>
            </a:r>
          </a:p>
          <a:p>
            <a:pPr algn="l"/>
            <a:r>
              <a:rPr lang="en-US" sz="2200" dirty="0">
                <a:solidFill>
                  <a:schemeClr val="tx2"/>
                </a:solidFill>
              </a:rPr>
              <a:t> </a:t>
            </a:r>
          </a:p>
          <a:p>
            <a:pPr lvl="0" algn="l"/>
            <a:r>
              <a:rPr lang="en-US" sz="2200" dirty="0">
                <a:solidFill>
                  <a:schemeClr val="tx2"/>
                </a:solidFill>
              </a:rPr>
              <a:t>Criterion 3: “Conditions exist at work that can exacerbate asthma.</a:t>
            </a:r>
          </a:p>
          <a:p>
            <a:pPr algn="l"/>
            <a:r>
              <a:rPr lang="en-US" sz="2200" dirty="0">
                <a:solidFill>
                  <a:schemeClr val="tx2"/>
                </a:solidFill>
              </a:rPr>
              <a:t> </a:t>
            </a:r>
          </a:p>
          <a:p>
            <a:pPr lvl="0" algn="l"/>
            <a:r>
              <a:rPr lang="en-US" sz="2200" dirty="0">
                <a:solidFill>
                  <a:schemeClr val="tx2"/>
                </a:solidFill>
              </a:rPr>
              <a:t>Criterion 4: “Asthma caused by work (i.e., occupational asthma) is unlikely.”</a:t>
            </a:r>
          </a:p>
          <a:p>
            <a:endParaRPr lang="en-US" dirty="0"/>
          </a:p>
        </p:txBody>
      </p:sp>
      <p:sp>
        <p:nvSpPr>
          <p:cNvPr id="4" name="Title 1"/>
          <p:cNvSpPr>
            <a:spLocks noGrp="1"/>
          </p:cNvSpPr>
          <p:nvPr>
            <p:ph type="ctrTitle"/>
          </p:nvPr>
        </p:nvSpPr>
        <p:spPr>
          <a:xfrm>
            <a:off x="381000" y="533400"/>
            <a:ext cx="7772400" cy="1470025"/>
          </a:xfrm>
        </p:spPr>
        <p:txBody>
          <a:bodyPr/>
          <a:lstStyle/>
          <a:p>
            <a:pPr algn="l"/>
            <a:r>
              <a:rPr lang="en-US" sz="2800" u="sng" dirty="0" smtClean="0"/>
              <a:t>ATS Criteria for Work-Related Asthma (2011)</a:t>
            </a:r>
            <a:endParaRPr lang="en-US" sz="2800" u="sng" dirty="0"/>
          </a:p>
        </p:txBody>
      </p:sp>
      <p:sp>
        <p:nvSpPr>
          <p:cNvPr id="2" name="TextBox 1"/>
          <p:cNvSpPr txBox="1"/>
          <p:nvPr/>
        </p:nvSpPr>
        <p:spPr>
          <a:xfrm>
            <a:off x="381000" y="152400"/>
            <a:ext cx="2971800" cy="461665"/>
          </a:xfrm>
          <a:prstGeom prst="rect">
            <a:avLst/>
          </a:prstGeom>
          <a:noFill/>
        </p:spPr>
        <p:txBody>
          <a:bodyPr wrap="square" rtlCol="0">
            <a:spAutoFit/>
          </a:bodyPr>
          <a:lstStyle/>
          <a:p>
            <a:r>
              <a:rPr lang="en-US" sz="2400" dirty="0" smtClean="0">
                <a:solidFill>
                  <a:schemeClr val="tx2"/>
                </a:solidFill>
              </a:rPr>
              <a:t>Asthma Rationale</a:t>
            </a:r>
            <a:endParaRPr lang="en-US" sz="2400" dirty="0">
              <a:solidFill>
                <a:schemeClr val="tx2"/>
              </a:solidFill>
            </a:endParaRPr>
          </a:p>
        </p:txBody>
      </p:sp>
    </p:spTree>
    <p:extLst>
      <p:ext uri="{BB962C8B-B14F-4D97-AF65-F5344CB8AC3E}">
        <p14:creationId xmlns:p14="http://schemas.microsoft.com/office/powerpoint/2010/main" val="30708428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971800"/>
            <a:ext cx="8001000" cy="1470025"/>
          </a:xfrm>
        </p:spPr>
        <p:txBody>
          <a:bodyPr/>
          <a:lstStyle/>
          <a:p>
            <a:pPr algn="l"/>
            <a:r>
              <a:rPr lang="en-US" sz="2400" dirty="0"/>
              <a:t/>
            </a:r>
            <a:br>
              <a:rPr lang="en-US" sz="2400" dirty="0"/>
            </a:br>
            <a:r>
              <a:rPr lang="en-US" sz="2400" dirty="0"/>
              <a:t>Recommendation </a:t>
            </a:r>
            <a:r>
              <a:rPr lang="en-US" sz="2400" dirty="0" smtClean="0"/>
              <a:t/>
            </a:r>
            <a:br>
              <a:rPr lang="en-US" sz="2400" dirty="0" smtClean="0"/>
            </a:br>
            <a:r>
              <a:rPr lang="en-US" sz="2400" dirty="0" smtClean="0"/>
              <a:t>Assessment </a:t>
            </a:r>
            <a:r>
              <a:rPr lang="en-US" sz="2400" dirty="0" smtClean="0"/>
              <a:t>of Quality, Objectivity, </a:t>
            </a:r>
            <a:r>
              <a:rPr lang="en-US" sz="2400" smtClean="0"/>
              <a:t>and Consistency </a:t>
            </a:r>
            <a:r>
              <a:rPr lang="en-US" sz="2400" dirty="0" smtClean="0"/>
              <a:t>of CMC Work</a:t>
            </a:r>
            <a:br>
              <a:rPr lang="en-US" sz="2400" dirty="0" smtClean="0"/>
            </a:br>
            <a:r>
              <a:rPr lang="en-US" sz="2400" dirty="0"/>
              <a:t/>
            </a:r>
            <a:br>
              <a:rPr lang="en-US" sz="2400" dirty="0"/>
            </a:br>
            <a:r>
              <a:rPr lang="en-US" sz="2400" dirty="0" smtClean="0"/>
              <a:t>We request that the DOL provide the Board with</a:t>
            </a:r>
            <a:br>
              <a:rPr lang="en-US" sz="2400" dirty="0" smtClean="0"/>
            </a:br>
            <a:r>
              <a:rPr lang="en-US" sz="2400" dirty="0" smtClean="0"/>
              <a:t>resources to conduct a quality assessment of a sample of 50 CMC evaluations that have been associated with claim denials. The quality review will assess the nature of the medical information reviewed by the CMC, the use of standards of causation, the reasoning of the CMC, the scientific basis for the CMC conclusions, among other items. The assessment will likely required contracted services of worker-centered occupational physicians who are not associated with the current CMC contract. The review may lead to recommendations, including the development of guidance materials.</a:t>
            </a:r>
            <a:r>
              <a:rPr lang="en-US" sz="2400" dirty="0"/>
              <a:t/>
            </a:r>
            <a:br>
              <a:rPr lang="en-US" sz="2400" dirty="0"/>
            </a:br>
            <a:r>
              <a:rPr lang="en-US" sz="3000" dirty="0" smtClean="0"/>
              <a:t/>
            </a:r>
            <a:br>
              <a:rPr lang="en-US" sz="3000" dirty="0" smtClean="0"/>
            </a:br>
            <a:r>
              <a:rPr lang="en-US" sz="3000" dirty="0"/>
              <a:t/>
            </a:r>
            <a:br>
              <a:rPr lang="en-US" sz="3000" dirty="0"/>
            </a:br>
            <a:endParaRPr lang="en-US" sz="3000" dirty="0"/>
          </a:p>
        </p:txBody>
      </p:sp>
    </p:spTree>
    <p:extLst>
      <p:ext uri="{BB962C8B-B14F-4D97-AF65-F5344CB8AC3E}">
        <p14:creationId xmlns:p14="http://schemas.microsoft.com/office/powerpoint/2010/main" val="1002080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7772400" cy="1470025"/>
          </a:xfrm>
        </p:spPr>
        <p:txBody>
          <a:bodyPr/>
          <a:lstStyle/>
          <a:p>
            <a:pPr algn="l"/>
            <a:r>
              <a:rPr lang="en-US" sz="3200" dirty="0" smtClean="0"/>
              <a:t>Rationale</a:t>
            </a:r>
            <a:endParaRPr lang="en-US" sz="3200" dirty="0"/>
          </a:p>
        </p:txBody>
      </p:sp>
      <p:sp>
        <p:nvSpPr>
          <p:cNvPr id="3" name="Subtitle 2"/>
          <p:cNvSpPr>
            <a:spLocks noGrp="1"/>
          </p:cNvSpPr>
          <p:nvPr>
            <p:ph type="subTitle" idx="1"/>
          </p:nvPr>
        </p:nvSpPr>
        <p:spPr>
          <a:xfrm>
            <a:off x="838200" y="1055370"/>
            <a:ext cx="7924800" cy="1927860"/>
          </a:xfrm>
        </p:spPr>
        <p:txBody>
          <a:bodyPr/>
          <a:lstStyle/>
          <a:p>
            <a:pPr algn="l"/>
            <a:endParaRPr lang="en-US" sz="2800" dirty="0" smtClean="0">
              <a:solidFill>
                <a:schemeClr val="tx2"/>
              </a:solidFill>
            </a:endParaRPr>
          </a:p>
          <a:p>
            <a:pPr algn="l"/>
            <a:endParaRPr lang="en-US" sz="2800" dirty="0">
              <a:solidFill>
                <a:schemeClr val="tx2"/>
              </a:solidFill>
            </a:endParaRPr>
          </a:p>
        </p:txBody>
      </p:sp>
      <p:sp>
        <p:nvSpPr>
          <p:cNvPr id="4" name="Rectangle 3"/>
          <p:cNvSpPr/>
          <p:nvPr/>
        </p:nvSpPr>
        <p:spPr>
          <a:xfrm>
            <a:off x="533400" y="1524000"/>
            <a:ext cx="8077200" cy="4896725"/>
          </a:xfrm>
          <a:prstGeom prst="rect">
            <a:avLst/>
          </a:prstGeom>
        </p:spPr>
        <p:txBody>
          <a:bodyPr wrap="square">
            <a:spAutoFit/>
          </a:bodyPr>
          <a:lstStyle/>
          <a:p>
            <a:r>
              <a:rPr lang="en-US" sz="2800" dirty="0" smtClean="0">
                <a:solidFill>
                  <a:schemeClr val="tx2"/>
                </a:solidFill>
              </a:rPr>
              <a:t>The </a:t>
            </a:r>
            <a:r>
              <a:rPr lang="en-US" sz="2800" dirty="0">
                <a:solidFill>
                  <a:schemeClr val="tx2"/>
                </a:solidFill>
              </a:rPr>
              <a:t>Board has observed that numerous current EEOICP policies involving important diseases and exposure-disease links, including chronic obstructive lung disease, asbestos-related diseases, asthma, and others, are not based fully on state-of-the-art scientific knowledge.</a:t>
            </a:r>
          </a:p>
          <a:p>
            <a:r>
              <a:rPr lang="en-US" sz="2800" dirty="0">
                <a:solidFill>
                  <a:schemeClr val="tx2"/>
                </a:solidFill>
              </a:rPr>
              <a:t> </a:t>
            </a:r>
          </a:p>
          <a:p>
            <a:r>
              <a:rPr lang="en-US" sz="2800" dirty="0">
                <a:solidFill>
                  <a:schemeClr val="tx2"/>
                </a:solidFill>
              </a:rPr>
              <a:t>The Board is willing to assist the Department of Labor </a:t>
            </a:r>
            <a:r>
              <a:rPr lang="en-US" sz="2800" dirty="0" smtClean="0">
                <a:solidFill>
                  <a:schemeClr val="tx2"/>
                </a:solidFill>
              </a:rPr>
              <a:t>in implementing </a:t>
            </a:r>
            <a:r>
              <a:rPr lang="en-US" sz="2800" dirty="0">
                <a:solidFill>
                  <a:schemeClr val="tx2"/>
                </a:solidFill>
              </a:rPr>
              <a:t>this recommendation.</a:t>
            </a:r>
          </a:p>
          <a:p>
            <a:r>
              <a:rPr lang="en-US" sz="2800" dirty="0"/>
              <a:t> </a:t>
            </a:r>
          </a:p>
          <a:p>
            <a:pPr marL="0" marR="0">
              <a:lnSpc>
                <a:spcPct val="115000"/>
              </a:lnSpc>
              <a:spcBef>
                <a:spcPts val="0"/>
              </a:spcBef>
              <a:spcAft>
                <a:spcPts val="0"/>
              </a:spcAft>
            </a:pPr>
            <a:endParaRPr lang="en-US" sz="2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3637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85800"/>
            <a:ext cx="7772400" cy="1470025"/>
          </a:xfrm>
        </p:spPr>
        <p:txBody>
          <a:bodyPr/>
          <a:lstStyle/>
          <a:p>
            <a:pPr algn="l"/>
            <a:r>
              <a:rPr lang="en-US" sz="3200" dirty="0" smtClean="0"/>
              <a:t>Use of Presumptions in EEOICP</a:t>
            </a:r>
            <a:r>
              <a:rPr lang="en-US" dirty="0" smtClean="0"/>
              <a:t/>
            </a:r>
            <a:br>
              <a:rPr lang="en-US" dirty="0" smtClean="0"/>
            </a:br>
            <a:endParaRPr lang="en-US" dirty="0"/>
          </a:p>
        </p:txBody>
      </p:sp>
      <p:sp>
        <p:nvSpPr>
          <p:cNvPr id="3" name="Subtitle 2"/>
          <p:cNvSpPr>
            <a:spLocks noGrp="1"/>
          </p:cNvSpPr>
          <p:nvPr>
            <p:ph type="subTitle" idx="1"/>
          </p:nvPr>
        </p:nvSpPr>
        <p:spPr>
          <a:xfrm>
            <a:off x="1371600" y="1981200"/>
            <a:ext cx="7239000" cy="1752600"/>
          </a:xfrm>
        </p:spPr>
        <p:txBody>
          <a:bodyPr/>
          <a:lstStyle/>
          <a:p>
            <a:pPr marL="514350" indent="-514350" algn="l">
              <a:buAutoNum type="arabicPeriod"/>
            </a:pPr>
            <a:r>
              <a:rPr lang="en-US" dirty="0" smtClean="0">
                <a:solidFill>
                  <a:schemeClr val="tx2"/>
                </a:solidFill>
              </a:rPr>
              <a:t>Presumptions: attributes</a:t>
            </a:r>
          </a:p>
          <a:p>
            <a:pPr marL="514350" indent="-514350" algn="l">
              <a:buFontTx/>
              <a:buAutoNum type="arabicPeriod"/>
            </a:pPr>
            <a:r>
              <a:rPr lang="en-US" dirty="0">
                <a:solidFill>
                  <a:schemeClr val="tx2"/>
                </a:solidFill>
              </a:rPr>
              <a:t>Presumptions in EEOICPA, 2001</a:t>
            </a:r>
          </a:p>
          <a:p>
            <a:pPr marL="514350" indent="-514350" algn="l">
              <a:buAutoNum type="arabicPeriod"/>
            </a:pPr>
            <a:r>
              <a:rPr lang="en-US" dirty="0" smtClean="0">
                <a:solidFill>
                  <a:schemeClr val="tx2"/>
                </a:solidFill>
              </a:rPr>
              <a:t>Asbestos-related diseases</a:t>
            </a:r>
          </a:p>
          <a:p>
            <a:pPr marL="514350" indent="-514350" algn="l">
              <a:buFontTx/>
              <a:buAutoNum type="arabicPeriod"/>
            </a:pPr>
            <a:r>
              <a:rPr lang="en-US" dirty="0">
                <a:solidFill>
                  <a:schemeClr val="tx2"/>
                </a:solidFill>
              </a:rPr>
              <a:t>Asthma</a:t>
            </a:r>
          </a:p>
          <a:p>
            <a:pPr algn="l"/>
            <a:endParaRPr lang="en-US" dirty="0"/>
          </a:p>
        </p:txBody>
      </p:sp>
      <p:sp>
        <p:nvSpPr>
          <p:cNvPr id="4" name="TextBox 3"/>
          <p:cNvSpPr txBox="1"/>
          <p:nvPr/>
        </p:nvSpPr>
        <p:spPr>
          <a:xfrm>
            <a:off x="457200" y="152400"/>
            <a:ext cx="5334000" cy="307777"/>
          </a:xfrm>
          <a:prstGeom prst="rect">
            <a:avLst/>
          </a:prstGeom>
          <a:noFill/>
        </p:spPr>
        <p:txBody>
          <a:bodyPr wrap="square" rtlCol="0">
            <a:spAutoFit/>
          </a:bodyPr>
          <a:lstStyle/>
          <a:p>
            <a:r>
              <a:rPr lang="en-US" sz="1400" dirty="0" smtClean="0">
                <a:solidFill>
                  <a:schemeClr val="tx2"/>
                </a:solidFill>
              </a:rPr>
              <a:t>Steven Markowitz MD, DrPH, April 19, 2017</a:t>
            </a:r>
            <a:endParaRPr lang="en-US" sz="1400" dirty="0">
              <a:solidFill>
                <a:schemeClr val="tx2"/>
              </a:solidFill>
            </a:endParaRPr>
          </a:p>
        </p:txBody>
      </p:sp>
    </p:spTree>
    <p:extLst>
      <p:ext uri="{BB962C8B-B14F-4D97-AF65-F5344CB8AC3E}">
        <p14:creationId xmlns:p14="http://schemas.microsoft.com/office/powerpoint/2010/main" val="9543817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pPr algn="l"/>
            <a:r>
              <a:rPr lang="en-US" sz="3200" dirty="0" smtClean="0"/>
              <a:t>Presumptions </a:t>
            </a:r>
            <a:r>
              <a:rPr lang="en-US" dirty="0" smtClean="0"/>
              <a:t/>
            </a:r>
            <a:br>
              <a:rPr lang="en-US" dirty="0" smtClean="0"/>
            </a:br>
            <a:endParaRPr lang="en-US" dirty="0"/>
          </a:p>
        </p:txBody>
      </p:sp>
      <p:sp>
        <p:nvSpPr>
          <p:cNvPr id="3" name="Subtitle 2"/>
          <p:cNvSpPr>
            <a:spLocks noGrp="1"/>
          </p:cNvSpPr>
          <p:nvPr>
            <p:ph type="subTitle" idx="1"/>
          </p:nvPr>
        </p:nvSpPr>
        <p:spPr>
          <a:xfrm>
            <a:off x="1371600" y="1981200"/>
            <a:ext cx="7239000" cy="1752600"/>
          </a:xfrm>
        </p:spPr>
        <p:txBody>
          <a:bodyPr/>
          <a:lstStyle/>
          <a:p>
            <a:pPr marL="514350" indent="-514350" algn="l">
              <a:buAutoNum type="arabicPeriod"/>
            </a:pPr>
            <a:r>
              <a:rPr lang="en-US" dirty="0" smtClean="0">
                <a:solidFill>
                  <a:schemeClr val="tx2"/>
                </a:solidFill>
              </a:rPr>
              <a:t>Fairness</a:t>
            </a:r>
          </a:p>
          <a:p>
            <a:pPr marL="514350" indent="-514350" algn="l">
              <a:buAutoNum type="arabicPeriod"/>
            </a:pPr>
            <a:r>
              <a:rPr lang="en-US" dirty="0" smtClean="0">
                <a:solidFill>
                  <a:schemeClr val="tx2"/>
                </a:solidFill>
              </a:rPr>
              <a:t>Consistency</a:t>
            </a:r>
          </a:p>
          <a:p>
            <a:pPr marL="514350" indent="-514350" algn="l">
              <a:buAutoNum type="arabicPeriod"/>
            </a:pPr>
            <a:r>
              <a:rPr lang="en-US" dirty="0" smtClean="0">
                <a:solidFill>
                  <a:schemeClr val="tx2"/>
                </a:solidFill>
              </a:rPr>
              <a:t>Timeliness</a:t>
            </a:r>
          </a:p>
          <a:p>
            <a:pPr marL="514350" indent="-514350" algn="l">
              <a:buAutoNum type="arabicPeriod"/>
            </a:pPr>
            <a:r>
              <a:rPr lang="en-US" dirty="0" smtClean="0">
                <a:solidFill>
                  <a:schemeClr val="tx2"/>
                </a:solidFill>
              </a:rPr>
              <a:t>Efficiency</a:t>
            </a:r>
          </a:p>
          <a:p>
            <a:pPr marL="514350" indent="-514350" algn="l">
              <a:buAutoNum type="arabicPeriod"/>
            </a:pPr>
            <a:r>
              <a:rPr lang="en-US" dirty="0" smtClean="0">
                <a:solidFill>
                  <a:schemeClr val="tx2"/>
                </a:solidFill>
              </a:rPr>
              <a:t>Error threshold</a:t>
            </a:r>
          </a:p>
          <a:p>
            <a:pPr marL="514350" indent="-514350" algn="l">
              <a:buAutoNum type="arabicPeriod"/>
            </a:pPr>
            <a:r>
              <a:rPr lang="en-US" dirty="0" smtClean="0">
                <a:solidFill>
                  <a:schemeClr val="tx2"/>
                </a:solidFill>
              </a:rPr>
              <a:t>Positive vs. negative presumptions </a:t>
            </a:r>
          </a:p>
          <a:p>
            <a:pPr marL="514350" indent="-514350" algn="l">
              <a:buAutoNum type="arabicPeriod"/>
            </a:pPr>
            <a:endParaRPr lang="en-US" dirty="0"/>
          </a:p>
        </p:txBody>
      </p:sp>
    </p:spTree>
    <p:extLst>
      <p:ext uri="{BB962C8B-B14F-4D97-AF65-F5344CB8AC3E}">
        <p14:creationId xmlns:p14="http://schemas.microsoft.com/office/powerpoint/2010/main" val="2320929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124200"/>
            <a:ext cx="7620000" cy="1470025"/>
          </a:xfrm>
        </p:spPr>
        <p:txBody>
          <a:bodyPr/>
          <a:lstStyle/>
          <a:p>
            <a:pPr algn="l"/>
            <a:r>
              <a:rPr lang="en-US" sz="3600" dirty="0" smtClean="0"/>
              <a:t>           </a:t>
            </a:r>
            <a:br>
              <a:rPr lang="en-US" sz="3600" dirty="0" smtClean="0"/>
            </a:br>
            <a:r>
              <a:rPr lang="en-US" sz="2400" dirty="0" smtClean="0"/>
              <a:t>EEOICPA</a:t>
            </a:r>
            <a:br>
              <a:rPr lang="en-US" sz="2400" dirty="0" smtClean="0"/>
            </a:br>
            <a:r>
              <a:rPr lang="en-US" sz="2400" dirty="0" smtClean="0"/>
              <a:t/>
            </a:r>
            <a:br>
              <a:rPr lang="en-US" sz="2400" dirty="0" smtClean="0"/>
            </a:br>
            <a:r>
              <a:rPr lang="en-US" sz="2400" dirty="0" smtClean="0"/>
              <a:t>Exposure presumptions in Act</a:t>
            </a:r>
            <a:br>
              <a:rPr lang="en-US" sz="2400" dirty="0" smtClean="0"/>
            </a:br>
            <a:r>
              <a:rPr lang="en-US" sz="2400" dirty="0" smtClean="0"/>
              <a:t/>
            </a:r>
            <a:br>
              <a:rPr lang="en-US" sz="2400" dirty="0" smtClean="0"/>
            </a:br>
            <a:r>
              <a:rPr lang="en-US" sz="2400" dirty="0" smtClean="0"/>
              <a:t>1. Special exposure cohort: </a:t>
            </a:r>
            <a:r>
              <a:rPr lang="en-US" sz="2400" u="sng" dirty="0" smtClean="0"/>
              <a:t>&gt;</a:t>
            </a:r>
            <a:r>
              <a:rPr lang="en-US" sz="2400" dirty="0" smtClean="0"/>
              <a:t> 250 days work in GDP before </a:t>
            </a:r>
            <a:br>
              <a:rPr lang="en-US" sz="2400" dirty="0" smtClean="0"/>
            </a:br>
            <a:r>
              <a:rPr lang="en-US" sz="2400" dirty="0"/>
              <a:t> </a:t>
            </a:r>
            <a:r>
              <a:rPr lang="en-US" sz="2400" dirty="0" smtClean="0"/>
              <a:t>   2/1/92 in a job where dosimetry monitoring was      </a:t>
            </a:r>
            <a:br>
              <a:rPr lang="en-US" sz="2400" dirty="0" smtClean="0"/>
            </a:br>
            <a:r>
              <a:rPr lang="en-US" sz="2400" dirty="0"/>
              <a:t> </a:t>
            </a:r>
            <a:r>
              <a:rPr lang="en-US" sz="2400" dirty="0" smtClean="0"/>
              <a:t>   performed or in comparable job</a:t>
            </a:r>
            <a:br>
              <a:rPr lang="en-US" sz="2400" dirty="0" smtClean="0"/>
            </a:br>
            <a:r>
              <a:rPr lang="en-US" sz="2400" dirty="0"/>
              <a:t/>
            </a:r>
            <a:br>
              <a:rPr lang="en-US" sz="2400" dirty="0"/>
            </a:br>
            <a:r>
              <a:rPr lang="en-US" sz="2400" dirty="0" smtClean="0"/>
              <a:t/>
            </a:r>
            <a:br>
              <a:rPr lang="en-US" sz="2400" dirty="0" smtClean="0"/>
            </a:br>
            <a:r>
              <a:rPr lang="en-US" sz="2400" dirty="0" smtClean="0"/>
              <a:t>2. Silica exposure: “was present </a:t>
            </a:r>
            <a:r>
              <a:rPr lang="en-US" sz="2400" u="sng" dirty="0" smtClean="0"/>
              <a:t>&gt;</a:t>
            </a:r>
            <a:r>
              <a:rPr lang="en-US" sz="2400" dirty="0" smtClean="0"/>
              <a:t> 250 days during mining </a:t>
            </a:r>
            <a:r>
              <a:rPr lang="en-US" sz="2400" dirty="0"/>
              <a:t> </a:t>
            </a:r>
            <a:r>
              <a:rPr lang="en-US" sz="2400" dirty="0" smtClean="0"/>
              <a:t>   </a:t>
            </a:r>
            <a:br>
              <a:rPr lang="en-US" sz="2400" dirty="0" smtClean="0"/>
            </a:br>
            <a:r>
              <a:rPr lang="en-US" sz="2400" dirty="0"/>
              <a:t> </a:t>
            </a:r>
            <a:r>
              <a:rPr lang="en-US" sz="2400" dirty="0" smtClean="0"/>
              <a:t>   of tunnels” at DOE facility in NV or AK </a:t>
            </a:r>
            <a:br>
              <a:rPr lang="en-US" sz="2400" dirty="0" smtClean="0"/>
            </a:br>
            <a:r>
              <a:rPr lang="en-US" sz="2400" dirty="0"/>
              <a:t/>
            </a:r>
            <a:br>
              <a:rPr lang="en-US" sz="2400" dirty="0"/>
            </a:br>
            <a:r>
              <a:rPr lang="en-US" sz="2400" dirty="0" smtClean="0"/>
              <a:t/>
            </a:r>
            <a:br>
              <a:rPr lang="en-US" sz="2400" dirty="0" smtClean="0"/>
            </a:br>
            <a:r>
              <a:rPr lang="en-US" sz="2400" dirty="0" smtClean="0"/>
              <a:t>                 </a:t>
            </a: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2427898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
            <a:ext cx="7772400" cy="1470025"/>
          </a:xfrm>
        </p:spPr>
        <p:txBody>
          <a:bodyPr/>
          <a:lstStyle/>
          <a:p>
            <a:r>
              <a:rPr lang="en-US" sz="3600" dirty="0" smtClean="0"/>
              <a:t>Presumption elements</a:t>
            </a:r>
            <a:endParaRPr lang="en-US" sz="3600" dirty="0"/>
          </a:p>
        </p:txBody>
      </p:sp>
      <p:sp>
        <p:nvSpPr>
          <p:cNvPr id="3" name="Subtitle 2"/>
          <p:cNvSpPr>
            <a:spLocks noGrp="1"/>
          </p:cNvSpPr>
          <p:nvPr>
            <p:ph type="subTitle" idx="1"/>
          </p:nvPr>
        </p:nvSpPr>
        <p:spPr>
          <a:xfrm>
            <a:off x="609600" y="1371600"/>
            <a:ext cx="8839200" cy="1752600"/>
          </a:xfrm>
        </p:spPr>
        <p:txBody>
          <a:bodyPr/>
          <a:lstStyle/>
          <a:p>
            <a:pPr algn="l"/>
            <a:r>
              <a:rPr lang="en-US" dirty="0" smtClean="0">
                <a:solidFill>
                  <a:schemeClr val="tx2"/>
                </a:solidFill>
              </a:rPr>
              <a:t>Exposure:</a:t>
            </a:r>
          </a:p>
          <a:p>
            <a:pPr algn="l"/>
            <a:endParaRPr lang="en-US" dirty="0" smtClean="0">
              <a:solidFill>
                <a:schemeClr val="tx2"/>
              </a:solidFill>
            </a:endParaRPr>
          </a:p>
          <a:p>
            <a:pPr marL="457200" indent="-457200" algn="l">
              <a:buFont typeface="Arial" panose="020B0604020202020204" pitchFamily="34" charset="0"/>
              <a:buChar char="•"/>
            </a:pPr>
            <a:r>
              <a:rPr lang="en-US" dirty="0" smtClean="0">
                <a:solidFill>
                  <a:schemeClr val="tx2"/>
                </a:solidFill>
              </a:rPr>
              <a:t>Duration</a:t>
            </a:r>
          </a:p>
          <a:p>
            <a:pPr marL="457200" indent="-457200" algn="l">
              <a:buFont typeface="Arial" panose="020B0604020202020204" pitchFamily="34" charset="0"/>
              <a:buChar char="•"/>
            </a:pPr>
            <a:r>
              <a:rPr lang="en-US" dirty="0" smtClean="0">
                <a:solidFill>
                  <a:schemeClr val="tx2"/>
                </a:solidFill>
              </a:rPr>
              <a:t>Job title (proxy for intensity, frequency, task)</a:t>
            </a:r>
          </a:p>
          <a:p>
            <a:pPr marL="457200" indent="-457200" algn="l">
              <a:buFont typeface="Arial" panose="020B0604020202020204" pitchFamily="34" charset="0"/>
              <a:buChar char="•"/>
            </a:pPr>
            <a:r>
              <a:rPr lang="en-US" dirty="0" smtClean="0">
                <a:solidFill>
                  <a:schemeClr val="tx2"/>
                </a:solidFill>
              </a:rPr>
              <a:t>Calendar years</a:t>
            </a:r>
          </a:p>
          <a:p>
            <a:pPr marL="457200" indent="-457200" algn="l">
              <a:buFont typeface="Arial" panose="020B0604020202020204" pitchFamily="34" charset="0"/>
              <a:buChar char="•"/>
            </a:pPr>
            <a:r>
              <a:rPr lang="en-US" dirty="0" smtClean="0">
                <a:solidFill>
                  <a:schemeClr val="tx2"/>
                </a:solidFill>
              </a:rPr>
              <a:t>Latency</a:t>
            </a:r>
          </a:p>
          <a:p>
            <a:pPr marL="457200" indent="-457200" algn="l">
              <a:buFont typeface="Arial" panose="020B0604020202020204" pitchFamily="34" charset="0"/>
              <a:buChar char="•"/>
            </a:pPr>
            <a:endParaRPr lang="en-US" dirty="0">
              <a:solidFill>
                <a:schemeClr val="tx2"/>
              </a:solidFill>
            </a:endParaRPr>
          </a:p>
          <a:p>
            <a:pPr algn="l"/>
            <a:r>
              <a:rPr lang="en-US" dirty="0" smtClean="0">
                <a:solidFill>
                  <a:schemeClr val="tx2"/>
                </a:solidFill>
              </a:rPr>
              <a:t>Disease: diagnostic criteria</a:t>
            </a:r>
            <a:endParaRPr lang="en-US" dirty="0">
              <a:solidFill>
                <a:schemeClr val="tx2"/>
              </a:solidFill>
            </a:endParaRPr>
          </a:p>
        </p:txBody>
      </p:sp>
    </p:spTree>
    <p:extLst>
      <p:ext uri="{BB962C8B-B14F-4D97-AF65-F5344CB8AC3E}">
        <p14:creationId xmlns:p14="http://schemas.microsoft.com/office/powerpoint/2010/main" val="1161921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5914</TotalTime>
  <Words>1419</Words>
  <Application>Microsoft Office PowerPoint</Application>
  <PresentationFormat>On-screen Show (4:3)</PresentationFormat>
  <Paragraphs>295</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Times New Roman</vt:lpstr>
      <vt:lpstr>1_Default Design</vt:lpstr>
      <vt:lpstr>Recommendation  Science and Technical Capacity in EEOICP </vt:lpstr>
      <vt:lpstr>Rationale </vt:lpstr>
      <vt:lpstr> Rationale</vt:lpstr>
      <vt:lpstr>Rationale</vt:lpstr>
      <vt:lpstr>Rationale</vt:lpstr>
      <vt:lpstr>Use of Presumptions in EEOICP </vt:lpstr>
      <vt:lpstr>Presumptions  </vt:lpstr>
      <vt:lpstr>            EEOICPA  Exposure presumptions in Act  1. Special exposure cohort: &gt; 250 days work in GDP before      2/1/92 in a job where dosimetry monitoring was           performed or in comparable job   2. Silica exposure: “was present &gt; 250 days during mining          of tunnels” at DOE facility in NV or AK                       </vt:lpstr>
      <vt:lpstr>Presumption elements</vt:lpstr>
      <vt:lpstr>Exposure Presumptions, Part B in EEOICPA, 2000</vt:lpstr>
      <vt:lpstr>              Asbestos   EEOICP Procedures Manual,      Chapter 2:    1000   0-700, Exhibit 3 (added post-Circ. 15-05)    EEOICPA Bulletin No. 13-02   EEOICPA Circular No. 15- 05           </vt:lpstr>
      <vt:lpstr>            Asbestos-related diseases (ARD)   Asbestosis  Asbestos-related pleural disease  Lung cancer  Mesothelioma (chest, abdomen)  Cancer of larynx  Cancer of ovary  COPD              </vt:lpstr>
      <vt:lpstr>              </vt:lpstr>
      <vt:lpstr>              Asbestos and Ovarian Cancer  Exposure presumption:   250 days of significant asbestos exposure         (worked in a job title in List A)                         prior to 1986, and   20 years latency period from initial DOE          exposure to asbestos   Or diagnosis of asbestosis or mesothelioma       </vt:lpstr>
      <vt:lpstr>PowerPoint Presentation</vt:lpstr>
      <vt:lpstr>              Asbestosis  Exposure presumption:   &gt; 250 days of asbestos exposure      10 years latency period from initial DOE          employment        </vt:lpstr>
      <vt:lpstr>               Ovarian Cancer and Asbestosis   Claims that do not meet exposure  presumption criteria are reviewed by CE and, when needed, referred for industrial hygiene  review.  For claims with more limited evidence of asbestos exposure, refer for medical opinion.        </vt:lpstr>
      <vt:lpstr>Exposure Presumptions, Asbestos</vt:lpstr>
      <vt:lpstr>            EEOICPA CIRCULAR NO.15- 05   (December 17, 2014)                  SUBJECT:  Occupational Exposure Guidance Relating to Asbestos                      </vt:lpstr>
      <vt:lpstr>            Asbestos-related diseases (ARD)   Asbestosis  Asbestos-related pleural disease  Lung cancer  Mesothelioma (chest, abdomen)  Cancer of larynx  Cancer of ovary  COPD              </vt:lpstr>
      <vt:lpstr>              For DOE worker with ARD,   Post-1986 DOE work, assume potential exposure to asbestos but at levels below accepted standards   However,  for 19 occupations on List A, who have potential for greater asbestos exposure between 1986 and 1995, it is accepted that they were “potentially exposed” to asbestos but ”likely” at “low levels.”        </vt:lpstr>
      <vt:lpstr>PowerPoint Presentation</vt:lpstr>
      <vt:lpstr>                        For CE to accept level of exposure above low level, there must be “definitive and compelling evidence” to show that post-1986 DOE work had “consistent, unprotected contact with asbestos or ACM”  Evidence includes: IH monitoring, incident reports, documented abatement breaches, testimony or affidavits, or position descriptions.  </vt:lpstr>
      <vt:lpstr>                          </vt:lpstr>
      <vt:lpstr>Final Paragraph:  “Any findings of exposure, including infrequent, incidental exposure, require review of a physician to opine on the possibility of causation. This is necessary as even minimal exposure to some toxins may have a significant “aggravating or contributing” relationship to the diagnosed illness.”</vt:lpstr>
      <vt:lpstr>              Summary  1. Elevated exposure = &gt;250 days work on List A            prior to 1986  2. Post-1986, assume asbestos exposure was below      accepted standard, except for List A workers    </vt:lpstr>
      <vt:lpstr>                  Summary  3. For List A workers, 1986-1995 work, assume      potential asbestos exposure “likely” but at low      levels.  4. To show greater than low level asbestos exposure      in post-1986 DOE work , need “definitive and      compelling evidence” to show that had “consistent,      unprotected contact with asbestos or ACM”    </vt:lpstr>
      <vt:lpstr>              Summary  5. If evidence of #4, screening referral to industrial      hygienist.  6. Any finding of exposure requires physician      review.  </vt:lpstr>
      <vt:lpstr>              Issues  1. Pre-1986 presumptions? 2. List A work between 1986 and 1995:  “likely      low exposure” is not evidence-based. 3. Designation of 1986-1995 List A work as      involving “likely low” exposure does not      facilitate decision-making.    </vt:lpstr>
      <vt:lpstr>              Issues  4. CE has to judge whether submitted evidence      meets a vague threshold for IH referral:            “consistent, unprotected contact                      with asbestos or ACM”  5. Exposure-based CE decision-making is      contradicted by stated basis for physician      review.     </vt:lpstr>
      <vt:lpstr>                   Possible remedies for claims of ARDs  1. Expand List A  2. Modify presumption of low exposure post-1986  3. Pick calendar year as cutoff that has a      safety margin.  4. Consider including minimum exposure duration      and latency in presumptions for all ARD’s .       </vt:lpstr>
      <vt:lpstr>              Possible remedies for claims of ARDs   5.  For all claims that do not meet presumption        criteria, have IH and/or CMC review       and decide on significance of exposure.        </vt:lpstr>
      <vt:lpstr>              1. Asbestos-related disease (ARD) is common at DOE. 2. Asbestos-related scarring:  12% of &gt;73,000 DOE workers in FWP  Up to 1/4 to 1/3 of DOE production and        construction workers. 3. Asbestos was widely used in DOE complex 4. Maintenance and construction workers have well-        recognized risk of ARDs. 5. Modest amount of asbestos exposure      can cause ARDs 6. General time trend of asbestos use      is known.              </vt:lpstr>
      <vt:lpstr>Asbestos-related Diseases   Recommendation </vt:lpstr>
      <vt:lpstr>Asbestos-related Diseases   Recommendation </vt:lpstr>
      <vt:lpstr>Asbestos-related Diseases   Recommendation </vt:lpstr>
      <vt:lpstr>Asbestos-related Diseases   Recommendation </vt:lpstr>
      <vt:lpstr>PowerPoint Presentation</vt:lpstr>
      <vt:lpstr>   EEOICP Procedure Manual  Asthma    Exhibit 1: Matrix for Confirming Sufficient Evidence of Non-Cancerous Covered Illnesses    </vt:lpstr>
      <vt:lpstr>EEOICPA BULLETIN NO: 16-01 (Oct 2015)   Asthma </vt:lpstr>
      <vt:lpstr>EEOICPA BULLETIN NO: 16-01 (Oct 2015)   Asthma </vt:lpstr>
      <vt:lpstr>PowerPoint Presentation</vt:lpstr>
      <vt:lpstr>Work-Related Asthma -  Recommendation</vt:lpstr>
      <vt:lpstr>Work-Related Asthma -  Rationale</vt:lpstr>
      <vt:lpstr>Work-Related Asthma -  Recommendation</vt:lpstr>
      <vt:lpstr>Work-Related Asthma -  Recommendation</vt:lpstr>
      <vt:lpstr>ATS Criteria for Work-Related Asthma (2011)</vt:lpstr>
      <vt:lpstr> Recommendation  Assessment of Quality, Objectivity, and Consistency of CMC Work  We request that the DOL provide the Board with resources to conduct a quality assessment of a sample of 50 CMC evaluations that have been associated with claim denials. The quality review will assess the nature of the medical information reviewed by the CMC, the use of standards of causation, the reasoning of the CMC, the scientific basis for the CMC conclusions, among other items. The assessment will likely required contracted services of worker-centered occupational physicians who are not associated with the current CMC contract. The review may lead to recommendations, including the development of guidance materials.   </vt:lpstr>
    </vt:vector>
  </TitlesOfParts>
  <Company>CBNS - Queens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Attribution of COPD to Occupational Exposures in DOE FWP</dc:title>
  <dc:creator>jf</dc:creator>
  <cp:lastModifiedBy>Steven</cp:lastModifiedBy>
  <cp:revision>297</cp:revision>
  <cp:lastPrinted>2017-03-12T22:08:28Z</cp:lastPrinted>
  <dcterms:created xsi:type="dcterms:W3CDTF">2011-05-06T16:39:16Z</dcterms:created>
  <dcterms:modified xsi:type="dcterms:W3CDTF">2017-04-20T14:43:22Z</dcterms:modified>
</cp:coreProperties>
</file>