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8"/>
  </p:notesMasterIdLst>
  <p:handoutMasterIdLst>
    <p:handoutMasterId r:id="rId49"/>
  </p:handoutMasterIdLst>
  <p:sldIdLst>
    <p:sldId id="516" r:id="rId2"/>
    <p:sldId id="525" r:id="rId3"/>
    <p:sldId id="515" r:id="rId4"/>
    <p:sldId id="527" r:id="rId5"/>
    <p:sldId id="528" r:id="rId6"/>
    <p:sldId id="530" r:id="rId7"/>
    <p:sldId id="531" r:id="rId8"/>
    <p:sldId id="503" r:id="rId9"/>
    <p:sldId id="513" r:id="rId10"/>
    <p:sldId id="522" r:id="rId11"/>
    <p:sldId id="532" r:id="rId12"/>
    <p:sldId id="514" r:id="rId13"/>
    <p:sldId id="529" r:id="rId14"/>
    <p:sldId id="484" r:id="rId15"/>
    <p:sldId id="498" r:id="rId16"/>
    <p:sldId id="502" r:id="rId17"/>
    <p:sldId id="521" r:id="rId18"/>
    <p:sldId id="495" r:id="rId19"/>
    <p:sldId id="496" r:id="rId20"/>
    <p:sldId id="493" r:id="rId21"/>
    <p:sldId id="505" r:id="rId22"/>
    <p:sldId id="504" r:id="rId23"/>
    <p:sldId id="506" r:id="rId24"/>
    <p:sldId id="508" r:id="rId25"/>
    <p:sldId id="507" r:id="rId26"/>
    <p:sldId id="509" r:id="rId27"/>
    <p:sldId id="510" r:id="rId28"/>
    <p:sldId id="533" r:id="rId29"/>
    <p:sldId id="534" r:id="rId30"/>
    <p:sldId id="523" r:id="rId31"/>
    <p:sldId id="520" r:id="rId32"/>
    <p:sldId id="535" r:id="rId33"/>
    <p:sldId id="536" r:id="rId34"/>
    <p:sldId id="519" r:id="rId35"/>
    <p:sldId id="537" r:id="rId36"/>
    <p:sldId id="517" r:id="rId37"/>
    <p:sldId id="518" r:id="rId38"/>
    <p:sldId id="538" r:id="rId39"/>
    <p:sldId id="539" r:id="rId40"/>
    <p:sldId id="541" r:id="rId41"/>
    <p:sldId id="543" r:id="rId42"/>
    <p:sldId id="544" r:id="rId43"/>
    <p:sldId id="542" r:id="rId44"/>
    <p:sldId id="540" r:id="rId45"/>
    <p:sldId id="545" r:id="rId46"/>
    <p:sldId id="546" r:id="rId4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DDDDDD"/>
    <a:srgbClr val="336699"/>
    <a:srgbClr val="0EB250"/>
    <a:srgbClr val="12E065"/>
    <a:srgbClr val="FFFF99"/>
    <a:srgbClr val="33CCFF"/>
    <a:srgbClr val="FF3399"/>
    <a:srgbClr val="5A8C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6340" autoAdjust="0"/>
  </p:normalViewPr>
  <p:slideViewPr>
    <p:cSldViewPr>
      <p:cViewPr varScale="1">
        <p:scale>
          <a:sx n="74" d="100"/>
          <a:sy n="74" d="100"/>
        </p:scale>
        <p:origin x="-342" y="-10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17316"/>
    </p:cViewPr>
  </p:sorterViewPr>
  <p:notesViewPr>
    <p:cSldViewPr>
      <p:cViewPr varScale="1">
        <p:scale>
          <a:sx n="82" d="100"/>
          <a:sy n="82" d="100"/>
        </p:scale>
        <p:origin x="828"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5" y="0"/>
            <a:ext cx="2971800" cy="464820"/>
          </a:xfrm>
          <a:prstGeom prst="rect">
            <a:avLst/>
          </a:prstGeom>
        </p:spPr>
        <p:txBody>
          <a:bodyPr vert="horz" lIns="91440" tIns="45720" rIns="91440" bIns="45720" rtlCol="0"/>
          <a:lstStyle>
            <a:lvl1pPr algn="r">
              <a:defRPr sz="1200"/>
            </a:lvl1pPr>
          </a:lstStyle>
          <a:p>
            <a:fld id="{B9934BA8-8C7E-4D01-819B-1ACD763E6FBC}" type="datetimeFigureOut">
              <a:rPr lang="en-US" smtClean="0"/>
              <a:t>3/14/2017</a:t>
            </a:fld>
            <a:endParaRPr lang="en-US"/>
          </a:p>
        </p:txBody>
      </p:sp>
      <p:sp>
        <p:nvSpPr>
          <p:cNvPr id="4" name="Footer Placeholder 3"/>
          <p:cNvSpPr>
            <a:spLocks noGrp="1"/>
          </p:cNvSpPr>
          <p:nvPr>
            <p:ph type="ftr" sz="quarter" idx="2"/>
          </p:nvPr>
        </p:nvSpPr>
        <p:spPr>
          <a:xfrm>
            <a:off x="2"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5" y="8829967"/>
            <a:ext cx="2971800" cy="464820"/>
          </a:xfrm>
          <a:prstGeom prst="rect">
            <a:avLst/>
          </a:prstGeom>
        </p:spPr>
        <p:txBody>
          <a:bodyPr vert="horz" lIns="91440" tIns="45720" rIns="91440" bIns="45720" rtlCol="0" anchor="b"/>
          <a:lstStyle>
            <a:lvl1pPr algn="r">
              <a:defRPr sz="1200"/>
            </a:lvl1pPr>
          </a:lstStyle>
          <a:p>
            <a:fld id="{B69F80E8-DB66-4097-B337-6FE9FB8DC278}" type="slidenum">
              <a:rPr lang="en-US" smtClean="0"/>
              <a:t>‹#›</a:t>
            </a:fld>
            <a:endParaRPr lang="en-US"/>
          </a:p>
        </p:txBody>
      </p:sp>
    </p:spTree>
    <p:extLst>
      <p:ext uri="{BB962C8B-B14F-4D97-AF65-F5344CB8AC3E}">
        <p14:creationId xmlns:p14="http://schemas.microsoft.com/office/powerpoint/2010/main" val="18822742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2"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5"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85801" y="4415791"/>
            <a:ext cx="548640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2"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5"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A7714F1-7316-47BB-A116-21413D12B577}" type="slidenum">
              <a:rPr lang="en-US"/>
              <a:pPr/>
              <a:t>‹#›</a:t>
            </a:fld>
            <a:endParaRPr lang="en-US"/>
          </a:p>
        </p:txBody>
      </p:sp>
    </p:spTree>
    <p:extLst>
      <p:ext uri="{BB962C8B-B14F-4D97-AF65-F5344CB8AC3E}">
        <p14:creationId xmlns:p14="http://schemas.microsoft.com/office/powerpoint/2010/main" val="16660224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E33FD1-894D-4028-80A7-4203AD42EB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255991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5537F3-2EF5-4F50-8DFC-161BA70D4D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24057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C19AE2-106F-465F-9F8C-54E6DFE1A2F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58055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14751-69B6-4956-8FE8-0EBC1CB236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42553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F2DA87D-2EA3-4155-AA1D-1EC32CCFF5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890419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EEC6272-C85E-4FF3-8B36-258D34305A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730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rgbClr val="FFFF00"/>
                </a:solidFill>
              </a:defRPr>
            </a:lvl1pPr>
            <a:lvl2pPr>
              <a:defRPr>
                <a:solidFill>
                  <a:srgbClr val="FFFF00"/>
                </a:solidFill>
              </a:defRPr>
            </a:lvl2pPr>
            <a:lvl3pPr>
              <a:defRPr>
                <a:solidFill>
                  <a:srgbClr val="FFFF00"/>
                </a:solidFill>
              </a:defRPr>
            </a:lvl3pPr>
            <a:lvl4pPr>
              <a:defRPr>
                <a:solidFill>
                  <a:srgbClr val="FFFF00"/>
                </a:solidFill>
              </a:defRPr>
            </a:lvl4pPr>
            <a:lvl5pPr>
              <a:defRPr>
                <a:solidFill>
                  <a:srgbClr val="FFFF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DF3CA7-F927-46F7-8038-CF0D34B13A7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2222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48AF3AD-0ACB-47CF-8BAD-2F50E2E2A86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78350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79FCD6-FBF5-4F52-AECA-65FB11F639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83966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902858E-592F-4716-9D71-4A92088AE6A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80058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54020A8-530E-45D6-8C9F-443E6D78CA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28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6043D67-F2E4-4794-9E00-421803BE04B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40678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4F6874-41E0-4096-9C3F-B1276682C5B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783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AB5556A-B9D9-4A5C-8D7E-1270A58768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49983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36"/>
            </a:gs>
            <a:gs pos="64000">
              <a:srgbClr val="0A128C"/>
            </a:gs>
            <a:gs pos="100000">
              <a:srgbClr val="2429E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a:defRPr/>
            </a:pPr>
            <a:endParaRPr lang="en-US">
              <a:solidFill>
                <a:srgbClr val="FFFFFF"/>
              </a:solidFill>
              <a:latin typeface="Times New Roman"/>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a:defRPr/>
            </a:pPr>
            <a:endParaRPr lang="en-US">
              <a:solidFill>
                <a:srgbClr val="FFFFFF"/>
              </a:solidFill>
              <a:latin typeface="Times New Roman"/>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a:defRPr/>
            </a:pPr>
            <a:fld id="{D7F2572E-E180-4129-8B46-4D30EA791A71}" type="slidenum">
              <a:rPr lang="en-US">
                <a:solidFill>
                  <a:srgbClr val="FFFFFF"/>
                </a:solidFill>
                <a:latin typeface="Times New Roman"/>
              </a:rPr>
              <a:pPr>
                <a:defRPr/>
              </a:pPr>
              <a:t>‹#›</a:t>
            </a:fld>
            <a:endParaRPr lang="en-US">
              <a:solidFill>
                <a:srgbClr val="FFFFFF"/>
              </a:solidFill>
              <a:latin typeface="Times New Roman"/>
            </a:endParaRPr>
          </a:p>
        </p:txBody>
      </p:sp>
    </p:spTree>
    <p:extLst>
      <p:ext uri="{BB962C8B-B14F-4D97-AF65-F5344CB8AC3E}">
        <p14:creationId xmlns:p14="http://schemas.microsoft.com/office/powerpoint/2010/main" val="181632788"/>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s://www.dol.gov/owcp/energy/regs/compliance/PolicyandProcedures/proceduremanualhtml/unifiedpm/Unifiedpm_part2/Chapter2-1000Exhibit1.htm"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pPr algn="l"/>
            <a:r>
              <a:rPr lang="en-US" sz="3200" dirty="0" smtClean="0"/>
              <a:t>Use of Presumptions in EEOICP</a:t>
            </a:r>
            <a:r>
              <a:rPr lang="en-US" dirty="0" smtClean="0"/>
              <a:t/>
            </a:r>
            <a:br>
              <a:rPr lang="en-US" dirty="0" smtClean="0"/>
            </a:br>
            <a:endParaRPr lang="en-US" dirty="0"/>
          </a:p>
        </p:txBody>
      </p:sp>
      <p:sp>
        <p:nvSpPr>
          <p:cNvPr id="3" name="Subtitle 2"/>
          <p:cNvSpPr>
            <a:spLocks noGrp="1"/>
          </p:cNvSpPr>
          <p:nvPr>
            <p:ph type="subTitle" idx="1"/>
          </p:nvPr>
        </p:nvSpPr>
        <p:spPr>
          <a:xfrm>
            <a:off x="1371600" y="1981200"/>
            <a:ext cx="7239000" cy="1752600"/>
          </a:xfrm>
        </p:spPr>
        <p:txBody>
          <a:bodyPr/>
          <a:lstStyle/>
          <a:p>
            <a:pPr marL="514350" indent="-514350" algn="l">
              <a:buAutoNum type="arabicPeriod"/>
            </a:pPr>
            <a:r>
              <a:rPr lang="en-US" dirty="0" smtClean="0">
                <a:solidFill>
                  <a:schemeClr val="tx2"/>
                </a:solidFill>
              </a:rPr>
              <a:t>Other Federal compensation programs</a:t>
            </a:r>
          </a:p>
          <a:p>
            <a:pPr marL="514350" indent="-514350" algn="l">
              <a:buAutoNum type="arabicPeriod"/>
            </a:pPr>
            <a:r>
              <a:rPr lang="en-US" dirty="0" smtClean="0">
                <a:solidFill>
                  <a:schemeClr val="tx2"/>
                </a:solidFill>
              </a:rPr>
              <a:t>Presumptions in EEOICPA, 2001</a:t>
            </a:r>
          </a:p>
          <a:p>
            <a:pPr marL="514350" indent="-514350" algn="l">
              <a:buAutoNum type="arabicPeriod"/>
            </a:pPr>
            <a:r>
              <a:rPr lang="en-US" dirty="0" smtClean="0">
                <a:solidFill>
                  <a:schemeClr val="tx2"/>
                </a:solidFill>
              </a:rPr>
              <a:t>Asbestos-related diseases</a:t>
            </a:r>
          </a:p>
          <a:p>
            <a:pPr marL="514350" indent="-514350" algn="l">
              <a:buFontTx/>
              <a:buAutoNum type="arabicPeriod"/>
            </a:pPr>
            <a:r>
              <a:rPr lang="en-US" dirty="0">
                <a:solidFill>
                  <a:schemeClr val="tx2"/>
                </a:solidFill>
              </a:rPr>
              <a:t>Asthma</a:t>
            </a:r>
          </a:p>
          <a:p>
            <a:pPr marL="514350" indent="-514350" algn="l">
              <a:buAutoNum type="arabicPeriod"/>
            </a:pPr>
            <a:r>
              <a:rPr lang="en-US" dirty="0" smtClean="0">
                <a:solidFill>
                  <a:schemeClr val="tx2"/>
                </a:solidFill>
              </a:rPr>
              <a:t>COPD</a:t>
            </a:r>
          </a:p>
          <a:p>
            <a:pPr marL="514350" indent="-514350" algn="l">
              <a:buFontTx/>
              <a:buAutoNum type="arabicPeriod"/>
            </a:pPr>
            <a:r>
              <a:rPr lang="en-US" dirty="0">
                <a:solidFill>
                  <a:schemeClr val="tx2"/>
                </a:solidFill>
              </a:rPr>
              <a:t>Hearing loss and solvent exposure</a:t>
            </a:r>
          </a:p>
          <a:p>
            <a:pPr marL="514350" indent="-514350" algn="l">
              <a:buAutoNum type="arabicPeriod"/>
            </a:pPr>
            <a:r>
              <a:rPr lang="en-US" dirty="0" smtClean="0">
                <a:solidFill>
                  <a:schemeClr val="tx2"/>
                </a:solidFill>
              </a:rPr>
              <a:t>CBD and sarcoidosis</a:t>
            </a:r>
          </a:p>
          <a:p>
            <a:pPr marL="514350" indent="-514350" algn="l">
              <a:buAutoNum type="arabicPeriod"/>
            </a:pPr>
            <a:endParaRPr lang="en-US" dirty="0"/>
          </a:p>
        </p:txBody>
      </p:sp>
      <p:sp>
        <p:nvSpPr>
          <p:cNvPr id="4" name="TextBox 3"/>
          <p:cNvSpPr txBox="1"/>
          <p:nvPr/>
        </p:nvSpPr>
        <p:spPr>
          <a:xfrm>
            <a:off x="457200" y="152400"/>
            <a:ext cx="5334000" cy="307777"/>
          </a:xfrm>
          <a:prstGeom prst="rect">
            <a:avLst/>
          </a:prstGeom>
          <a:noFill/>
        </p:spPr>
        <p:txBody>
          <a:bodyPr wrap="square" rtlCol="0">
            <a:spAutoFit/>
          </a:bodyPr>
          <a:lstStyle/>
          <a:p>
            <a:r>
              <a:rPr lang="en-US" sz="1400" dirty="0" smtClean="0">
                <a:solidFill>
                  <a:schemeClr val="tx2"/>
                </a:solidFill>
              </a:rPr>
              <a:t>Steven Markowitz MD, DrPH, March 14, 2017</a:t>
            </a:r>
            <a:endParaRPr lang="en-US" sz="1400" dirty="0">
              <a:solidFill>
                <a:schemeClr val="tx2"/>
              </a:solidFill>
            </a:endParaRPr>
          </a:p>
        </p:txBody>
      </p:sp>
    </p:spTree>
    <p:extLst>
      <p:ext uri="{BB962C8B-B14F-4D97-AF65-F5344CB8AC3E}">
        <p14:creationId xmlns:p14="http://schemas.microsoft.com/office/powerpoint/2010/main" val="954381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772400" cy="4114800"/>
          </a:xfrm>
        </p:spPr>
        <p:txBody>
          <a:bodyPr/>
          <a:lstStyle/>
          <a:p>
            <a:r>
              <a:rPr lang="en-US" sz="1400" u="sng" dirty="0"/>
              <a:t>Significant Asbestos </a:t>
            </a:r>
            <a:r>
              <a:rPr lang="en-US" sz="1400" u="sng" dirty="0" smtClean="0"/>
              <a:t>Exposure:   Associated </a:t>
            </a:r>
            <a:r>
              <a:rPr lang="en-US" sz="1400" u="sng" dirty="0"/>
              <a:t>Labor Categories and Job Tasks</a:t>
            </a:r>
            <a:r>
              <a:rPr lang="en-US" sz="1400" dirty="0"/>
              <a:t> </a:t>
            </a:r>
            <a:r>
              <a:rPr lang="en-US" sz="1400" dirty="0" smtClean="0"/>
              <a:t>(ATSDR 2014)</a:t>
            </a:r>
            <a:endParaRPr lang="en-US" sz="1400" dirty="0"/>
          </a:p>
          <a:p>
            <a:pPr marL="0" indent="0">
              <a:buNone/>
            </a:pPr>
            <a:r>
              <a:rPr lang="en-US" sz="1400" dirty="0"/>
              <a:t> </a:t>
            </a:r>
          </a:p>
          <a:p>
            <a:r>
              <a:rPr lang="en-US" sz="1400" dirty="0"/>
              <a:t>Automotive mechanic; Vehicle mechanic; Vehicle maintenance mechanic</a:t>
            </a:r>
          </a:p>
          <a:p>
            <a:r>
              <a:rPr lang="en-US" sz="1400" dirty="0"/>
              <a:t>Boilermaker</a:t>
            </a:r>
          </a:p>
          <a:p>
            <a:r>
              <a:rPr lang="en-US" sz="1400" dirty="0"/>
              <a:t>Carpenter; </a:t>
            </a:r>
            <a:r>
              <a:rPr lang="en-US" sz="1400" dirty="0" smtClean="0"/>
              <a:t>Dry </a:t>
            </a:r>
            <a:r>
              <a:rPr lang="en-US" sz="1400" dirty="0" err="1" smtClean="0"/>
              <a:t>waller</a:t>
            </a:r>
            <a:r>
              <a:rPr lang="en-US" sz="1400" dirty="0"/>
              <a:t>; Plasterer</a:t>
            </a:r>
          </a:p>
          <a:p>
            <a:r>
              <a:rPr lang="en-US" sz="1400" dirty="0"/>
              <a:t>Demolition technician; Laborer</a:t>
            </a:r>
          </a:p>
          <a:p>
            <a:r>
              <a:rPr lang="en-US" sz="1400" dirty="0"/>
              <a:t>Electrical mechanic; Electrician; Floor covering worker</a:t>
            </a:r>
          </a:p>
          <a:p>
            <a:r>
              <a:rPr lang="en-US" sz="1400" dirty="0"/>
              <a:t>Furnace &amp; saw operator; Furnace builder; Furnace operator; Furnace puller; Furnace technician; Furnace tender; Furnace unloader</a:t>
            </a:r>
          </a:p>
          <a:p>
            <a:r>
              <a:rPr lang="en-US" sz="1400" dirty="0"/>
              <a:t>Glazier; Glass installer; Glazer</a:t>
            </a:r>
          </a:p>
          <a:p>
            <a:r>
              <a:rPr lang="en-US" sz="1400" dirty="0"/>
              <a:t>Grinder operator; Mason (concrete grinding); Tool grinder; Maintenance mechanic (general grinding); Welder (general grinding); Machinist (machine grinding)</a:t>
            </a:r>
          </a:p>
          <a:p>
            <a:r>
              <a:rPr lang="en-US" sz="1400" dirty="0"/>
              <a:t>Insulation worker; Insulation trade worker; Insulator</a:t>
            </a:r>
          </a:p>
          <a:p>
            <a:r>
              <a:rPr lang="en-US" sz="1400" dirty="0"/>
              <a:t>Ironworker; Ironworker-rigger</a:t>
            </a:r>
          </a:p>
          <a:p>
            <a:r>
              <a:rPr lang="en-US" sz="1400" dirty="0"/>
              <a:t>Maintenance mechanic; Electrician; Insulator;</a:t>
            </a:r>
          </a:p>
          <a:p>
            <a:r>
              <a:rPr lang="en-US" sz="1400" dirty="0"/>
              <a:t>Mason; Brick &amp; tile mason; Concrete and terrazzo worker; Bricklayer, </a:t>
            </a:r>
            <a:r>
              <a:rPr lang="en-US" sz="1400" dirty="0" err="1"/>
              <a:t>Tilesetter</a:t>
            </a:r>
            <a:r>
              <a:rPr lang="en-US" sz="1400" dirty="0"/>
              <a:t> </a:t>
            </a:r>
          </a:p>
          <a:p>
            <a:r>
              <a:rPr lang="en-US" sz="1400" dirty="0"/>
              <a:t>Millwright</a:t>
            </a:r>
          </a:p>
          <a:p>
            <a:r>
              <a:rPr lang="en-US" sz="1400" dirty="0"/>
              <a:t>Heavy equipment operator; Operating Engineer</a:t>
            </a:r>
          </a:p>
          <a:p>
            <a:r>
              <a:rPr lang="en-US" sz="1400" dirty="0"/>
              <a:t>Painter</a:t>
            </a:r>
          </a:p>
          <a:p>
            <a:r>
              <a:rPr lang="en-US" sz="1400" dirty="0"/>
              <a:t>Pipefitter, Plumber steamfitter; Plumber/pipefitter; Plumbing &amp; pipefitting mechanic; Plumbing technician, Steamfitter</a:t>
            </a:r>
          </a:p>
          <a:p>
            <a:r>
              <a:rPr lang="en-US" sz="1400" dirty="0"/>
              <a:t>Roofer</a:t>
            </a:r>
          </a:p>
          <a:p>
            <a:r>
              <a:rPr lang="en-US" sz="1400" dirty="0"/>
              <a:t>Sheet metal mechanic; Sheet metal fabricator/installer</a:t>
            </a:r>
          </a:p>
          <a:p>
            <a:r>
              <a:rPr lang="en-US" sz="1400" dirty="0"/>
              <a:t>Welder; Welder burner; Welder mechanic</a:t>
            </a:r>
          </a:p>
          <a:p>
            <a:pPr marL="0" indent="0">
              <a:buNone/>
            </a:pPr>
            <a:r>
              <a:rPr lang="en-US" dirty="0"/>
              <a:t> </a:t>
            </a:r>
          </a:p>
          <a:p>
            <a:endParaRPr lang="en-US" dirty="0"/>
          </a:p>
        </p:txBody>
      </p:sp>
    </p:spTree>
    <p:extLst>
      <p:ext uri="{BB962C8B-B14F-4D97-AF65-F5344CB8AC3E}">
        <p14:creationId xmlns:p14="http://schemas.microsoft.com/office/powerpoint/2010/main" val="1309679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3528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Asbestosis</a:t>
            </a:r>
            <a:br>
              <a:rPr lang="en-US" sz="3200" dirty="0" smtClean="0"/>
            </a:br>
            <a:r>
              <a:rPr lang="en-US" sz="3200" dirty="0" smtClean="0"/>
              <a:t/>
            </a:r>
            <a:br>
              <a:rPr lang="en-US" sz="3200" dirty="0" smtClean="0"/>
            </a:br>
            <a:r>
              <a:rPr lang="en-US" sz="3200" dirty="0" smtClean="0"/>
              <a:t>Exposure presumption:</a:t>
            </a:r>
            <a:br>
              <a:rPr lang="en-US" sz="3200" dirty="0" smtClean="0"/>
            </a:br>
            <a:r>
              <a:rPr lang="en-US" sz="3200" dirty="0" smtClean="0"/>
              <a:t/>
            </a:r>
            <a:br>
              <a:rPr lang="en-US" sz="3200" dirty="0" smtClean="0"/>
            </a:br>
            <a:r>
              <a:rPr lang="en-US" sz="3200" dirty="0"/>
              <a:t>	</a:t>
            </a:r>
            <a:r>
              <a:rPr lang="en-US" sz="3200" u="sng" dirty="0" smtClean="0"/>
              <a:t>&gt;</a:t>
            </a:r>
            <a:r>
              <a:rPr lang="en-US" sz="3200" dirty="0" smtClean="0"/>
              <a:t> 250 days of asbestos exposure</a:t>
            </a:r>
            <a:br>
              <a:rPr lang="en-US" sz="3200" dirty="0" smtClean="0"/>
            </a:br>
            <a:r>
              <a:rPr lang="en-US" sz="3200" dirty="0"/>
              <a:t>	</a:t>
            </a:r>
            <a:r>
              <a:rPr lang="en-US" sz="3200" dirty="0" smtClean="0"/>
              <a:t>	</a:t>
            </a:r>
            <a:r>
              <a:rPr lang="en-US" sz="3200" dirty="0"/>
              <a:t>	</a:t>
            </a:r>
            <a:r>
              <a:rPr lang="en-US" sz="3200" dirty="0" smtClean="0"/>
              <a:t/>
            </a:r>
            <a:br>
              <a:rPr lang="en-US" sz="3200" dirty="0" smtClean="0"/>
            </a:br>
            <a:r>
              <a:rPr lang="en-US" sz="3200" dirty="0" smtClean="0"/>
              <a:t>	10 years latency period from initial DOE </a:t>
            </a:r>
            <a:br>
              <a:rPr lang="en-US" sz="3200" dirty="0" smtClean="0"/>
            </a:br>
            <a:r>
              <a:rPr lang="en-US" sz="3200" dirty="0"/>
              <a:t>	 </a:t>
            </a:r>
            <a:r>
              <a:rPr lang="en-US" sz="3200" dirty="0" smtClean="0"/>
              <a:t>      employment</a:t>
            </a:r>
            <a:br>
              <a:rPr lang="en-US" sz="3200" dirty="0" smtClean="0"/>
            </a:br>
            <a:r>
              <a:rPr lang="en-US" sz="3200" dirty="0"/>
              <a:t/>
            </a:r>
            <a:br>
              <a:rPr lang="en-US" sz="3200" dirty="0"/>
            </a:br>
            <a:r>
              <a:rPr lang="en-US" sz="3200" dirty="0" smtClean="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3048000" y="152400"/>
            <a:ext cx="5791200" cy="830997"/>
          </a:xfrm>
          <a:prstGeom prst="rect">
            <a:avLst/>
          </a:prstGeom>
          <a:noFill/>
        </p:spPr>
        <p:txBody>
          <a:bodyPr wrap="square" rtlCol="0">
            <a:spAutoFit/>
          </a:bodyPr>
          <a:lstStyle/>
          <a:p>
            <a:pPr algn="r"/>
            <a:r>
              <a:rPr lang="en-US" sz="1600" dirty="0">
                <a:solidFill>
                  <a:srgbClr val="FFFF00"/>
                </a:solidFill>
              </a:rPr>
              <a:t>EEOICP Procedures Manual, Chapter 2 </a:t>
            </a:r>
            <a:br>
              <a:rPr lang="en-US" sz="1600" dirty="0">
                <a:solidFill>
                  <a:srgbClr val="FFFF00"/>
                </a:solidFill>
              </a:rPr>
            </a:br>
            <a:r>
              <a:rPr lang="en-US" sz="1600" dirty="0">
                <a:solidFill>
                  <a:srgbClr val="FFFF00"/>
                </a:solidFill>
              </a:rPr>
              <a:t>				0-700, Exhibit 3 (added post-Circ. 15-05)</a:t>
            </a:r>
            <a:endParaRPr lang="en-US" sz="1600" dirty="0">
              <a:solidFill>
                <a:schemeClr val="tx2"/>
              </a:solidFill>
            </a:endParaRPr>
          </a:p>
        </p:txBody>
      </p:sp>
    </p:spTree>
    <p:extLst>
      <p:ext uri="{BB962C8B-B14F-4D97-AF65-F5344CB8AC3E}">
        <p14:creationId xmlns:p14="http://schemas.microsoft.com/office/powerpoint/2010/main" val="3326255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276600"/>
            <a:ext cx="7848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sz="3200" dirty="0" smtClean="0"/>
              <a:t>Ovarian Cancer and Asbestosis</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Claims that do not meet exposure </a:t>
            </a:r>
            <a:br>
              <a:rPr lang="en-US" sz="3200" dirty="0" smtClean="0"/>
            </a:br>
            <a:r>
              <a:rPr lang="en-US" sz="3200" dirty="0" smtClean="0"/>
              <a:t>presumption criteria are reviewed by CE and,</a:t>
            </a:r>
            <a:br>
              <a:rPr lang="en-US" sz="3200" dirty="0" smtClean="0"/>
            </a:br>
            <a:r>
              <a:rPr lang="en-US" sz="3200" dirty="0" smtClean="0"/>
              <a:t>when needed, referred for industrial hygiene </a:t>
            </a:r>
            <a:br>
              <a:rPr lang="en-US" sz="3200" dirty="0" smtClean="0"/>
            </a:br>
            <a:r>
              <a:rPr lang="en-US" sz="3200" dirty="0" smtClean="0"/>
              <a:t>review.</a:t>
            </a:r>
            <a:br>
              <a:rPr lang="en-US" sz="3200" dirty="0" smtClean="0"/>
            </a:br>
            <a:r>
              <a:rPr lang="en-US" sz="3200" dirty="0"/>
              <a:t/>
            </a:r>
            <a:br>
              <a:rPr lang="en-US" sz="3200" dirty="0"/>
            </a:br>
            <a:r>
              <a:rPr lang="en-US" sz="3200" dirty="0" smtClean="0"/>
              <a:t>For claims with more limited evidence of asbestos exposure, refer for medical opinion.</a:t>
            </a:r>
            <a:br>
              <a:rPr lang="en-US" sz="3200" dirty="0" smtClean="0"/>
            </a:br>
            <a:r>
              <a:rPr lang="en-US" sz="3200" dirty="0" smtClean="0"/>
              <a:t/>
            </a:r>
            <a:br>
              <a:rPr lang="en-US" sz="3200" dirty="0" smtClean="0"/>
            </a:br>
            <a:r>
              <a:rPr lang="en-US" sz="3200" dirty="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2286000" y="152400"/>
            <a:ext cx="6705600" cy="707886"/>
          </a:xfrm>
          <a:prstGeom prst="rect">
            <a:avLst/>
          </a:prstGeom>
          <a:noFill/>
        </p:spPr>
        <p:txBody>
          <a:bodyPr wrap="square" rtlCol="0">
            <a:spAutoFit/>
          </a:bodyPr>
          <a:lstStyle/>
          <a:p>
            <a:pPr algn="r"/>
            <a:r>
              <a:rPr lang="en-US" sz="2000" dirty="0">
                <a:solidFill>
                  <a:schemeClr val="tx2"/>
                </a:solidFill>
              </a:rPr>
              <a:t>EEOICPA Bulletin No. </a:t>
            </a:r>
            <a:r>
              <a:rPr lang="en-US" sz="2000" dirty="0" smtClean="0">
                <a:solidFill>
                  <a:schemeClr val="tx2"/>
                </a:solidFill>
              </a:rPr>
              <a:t>13-02</a:t>
            </a:r>
          </a:p>
          <a:p>
            <a:pPr algn="r"/>
            <a:r>
              <a:rPr lang="en-US" sz="2000" dirty="0">
                <a:solidFill>
                  <a:schemeClr val="tx2"/>
                </a:solidFill>
              </a:rPr>
              <a:t>	</a:t>
            </a:r>
            <a:r>
              <a:rPr lang="en-US" sz="2000" dirty="0" smtClean="0">
                <a:solidFill>
                  <a:schemeClr val="tx2"/>
                </a:solidFill>
              </a:rPr>
              <a:t>	EEOICPA Procedure Manual, </a:t>
            </a:r>
            <a:r>
              <a:rPr lang="en-US" sz="2000" dirty="0" err="1" smtClean="0">
                <a:solidFill>
                  <a:schemeClr val="tx2"/>
                </a:solidFill>
              </a:rPr>
              <a:t>Ch</a:t>
            </a:r>
            <a:r>
              <a:rPr lang="en-US" sz="2000" dirty="0" smtClean="0">
                <a:solidFill>
                  <a:schemeClr val="tx2"/>
                </a:solidFill>
              </a:rPr>
              <a:t> 2-0700 </a:t>
            </a:r>
            <a:endParaRPr lang="en-US" sz="2000" dirty="0">
              <a:solidFill>
                <a:schemeClr val="tx2"/>
              </a:solidFill>
            </a:endParaRPr>
          </a:p>
        </p:txBody>
      </p:sp>
    </p:spTree>
    <p:extLst>
      <p:ext uri="{BB962C8B-B14F-4D97-AF65-F5344CB8AC3E}">
        <p14:creationId xmlns:p14="http://schemas.microsoft.com/office/powerpoint/2010/main" val="38252886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Exposure Presumptions, Asbestos</a:t>
            </a:r>
            <a:endParaRPr lang="en-US" sz="2800"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3119804803"/>
              </p:ext>
            </p:extLst>
          </p:nvPr>
        </p:nvGraphicFramePr>
        <p:xfrm>
          <a:off x="685800" y="1981200"/>
          <a:ext cx="7772400" cy="3312160"/>
        </p:xfrm>
        <a:graphic>
          <a:graphicData uri="http://schemas.openxmlformats.org/drawingml/2006/table">
            <a:tbl>
              <a:tblPr firstRow="1" bandRow="1">
                <a:tableStyleId>{5C22544A-7EE6-4342-B048-85BDC9FD1C3A}</a:tableStyleId>
              </a:tblPr>
              <a:tblGrid>
                <a:gridCol w="2133600"/>
                <a:gridCol w="2209800"/>
                <a:gridCol w="1676400"/>
                <a:gridCol w="1752600"/>
              </a:tblGrid>
              <a:tr h="508000">
                <a:tc>
                  <a:txBody>
                    <a:bodyPr/>
                    <a:lstStyle/>
                    <a:p>
                      <a:pPr algn="ctr"/>
                      <a:r>
                        <a:rPr lang="en-US" dirty="0" smtClean="0"/>
                        <a:t>Exposure criteria</a:t>
                      </a:r>
                      <a:endParaRPr lang="en-US" dirty="0"/>
                    </a:p>
                  </a:txBody>
                  <a:tcPr/>
                </a:tc>
                <a:tc>
                  <a:txBody>
                    <a:bodyPr/>
                    <a:lstStyle/>
                    <a:p>
                      <a:pPr algn="ctr"/>
                      <a:r>
                        <a:rPr lang="en-US" dirty="0" smtClean="0"/>
                        <a:t>Cancer of the Ovary (2013)</a:t>
                      </a:r>
                      <a:endParaRPr lang="en-US" dirty="0"/>
                    </a:p>
                  </a:txBody>
                  <a:tcPr/>
                </a:tc>
                <a:tc>
                  <a:txBody>
                    <a:bodyPr/>
                    <a:lstStyle/>
                    <a:p>
                      <a:pPr algn="ctr"/>
                      <a:r>
                        <a:rPr lang="en-US" dirty="0" smtClean="0"/>
                        <a:t>Asbestosis (2015 or 2016)</a:t>
                      </a:r>
                      <a:endParaRPr lang="en-US" dirty="0"/>
                    </a:p>
                  </a:txBody>
                  <a:tcPr/>
                </a:tc>
                <a:tc>
                  <a:txBody>
                    <a:bodyPr/>
                    <a:lstStyle/>
                    <a:p>
                      <a:pPr algn="ctr"/>
                      <a:r>
                        <a:rPr lang="en-US" dirty="0" smtClean="0"/>
                        <a:t>COPD</a:t>
                      </a:r>
                    </a:p>
                    <a:p>
                      <a:pPr algn="ctr"/>
                      <a:r>
                        <a:rPr lang="en-US" dirty="0" smtClean="0"/>
                        <a:t>(2016)</a:t>
                      </a:r>
                      <a:endParaRPr lang="en-US" dirty="0"/>
                    </a:p>
                  </a:txBody>
                  <a:tcPr/>
                </a:tc>
              </a:tr>
              <a:tr h="508000">
                <a:tc>
                  <a:txBody>
                    <a:bodyPr/>
                    <a:lstStyle/>
                    <a:p>
                      <a:r>
                        <a:rPr lang="en-US" dirty="0" smtClean="0"/>
                        <a:t>   Duration</a:t>
                      </a:r>
                      <a:endParaRPr lang="en-US" dirty="0"/>
                    </a:p>
                  </a:txBody>
                  <a:tcPr/>
                </a:tc>
                <a:tc>
                  <a:txBody>
                    <a:bodyPr/>
                    <a:lstStyle/>
                    <a:p>
                      <a:r>
                        <a:rPr lang="en-US" dirty="0" smtClean="0"/>
                        <a:t>250 days</a:t>
                      </a:r>
                      <a:endParaRPr lang="en-US" dirty="0"/>
                    </a:p>
                  </a:txBody>
                  <a:tcPr/>
                </a:tc>
                <a:tc>
                  <a:txBody>
                    <a:bodyPr/>
                    <a:lstStyle/>
                    <a:p>
                      <a:r>
                        <a:rPr lang="en-US" u="sng" dirty="0" smtClean="0"/>
                        <a:t>&gt;</a:t>
                      </a:r>
                      <a:r>
                        <a:rPr lang="en-US" dirty="0" smtClean="0"/>
                        <a:t> 250 days</a:t>
                      </a:r>
                      <a:endParaRPr lang="en-US" dirty="0"/>
                    </a:p>
                  </a:txBody>
                  <a:tcPr/>
                </a:tc>
                <a:tc>
                  <a:txBody>
                    <a:bodyPr/>
                    <a:lstStyle/>
                    <a:p>
                      <a:r>
                        <a:rPr lang="en-US" dirty="0" smtClean="0"/>
                        <a:t>20 years</a:t>
                      </a:r>
                      <a:endParaRPr lang="en-US" dirty="0"/>
                    </a:p>
                  </a:txBody>
                  <a:tcPr/>
                </a:tc>
              </a:tr>
              <a:tr h="508000">
                <a:tc>
                  <a:txBody>
                    <a:bodyPr/>
                    <a:lstStyle/>
                    <a:p>
                      <a:r>
                        <a:rPr lang="en-US" dirty="0" smtClean="0"/>
                        <a:t>   Job title</a:t>
                      </a:r>
                      <a:endParaRPr lang="en-US" dirty="0"/>
                    </a:p>
                  </a:txBody>
                  <a:tcPr/>
                </a:tc>
                <a:tc>
                  <a:txBody>
                    <a:bodyPr/>
                    <a:lstStyle/>
                    <a:p>
                      <a:r>
                        <a:rPr lang="en-US" dirty="0" smtClean="0"/>
                        <a:t>List A</a:t>
                      </a:r>
                      <a:endParaRPr lang="en-US" dirty="0"/>
                    </a:p>
                  </a:txBody>
                  <a:tcPr/>
                </a:tc>
                <a:tc>
                  <a:txBody>
                    <a:bodyPr/>
                    <a:lstStyle/>
                    <a:p>
                      <a:r>
                        <a:rPr lang="en-US" dirty="0" smtClean="0"/>
                        <a:t>Not specified</a:t>
                      </a:r>
                    </a:p>
                    <a:p>
                      <a:r>
                        <a:rPr lang="en-US" dirty="0" smtClean="0"/>
                        <a:t>    (?List A)</a:t>
                      </a:r>
                      <a:endParaRPr lang="en-US" dirty="0"/>
                    </a:p>
                  </a:txBody>
                  <a:tcPr/>
                </a:tc>
                <a:tc>
                  <a:txBody>
                    <a:bodyPr/>
                    <a:lstStyle/>
                    <a:p>
                      <a:r>
                        <a:rPr lang="en-US" dirty="0" smtClean="0"/>
                        <a:t>List A*</a:t>
                      </a:r>
                      <a:endParaRPr lang="en-US" dirty="0"/>
                    </a:p>
                  </a:txBody>
                  <a:tcPr/>
                </a:tc>
              </a:tr>
              <a:tr h="508000">
                <a:tc>
                  <a:txBody>
                    <a:bodyPr/>
                    <a:lstStyle/>
                    <a:p>
                      <a:r>
                        <a:rPr lang="en-US" dirty="0" smtClean="0"/>
                        <a:t>   </a:t>
                      </a:r>
                      <a:r>
                        <a:rPr lang="en-US" dirty="0" err="1" smtClean="0"/>
                        <a:t>Calender</a:t>
                      </a:r>
                      <a:r>
                        <a:rPr lang="en-US" dirty="0" smtClean="0"/>
                        <a:t> years</a:t>
                      </a:r>
                      <a:endParaRPr lang="en-US" dirty="0"/>
                    </a:p>
                  </a:txBody>
                  <a:tcPr/>
                </a:tc>
                <a:tc>
                  <a:txBody>
                    <a:bodyPr/>
                    <a:lstStyle/>
                    <a:p>
                      <a:r>
                        <a:rPr lang="en-US" dirty="0" smtClean="0"/>
                        <a:t>Before 1986</a:t>
                      </a:r>
                      <a:endParaRPr lang="en-US" dirty="0"/>
                    </a:p>
                  </a:txBody>
                  <a:tcPr/>
                </a:tc>
                <a:tc>
                  <a:txBody>
                    <a:bodyPr/>
                    <a:lstStyle/>
                    <a:p>
                      <a:pPr algn="ctr"/>
                      <a:r>
                        <a:rPr lang="en-US" dirty="0" smtClean="0"/>
                        <a:t>-</a:t>
                      </a:r>
                      <a:endParaRPr lang="en-US" dirty="0"/>
                    </a:p>
                  </a:txBody>
                  <a:tcPr/>
                </a:tc>
                <a:tc>
                  <a:txBody>
                    <a:bodyPr/>
                    <a:lstStyle/>
                    <a:p>
                      <a:r>
                        <a:rPr lang="en-US" dirty="0" smtClean="0"/>
                        <a:t>Prior to 1980</a:t>
                      </a:r>
                      <a:endParaRPr lang="en-US" dirty="0"/>
                    </a:p>
                  </a:txBody>
                  <a:tcPr/>
                </a:tc>
              </a:tr>
              <a:tr h="508000">
                <a:tc>
                  <a:txBody>
                    <a:bodyPr/>
                    <a:lstStyle/>
                    <a:p>
                      <a:r>
                        <a:rPr lang="en-US" dirty="0" smtClean="0"/>
                        <a:t>   Latency</a:t>
                      </a:r>
                      <a:endParaRPr lang="en-US" dirty="0"/>
                    </a:p>
                  </a:txBody>
                  <a:tcPr/>
                </a:tc>
                <a:tc>
                  <a:txBody>
                    <a:bodyPr/>
                    <a:lstStyle/>
                    <a:p>
                      <a:pPr algn="l"/>
                      <a:r>
                        <a:rPr lang="en-US" dirty="0" smtClean="0"/>
                        <a:t>Min. 20 years</a:t>
                      </a:r>
                      <a:endParaRPr lang="en-US" dirty="0"/>
                    </a:p>
                  </a:txBody>
                  <a:tcPr/>
                </a:tc>
                <a:tc>
                  <a:txBody>
                    <a:bodyPr/>
                    <a:lstStyle/>
                    <a:p>
                      <a:pPr algn="l"/>
                      <a:r>
                        <a:rPr lang="en-US" dirty="0" smtClean="0"/>
                        <a:t>Min. 10 years</a:t>
                      </a:r>
                      <a:endParaRPr lang="en-US" dirty="0"/>
                    </a:p>
                  </a:txBody>
                  <a:tcPr/>
                </a:tc>
                <a:tc>
                  <a:txBody>
                    <a:bodyPr/>
                    <a:lstStyle/>
                    <a:p>
                      <a:endParaRPr lang="en-US"/>
                    </a:p>
                  </a:txBody>
                  <a:tcPr/>
                </a:tc>
              </a:tr>
              <a:tr h="508000">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dirty="0" smtClean="0"/>
                        <a:t>*or IH rationale</a:t>
                      </a:r>
                      <a:endParaRPr lang="en-US" dirty="0"/>
                    </a:p>
                  </a:txBody>
                  <a:tcPr/>
                </a:tc>
              </a:tr>
            </a:tbl>
          </a:graphicData>
        </a:graphic>
      </p:graphicFrame>
    </p:spTree>
    <p:extLst>
      <p:ext uri="{BB962C8B-B14F-4D97-AF65-F5344CB8AC3E}">
        <p14:creationId xmlns:p14="http://schemas.microsoft.com/office/powerpoint/2010/main" val="33738027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936" y="2286000"/>
            <a:ext cx="8915400" cy="1470025"/>
          </a:xfrm>
        </p:spPr>
        <p:txBody>
          <a:bodyPr/>
          <a:lstStyle/>
          <a:p>
            <a:pPr algn="l"/>
            <a:r>
              <a:rPr lang="en-US" sz="3600" dirty="0" smtClean="0"/>
              <a:t>           </a:t>
            </a:r>
            <a:br>
              <a:rPr lang="en-US" sz="3600" dirty="0" smtClean="0"/>
            </a:br>
            <a:r>
              <a:rPr lang="en-US" sz="2400" dirty="0"/>
              <a:t>EEOICPA CIRCULAR </a:t>
            </a:r>
            <a:r>
              <a:rPr lang="en-US" sz="2400" dirty="0" smtClean="0"/>
              <a:t>NO.15- 05 </a:t>
            </a:r>
            <a:r>
              <a:rPr lang="en-US" sz="2400" dirty="0"/>
              <a:t>  (December 17, </a:t>
            </a:r>
            <a:r>
              <a:rPr lang="en-US" sz="2400" dirty="0" smtClean="0"/>
              <a:t>2014)</a:t>
            </a:r>
            <a:r>
              <a:rPr lang="en-US" sz="2400" dirty="0"/>
              <a:t/>
            </a:r>
            <a:br>
              <a:rPr lang="en-US" sz="2400" dirty="0"/>
            </a:br>
            <a:r>
              <a:rPr lang="en-US" sz="2400" dirty="0" smtClean="0"/>
              <a:t> </a:t>
            </a:r>
            <a:r>
              <a:rPr lang="en-US" sz="2400" dirty="0"/>
              <a:t>             </a:t>
            </a:r>
            <a:r>
              <a:rPr lang="en-US" sz="2400" dirty="0" smtClean="0"/>
              <a:t/>
            </a:r>
            <a:br>
              <a:rPr lang="en-US" sz="2400" dirty="0" smtClean="0"/>
            </a:br>
            <a:r>
              <a:rPr lang="en-US" sz="2400" dirty="0" smtClean="0"/>
              <a:t>	</a:t>
            </a:r>
            <a:r>
              <a:rPr lang="en-US" sz="2400" dirty="0"/>
              <a:t/>
            </a:r>
            <a:br>
              <a:rPr lang="en-US" sz="2400" dirty="0"/>
            </a:br>
            <a:r>
              <a:rPr lang="en-US" sz="2400" dirty="0" smtClean="0"/>
              <a:t>SUBJECT</a:t>
            </a:r>
            <a:r>
              <a:rPr lang="en-US" sz="2400" dirty="0"/>
              <a:t>:  Occupational Exposure </a:t>
            </a:r>
            <a:r>
              <a:rPr lang="en-US" sz="2400" dirty="0" smtClean="0"/>
              <a:t>Guidance </a:t>
            </a:r>
            <a:r>
              <a:rPr lang="en-US" sz="2400" dirty="0"/>
              <a:t>Relating to </a:t>
            </a:r>
            <a:r>
              <a:rPr lang="en-US" sz="2400" dirty="0" smtClean="0"/>
              <a:t>Asbestos</a:t>
            </a:r>
            <a:br>
              <a:rPr lang="en-US" sz="2400" dirty="0" smtClean="0"/>
            </a:br>
            <a:r>
              <a:rPr lang="en-US" sz="2400" dirty="0"/>
              <a:t/>
            </a:r>
            <a:br>
              <a:rPr lang="en-US" sz="2400" dirty="0"/>
            </a:br>
            <a:r>
              <a:rPr lang="en-US" sz="2400" dirty="0" smtClean="0"/>
              <a:t/>
            </a:r>
            <a:br>
              <a:rPr lang="en-US" sz="2400" dirty="0" smtClean="0"/>
            </a:br>
            <a:r>
              <a:rPr lang="en-US" sz="2400" dirty="0" smtClean="0"/>
              <a:t>                 </a:t>
            </a: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39662856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3048000"/>
            <a:ext cx="7772400" cy="1470025"/>
          </a:xfrm>
        </p:spPr>
        <p:txBody>
          <a:bodyPr/>
          <a:lstStyle/>
          <a:p>
            <a:pPr algn="l"/>
            <a:r>
              <a:rPr lang="en-US" dirty="0" smtClean="0"/>
              <a:t>           </a:t>
            </a:r>
            <a:br>
              <a:rPr lang="en-US" dirty="0" smtClean="0"/>
            </a:br>
            <a:r>
              <a:rPr lang="en-US" sz="3200" dirty="0" smtClean="0"/>
              <a:t>Asbestos-related diseases (ARD)</a:t>
            </a:r>
            <a:br>
              <a:rPr lang="en-US" sz="3200" dirty="0" smtClean="0"/>
            </a:br>
            <a:r>
              <a:rPr lang="en-US" sz="3200" dirty="0" smtClean="0"/>
              <a:t/>
            </a:r>
            <a:br>
              <a:rPr lang="en-US" sz="3200" dirty="0" smtClean="0"/>
            </a:br>
            <a:r>
              <a:rPr lang="en-US" sz="3200" dirty="0"/>
              <a:t>	A</a:t>
            </a:r>
            <a:r>
              <a:rPr lang="en-US" sz="3200" dirty="0" smtClean="0"/>
              <a:t>sbestosis</a:t>
            </a:r>
            <a:br>
              <a:rPr lang="en-US" sz="3200" dirty="0" smtClean="0"/>
            </a:br>
            <a:r>
              <a:rPr lang="en-US" sz="3200" dirty="0" smtClean="0"/>
              <a:t>	Asbestos-related pleural disease</a:t>
            </a:r>
            <a:br>
              <a:rPr lang="en-US" sz="3200" dirty="0" smtClean="0"/>
            </a:br>
            <a:r>
              <a:rPr lang="en-US" sz="3200" dirty="0" smtClean="0"/>
              <a:t>	Lung cancer</a:t>
            </a:r>
            <a:br>
              <a:rPr lang="en-US" sz="3200" dirty="0" smtClean="0"/>
            </a:br>
            <a:r>
              <a:rPr lang="en-US" sz="3200" dirty="0" smtClean="0"/>
              <a:t>	Mesothelioma (chest, abdomen)</a:t>
            </a:r>
            <a:br>
              <a:rPr lang="en-US" sz="3200" dirty="0" smtClean="0"/>
            </a:br>
            <a:r>
              <a:rPr lang="en-US" sz="3200" dirty="0" smtClean="0"/>
              <a:t>	Cancer of larynx</a:t>
            </a:r>
            <a:br>
              <a:rPr lang="en-US" sz="3200" dirty="0" smtClean="0"/>
            </a:br>
            <a:r>
              <a:rPr lang="en-US" sz="3200" dirty="0" smtClean="0"/>
              <a:t>	Cancer of ovary</a:t>
            </a:r>
            <a:br>
              <a:rPr lang="en-US" sz="3200" dirty="0" smtClean="0"/>
            </a:br>
            <a:r>
              <a:rPr lang="en-US" sz="3200" dirty="0" smtClean="0"/>
              <a:t>	COPD</a:t>
            </a: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998167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382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For DOE worker with ARD, </a:t>
            </a:r>
            <a:br>
              <a:rPr lang="en-US" sz="3200" dirty="0" smtClean="0"/>
            </a:br>
            <a:r>
              <a:rPr lang="en-US" sz="3200" dirty="0"/>
              <a:t/>
            </a:r>
            <a:br>
              <a:rPr lang="en-US" sz="3200" dirty="0"/>
            </a:br>
            <a:r>
              <a:rPr lang="en-US" sz="3200" dirty="0" smtClean="0"/>
              <a:t>Post-1986 DOE work, assume potential exposure to asbestos but at levels below accepted standards</a:t>
            </a:r>
            <a:br>
              <a:rPr lang="en-US" sz="3200" dirty="0" smtClean="0"/>
            </a:br>
            <a:r>
              <a:rPr lang="en-US" sz="3200" dirty="0"/>
              <a:t/>
            </a:r>
            <a:br>
              <a:rPr lang="en-US" sz="3200" dirty="0"/>
            </a:br>
            <a:r>
              <a:rPr lang="en-US" sz="3200" dirty="0" smtClean="0"/>
              <a:t> However,  for 19 occupations on List A, who have potential for greater asbestos exposure between 1986 and 1995, it is accepted that they were “potentially exposed” to asbestos but ”likely” at “low levels.”</a:t>
            </a:r>
            <a:r>
              <a:rPr lang="en-US" dirty="0"/>
              <a:t/>
            </a:r>
            <a:br>
              <a:rPr lang="en-US" dirty="0"/>
            </a:b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6636789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772400" cy="4114800"/>
          </a:xfrm>
        </p:spPr>
        <p:txBody>
          <a:bodyPr/>
          <a:lstStyle/>
          <a:p>
            <a:r>
              <a:rPr lang="en-US" sz="1400" u="sng" dirty="0"/>
              <a:t>Significant Asbestos </a:t>
            </a:r>
            <a:r>
              <a:rPr lang="en-US" sz="1400" u="sng" dirty="0" smtClean="0"/>
              <a:t>Exposure:   Associated </a:t>
            </a:r>
            <a:r>
              <a:rPr lang="en-US" sz="1400" u="sng" dirty="0"/>
              <a:t>Labor Categories and Job Tasks</a:t>
            </a:r>
            <a:r>
              <a:rPr lang="en-US" sz="1400" dirty="0"/>
              <a:t> </a:t>
            </a:r>
            <a:r>
              <a:rPr lang="en-US" sz="1400" dirty="0" smtClean="0"/>
              <a:t>(ATSDR 2014)</a:t>
            </a:r>
            <a:endParaRPr lang="en-US" sz="1400" dirty="0"/>
          </a:p>
          <a:p>
            <a:pPr marL="0" indent="0">
              <a:buNone/>
            </a:pPr>
            <a:r>
              <a:rPr lang="en-US" sz="1400" dirty="0"/>
              <a:t> </a:t>
            </a:r>
          </a:p>
          <a:p>
            <a:r>
              <a:rPr lang="en-US" sz="1400" dirty="0"/>
              <a:t>Automotive mechanic; Vehicle mechanic; Vehicle maintenance mechanic</a:t>
            </a:r>
          </a:p>
          <a:p>
            <a:r>
              <a:rPr lang="en-US" sz="1400" dirty="0"/>
              <a:t>Boilermaker</a:t>
            </a:r>
          </a:p>
          <a:p>
            <a:r>
              <a:rPr lang="en-US" sz="1400" dirty="0"/>
              <a:t>Carpenter; </a:t>
            </a:r>
            <a:r>
              <a:rPr lang="en-US" sz="1400" dirty="0" smtClean="0"/>
              <a:t>Dry </a:t>
            </a:r>
            <a:r>
              <a:rPr lang="en-US" sz="1400" dirty="0" err="1" smtClean="0"/>
              <a:t>waller</a:t>
            </a:r>
            <a:r>
              <a:rPr lang="en-US" sz="1400" dirty="0"/>
              <a:t>; Plasterer</a:t>
            </a:r>
          </a:p>
          <a:p>
            <a:r>
              <a:rPr lang="en-US" sz="1400" dirty="0"/>
              <a:t>Demolition technician; Laborer</a:t>
            </a:r>
          </a:p>
          <a:p>
            <a:r>
              <a:rPr lang="en-US" sz="1400" dirty="0"/>
              <a:t>Electrical mechanic; Electrician; Floor covering worker</a:t>
            </a:r>
          </a:p>
          <a:p>
            <a:r>
              <a:rPr lang="en-US" sz="1400" dirty="0"/>
              <a:t>Furnace &amp; saw operator; Furnace builder; Furnace operator; Furnace puller; Furnace technician; Furnace tender; Furnace unloader</a:t>
            </a:r>
          </a:p>
          <a:p>
            <a:r>
              <a:rPr lang="en-US" sz="1400" dirty="0"/>
              <a:t>Glazier; Glass installer; Glazer</a:t>
            </a:r>
          </a:p>
          <a:p>
            <a:r>
              <a:rPr lang="en-US" sz="1400" dirty="0"/>
              <a:t>Grinder operator; Mason (concrete grinding); Tool grinder; Maintenance mechanic (general grinding); Welder (general grinding); Machinist (machine grinding)</a:t>
            </a:r>
          </a:p>
          <a:p>
            <a:r>
              <a:rPr lang="en-US" sz="1400" dirty="0"/>
              <a:t>Insulation worker; Insulation trade worker; Insulator</a:t>
            </a:r>
          </a:p>
          <a:p>
            <a:r>
              <a:rPr lang="en-US" sz="1400" dirty="0"/>
              <a:t>Ironworker; Ironworker-rigger</a:t>
            </a:r>
          </a:p>
          <a:p>
            <a:r>
              <a:rPr lang="en-US" sz="1400" dirty="0"/>
              <a:t>Maintenance mechanic; Electrician; Insulator;</a:t>
            </a:r>
          </a:p>
          <a:p>
            <a:r>
              <a:rPr lang="en-US" sz="1400" dirty="0"/>
              <a:t>Mason; Brick &amp; tile mason; Concrete and terrazzo worker; Bricklayer, </a:t>
            </a:r>
            <a:r>
              <a:rPr lang="en-US" sz="1400" dirty="0" err="1"/>
              <a:t>Tilesetter</a:t>
            </a:r>
            <a:r>
              <a:rPr lang="en-US" sz="1400" dirty="0"/>
              <a:t> </a:t>
            </a:r>
          </a:p>
          <a:p>
            <a:r>
              <a:rPr lang="en-US" sz="1400" dirty="0"/>
              <a:t>Millwright</a:t>
            </a:r>
          </a:p>
          <a:p>
            <a:r>
              <a:rPr lang="en-US" sz="1400" dirty="0"/>
              <a:t>Heavy equipment operator; Operating Engineer</a:t>
            </a:r>
          </a:p>
          <a:p>
            <a:r>
              <a:rPr lang="en-US" sz="1400" dirty="0"/>
              <a:t>Painter</a:t>
            </a:r>
          </a:p>
          <a:p>
            <a:r>
              <a:rPr lang="en-US" sz="1400" dirty="0"/>
              <a:t>Pipefitter, Plumber steamfitter; Plumber/pipefitter; Plumbing &amp; pipefitting mechanic; Plumbing technician, Steamfitter</a:t>
            </a:r>
          </a:p>
          <a:p>
            <a:r>
              <a:rPr lang="en-US" sz="1400" dirty="0"/>
              <a:t>Roofer</a:t>
            </a:r>
          </a:p>
          <a:p>
            <a:r>
              <a:rPr lang="en-US" sz="1400" dirty="0"/>
              <a:t>Sheet metal mechanic; Sheet metal fabricator/installer</a:t>
            </a:r>
          </a:p>
          <a:p>
            <a:r>
              <a:rPr lang="en-US" sz="1400" dirty="0"/>
              <a:t>Welder; Welder burner; Welder mechanic</a:t>
            </a:r>
          </a:p>
          <a:p>
            <a:pPr marL="0" indent="0">
              <a:buNone/>
            </a:pPr>
            <a:r>
              <a:rPr lang="en-US" dirty="0"/>
              <a:t> </a:t>
            </a:r>
          </a:p>
          <a:p>
            <a:endParaRPr lang="en-US" dirty="0"/>
          </a:p>
        </p:txBody>
      </p:sp>
    </p:spTree>
    <p:extLst>
      <p:ext uri="{BB962C8B-B14F-4D97-AF65-F5344CB8AC3E}">
        <p14:creationId xmlns:p14="http://schemas.microsoft.com/office/powerpoint/2010/main" val="1992284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15934"/>
            <a:ext cx="7772400" cy="4876800"/>
          </a:xfrm>
        </p:spPr>
        <p:txBody>
          <a:bodyPr/>
          <a:lstStyle/>
          <a:p>
            <a:pPr algn="l"/>
            <a:r>
              <a:rPr lang="en-US" dirty="0" smtClean="0"/>
              <a:t>         </a:t>
            </a:r>
            <a:br>
              <a:rPr lang="en-US" dirty="0" smtClean="0"/>
            </a:br>
            <a:r>
              <a:rPr lang="en-US" dirty="0"/>
              <a:t> </a:t>
            </a:r>
            <a:r>
              <a:rPr lang="en-US" dirty="0" smtClean="0"/>
              <a:t>           </a:t>
            </a:r>
            <a:br>
              <a:rPr lang="en-US" dirty="0" smtClean="0"/>
            </a:br>
            <a:r>
              <a:rPr lang="en-US" dirty="0"/>
              <a:t/>
            </a:r>
            <a:br>
              <a:rPr lang="en-US" dirty="0"/>
            </a:br>
            <a:r>
              <a:rPr lang="en-US" sz="3200" dirty="0" smtClean="0"/>
              <a:t>For CE to accept level of exposure above low level, there must be “definitive and compelling evidence” to show that post-1986 DOE work had “consistent, unprotected contact with asbestos or ACM”</a:t>
            </a:r>
            <a:br>
              <a:rPr lang="en-US" sz="3200" dirty="0" smtClean="0"/>
            </a:br>
            <a:r>
              <a:rPr lang="en-US" sz="3200" dirty="0"/>
              <a:t/>
            </a:r>
            <a:br>
              <a:rPr lang="en-US" sz="3200" dirty="0"/>
            </a:br>
            <a:r>
              <a:rPr lang="en-US" sz="3200" dirty="0" smtClean="0"/>
              <a:t>Evidence includes: IH monitoring, incident reports, documented abatement breaches, testimony or affidavits, or position descriptions.</a:t>
            </a: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5357938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Rectangle 2"/>
          <p:cNvSpPr/>
          <p:nvPr/>
        </p:nvSpPr>
        <p:spPr>
          <a:xfrm>
            <a:off x="457200" y="1676400"/>
            <a:ext cx="8324088" cy="2431435"/>
          </a:xfrm>
          <a:prstGeom prst="rect">
            <a:avLst/>
          </a:prstGeom>
        </p:spPr>
        <p:txBody>
          <a:bodyPr wrap="square">
            <a:spAutoFit/>
          </a:bodyPr>
          <a:lstStyle/>
          <a:p>
            <a:r>
              <a:rPr lang="en-US" sz="2400" dirty="0">
                <a:latin typeface="+mn-lt"/>
              </a:rPr>
              <a:t/>
            </a:r>
            <a:br>
              <a:rPr lang="en-US" sz="2400" dirty="0">
                <a:latin typeface="+mn-lt"/>
              </a:rPr>
            </a:br>
            <a:r>
              <a:rPr lang="en-US" sz="3200" dirty="0" smtClean="0">
                <a:solidFill>
                  <a:schemeClr val="tx2">
                    <a:lumMod val="60000"/>
                    <a:lumOff val="40000"/>
                  </a:schemeClr>
                </a:solidFill>
                <a:latin typeface="+mn-lt"/>
              </a:rPr>
              <a:t>If evidence is suggestive of exposure “above the guidelines,” then CE contacts IH regarding industrial hygiene referral.</a:t>
            </a:r>
          </a:p>
          <a:p>
            <a:endParaRPr lang="en-US" sz="3200" dirty="0">
              <a:solidFill>
                <a:schemeClr val="tx2">
                  <a:lumMod val="60000"/>
                  <a:lumOff val="40000"/>
                </a:schemeClr>
              </a:solidFill>
            </a:endParaRPr>
          </a:p>
        </p:txBody>
      </p:sp>
      <p:sp>
        <p:nvSpPr>
          <p:cNvPr id="4" name="TextBox 3"/>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550637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71180791"/>
              </p:ext>
            </p:extLst>
          </p:nvPr>
        </p:nvGraphicFramePr>
        <p:xfrm>
          <a:off x="152400" y="145562"/>
          <a:ext cx="8763001" cy="6756569"/>
        </p:xfrm>
        <a:graphic>
          <a:graphicData uri="http://schemas.openxmlformats.org/drawingml/2006/table">
            <a:tbl>
              <a:tblPr firstRow="1" firstCol="1" bandRow="1">
                <a:tableStyleId>{5C22544A-7EE6-4342-B048-85BDC9FD1C3A}</a:tableStyleId>
              </a:tblPr>
              <a:tblGrid>
                <a:gridCol w="1643062"/>
                <a:gridCol w="1408339"/>
                <a:gridCol w="1324562"/>
                <a:gridCol w="1233855"/>
                <a:gridCol w="1302402"/>
                <a:gridCol w="1850781"/>
              </a:tblGrid>
              <a:tr h="411990">
                <a:tc>
                  <a:txBody>
                    <a:bodyPr/>
                    <a:lstStyle/>
                    <a:p>
                      <a:pPr marL="0" marR="0" algn="ctr">
                        <a:lnSpc>
                          <a:spcPct val="107000"/>
                        </a:lnSpc>
                        <a:spcBef>
                          <a:spcPts val="0"/>
                        </a:spcBef>
                        <a:spcAft>
                          <a:spcPts val="0"/>
                        </a:spcAft>
                      </a:pPr>
                      <a:r>
                        <a:rPr lang="en-US" sz="1100" dirty="0">
                          <a:effectLst/>
                        </a:rPr>
                        <a:t>Program/ Aspects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Presumed Exposure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dirty="0">
                          <a:effectLst/>
                        </a:rPr>
                        <a:t>Occupation</a:t>
                      </a:r>
                      <a:r>
                        <a:rPr lang="en-US" sz="1100" dirty="0" smtClean="0">
                          <a:effectLst/>
                        </a:rPr>
                        <a:t>/</a:t>
                      </a:r>
                    </a:p>
                    <a:p>
                      <a:pPr marL="0" marR="0" algn="ctr">
                        <a:lnSpc>
                          <a:spcPct val="107000"/>
                        </a:lnSpc>
                        <a:spcBef>
                          <a:spcPts val="0"/>
                        </a:spcBef>
                        <a:spcAft>
                          <a:spcPts val="0"/>
                        </a:spcAft>
                      </a:pPr>
                      <a:r>
                        <a:rPr lang="en-US" sz="1100" dirty="0" smtClean="0">
                          <a:effectLst/>
                        </a:rPr>
                        <a:t>Individual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Calendar Time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Duration Time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Place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r>
              <a:tr h="764973">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Black </a:t>
                      </a:r>
                      <a:r>
                        <a:rPr lang="en-US" sz="1100" dirty="0">
                          <a:effectLst/>
                        </a:rPr>
                        <a:t>Lung Program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Coal dust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Miners, construction workers, &amp; transportation workers.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For presumption, 10 years minimum with 15 and 25 year clauses.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Coal </a:t>
                      </a:r>
                      <a:r>
                        <a:rPr lang="en-US" sz="1100" dirty="0">
                          <a:effectLst/>
                        </a:rPr>
                        <a:t>dust related work areas.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r>
              <a:tr h="764973">
                <a:tc>
                  <a:txBody>
                    <a:bodyPr/>
                    <a:lstStyle/>
                    <a:p>
                      <a:pPr marL="0" marR="0" algn="ctr">
                        <a:lnSpc>
                          <a:spcPct val="107000"/>
                        </a:lnSpc>
                        <a:spcBef>
                          <a:spcPts val="0"/>
                        </a:spcBef>
                        <a:spcAft>
                          <a:spcPts val="0"/>
                        </a:spcAft>
                      </a:pPr>
                      <a:r>
                        <a:rPr lang="en-US" sz="1100">
                          <a:effectLst/>
                        </a:rPr>
                        <a:t>VCP</a:t>
                      </a:r>
                    </a:p>
                    <a:p>
                      <a:pPr marL="0" marR="0" algn="ctr">
                        <a:lnSpc>
                          <a:spcPct val="107000"/>
                        </a:lnSpc>
                        <a:spcBef>
                          <a:spcPts val="0"/>
                        </a:spcBef>
                        <a:spcAft>
                          <a:spcPts val="0"/>
                        </a:spcAft>
                      </a:pPr>
                      <a:r>
                        <a:rPr lang="en-US" sz="1100">
                          <a:effectLst/>
                        </a:rPr>
                        <a:t>WTC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Fatalities, injuries, and/or dust from the debris.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Respondents and non-respondents living in the area.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Sept 11, 2001 to July 31st, 2002 at ground zero.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Varies. No minimum or maximum.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dirty="0" smtClean="0">
                          <a:effectLst/>
                        </a:rPr>
                        <a:t>NYC Ground Zero</a:t>
                      </a:r>
                      <a:r>
                        <a:rPr lang="en-US" sz="1100" dirty="0">
                          <a:effectLst/>
                        </a:rPr>
                        <a:t>, Pentagon site, </a:t>
                      </a:r>
                      <a:r>
                        <a:rPr lang="en-US" sz="1100" dirty="0" err="1">
                          <a:effectLst/>
                        </a:rPr>
                        <a:t>Shanksville</a:t>
                      </a:r>
                      <a:r>
                        <a:rPr lang="en-US" sz="1100" dirty="0">
                          <a:effectLst/>
                        </a:rPr>
                        <a:t>, PA site, barges or Fresh kills, or being killed due to the plane crash.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r>
              <a:tr h="1823921">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Atomic </a:t>
                      </a:r>
                      <a:r>
                        <a:rPr lang="en-US" sz="1100" dirty="0">
                          <a:effectLst/>
                        </a:rPr>
                        <a:t>Veterans Comp.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Ionizing radiation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Veterans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dirty="0">
                          <a:effectLst/>
                        </a:rPr>
                        <a:t>Between 1945 and 1962 (atmosphere tests), before Jan. 1, 1974 (Amchitka Island, AK), before </a:t>
                      </a:r>
                      <a:r>
                        <a:rPr lang="en-US" sz="1100" dirty="0" smtClean="0">
                          <a:effectLst/>
                        </a:rPr>
                        <a:t>Feb</a:t>
                      </a:r>
                      <a:r>
                        <a:rPr lang="en-US" sz="1100" dirty="0">
                          <a:effectLst/>
                        </a:rPr>
                        <a:t>. 1, 1992 (Gaseous plants), or during occupation/nuclear bombing of Japan.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Alaska</a:t>
                      </a:r>
                      <a:r>
                        <a:rPr lang="en-US" sz="1100" dirty="0">
                          <a:effectLst/>
                        </a:rPr>
                        <a:t>, Japan, atmospheric, and test sites.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r>
              <a:tr h="1294446">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Vets </a:t>
                      </a:r>
                      <a:r>
                        <a:rPr lang="en-US" sz="1100" dirty="0">
                          <a:effectLst/>
                        </a:rPr>
                        <a:t>Agent Orange Comp.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Agent </a:t>
                      </a:r>
                      <a:r>
                        <a:rPr lang="en-US" sz="1100" dirty="0">
                          <a:effectLst/>
                        </a:rPr>
                        <a:t>Orange </a:t>
                      </a:r>
                      <a:endParaRPr lang="en-US" sz="1100" dirty="0" smtClean="0">
                        <a:effectLst/>
                      </a:endParaRPr>
                    </a:p>
                    <a:p>
                      <a:pPr marL="0" marR="0" algn="ctr">
                        <a:lnSpc>
                          <a:spcPct val="107000"/>
                        </a:lnSpc>
                        <a:spcBef>
                          <a:spcPts val="0"/>
                        </a:spcBef>
                        <a:spcAft>
                          <a:spcPts val="0"/>
                        </a:spcAft>
                      </a:pPr>
                      <a:r>
                        <a:rPr lang="en-US" sz="1100" dirty="0" smtClean="0">
                          <a:effectLst/>
                        </a:rPr>
                        <a:t>(blend </a:t>
                      </a:r>
                      <a:r>
                        <a:rPr lang="en-US" sz="1100" dirty="0">
                          <a:effectLst/>
                        </a:rPr>
                        <a:t>of dioxin containing herbicides.)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Veterans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a:effectLst/>
                        </a:rPr>
                        <a:t>Between January 9, 1962 and May 7, 1975 (Vietnam) &amp; between April 1, 1968 and August 31, 1971 (Korean DMZ.)</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Vietnam </a:t>
                      </a:r>
                      <a:r>
                        <a:rPr lang="en-US" sz="1100" dirty="0">
                          <a:effectLst/>
                        </a:rPr>
                        <a:t>and Korean DMZ.</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r>
              <a:tr h="1569096">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Gulf </a:t>
                      </a:r>
                      <a:r>
                        <a:rPr lang="en-US" sz="1100" dirty="0">
                          <a:effectLst/>
                        </a:rPr>
                        <a:t>War Comp.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r>
                        <a:rPr lang="en-US" sz="1100" dirty="0">
                          <a:effectLst/>
                        </a:rPr>
                        <a:t>Chemical and </a:t>
                      </a:r>
                      <a:r>
                        <a:rPr lang="en-US" sz="1100" dirty="0" smtClean="0">
                          <a:effectLst/>
                        </a:rPr>
                        <a:t>environ</a:t>
                      </a:r>
                      <a:r>
                        <a:rPr lang="en-US" sz="1100" baseline="0" dirty="0" smtClean="0">
                          <a:effectLst/>
                        </a:rPr>
                        <a:t> agents</a:t>
                      </a:r>
                    </a:p>
                    <a:p>
                      <a:pPr marL="0" marR="0" algn="ctr">
                        <a:lnSpc>
                          <a:spcPct val="107000"/>
                        </a:lnSpc>
                        <a:spcBef>
                          <a:spcPts val="0"/>
                        </a:spcBef>
                        <a:spcAft>
                          <a:spcPts val="0"/>
                        </a:spcAft>
                      </a:pPr>
                      <a:r>
                        <a:rPr lang="en-US" sz="1100" dirty="0" smtClean="0">
                          <a:effectLst/>
                        </a:rPr>
                        <a:t>(vaccinations</a:t>
                      </a:r>
                      <a:r>
                        <a:rPr lang="en-US" sz="1100" dirty="0">
                          <a:effectLst/>
                        </a:rPr>
                        <a:t>, </a:t>
                      </a:r>
                      <a:r>
                        <a:rPr lang="en-US" sz="1100" dirty="0" err="1">
                          <a:effectLst/>
                        </a:rPr>
                        <a:t>pyridostigmine</a:t>
                      </a:r>
                      <a:r>
                        <a:rPr lang="en-US" sz="1100" dirty="0">
                          <a:effectLst/>
                        </a:rPr>
                        <a:t> bromide, pesticides, depleted uranium, infectious diseases, oil well fires, etc.)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Veterans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August </a:t>
                      </a:r>
                      <a:r>
                        <a:rPr lang="en-US" sz="1100" dirty="0">
                          <a:effectLst/>
                        </a:rPr>
                        <a:t>2, 1990 to present.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c>
                  <a:txBody>
                    <a:bodyPr/>
                    <a:lstStyle/>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endParaRPr lang="en-US" sz="1100" dirty="0" smtClean="0">
                        <a:effectLst/>
                      </a:endParaRPr>
                    </a:p>
                    <a:p>
                      <a:pPr marL="0" marR="0" algn="ctr">
                        <a:lnSpc>
                          <a:spcPct val="107000"/>
                        </a:lnSpc>
                        <a:spcBef>
                          <a:spcPts val="0"/>
                        </a:spcBef>
                        <a:spcAft>
                          <a:spcPts val="0"/>
                        </a:spcAft>
                      </a:pPr>
                      <a:r>
                        <a:rPr lang="en-US" sz="1100" dirty="0" smtClean="0">
                          <a:effectLst/>
                        </a:rPr>
                        <a:t>Gulf </a:t>
                      </a:r>
                      <a:r>
                        <a:rPr lang="en-US" sz="1100" dirty="0">
                          <a:effectLst/>
                        </a:rPr>
                        <a:t>War Theater. (Iraq, Kuwait, Saudi Arabia, the neutral zone between Iraq and Saudi Arabia, Bahrain, Qatar, United Arab Emirates, Oman, sea and airspace.)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401" marR="34401" marT="34401" marB="34401"/>
                </a:tc>
              </a:tr>
            </a:tbl>
          </a:graphicData>
        </a:graphic>
      </p:graphicFrame>
      <p:sp>
        <p:nvSpPr>
          <p:cNvPr id="3" name="Rectangle 1"/>
          <p:cNvSpPr>
            <a:spLocks noChangeArrowheads="1"/>
          </p:cNvSpPr>
          <p:nvPr/>
        </p:nvSpPr>
        <p:spPr bwMode="auto">
          <a:xfrm>
            <a:off x="2906712" y="1981200"/>
            <a:ext cx="1649151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1172381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667000"/>
            <a:ext cx="7772400" cy="1470025"/>
          </a:xfrm>
        </p:spPr>
        <p:txBody>
          <a:bodyPr/>
          <a:lstStyle/>
          <a:p>
            <a:pPr algn="l"/>
            <a:r>
              <a:rPr lang="en-US" sz="3200" dirty="0" smtClean="0"/>
              <a:t>Final Paragraph:</a:t>
            </a:r>
            <a:br>
              <a:rPr lang="en-US" sz="3200" dirty="0" smtClean="0"/>
            </a:br>
            <a:r>
              <a:rPr lang="en-US" sz="3200" dirty="0"/>
              <a:t/>
            </a:r>
            <a:br>
              <a:rPr lang="en-US" sz="3200" dirty="0"/>
            </a:br>
            <a:r>
              <a:rPr lang="en-US" sz="3200" dirty="0" smtClean="0"/>
              <a:t>“Any </a:t>
            </a:r>
            <a:r>
              <a:rPr lang="en-US" sz="3200" dirty="0"/>
              <a:t>findings of exposure, including infrequent, incidental exposure, require review of a physician to opine on the possibility of causation. This is necessary as even minimal exposure to some toxins may have a significant “aggravating or contributing” relationship to the diagnosed illness</a:t>
            </a:r>
            <a:r>
              <a:rPr lang="en-US" sz="3200" dirty="0" smtClean="0"/>
              <a:t>.”</a:t>
            </a:r>
            <a:endParaRPr lang="en-US" sz="3200"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0108307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36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Summary</a:t>
            </a:r>
            <a:br>
              <a:rPr lang="en-US" sz="3200" dirty="0" smtClean="0"/>
            </a:br>
            <a:r>
              <a:rPr lang="en-US" sz="3200" dirty="0" smtClean="0"/>
              <a:t/>
            </a:r>
            <a:br>
              <a:rPr lang="en-US" sz="3200" dirty="0" smtClean="0"/>
            </a:br>
            <a:r>
              <a:rPr lang="en-US" sz="3200" dirty="0" smtClean="0"/>
              <a:t>1. No presumptions on pre-1986 asbestos exposure</a:t>
            </a:r>
            <a:br>
              <a:rPr lang="en-US" sz="3200" dirty="0" smtClean="0"/>
            </a:br>
            <a:r>
              <a:rPr lang="en-US" sz="3200" dirty="0" smtClean="0"/>
              <a:t/>
            </a:r>
            <a:br>
              <a:rPr lang="en-US" sz="3200" dirty="0" smtClean="0"/>
            </a:br>
            <a:r>
              <a:rPr lang="en-US" sz="3200" dirty="0" smtClean="0"/>
              <a:t>2. Post-1986, assume asbestos exposure was below </a:t>
            </a:r>
            <a:br>
              <a:rPr lang="en-US" sz="3200" dirty="0" smtClean="0"/>
            </a:br>
            <a:r>
              <a:rPr lang="en-US" sz="3200" dirty="0"/>
              <a:t> </a:t>
            </a:r>
            <a:r>
              <a:rPr lang="en-US" sz="3200" dirty="0" smtClean="0"/>
              <a:t>   accepted standard, except for List A workers</a:t>
            </a:r>
            <a:br>
              <a:rPr lang="en-US" sz="3200" dirty="0" smtClean="0"/>
            </a:br>
            <a:r>
              <a:rPr lang="en-US" sz="3200" dirty="0" smtClean="0"/>
              <a:t/>
            </a:r>
            <a:br>
              <a:rPr lang="en-US" sz="3200" dirty="0" smtClean="0"/>
            </a:b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2646521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438400"/>
            <a:ext cx="8991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smtClean="0"/>
              <a:t>   </a:t>
            </a:r>
            <a:r>
              <a:rPr lang="en-US" sz="3200" dirty="0" smtClean="0"/>
              <a:t>Summary</a:t>
            </a:r>
            <a:br>
              <a:rPr lang="en-US" sz="3200" dirty="0" smtClean="0"/>
            </a:br>
            <a:r>
              <a:rPr lang="en-US" sz="3200" dirty="0" smtClean="0"/>
              <a:t/>
            </a:r>
            <a:br>
              <a:rPr lang="en-US" sz="3200" dirty="0" smtClean="0"/>
            </a:br>
            <a:r>
              <a:rPr lang="en-US" sz="3200" dirty="0" smtClean="0"/>
              <a:t>3. For List A workers, 1986-1995 work, assume </a:t>
            </a:r>
            <a:br>
              <a:rPr lang="en-US" sz="3200" dirty="0" smtClean="0"/>
            </a:br>
            <a:r>
              <a:rPr lang="en-US" sz="3200" dirty="0" smtClean="0"/>
              <a:t>    potential asbestos </a:t>
            </a:r>
            <a:r>
              <a:rPr lang="en-US" sz="3200" dirty="0"/>
              <a:t>exposure </a:t>
            </a:r>
            <a:r>
              <a:rPr lang="en-US" sz="3200" dirty="0" smtClean="0"/>
              <a:t>“likely” at low levels.</a:t>
            </a:r>
            <a:br>
              <a:rPr lang="en-US" sz="3200" dirty="0" smtClean="0"/>
            </a:br>
            <a:r>
              <a:rPr lang="en-US" sz="3200" dirty="0" smtClean="0"/>
              <a:t/>
            </a:r>
            <a:br>
              <a:rPr lang="en-US" sz="3200" dirty="0" smtClean="0"/>
            </a:br>
            <a:r>
              <a:rPr lang="en-US" sz="3200" dirty="0" smtClean="0"/>
              <a:t>4. To show greater than low level asbestos exposure </a:t>
            </a:r>
            <a:br>
              <a:rPr lang="en-US" sz="3200" dirty="0" smtClean="0"/>
            </a:br>
            <a:r>
              <a:rPr lang="en-US" sz="3200" dirty="0"/>
              <a:t> </a:t>
            </a:r>
            <a:r>
              <a:rPr lang="en-US" sz="3200" dirty="0" smtClean="0"/>
              <a:t>   in post-1986 </a:t>
            </a:r>
            <a:r>
              <a:rPr lang="en-US" sz="3200" dirty="0"/>
              <a:t>DOE work </a:t>
            </a:r>
            <a:r>
              <a:rPr lang="en-US" sz="3200" dirty="0" smtClean="0"/>
              <a:t>, need “definitive </a:t>
            </a:r>
            <a:r>
              <a:rPr lang="en-US" sz="3200" dirty="0"/>
              <a:t>and </a:t>
            </a:r>
            <a:r>
              <a:rPr lang="en-US" sz="3200" dirty="0" smtClean="0"/>
              <a:t/>
            </a:r>
            <a:br>
              <a:rPr lang="en-US" sz="3200" dirty="0" smtClean="0"/>
            </a:br>
            <a:r>
              <a:rPr lang="en-US" sz="3200" dirty="0"/>
              <a:t> </a:t>
            </a:r>
            <a:r>
              <a:rPr lang="en-US" sz="3200" dirty="0" smtClean="0"/>
              <a:t>   compelling </a:t>
            </a:r>
            <a:r>
              <a:rPr lang="en-US" sz="3200" dirty="0"/>
              <a:t>evidence” to show that </a:t>
            </a:r>
            <a:r>
              <a:rPr lang="en-US" sz="3200" dirty="0" smtClean="0"/>
              <a:t>had </a:t>
            </a:r>
            <a:r>
              <a:rPr lang="en-US" sz="3200" dirty="0"/>
              <a:t>“consistent, </a:t>
            </a:r>
            <a:r>
              <a:rPr lang="en-US" sz="3200" dirty="0" smtClean="0"/>
              <a:t/>
            </a:r>
            <a:br>
              <a:rPr lang="en-US" sz="3200" dirty="0" smtClean="0"/>
            </a:br>
            <a:r>
              <a:rPr lang="en-US" sz="3200" dirty="0"/>
              <a:t> </a:t>
            </a:r>
            <a:r>
              <a:rPr lang="en-US" sz="3200" dirty="0" smtClean="0"/>
              <a:t>   unprotected </a:t>
            </a:r>
            <a:r>
              <a:rPr lang="en-US" sz="3200" dirty="0"/>
              <a:t>contact with asbestos or ACM</a:t>
            </a:r>
            <a:r>
              <a:rPr lang="en-US" sz="3200" dirty="0" smtClean="0"/>
              <a:t>”</a:t>
            </a:r>
            <a:br>
              <a:rPr lang="en-US" sz="3200" dirty="0" smtClean="0"/>
            </a:br>
            <a:r>
              <a:rPr lang="en-US" sz="3200" dirty="0"/>
              <a:t/>
            </a:r>
            <a:br>
              <a:rPr lang="en-US" sz="3200" dirty="0"/>
            </a:b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6544514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Summary</a:t>
            </a:r>
            <a:br>
              <a:rPr lang="en-US" sz="3200" dirty="0" smtClean="0"/>
            </a:br>
            <a:r>
              <a:rPr lang="en-US" sz="3200" dirty="0"/>
              <a:t/>
            </a:r>
            <a:br>
              <a:rPr lang="en-US" sz="3200" dirty="0"/>
            </a:br>
            <a:r>
              <a:rPr lang="en-US" sz="3200" dirty="0"/>
              <a:t>5. If evidence of #4, screening referral to industrial </a:t>
            </a:r>
            <a:br>
              <a:rPr lang="en-US" sz="3200" dirty="0"/>
            </a:br>
            <a:r>
              <a:rPr lang="en-US" sz="3200" dirty="0"/>
              <a:t>    hygienist</a:t>
            </a:r>
            <a:r>
              <a:rPr lang="en-US" sz="3200" dirty="0" smtClean="0"/>
              <a:t>.</a:t>
            </a:r>
            <a:br>
              <a:rPr lang="en-US" sz="3200" dirty="0" smtClean="0"/>
            </a:br>
            <a:r>
              <a:rPr lang="en-US" sz="3200" dirty="0" smtClean="0"/>
              <a:t/>
            </a:r>
            <a:br>
              <a:rPr lang="en-US" sz="3200" dirty="0" smtClean="0"/>
            </a:br>
            <a:r>
              <a:rPr lang="en-US" sz="3200" dirty="0"/>
              <a:t>6</a:t>
            </a:r>
            <a:r>
              <a:rPr lang="en-US" sz="3200" dirty="0" smtClean="0"/>
              <a:t>. Any finding of exposure requires physician </a:t>
            </a:r>
            <a:br>
              <a:rPr lang="en-US" sz="3200" dirty="0" smtClean="0"/>
            </a:br>
            <a:r>
              <a:rPr lang="en-US" sz="3200" dirty="0"/>
              <a:t> </a:t>
            </a:r>
            <a:r>
              <a:rPr lang="en-US" sz="3200" dirty="0" smtClean="0"/>
              <a:t>   review.</a:t>
            </a: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613145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Issues</a:t>
            </a:r>
            <a:br>
              <a:rPr lang="en-US" sz="3200" dirty="0" smtClean="0"/>
            </a:br>
            <a:r>
              <a:rPr lang="en-US" sz="3200" dirty="0" smtClean="0"/>
              <a:t/>
            </a:r>
            <a:br>
              <a:rPr lang="en-US" sz="3200" dirty="0" smtClean="0"/>
            </a:br>
            <a:r>
              <a:rPr lang="en-US" sz="3200" dirty="0" smtClean="0"/>
              <a:t>1. Pre-1986 presumptions?</a:t>
            </a:r>
            <a:br>
              <a:rPr lang="en-US" sz="3200" dirty="0" smtClean="0"/>
            </a:br>
            <a:r>
              <a:rPr lang="en-US" sz="3200" dirty="0" smtClean="0"/>
              <a:t>2. List A work between 1986 and 1995:  “likely </a:t>
            </a:r>
            <a:br>
              <a:rPr lang="en-US" sz="3200" dirty="0" smtClean="0"/>
            </a:br>
            <a:r>
              <a:rPr lang="en-US" sz="3200" dirty="0"/>
              <a:t> </a:t>
            </a:r>
            <a:r>
              <a:rPr lang="en-US" sz="3200" dirty="0" smtClean="0"/>
              <a:t>   low exposure” is not evidence-based.</a:t>
            </a:r>
            <a:br>
              <a:rPr lang="en-US" sz="3200" dirty="0" smtClean="0"/>
            </a:br>
            <a:r>
              <a:rPr lang="en-US" sz="3200" dirty="0" smtClean="0"/>
              <a:t>3. Designation of 1986-1995 List A work as </a:t>
            </a:r>
            <a:br>
              <a:rPr lang="en-US" sz="3200" dirty="0" smtClean="0"/>
            </a:br>
            <a:r>
              <a:rPr lang="en-US" sz="3200" dirty="0" smtClean="0"/>
              <a:t>    involving “likely low” exposure does not </a:t>
            </a:r>
            <a:br>
              <a:rPr lang="en-US" sz="3200" dirty="0" smtClean="0"/>
            </a:br>
            <a:r>
              <a:rPr lang="en-US" sz="3200" dirty="0"/>
              <a:t> </a:t>
            </a:r>
            <a:r>
              <a:rPr lang="en-US" sz="3200" dirty="0" smtClean="0"/>
              <a:t>   facilitate decision-making.</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1646080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Issues</a:t>
            </a:r>
            <a:br>
              <a:rPr lang="en-US" sz="3200" dirty="0" smtClean="0"/>
            </a:br>
            <a:r>
              <a:rPr lang="en-US" sz="3200" dirty="0" smtClean="0"/>
              <a:t/>
            </a:r>
            <a:br>
              <a:rPr lang="en-US" sz="3200" dirty="0" smtClean="0"/>
            </a:br>
            <a:r>
              <a:rPr lang="en-US" sz="3200" dirty="0" smtClean="0"/>
              <a:t>4. CE has to judge whether submitted evidence </a:t>
            </a:r>
            <a:br>
              <a:rPr lang="en-US" sz="3200" dirty="0" smtClean="0"/>
            </a:br>
            <a:r>
              <a:rPr lang="en-US" sz="3200" dirty="0"/>
              <a:t> </a:t>
            </a:r>
            <a:r>
              <a:rPr lang="en-US" sz="3200" dirty="0" smtClean="0"/>
              <a:t>   meets a vague threshold for IH referral: </a:t>
            </a:r>
            <a:br>
              <a:rPr lang="en-US" sz="3200" dirty="0" smtClean="0"/>
            </a:br>
            <a:r>
              <a:rPr lang="en-US" sz="3200" dirty="0" smtClean="0"/>
              <a:t>          </a:t>
            </a:r>
            <a:r>
              <a:rPr lang="en-US" sz="3200" i="1" dirty="0" smtClean="0"/>
              <a:t>“</a:t>
            </a:r>
            <a:r>
              <a:rPr lang="en-US" sz="3200" i="1" dirty="0"/>
              <a:t>consistent, unprotected contact </a:t>
            </a:r>
            <a:r>
              <a:rPr lang="en-US" sz="3200" i="1" dirty="0" smtClean="0"/>
              <a:t/>
            </a:r>
            <a:br>
              <a:rPr lang="en-US" sz="3200" i="1" dirty="0" smtClean="0"/>
            </a:br>
            <a:r>
              <a:rPr lang="en-US" sz="3200" i="1" dirty="0" smtClean="0"/>
              <a:t>                    with asbestos or </a:t>
            </a:r>
            <a:r>
              <a:rPr lang="en-US" sz="3200" i="1" dirty="0"/>
              <a:t>ACM</a:t>
            </a:r>
            <a:r>
              <a:rPr lang="en-US" sz="3200" i="1" dirty="0" smtClean="0"/>
              <a:t>”</a:t>
            </a:r>
            <a:br>
              <a:rPr lang="en-US" sz="3200" i="1" dirty="0" smtClean="0"/>
            </a:br>
            <a:r>
              <a:rPr lang="en-US" sz="3200" i="1" dirty="0" smtClean="0"/>
              <a:t/>
            </a:r>
            <a:br>
              <a:rPr lang="en-US" sz="3200" i="1" dirty="0" smtClean="0"/>
            </a:br>
            <a:r>
              <a:rPr lang="en-US" sz="3200" dirty="0" smtClean="0"/>
              <a:t>5. Exposure-based CE decision-making is </a:t>
            </a:r>
            <a:br>
              <a:rPr lang="en-US" sz="3200" dirty="0" smtClean="0"/>
            </a:br>
            <a:r>
              <a:rPr lang="en-US" sz="3200" dirty="0"/>
              <a:t> </a:t>
            </a:r>
            <a:r>
              <a:rPr lang="en-US" sz="3200" dirty="0" smtClean="0"/>
              <a:t>   contradicted by stated basis for physician </a:t>
            </a:r>
            <a:br>
              <a:rPr lang="en-US" sz="3200" dirty="0" smtClean="0"/>
            </a:br>
            <a:r>
              <a:rPr lang="en-US" sz="3200" dirty="0"/>
              <a:t> </a:t>
            </a:r>
            <a:r>
              <a:rPr lang="en-US" sz="3200" dirty="0" smtClean="0"/>
              <a:t>   review.</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1873612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261" y="23622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3200" dirty="0" smtClean="0"/>
              <a:t>Possible </a:t>
            </a:r>
            <a:r>
              <a:rPr lang="en-US" sz="3200" dirty="0" smtClean="0"/>
              <a:t>remedies for claims of ARDs</a:t>
            </a:r>
            <a:br>
              <a:rPr lang="en-US" sz="3200" dirty="0" smtClean="0"/>
            </a:br>
            <a:r>
              <a:rPr lang="en-US" sz="3200" dirty="0" smtClean="0"/>
              <a:t/>
            </a:r>
            <a:br>
              <a:rPr lang="en-US" sz="3200" dirty="0" smtClean="0"/>
            </a:br>
            <a:r>
              <a:rPr lang="en-US" sz="3200" dirty="0"/>
              <a:t>1</a:t>
            </a:r>
            <a:r>
              <a:rPr lang="en-US" sz="3200" dirty="0" smtClean="0"/>
              <a:t>. Expand List A</a:t>
            </a:r>
            <a:br>
              <a:rPr lang="en-US" sz="3200" dirty="0" smtClean="0"/>
            </a:br>
            <a:r>
              <a:rPr lang="en-US" sz="3200" dirty="0"/>
              <a:t/>
            </a:r>
            <a:br>
              <a:rPr lang="en-US" sz="3200" dirty="0"/>
            </a:br>
            <a:r>
              <a:rPr lang="en-US" sz="3200" dirty="0" smtClean="0"/>
              <a:t>2. </a:t>
            </a:r>
            <a:r>
              <a:rPr lang="en-US" sz="3200" dirty="0" smtClean="0"/>
              <a:t>Rescind presumption of low exposure post-1986</a:t>
            </a:r>
            <a:br>
              <a:rPr lang="en-US" sz="3200" dirty="0" smtClean="0"/>
            </a:br>
            <a:r>
              <a:rPr lang="en-US" sz="3200" dirty="0"/>
              <a:t/>
            </a:r>
            <a:br>
              <a:rPr lang="en-US" sz="3200" dirty="0"/>
            </a:br>
            <a:r>
              <a:rPr lang="en-US" sz="3200" dirty="0" smtClean="0"/>
              <a:t>3. </a:t>
            </a:r>
            <a:r>
              <a:rPr lang="en-US" sz="3200" dirty="0" smtClean="0"/>
              <a:t>Pick </a:t>
            </a:r>
            <a:r>
              <a:rPr lang="en-US" sz="3200" dirty="0" err="1" smtClean="0"/>
              <a:t>calender</a:t>
            </a:r>
            <a:r>
              <a:rPr lang="en-US" sz="3200" dirty="0" smtClean="0"/>
              <a:t> year as cutoff that has a </a:t>
            </a:r>
            <a:br>
              <a:rPr lang="en-US" sz="3200" dirty="0" smtClean="0"/>
            </a:br>
            <a:r>
              <a:rPr lang="en-US" sz="3200" dirty="0" smtClean="0"/>
              <a:t>    safety margin.</a:t>
            </a:r>
            <a:r>
              <a:rPr lang="en-US" sz="3200" dirty="0"/>
              <a:t/>
            </a:r>
            <a:br>
              <a:rPr lang="en-US" sz="3200" dirty="0"/>
            </a:br>
            <a:r>
              <a:rPr lang="en-US" sz="3200" i="1" dirty="0" smtClean="0"/>
              <a:t/>
            </a:r>
            <a:br>
              <a:rPr lang="en-US" sz="3200" i="1" dirty="0" smtClean="0"/>
            </a:br>
            <a:r>
              <a:rPr lang="en-US" sz="3200" dirty="0"/>
              <a:t>4</a:t>
            </a:r>
            <a:r>
              <a:rPr lang="en-US" sz="3200" dirty="0" smtClean="0"/>
              <a:t>. </a:t>
            </a:r>
            <a:r>
              <a:rPr lang="en-US" sz="3200" dirty="0"/>
              <a:t>Consider including </a:t>
            </a:r>
            <a:r>
              <a:rPr lang="en-US" sz="3200" dirty="0" smtClean="0"/>
              <a:t>minimum exposure </a:t>
            </a:r>
            <a:r>
              <a:rPr lang="en-US" sz="3200" dirty="0"/>
              <a:t>duration </a:t>
            </a:r>
            <a:r>
              <a:rPr lang="en-US" sz="3200" dirty="0" smtClean="0"/>
              <a:t/>
            </a:r>
            <a:br>
              <a:rPr lang="en-US" sz="3200" dirty="0" smtClean="0"/>
            </a:br>
            <a:r>
              <a:rPr lang="en-US" sz="3200" dirty="0" smtClean="0"/>
              <a:t>    and latency </a:t>
            </a:r>
            <a:r>
              <a:rPr lang="en-US" sz="3200" dirty="0"/>
              <a:t>in </a:t>
            </a:r>
            <a:r>
              <a:rPr lang="en-US" sz="3200" dirty="0" smtClean="0"/>
              <a:t>presumptions for all ARD’s</a:t>
            </a:r>
            <a:br>
              <a:rPr lang="en-US" sz="3200" dirty="0" smtClean="0"/>
            </a:br>
            <a:r>
              <a:rPr lang="en-US" sz="3200" dirty="0" smtClean="0"/>
              <a:t>.</a:t>
            </a:r>
            <a:br>
              <a:rPr lang="en-US" sz="32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369332"/>
          </a:xfrm>
          <a:prstGeom prst="rect">
            <a:avLst/>
          </a:prstGeom>
          <a:noFill/>
        </p:spPr>
        <p:txBody>
          <a:bodyPr wrap="square" rtlCol="0">
            <a:spAutoFit/>
          </a:bodyPr>
          <a:lstStyle/>
          <a:p>
            <a:r>
              <a:rPr lang="en-US" dirty="0">
                <a:solidFill>
                  <a:srgbClr val="FFFF00"/>
                </a:solidFill>
              </a:rPr>
              <a:t>EEOICPA CIRCULAR NO.15- 05</a:t>
            </a:r>
          </a:p>
        </p:txBody>
      </p:sp>
    </p:spTree>
    <p:extLst>
      <p:ext uri="{BB962C8B-B14F-4D97-AF65-F5344CB8AC3E}">
        <p14:creationId xmlns:p14="http://schemas.microsoft.com/office/powerpoint/2010/main" val="29639037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4290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Possible remedies for claims of ARDs</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5.  </a:t>
            </a:r>
            <a:r>
              <a:rPr lang="en-US" sz="3200" dirty="0"/>
              <a:t>For all </a:t>
            </a:r>
            <a:r>
              <a:rPr lang="en-US" sz="3200" dirty="0" smtClean="0"/>
              <a:t>claims that do not meet presumption </a:t>
            </a:r>
            <a:br>
              <a:rPr lang="en-US" sz="3200" dirty="0" smtClean="0"/>
            </a:br>
            <a:r>
              <a:rPr lang="en-US" sz="3200" dirty="0"/>
              <a:t> </a:t>
            </a:r>
            <a:r>
              <a:rPr lang="en-US" sz="3200" dirty="0" smtClean="0"/>
              <a:t>     criteria, </a:t>
            </a:r>
            <a:r>
              <a:rPr lang="en-US" sz="3200" dirty="0"/>
              <a:t>have </a:t>
            </a:r>
            <a:r>
              <a:rPr lang="en-US" sz="3200" dirty="0" smtClean="0"/>
              <a:t>IH and/or CMC review</a:t>
            </a:r>
            <a:r>
              <a:rPr lang="en-US" sz="3200" dirty="0"/>
              <a:t/>
            </a:r>
            <a:br>
              <a:rPr lang="en-US" sz="3200" dirty="0"/>
            </a:br>
            <a:r>
              <a:rPr lang="en-US" sz="3200" dirty="0"/>
              <a:t>    </a:t>
            </a:r>
            <a:r>
              <a:rPr lang="en-US" sz="3200" dirty="0" smtClean="0"/>
              <a:t>  and </a:t>
            </a:r>
            <a:r>
              <a:rPr lang="en-US" sz="3200" dirty="0"/>
              <a:t>decide on significance of exposure.</a:t>
            </a:r>
            <a:br>
              <a:rPr lang="en-US" sz="3200" dirty="0"/>
            </a:br>
            <a:r>
              <a:rPr lang="en-US" sz="3200" dirty="0" smtClean="0"/>
              <a:t/>
            </a:r>
            <a:br>
              <a:rPr lang="en-US" sz="32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2771057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6675"/>
            <a:ext cx="7772400" cy="1143000"/>
          </a:xfrm>
        </p:spPr>
        <p:txBody>
          <a:bodyPr/>
          <a:lstStyle/>
          <a:p>
            <a:r>
              <a:rPr lang="en-US" sz="2800" dirty="0" smtClean="0"/>
              <a:t>Possible Exposure Presumptions, Asbestos</a:t>
            </a:r>
            <a:endParaRPr lang="en-US" sz="2800"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1267195810"/>
              </p:ext>
            </p:extLst>
          </p:nvPr>
        </p:nvGraphicFramePr>
        <p:xfrm>
          <a:off x="781050" y="838200"/>
          <a:ext cx="7772400" cy="5775960"/>
        </p:xfrm>
        <a:graphic>
          <a:graphicData uri="http://schemas.openxmlformats.org/drawingml/2006/table">
            <a:tbl>
              <a:tblPr firstRow="1" bandRow="1">
                <a:tableStyleId>{5C22544A-7EE6-4342-B048-85BDC9FD1C3A}</a:tableStyleId>
              </a:tblPr>
              <a:tblGrid>
                <a:gridCol w="2057400"/>
                <a:gridCol w="2209800"/>
                <a:gridCol w="2209800"/>
                <a:gridCol w="1295400"/>
              </a:tblGrid>
              <a:tr h="508000">
                <a:tc>
                  <a:txBody>
                    <a:bodyPr/>
                    <a:lstStyle/>
                    <a:p>
                      <a:r>
                        <a:rPr lang="en-US" dirty="0" smtClean="0"/>
                        <a:t>Exposure criteria</a:t>
                      </a:r>
                      <a:endParaRPr lang="en-US" dirty="0"/>
                    </a:p>
                  </a:txBody>
                  <a:tcPr/>
                </a:tc>
                <a:tc>
                  <a:txBody>
                    <a:bodyPr/>
                    <a:lstStyle/>
                    <a:p>
                      <a:r>
                        <a:rPr lang="en-US" dirty="0" smtClean="0"/>
                        <a:t>Asbestos-specific</a:t>
                      </a:r>
                      <a:r>
                        <a:rPr lang="en-US" baseline="0" dirty="0" smtClean="0"/>
                        <a:t> diseases </a:t>
                      </a:r>
                    </a:p>
                    <a:p>
                      <a:r>
                        <a:rPr lang="en-US" baseline="0" dirty="0" smtClean="0"/>
                        <a:t>(Chest scarring,</a:t>
                      </a:r>
                    </a:p>
                    <a:p>
                      <a:r>
                        <a:rPr lang="en-US" baseline="0" dirty="0" smtClean="0"/>
                        <a:t>Mesothelioma</a:t>
                      </a:r>
                      <a:endParaRPr lang="en-US" dirty="0"/>
                    </a:p>
                  </a:txBody>
                  <a:tcPr/>
                </a:tc>
                <a:tc>
                  <a:txBody>
                    <a:bodyPr/>
                    <a:lstStyle/>
                    <a:p>
                      <a:r>
                        <a:rPr lang="en-US" dirty="0" smtClean="0"/>
                        <a:t>Non</a:t>
                      </a:r>
                      <a:r>
                        <a:rPr lang="en-US" baseline="0" dirty="0" smtClean="0"/>
                        <a:t>specific Asbestos-related diseases (LC, Ca of ovary and larynx</a:t>
                      </a:r>
                      <a:endParaRPr lang="en-US" dirty="0"/>
                    </a:p>
                  </a:txBody>
                  <a:tcPr/>
                </a:tc>
                <a:tc>
                  <a:txBody>
                    <a:bodyPr/>
                    <a:lstStyle/>
                    <a:p>
                      <a:r>
                        <a:rPr lang="en-US" dirty="0" smtClean="0"/>
                        <a:t>Comments</a:t>
                      </a:r>
                      <a:endParaRPr lang="en-US" dirty="0"/>
                    </a:p>
                  </a:txBody>
                  <a:tcPr/>
                </a:tc>
              </a:tr>
              <a:tr h="508000">
                <a:tc>
                  <a:txBody>
                    <a:bodyPr/>
                    <a:lstStyle/>
                    <a:p>
                      <a:r>
                        <a:rPr lang="en-US" dirty="0" smtClean="0"/>
                        <a:t>   Duration</a:t>
                      </a:r>
                      <a:endParaRPr lang="en-US" dirty="0"/>
                    </a:p>
                  </a:txBody>
                  <a:tcPr/>
                </a:tc>
                <a:tc>
                  <a:txBody>
                    <a:bodyPr/>
                    <a:lstStyle/>
                    <a:p>
                      <a:r>
                        <a:rPr lang="en-US" u="sng" dirty="0" smtClean="0"/>
                        <a:t>&gt;</a:t>
                      </a:r>
                      <a:r>
                        <a:rPr lang="en-US" dirty="0" smtClean="0"/>
                        <a:t> 250 days</a:t>
                      </a:r>
                      <a:endParaRPr lang="en-US" dirty="0"/>
                    </a:p>
                  </a:txBody>
                  <a:tcPr/>
                </a:tc>
                <a:tc>
                  <a:txBody>
                    <a:bodyPr/>
                    <a:lstStyle/>
                    <a:p>
                      <a:r>
                        <a:rPr lang="en-US" u="sng" dirty="0" smtClean="0"/>
                        <a:t>&gt;</a:t>
                      </a:r>
                      <a:r>
                        <a:rPr lang="en-US" dirty="0" smtClean="0"/>
                        <a:t> 250 days</a:t>
                      </a:r>
                      <a:endParaRPr lang="en-US" dirty="0"/>
                    </a:p>
                  </a:txBody>
                  <a:tcPr/>
                </a:tc>
                <a:tc>
                  <a:txBody>
                    <a:bodyPr/>
                    <a:lstStyle/>
                    <a:p>
                      <a:endParaRPr lang="en-US" dirty="0"/>
                    </a:p>
                  </a:txBody>
                  <a:tcPr/>
                </a:tc>
              </a:tr>
              <a:tr h="508000">
                <a:tc>
                  <a:txBody>
                    <a:bodyPr/>
                    <a:lstStyle/>
                    <a:p>
                      <a:r>
                        <a:rPr lang="en-US" dirty="0" smtClean="0"/>
                        <a:t>   </a:t>
                      </a:r>
                    </a:p>
                    <a:p>
                      <a:r>
                        <a:rPr lang="en-US" baseline="0" dirty="0" smtClean="0"/>
                        <a:t>   </a:t>
                      </a:r>
                      <a:r>
                        <a:rPr lang="en-US" dirty="0" smtClean="0"/>
                        <a:t>Job titles</a:t>
                      </a:r>
                      <a:endParaRPr lang="en-US" dirty="0"/>
                    </a:p>
                  </a:txBody>
                  <a:tcPr/>
                </a:tc>
                <a:tc>
                  <a:txBody>
                    <a:bodyPr/>
                    <a:lstStyle/>
                    <a:p>
                      <a:r>
                        <a:rPr lang="en-US" dirty="0" smtClean="0"/>
                        <a:t>maintenance, construction, production, engineering</a:t>
                      </a:r>
                      <a:endParaRPr lang="en-US" dirty="0"/>
                    </a:p>
                  </a:txBody>
                  <a:tcPr/>
                </a:tc>
                <a:tc>
                  <a:txBody>
                    <a:bodyPr/>
                    <a:lstStyle/>
                    <a:p>
                      <a:r>
                        <a:rPr lang="en-US" dirty="0" smtClean="0"/>
                        <a:t>maintenance, construction, production, engineering</a:t>
                      </a:r>
                      <a:endParaRPr lang="en-US" dirty="0"/>
                    </a:p>
                  </a:txBody>
                  <a:tcPr/>
                </a:tc>
                <a:tc>
                  <a:txBody>
                    <a:bodyPr/>
                    <a:lstStyle/>
                    <a:p>
                      <a:endParaRPr lang="en-US" dirty="0"/>
                    </a:p>
                  </a:txBody>
                  <a:tcPr/>
                </a:tc>
              </a:tr>
              <a:tr h="508000">
                <a:tc>
                  <a:txBody>
                    <a:bodyPr/>
                    <a:lstStyle/>
                    <a:p>
                      <a:r>
                        <a:rPr lang="en-US" dirty="0" smtClean="0"/>
                        <a:t>   </a:t>
                      </a:r>
                      <a:r>
                        <a:rPr lang="en-US" dirty="0" err="1" smtClean="0"/>
                        <a:t>Calender</a:t>
                      </a:r>
                      <a:r>
                        <a:rPr lang="en-US" dirty="0" smtClean="0"/>
                        <a:t> years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Pre-2005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maintenance,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construction,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Pre-1995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production,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engineering</a:t>
                      </a:r>
                    </a:p>
                    <a:p>
                      <a:pPr algn="l"/>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Pre-2005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maintenance,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construction,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Pre-1995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production,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engineering</a:t>
                      </a:r>
                      <a:endParaRPr lang="en-US" dirty="0"/>
                    </a:p>
                  </a:txBody>
                  <a:tcPr/>
                </a:tc>
                <a:tc>
                  <a:txBody>
                    <a:bodyPr/>
                    <a:lstStyle/>
                    <a:p>
                      <a:endParaRPr lang="en-US"/>
                    </a:p>
                  </a:txBody>
                  <a:tcPr/>
                </a:tc>
              </a:tr>
              <a:tr h="513080">
                <a:tc>
                  <a:txBody>
                    <a:bodyPr/>
                    <a:lstStyle/>
                    <a:p>
                      <a:r>
                        <a:rPr lang="en-US" dirty="0" smtClean="0"/>
                        <a:t>   Latency</a:t>
                      </a:r>
                      <a:endParaRPr lang="en-US" dirty="0"/>
                    </a:p>
                  </a:txBody>
                  <a:tcPr/>
                </a:tc>
                <a:tc>
                  <a:txBody>
                    <a:bodyPr/>
                    <a:lstStyle/>
                    <a:p>
                      <a:pPr algn="l"/>
                      <a:r>
                        <a:rPr lang="en-US" dirty="0" smtClean="0"/>
                        <a:t>Min. 15 years</a:t>
                      </a:r>
                      <a:endParaRPr lang="en-US" dirty="0"/>
                    </a:p>
                  </a:txBody>
                  <a:tcPr/>
                </a:tc>
                <a:tc>
                  <a:txBody>
                    <a:bodyPr/>
                    <a:lstStyle/>
                    <a:p>
                      <a:pPr algn="l"/>
                      <a:r>
                        <a:rPr lang="en-US" dirty="0" smtClean="0"/>
                        <a:t>Min. 15 years</a:t>
                      </a:r>
                      <a:endParaRPr lang="en-US" dirty="0"/>
                    </a:p>
                  </a:txBody>
                  <a:tcPr/>
                </a:tc>
                <a:tc>
                  <a:txBody>
                    <a:bodyPr/>
                    <a:lstStyle/>
                    <a:p>
                      <a:endParaRPr lang="en-US"/>
                    </a:p>
                  </a:txBody>
                  <a:tcPr/>
                </a:tc>
              </a:tr>
              <a:tr h="15240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767444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2004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2800" dirty="0" smtClean="0"/>
              <a:t>For claimants for ARD’s who do not meet </a:t>
            </a:r>
            <a:br>
              <a:rPr lang="en-US" sz="2800" dirty="0" smtClean="0"/>
            </a:br>
            <a:r>
              <a:rPr lang="en-US" sz="2800" dirty="0" smtClean="0"/>
              <a:t>presumptive criteria, CE should obtain IH </a:t>
            </a:r>
            <a:br>
              <a:rPr lang="en-US" sz="2800" dirty="0" smtClean="0"/>
            </a:br>
            <a:r>
              <a:rPr lang="en-US" sz="2800" dirty="0" smtClean="0"/>
              <a:t>opinion and, if needed, CMC opinion.</a:t>
            </a:r>
            <a:br>
              <a:rPr lang="en-US" sz="2800" dirty="0" smtClean="0"/>
            </a:br>
            <a:r>
              <a:rPr lang="en-US" sz="2800" dirty="0"/>
              <a:t/>
            </a:r>
            <a:br>
              <a:rPr lang="en-US" sz="2800" dirty="0"/>
            </a:br>
            <a:r>
              <a:rPr lang="en-US" sz="2800" dirty="0" smtClean="0"/>
              <a:t>Should there a minimum threshold of exposure </a:t>
            </a:r>
            <a:br>
              <a:rPr lang="en-US" sz="2800" dirty="0" smtClean="0"/>
            </a:br>
            <a:r>
              <a:rPr lang="en-US" sz="2800" dirty="0" smtClean="0"/>
              <a:t>before CE refers claim to IH or MD?</a:t>
            </a:r>
            <a:br>
              <a:rPr lang="en-US" sz="28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endParaRPr lang="en-US" sz="2000" dirty="0">
              <a:solidFill>
                <a:srgbClr val="FFFF00"/>
              </a:solidFill>
            </a:endParaRPr>
          </a:p>
        </p:txBody>
      </p:sp>
    </p:spTree>
    <p:extLst>
      <p:ext uri="{BB962C8B-B14F-4D97-AF65-F5344CB8AC3E}">
        <p14:creationId xmlns:p14="http://schemas.microsoft.com/office/powerpoint/2010/main" val="366699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124200"/>
            <a:ext cx="7620000" cy="1470025"/>
          </a:xfrm>
        </p:spPr>
        <p:txBody>
          <a:bodyPr/>
          <a:lstStyle/>
          <a:p>
            <a:pPr algn="l"/>
            <a:r>
              <a:rPr lang="en-US" sz="3600" dirty="0" smtClean="0"/>
              <a:t>           </a:t>
            </a:r>
            <a:br>
              <a:rPr lang="en-US" sz="3600" dirty="0" smtClean="0"/>
            </a:br>
            <a:r>
              <a:rPr lang="en-US" sz="2400" dirty="0" smtClean="0"/>
              <a:t>EEOICPA</a:t>
            </a:r>
            <a:br>
              <a:rPr lang="en-US" sz="2400" dirty="0" smtClean="0"/>
            </a:br>
            <a:r>
              <a:rPr lang="en-US" sz="2400" dirty="0" smtClean="0"/>
              <a:t/>
            </a:r>
            <a:br>
              <a:rPr lang="en-US" sz="2400" dirty="0" smtClean="0"/>
            </a:br>
            <a:r>
              <a:rPr lang="en-US" sz="2400" dirty="0" smtClean="0"/>
              <a:t>Exposure presumptions in Act</a:t>
            </a:r>
            <a:br>
              <a:rPr lang="en-US" sz="2400" dirty="0" smtClean="0"/>
            </a:br>
            <a:r>
              <a:rPr lang="en-US" sz="2400" dirty="0" smtClean="0"/>
              <a:t/>
            </a:r>
            <a:br>
              <a:rPr lang="en-US" sz="2400" dirty="0" smtClean="0"/>
            </a:br>
            <a:r>
              <a:rPr lang="en-US" sz="2400" dirty="0" smtClean="0"/>
              <a:t>1. Special exposure cohort: </a:t>
            </a:r>
            <a:r>
              <a:rPr lang="en-US" sz="2400" u="sng" dirty="0" smtClean="0"/>
              <a:t>&gt;</a:t>
            </a:r>
            <a:r>
              <a:rPr lang="en-US" sz="2400" dirty="0" smtClean="0"/>
              <a:t> 250 days work in GDP before </a:t>
            </a:r>
            <a:br>
              <a:rPr lang="en-US" sz="2400" dirty="0" smtClean="0"/>
            </a:br>
            <a:r>
              <a:rPr lang="en-US" sz="2400" dirty="0"/>
              <a:t> </a:t>
            </a:r>
            <a:r>
              <a:rPr lang="en-US" sz="2400" dirty="0" smtClean="0"/>
              <a:t>   2/1/92 in a job where dosimetry monitoring was      </a:t>
            </a:r>
            <a:br>
              <a:rPr lang="en-US" sz="2400" dirty="0" smtClean="0"/>
            </a:br>
            <a:r>
              <a:rPr lang="en-US" sz="2400" dirty="0"/>
              <a:t> </a:t>
            </a:r>
            <a:r>
              <a:rPr lang="en-US" sz="2400" dirty="0" smtClean="0"/>
              <a:t>   performed or in comparable job</a:t>
            </a:r>
            <a:br>
              <a:rPr lang="en-US" sz="2400" dirty="0" smtClean="0"/>
            </a:br>
            <a:r>
              <a:rPr lang="en-US" sz="2400" dirty="0"/>
              <a:t/>
            </a:r>
            <a:br>
              <a:rPr lang="en-US" sz="2400" dirty="0"/>
            </a:br>
            <a:r>
              <a:rPr lang="en-US" sz="2400" dirty="0" smtClean="0"/>
              <a:t/>
            </a:r>
            <a:br>
              <a:rPr lang="en-US" sz="2400" dirty="0" smtClean="0"/>
            </a:br>
            <a:r>
              <a:rPr lang="en-US" sz="2400" dirty="0" smtClean="0"/>
              <a:t>2. Silica exposure: “was present </a:t>
            </a:r>
            <a:r>
              <a:rPr lang="en-US" sz="2400" u="sng" dirty="0" smtClean="0"/>
              <a:t>&gt;</a:t>
            </a:r>
            <a:r>
              <a:rPr lang="en-US" sz="2400" dirty="0" smtClean="0"/>
              <a:t> 250 days during mining </a:t>
            </a:r>
            <a:r>
              <a:rPr lang="en-US" sz="2400" dirty="0"/>
              <a:t> </a:t>
            </a:r>
            <a:r>
              <a:rPr lang="en-US" sz="2400" dirty="0" smtClean="0"/>
              <a:t>   </a:t>
            </a:r>
            <a:br>
              <a:rPr lang="en-US" sz="2400" dirty="0" smtClean="0"/>
            </a:br>
            <a:r>
              <a:rPr lang="en-US" sz="2400" dirty="0"/>
              <a:t> </a:t>
            </a:r>
            <a:r>
              <a:rPr lang="en-US" sz="2400" dirty="0" smtClean="0"/>
              <a:t>   of tunnels” at DOE facility in NV or AK </a:t>
            </a:r>
            <a:br>
              <a:rPr lang="en-US" sz="2400" dirty="0" smtClean="0"/>
            </a:br>
            <a:r>
              <a:rPr lang="en-US" sz="2400" dirty="0"/>
              <a:t/>
            </a:r>
            <a:br>
              <a:rPr lang="en-US" sz="2400" dirty="0"/>
            </a:br>
            <a:r>
              <a:rPr lang="en-US" sz="2400" dirty="0" smtClean="0"/>
              <a:t/>
            </a:r>
            <a:br>
              <a:rPr lang="en-US" sz="2400" dirty="0" smtClean="0"/>
            </a:br>
            <a:r>
              <a:rPr lang="en-US" sz="2400" dirty="0" smtClean="0"/>
              <a:t>                 </a:t>
            </a: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24278988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590800"/>
            <a:ext cx="7772400" cy="1470025"/>
          </a:xfrm>
        </p:spPr>
        <p:txBody>
          <a:bodyPr/>
          <a:lstStyle/>
          <a:p>
            <a:pPr algn="l"/>
            <a:r>
              <a:rPr lang="en-US" sz="2000" dirty="0"/>
              <a:t/>
            </a:r>
            <a:br>
              <a:rPr lang="en-US" sz="2000" dirty="0"/>
            </a:br>
            <a:r>
              <a:rPr lang="en-US" sz="2000" dirty="0"/>
              <a:t> </a:t>
            </a:r>
            <a:r>
              <a:rPr lang="en-US" sz="2800" dirty="0" smtClean="0"/>
              <a:t/>
            </a:r>
            <a:br>
              <a:rPr lang="en-US" sz="2800" dirty="0" smtClean="0"/>
            </a:br>
            <a:r>
              <a:rPr lang="en-US" sz="2800" dirty="0" smtClean="0"/>
              <a:t>EEOICP Procedure Manual</a:t>
            </a:r>
            <a:br>
              <a:rPr lang="en-US" sz="2800" dirty="0" smtClean="0"/>
            </a:br>
            <a:r>
              <a:rPr lang="en-US" sz="2800" dirty="0"/>
              <a:t/>
            </a:r>
            <a:br>
              <a:rPr lang="en-US" sz="2800" dirty="0"/>
            </a:br>
            <a:r>
              <a:rPr lang="en-US" sz="3600" dirty="0" smtClean="0"/>
              <a:t>Asthma</a:t>
            </a:r>
            <a:br>
              <a:rPr lang="en-US" sz="3600" dirty="0" smtClean="0"/>
            </a:br>
            <a:r>
              <a:rPr lang="en-US" sz="3600" dirty="0"/>
              <a:t/>
            </a:r>
            <a:br>
              <a:rPr lang="en-US" sz="3600" dirty="0"/>
            </a:br>
            <a:r>
              <a:rPr lang="en-US" sz="3600" dirty="0" smtClean="0"/>
              <a:t/>
            </a:r>
            <a:br>
              <a:rPr lang="en-US" sz="3600" dirty="0" smtClean="0"/>
            </a:br>
            <a:r>
              <a:rPr lang="en-US" sz="3000" dirty="0"/>
              <a:t/>
            </a:r>
            <a:br>
              <a:rPr lang="en-US" sz="3000" dirty="0"/>
            </a:br>
            <a:r>
              <a:rPr lang="en-US" sz="2800" dirty="0">
                <a:hlinkClick r:id="rId2"/>
              </a:rPr>
              <a:t>Exhibit 1: Matrix for Confirming Sufficient Evidence of Non-Cancerous Covered Illnesses </a:t>
            </a:r>
            <a:r>
              <a:rPr lang="en-US" sz="3000" dirty="0" smtClean="0"/>
              <a:t/>
            </a:r>
            <a:br>
              <a:rPr lang="en-US" sz="3000" dirty="0" smtClean="0"/>
            </a:br>
            <a:r>
              <a:rPr lang="en-US" sz="3000" dirty="0"/>
              <a:t/>
            </a:r>
            <a:br>
              <a:rPr lang="en-US" sz="3000" dirty="0"/>
            </a:br>
            <a:r>
              <a:rPr lang="en-US" dirty="0"/>
              <a:t/>
            </a:r>
            <a:br>
              <a:rPr lang="en-US" dirty="0"/>
            </a:br>
            <a:endParaRPr lang="en-US" dirty="0"/>
          </a:p>
        </p:txBody>
      </p:sp>
    </p:spTree>
    <p:extLst>
      <p:ext uri="{BB962C8B-B14F-4D97-AF65-F5344CB8AC3E}">
        <p14:creationId xmlns:p14="http://schemas.microsoft.com/office/powerpoint/2010/main" val="31991617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772400" cy="1470025"/>
          </a:xfrm>
        </p:spPr>
        <p:txBody>
          <a:bodyPr/>
          <a:lstStyle/>
          <a:p>
            <a:pPr algn="l"/>
            <a:r>
              <a:rPr lang="en-US" sz="2000" dirty="0"/>
              <a:t>EEOICPA BULLETIN NO: </a:t>
            </a:r>
            <a:r>
              <a:rPr lang="en-US" sz="2000" dirty="0" smtClean="0"/>
              <a:t>16-01 (Oct 2015)</a:t>
            </a:r>
            <a:r>
              <a:rPr lang="en-US" sz="2000" dirty="0"/>
              <a:t/>
            </a:r>
            <a:br>
              <a:rPr lang="en-US" sz="2000" dirty="0"/>
            </a:br>
            <a:r>
              <a:rPr lang="en-US" sz="2000" dirty="0"/>
              <a:t> </a:t>
            </a:r>
            <a:r>
              <a:rPr lang="en-US" sz="2800" dirty="0" smtClean="0"/>
              <a:t/>
            </a:r>
            <a:br>
              <a:rPr lang="en-US" sz="2800" dirty="0" smtClean="0"/>
            </a:br>
            <a:r>
              <a:rPr lang="en-US" sz="3000" dirty="0" smtClean="0"/>
              <a:t>Asthma</a:t>
            </a:r>
            <a:r>
              <a:rPr lang="en-US" dirty="0"/>
              <a:t/>
            </a:r>
            <a:br>
              <a:rPr lang="en-US" dirty="0"/>
            </a:br>
            <a:endParaRPr lang="en-US" dirty="0"/>
          </a:p>
        </p:txBody>
      </p:sp>
      <p:sp>
        <p:nvSpPr>
          <p:cNvPr id="3" name="Subtitle 2"/>
          <p:cNvSpPr>
            <a:spLocks noGrp="1"/>
          </p:cNvSpPr>
          <p:nvPr>
            <p:ph type="subTitle" idx="1"/>
          </p:nvPr>
        </p:nvSpPr>
        <p:spPr>
          <a:xfrm>
            <a:off x="609600" y="1905000"/>
            <a:ext cx="7924800" cy="1752600"/>
          </a:xfrm>
        </p:spPr>
        <p:txBody>
          <a:bodyPr/>
          <a:lstStyle/>
          <a:p>
            <a:pPr marL="514350" indent="-514350" algn="l">
              <a:buAutoNum type="arabicPeriod"/>
            </a:pPr>
            <a:r>
              <a:rPr lang="en-US" dirty="0" smtClean="0">
                <a:solidFill>
                  <a:schemeClr val="tx2"/>
                </a:solidFill>
              </a:rPr>
              <a:t>If medical evidence of “occupational </a:t>
            </a:r>
          </a:p>
          <a:p>
            <a:pPr algn="l"/>
            <a:r>
              <a:rPr lang="en-US" dirty="0" smtClean="0">
                <a:solidFill>
                  <a:schemeClr val="tx2"/>
                </a:solidFill>
              </a:rPr>
              <a:t>     asthma,” no need for exposure assessment     </a:t>
            </a:r>
          </a:p>
          <a:p>
            <a:pPr algn="l"/>
            <a:r>
              <a:rPr lang="en-US" dirty="0">
                <a:solidFill>
                  <a:schemeClr val="tx2"/>
                </a:solidFill>
              </a:rPr>
              <a:t> </a:t>
            </a:r>
            <a:r>
              <a:rPr lang="en-US" dirty="0" smtClean="0">
                <a:solidFill>
                  <a:schemeClr val="tx2"/>
                </a:solidFill>
              </a:rPr>
              <a:t>    or reference to SEM.</a:t>
            </a:r>
          </a:p>
          <a:p>
            <a:pPr algn="l"/>
            <a:endParaRPr lang="en-US" dirty="0" smtClean="0">
              <a:solidFill>
                <a:schemeClr val="tx2"/>
              </a:solidFill>
            </a:endParaRPr>
          </a:p>
          <a:p>
            <a:pPr algn="l"/>
            <a:r>
              <a:rPr lang="en-US" dirty="0" smtClean="0">
                <a:solidFill>
                  <a:schemeClr val="tx2"/>
                </a:solidFill>
              </a:rPr>
              <a:t>2. OA claims filed after DOE work ends </a:t>
            </a:r>
            <a:r>
              <a:rPr lang="en-US" dirty="0">
                <a:solidFill>
                  <a:schemeClr val="tx2"/>
                </a:solidFill>
              </a:rPr>
              <a:t> </a:t>
            </a:r>
            <a:r>
              <a:rPr lang="en-US" dirty="0" smtClean="0">
                <a:solidFill>
                  <a:schemeClr val="tx2"/>
                </a:solidFill>
              </a:rPr>
              <a:t>   </a:t>
            </a:r>
          </a:p>
          <a:p>
            <a:pPr algn="l"/>
            <a:r>
              <a:rPr lang="en-US" dirty="0">
                <a:solidFill>
                  <a:schemeClr val="tx2"/>
                </a:solidFill>
              </a:rPr>
              <a:t> </a:t>
            </a:r>
            <a:r>
              <a:rPr lang="en-US" dirty="0" smtClean="0">
                <a:solidFill>
                  <a:schemeClr val="tx2"/>
                </a:solidFill>
              </a:rPr>
              <a:t>   require well-supported report by MD. </a:t>
            </a:r>
          </a:p>
          <a:p>
            <a:pPr algn="l"/>
            <a:r>
              <a:rPr lang="en-US" dirty="0" smtClean="0">
                <a:solidFill>
                  <a:schemeClr val="tx2"/>
                </a:solidFill>
              </a:rPr>
              <a:t>   If not, referral to CMC after CE collects     </a:t>
            </a:r>
          </a:p>
          <a:p>
            <a:pPr algn="l"/>
            <a:r>
              <a:rPr lang="en-US" dirty="0">
                <a:solidFill>
                  <a:schemeClr val="tx2"/>
                </a:solidFill>
              </a:rPr>
              <a:t> </a:t>
            </a:r>
            <a:r>
              <a:rPr lang="en-US" dirty="0" smtClean="0">
                <a:solidFill>
                  <a:schemeClr val="tx2"/>
                </a:solidFill>
              </a:rPr>
              <a:t>  exposure information.</a:t>
            </a:r>
            <a:endParaRPr lang="en-US" dirty="0">
              <a:solidFill>
                <a:schemeClr val="tx2"/>
              </a:solidFill>
            </a:endParaRPr>
          </a:p>
        </p:txBody>
      </p:sp>
    </p:spTree>
    <p:extLst>
      <p:ext uri="{BB962C8B-B14F-4D97-AF65-F5344CB8AC3E}">
        <p14:creationId xmlns:p14="http://schemas.microsoft.com/office/powerpoint/2010/main" val="29471783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772400" cy="1470025"/>
          </a:xfrm>
        </p:spPr>
        <p:txBody>
          <a:bodyPr/>
          <a:lstStyle/>
          <a:p>
            <a:pPr algn="l"/>
            <a:r>
              <a:rPr lang="en-US" sz="2000" dirty="0"/>
              <a:t>EEOICPA BULLETIN NO: </a:t>
            </a:r>
            <a:r>
              <a:rPr lang="en-US" sz="2000" dirty="0" smtClean="0"/>
              <a:t>16-01 (Oct 2015)</a:t>
            </a:r>
            <a:r>
              <a:rPr lang="en-US" sz="2000" dirty="0"/>
              <a:t/>
            </a:r>
            <a:br>
              <a:rPr lang="en-US" sz="2000" dirty="0"/>
            </a:br>
            <a:r>
              <a:rPr lang="en-US" sz="2000" dirty="0"/>
              <a:t> </a:t>
            </a:r>
            <a:r>
              <a:rPr lang="en-US" sz="2800" dirty="0" smtClean="0"/>
              <a:t/>
            </a:r>
            <a:br>
              <a:rPr lang="en-US" sz="2800" dirty="0" smtClean="0"/>
            </a:br>
            <a:r>
              <a:rPr lang="en-US" sz="3000" dirty="0" smtClean="0"/>
              <a:t>Asthma</a:t>
            </a:r>
            <a:r>
              <a:rPr lang="en-US" dirty="0"/>
              <a:t/>
            </a:r>
            <a:br>
              <a:rPr lang="en-US" dirty="0"/>
            </a:br>
            <a:endParaRPr lang="en-US" dirty="0"/>
          </a:p>
        </p:txBody>
      </p:sp>
      <p:sp>
        <p:nvSpPr>
          <p:cNvPr id="3" name="Subtitle 2"/>
          <p:cNvSpPr>
            <a:spLocks noGrp="1"/>
          </p:cNvSpPr>
          <p:nvPr>
            <p:ph type="subTitle" idx="1"/>
          </p:nvPr>
        </p:nvSpPr>
        <p:spPr>
          <a:xfrm>
            <a:off x="609600" y="1905000"/>
            <a:ext cx="7924800" cy="1752600"/>
          </a:xfrm>
        </p:spPr>
        <p:txBody>
          <a:bodyPr/>
          <a:lstStyle/>
          <a:p>
            <a:pPr algn="l"/>
            <a:r>
              <a:rPr lang="en-US" dirty="0" smtClean="0">
                <a:solidFill>
                  <a:schemeClr val="tx2"/>
                </a:solidFill>
              </a:rPr>
              <a:t>3. For asthma claims w/o work-related </a:t>
            </a:r>
          </a:p>
          <a:p>
            <a:pPr algn="l"/>
            <a:r>
              <a:rPr lang="en-US" dirty="0">
                <a:solidFill>
                  <a:schemeClr val="tx2"/>
                </a:solidFill>
              </a:rPr>
              <a:t> </a:t>
            </a:r>
            <a:r>
              <a:rPr lang="en-US" dirty="0" smtClean="0">
                <a:solidFill>
                  <a:schemeClr val="tx2"/>
                </a:solidFill>
              </a:rPr>
              <a:t>   rationale, CE develops claim and consults   </a:t>
            </a:r>
          </a:p>
          <a:p>
            <a:pPr algn="l"/>
            <a:r>
              <a:rPr lang="en-US" dirty="0">
                <a:solidFill>
                  <a:schemeClr val="tx2"/>
                </a:solidFill>
              </a:rPr>
              <a:t> </a:t>
            </a:r>
            <a:r>
              <a:rPr lang="en-US" dirty="0" smtClean="0">
                <a:solidFill>
                  <a:schemeClr val="tx2"/>
                </a:solidFill>
              </a:rPr>
              <a:t>   CMC.</a:t>
            </a:r>
          </a:p>
          <a:p>
            <a:pPr algn="l"/>
            <a:endParaRPr lang="en-US" dirty="0" smtClean="0">
              <a:solidFill>
                <a:schemeClr val="tx2"/>
              </a:solidFill>
            </a:endParaRPr>
          </a:p>
          <a:p>
            <a:pPr algn="l"/>
            <a:r>
              <a:rPr lang="en-US" dirty="0" smtClean="0">
                <a:solidFill>
                  <a:schemeClr val="tx2"/>
                </a:solidFill>
              </a:rPr>
              <a:t>2. Adoption of this policy in 2015 required </a:t>
            </a:r>
          </a:p>
          <a:p>
            <a:pPr algn="l"/>
            <a:r>
              <a:rPr lang="en-US" dirty="0">
                <a:solidFill>
                  <a:schemeClr val="tx2"/>
                </a:solidFill>
              </a:rPr>
              <a:t> </a:t>
            </a:r>
            <a:r>
              <a:rPr lang="en-US" dirty="0" smtClean="0">
                <a:solidFill>
                  <a:schemeClr val="tx2"/>
                </a:solidFill>
              </a:rPr>
              <a:t>   review of claims previously denied on the </a:t>
            </a:r>
          </a:p>
          <a:p>
            <a:pPr algn="l"/>
            <a:r>
              <a:rPr lang="en-US" dirty="0">
                <a:solidFill>
                  <a:schemeClr val="tx2"/>
                </a:solidFill>
              </a:rPr>
              <a:t> </a:t>
            </a:r>
            <a:r>
              <a:rPr lang="en-US" dirty="0" smtClean="0">
                <a:solidFill>
                  <a:schemeClr val="tx2"/>
                </a:solidFill>
              </a:rPr>
              <a:t>   basis of causation. </a:t>
            </a:r>
            <a:endParaRPr lang="en-US" dirty="0">
              <a:solidFill>
                <a:schemeClr val="tx2"/>
              </a:solidFill>
            </a:endParaRPr>
          </a:p>
        </p:txBody>
      </p:sp>
    </p:spTree>
    <p:extLst>
      <p:ext uri="{BB962C8B-B14F-4D97-AF65-F5344CB8AC3E}">
        <p14:creationId xmlns:p14="http://schemas.microsoft.com/office/powerpoint/2010/main" val="31981668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8001000" cy="1470025"/>
          </a:xfrm>
        </p:spPr>
        <p:txBody>
          <a:bodyPr/>
          <a:lstStyle/>
          <a:p>
            <a:r>
              <a:rPr lang="en-US" sz="3000" dirty="0" smtClean="0"/>
              <a:t>COPD </a:t>
            </a:r>
            <a:r>
              <a:rPr lang="en-US" sz="3000" dirty="0"/>
              <a:t/>
            </a:r>
            <a:br>
              <a:rPr lang="en-US" sz="3000" dirty="0"/>
            </a:br>
            <a:r>
              <a:rPr lang="en-US" sz="3000" dirty="0" smtClean="0">
                <a:solidFill>
                  <a:schemeClr val="tx1">
                    <a:lumMod val="65000"/>
                  </a:schemeClr>
                </a:solidFill>
              </a:rPr>
              <a:t>(chronic </a:t>
            </a:r>
            <a:r>
              <a:rPr lang="en-US" sz="3000" dirty="0">
                <a:solidFill>
                  <a:schemeClr val="tx1">
                    <a:lumMod val="65000"/>
                  </a:schemeClr>
                </a:solidFill>
              </a:rPr>
              <a:t>obstructive pulmonary disease) </a:t>
            </a:r>
            <a:r>
              <a:rPr lang="en-US" sz="3000" dirty="0" smtClean="0"/>
              <a:t/>
            </a:r>
            <a:br>
              <a:rPr lang="en-US" sz="3000" dirty="0" smtClean="0"/>
            </a:br>
            <a:r>
              <a:rPr lang="en-US" sz="3000" dirty="0"/>
              <a:t/>
            </a:r>
            <a:br>
              <a:rPr lang="en-US" sz="3000" dirty="0"/>
            </a:br>
            <a:endParaRPr lang="en-US" sz="3000" dirty="0"/>
          </a:p>
        </p:txBody>
      </p:sp>
    </p:spTree>
    <p:extLst>
      <p:ext uri="{BB962C8B-B14F-4D97-AF65-F5344CB8AC3E}">
        <p14:creationId xmlns:p14="http://schemas.microsoft.com/office/powerpoint/2010/main" val="3074258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8153400" cy="1470025"/>
          </a:xfrm>
        </p:spPr>
        <p:txBody>
          <a:bodyPr/>
          <a:lstStyle/>
          <a:p>
            <a:pPr algn="l"/>
            <a:r>
              <a:rPr lang="en-US" sz="2200" dirty="0" smtClean="0"/>
              <a:t>EEOICP Procedure Manual </a:t>
            </a:r>
            <a:br>
              <a:rPr lang="en-US" sz="2200" dirty="0" smtClean="0"/>
            </a:br>
            <a:r>
              <a:rPr lang="en-US" sz="2200" dirty="0" smtClean="0"/>
              <a:t>Chapter 2-1000, Exhibit 1: Matrix</a:t>
            </a:r>
            <a:r>
              <a:rPr lang="en-US" sz="2200" dirty="0"/>
              <a:t/>
            </a:r>
            <a:br>
              <a:rPr lang="en-US" sz="2200" dirty="0"/>
            </a:br>
            <a:r>
              <a:rPr lang="en-US" sz="3200" dirty="0"/>
              <a:t/>
            </a:r>
            <a:br>
              <a:rPr lang="en-US" sz="3200" dirty="0"/>
            </a:br>
            <a:endParaRPr lang="en-US" sz="3200" dirty="0"/>
          </a:p>
        </p:txBody>
      </p:sp>
      <p:sp>
        <p:nvSpPr>
          <p:cNvPr id="3" name="Subtitle 2"/>
          <p:cNvSpPr>
            <a:spLocks noGrp="1"/>
          </p:cNvSpPr>
          <p:nvPr>
            <p:ph type="subTitle" idx="1"/>
          </p:nvPr>
        </p:nvSpPr>
        <p:spPr>
          <a:xfrm>
            <a:off x="1295400" y="1752600"/>
            <a:ext cx="7467600" cy="1752600"/>
          </a:xfrm>
        </p:spPr>
        <p:txBody>
          <a:bodyPr/>
          <a:lstStyle/>
          <a:p>
            <a:pPr algn="l"/>
            <a:r>
              <a:rPr lang="en-US" dirty="0" smtClean="0">
                <a:solidFill>
                  <a:schemeClr val="tx2"/>
                </a:solidFill>
              </a:rPr>
              <a:t>COPD</a:t>
            </a:r>
          </a:p>
          <a:p>
            <a:pPr algn="l"/>
            <a:endParaRPr lang="en-US" dirty="0">
              <a:solidFill>
                <a:schemeClr val="tx2"/>
              </a:solidFill>
            </a:endParaRPr>
          </a:p>
          <a:p>
            <a:pPr algn="l"/>
            <a:r>
              <a:rPr lang="en-US" dirty="0" smtClean="0">
                <a:solidFill>
                  <a:schemeClr val="tx2"/>
                </a:solidFill>
              </a:rPr>
              <a:t>1. MD diagnosis </a:t>
            </a:r>
            <a:r>
              <a:rPr lang="en-US" u="sng" dirty="0" smtClean="0">
                <a:solidFill>
                  <a:schemeClr val="tx2"/>
                </a:solidFill>
              </a:rPr>
              <a:t>and</a:t>
            </a:r>
            <a:r>
              <a:rPr lang="en-US" dirty="0" smtClean="0">
                <a:solidFill>
                  <a:schemeClr val="tx2"/>
                </a:solidFill>
              </a:rPr>
              <a:t> abnormal medical tests</a:t>
            </a:r>
          </a:p>
          <a:p>
            <a:pPr algn="l"/>
            <a:r>
              <a:rPr lang="en-US" dirty="0" smtClean="0">
                <a:solidFill>
                  <a:schemeClr val="tx2"/>
                </a:solidFill>
              </a:rPr>
              <a:t>2. “The </a:t>
            </a:r>
            <a:r>
              <a:rPr lang="en-US" dirty="0">
                <a:solidFill>
                  <a:schemeClr val="tx2"/>
                </a:solidFill>
              </a:rPr>
              <a:t>employee has a history of being a </a:t>
            </a:r>
            <a:endParaRPr lang="en-US" dirty="0" smtClean="0">
              <a:solidFill>
                <a:schemeClr val="tx2"/>
              </a:solidFill>
            </a:endParaRPr>
          </a:p>
          <a:p>
            <a:pPr algn="l"/>
            <a:r>
              <a:rPr lang="en-US" dirty="0">
                <a:solidFill>
                  <a:schemeClr val="tx2"/>
                </a:solidFill>
              </a:rPr>
              <a:t> </a:t>
            </a:r>
            <a:r>
              <a:rPr lang="en-US" dirty="0" smtClean="0">
                <a:solidFill>
                  <a:schemeClr val="tx2"/>
                </a:solidFill>
              </a:rPr>
              <a:t>   never smoker”</a:t>
            </a:r>
          </a:p>
          <a:p>
            <a:pPr algn="l"/>
            <a:r>
              <a:rPr lang="en-US" dirty="0" smtClean="0">
                <a:solidFill>
                  <a:schemeClr val="tx2"/>
                </a:solidFill>
              </a:rPr>
              <a:t>2. Absence of other lung diseases that </a:t>
            </a:r>
          </a:p>
          <a:p>
            <a:pPr algn="l"/>
            <a:r>
              <a:rPr lang="en-US" dirty="0">
                <a:solidFill>
                  <a:schemeClr val="tx2"/>
                </a:solidFill>
              </a:rPr>
              <a:t> </a:t>
            </a:r>
            <a:r>
              <a:rPr lang="en-US" dirty="0" smtClean="0">
                <a:solidFill>
                  <a:schemeClr val="tx2"/>
                </a:solidFill>
              </a:rPr>
              <a:t>   can explain the findings.</a:t>
            </a:r>
            <a:endParaRPr lang="en-US" dirty="0">
              <a:solidFill>
                <a:schemeClr val="tx2"/>
              </a:solidFill>
            </a:endParaRPr>
          </a:p>
        </p:txBody>
      </p:sp>
    </p:spTree>
    <p:extLst>
      <p:ext uri="{BB962C8B-B14F-4D97-AF65-F5344CB8AC3E}">
        <p14:creationId xmlns:p14="http://schemas.microsoft.com/office/powerpoint/2010/main" val="41919896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8153400" cy="1470025"/>
          </a:xfrm>
        </p:spPr>
        <p:txBody>
          <a:bodyPr/>
          <a:lstStyle/>
          <a:p>
            <a:pPr algn="l"/>
            <a:r>
              <a:rPr lang="en-US" sz="2200" dirty="0" smtClean="0"/>
              <a:t>EEOICP Procedure Manual</a:t>
            </a:r>
            <a:r>
              <a:rPr lang="en-US" sz="2200" dirty="0"/>
              <a:t/>
            </a:r>
            <a:br>
              <a:rPr lang="en-US" sz="2200" dirty="0"/>
            </a:br>
            <a:r>
              <a:rPr lang="en-US" sz="2200" dirty="0"/>
              <a:t>Chapter 2-1000, Exhibit 1: Matrix</a:t>
            </a:r>
            <a:r>
              <a:rPr lang="en-US" sz="3200" dirty="0"/>
              <a:t/>
            </a:r>
            <a:br>
              <a:rPr lang="en-US" sz="3200" dirty="0"/>
            </a:br>
            <a:endParaRPr lang="en-US" sz="3200" dirty="0"/>
          </a:p>
        </p:txBody>
      </p:sp>
      <p:sp>
        <p:nvSpPr>
          <p:cNvPr id="3" name="Subtitle 2"/>
          <p:cNvSpPr>
            <a:spLocks noGrp="1"/>
          </p:cNvSpPr>
          <p:nvPr>
            <p:ph type="subTitle" idx="1"/>
          </p:nvPr>
        </p:nvSpPr>
        <p:spPr>
          <a:xfrm>
            <a:off x="1295400" y="1752600"/>
            <a:ext cx="7467600" cy="1752600"/>
          </a:xfrm>
        </p:spPr>
        <p:txBody>
          <a:bodyPr/>
          <a:lstStyle/>
          <a:p>
            <a:pPr algn="l"/>
            <a:r>
              <a:rPr lang="en-US" dirty="0" smtClean="0">
                <a:solidFill>
                  <a:schemeClr val="tx2"/>
                </a:solidFill>
              </a:rPr>
              <a:t>COPD                                   </a:t>
            </a:r>
            <a:r>
              <a:rPr lang="en-US" sz="2400" dirty="0" smtClean="0">
                <a:solidFill>
                  <a:schemeClr val="accent6">
                    <a:lumMod val="60000"/>
                    <a:lumOff val="40000"/>
                  </a:schemeClr>
                </a:solidFill>
              </a:rPr>
              <a:t>beyond CE expertise</a:t>
            </a:r>
          </a:p>
          <a:p>
            <a:pPr algn="l"/>
            <a:endParaRPr lang="en-US" dirty="0">
              <a:solidFill>
                <a:schemeClr val="tx2"/>
              </a:solidFill>
            </a:endParaRPr>
          </a:p>
          <a:p>
            <a:pPr algn="l"/>
            <a:r>
              <a:rPr lang="en-US" dirty="0" smtClean="0">
                <a:solidFill>
                  <a:schemeClr val="tx2"/>
                </a:solidFill>
              </a:rPr>
              <a:t>1. MD diagnosis </a:t>
            </a:r>
            <a:r>
              <a:rPr lang="en-US" u="sng" dirty="0" smtClean="0">
                <a:solidFill>
                  <a:schemeClr val="tx2"/>
                </a:solidFill>
              </a:rPr>
              <a:t>and</a:t>
            </a:r>
            <a:r>
              <a:rPr lang="en-US" dirty="0" smtClean="0">
                <a:solidFill>
                  <a:schemeClr val="tx2"/>
                </a:solidFill>
              </a:rPr>
              <a:t> abnormal medical tests</a:t>
            </a:r>
          </a:p>
          <a:p>
            <a:pPr algn="l"/>
            <a:r>
              <a:rPr lang="en-US" dirty="0" smtClean="0">
                <a:solidFill>
                  <a:schemeClr val="tx2"/>
                </a:solidFill>
              </a:rPr>
              <a:t>2. “The </a:t>
            </a:r>
            <a:r>
              <a:rPr lang="en-US" dirty="0">
                <a:solidFill>
                  <a:schemeClr val="tx2"/>
                </a:solidFill>
              </a:rPr>
              <a:t>employee has a history of being a </a:t>
            </a:r>
            <a:endParaRPr lang="en-US" dirty="0" smtClean="0">
              <a:solidFill>
                <a:schemeClr val="tx2"/>
              </a:solidFill>
            </a:endParaRPr>
          </a:p>
          <a:p>
            <a:pPr algn="l"/>
            <a:r>
              <a:rPr lang="en-US" dirty="0">
                <a:solidFill>
                  <a:schemeClr val="tx2"/>
                </a:solidFill>
              </a:rPr>
              <a:t> </a:t>
            </a:r>
            <a:r>
              <a:rPr lang="en-US" dirty="0" smtClean="0">
                <a:solidFill>
                  <a:schemeClr val="tx2"/>
                </a:solidFill>
              </a:rPr>
              <a:t>   never smoker”               </a:t>
            </a:r>
            <a:r>
              <a:rPr lang="en-US" sz="2400" dirty="0" smtClean="0">
                <a:solidFill>
                  <a:schemeClr val="accent6">
                    <a:lumMod val="60000"/>
                    <a:lumOff val="40000"/>
                  </a:schemeClr>
                </a:solidFill>
              </a:rPr>
              <a:t>incorrect</a:t>
            </a:r>
          </a:p>
          <a:p>
            <a:pPr algn="l"/>
            <a:r>
              <a:rPr lang="en-US" dirty="0" smtClean="0">
                <a:solidFill>
                  <a:schemeClr val="tx2"/>
                </a:solidFill>
              </a:rPr>
              <a:t>2. Absence of other lung diseases that </a:t>
            </a:r>
          </a:p>
          <a:p>
            <a:pPr algn="l"/>
            <a:r>
              <a:rPr lang="en-US" dirty="0">
                <a:solidFill>
                  <a:schemeClr val="tx2"/>
                </a:solidFill>
              </a:rPr>
              <a:t> </a:t>
            </a:r>
            <a:r>
              <a:rPr lang="en-US" dirty="0" smtClean="0">
                <a:solidFill>
                  <a:schemeClr val="tx2"/>
                </a:solidFill>
              </a:rPr>
              <a:t>   can explain the findings.</a:t>
            </a:r>
          </a:p>
          <a:p>
            <a:pPr algn="l"/>
            <a:r>
              <a:rPr lang="en-US" dirty="0">
                <a:solidFill>
                  <a:schemeClr val="tx2"/>
                </a:solidFill>
              </a:rPr>
              <a:t>					 </a:t>
            </a:r>
            <a:r>
              <a:rPr lang="en-US" sz="2400" dirty="0">
                <a:solidFill>
                  <a:schemeClr val="accent6">
                    <a:lumMod val="60000"/>
                    <a:lumOff val="40000"/>
                  </a:schemeClr>
                </a:solidFill>
              </a:rPr>
              <a:t>beyond CE expertise</a:t>
            </a:r>
          </a:p>
        </p:txBody>
      </p:sp>
      <p:cxnSp>
        <p:nvCxnSpPr>
          <p:cNvPr id="6" name="Straight Arrow Connector 5"/>
          <p:cNvCxnSpPr/>
          <p:nvPr/>
        </p:nvCxnSpPr>
        <p:spPr bwMode="auto">
          <a:xfrm flipH="1">
            <a:off x="6553200" y="2286000"/>
            <a:ext cx="762000" cy="609600"/>
          </a:xfrm>
          <a:prstGeom prst="straightConnector1">
            <a:avLst/>
          </a:prstGeom>
          <a:solidFill>
            <a:schemeClr val="accent1"/>
          </a:solidFill>
          <a:ln w="28575" cap="flat" cmpd="sng" algn="ctr">
            <a:solidFill>
              <a:schemeClr val="accent6">
                <a:lumMod val="60000"/>
                <a:lumOff val="40000"/>
              </a:schemeClr>
            </a:solidFill>
            <a:prstDash val="solid"/>
            <a:round/>
            <a:headEnd type="none" w="med" len="med"/>
            <a:tailEnd type="arrow"/>
          </a:ln>
          <a:effectLst/>
        </p:spPr>
      </p:cxnSp>
      <p:cxnSp>
        <p:nvCxnSpPr>
          <p:cNvPr id="8" name="Straight Arrow Connector 7"/>
          <p:cNvCxnSpPr/>
          <p:nvPr/>
        </p:nvCxnSpPr>
        <p:spPr bwMode="auto">
          <a:xfrm flipH="1" flipV="1">
            <a:off x="6324600" y="5486400"/>
            <a:ext cx="762000" cy="381000"/>
          </a:xfrm>
          <a:prstGeom prst="straightConnector1">
            <a:avLst/>
          </a:prstGeom>
          <a:solidFill>
            <a:schemeClr val="accent1"/>
          </a:solidFill>
          <a:ln w="28575" cap="flat" cmpd="sng" algn="ctr">
            <a:solidFill>
              <a:schemeClr val="accent6">
                <a:lumMod val="60000"/>
                <a:lumOff val="40000"/>
              </a:schemeClr>
            </a:solidFill>
            <a:prstDash val="solid"/>
            <a:round/>
            <a:headEnd type="none" w="med" len="med"/>
            <a:tailEnd type="arrow"/>
          </a:ln>
          <a:effectLst/>
        </p:spPr>
      </p:cxnSp>
      <p:cxnSp>
        <p:nvCxnSpPr>
          <p:cNvPr id="10" name="Straight Arrow Connector 9"/>
          <p:cNvCxnSpPr/>
          <p:nvPr/>
        </p:nvCxnSpPr>
        <p:spPr bwMode="auto">
          <a:xfrm flipH="1" flipV="1">
            <a:off x="4724400" y="4267200"/>
            <a:ext cx="762000" cy="152400"/>
          </a:xfrm>
          <a:prstGeom prst="straightConnector1">
            <a:avLst/>
          </a:prstGeom>
          <a:solidFill>
            <a:schemeClr val="accent1"/>
          </a:solidFill>
          <a:ln w="28575" cap="flat" cmpd="sng" algn="ctr">
            <a:solidFill>
              <a:schemeClr val="accent6">
                <a:lumMod val="60000"/>
                <a:lumOff val="40000"/>
              </a:schemeClr>
            </a:solidFill>
            <a:prstDash val="solid"/>
            <a:round/>
            <a:headEnd type="none" w="med" len="med"/>
            <a:tailEnd type="arrow"/>
          </a:ln>
          <a:effectLst/>
        </p:spPr>
      </p:cxnSp>
    </p:spTree>
    <p:extLst>
      <p:ext uri="{BB962C8B-B14F-4D97-AF65-F5344CB8AC3E}">
        <p14:creationId xmlns:p14="http://schemas.microsoft.com/office/powerpoint/2010/main" val="21803262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500" y="838200"/>
            <a:ext cx="8001000" cy="1470025"/>
          </a:xfrm>
        </p:spPr>
        <p:txBody>
          <a:bodyPr/>
          <a:lstStyle/>
          <a:p>
            <a:pPr algn="l"/>
            <a:r>
              <a:rPr lang="en-US" sz="3000" dirty="0" smtClean="0"/>
              <a:t>COPD and </a:t>
            </a:r>
            <a:r>
              <a:rPr lang="en-US" sz="3000" dirty="0"/>
              <a:t>Asbestos E</a:t>
            </a:r>
            <a:r>
              <a:rPr lang="en-US" sz="3000" dirty="0" smtClean="0"/>
              <a:t>xposure</a:t>
            </a:r>
            <a:br>
              <a:rPr lang="en-US" sz="3000" dirty="0" smtClean="0"/>
            </a:br>
            <a:r>
              <a:rPr lang="en-US" sz="3000" dirty="0" smtClean="0"/>
              <a:t/>
            </a:r>
            <a:br>
              <a:rPr lang="en-US" sz="3000" dirty="0" smtClean="0"/>
            </a:br>
            <a:r>
              <a:rPr lang="en-US" sz="3000" dirty="0"/>
              <a:t/>
            </a:r>
            <a:br>
              <a:rPr lang="en-US" sz="3000" dirty="0"/>
            </a:br>
            <a:r>
              <a:rPr lang="en-US" sz="3000" dirty="0" smtClean="0"/>
              <a:t>Exposure Criteria</a:t>
            </a:r>
            <a:endParaRPr lang="en-US" sz="3000" dirty="0"/>
          </a:p>
        </p:txBody>
      </p:sp>
      <p:sp>
        <p:nvSpPr>
          <p:cNvPr id="3" name="Subtitle 2"/>
          <p:cNvSpPr>
            <a:spLocks noGrp="1"/>
          </p:cNvSpPr>
          <p:nvPr>
            <p:ph type="subTitle" idx="1"/>
          </p:nvPr>
        </p:nvSpPr>
        <p:spPr>
          <a:xfrm>
            <a:off x="762000" y="3048000"/>
            <a:ext cx="8191500" cy="1752600"/>
          </a:xfrm>
        </p:spPr>
        <p:txBody>
          <a:bodyPr/>
          <a:lstStyle/>
          <a:p>
            <a:pPr algn="l"/>
            <a:r>
              <a:rPr lang="en-US" sz="2800" dirty="0" smtClean="0">
                <a:solidFill>
                  <a:schemeClr val="tx2"/>
                </a:solidFill>
              </a:rPr>
              <a:t>Worked </a:t>
            </a:r>
            <a:r>
              <a:rPr lang="en-US" sz="2800" u="sng" dirty="0" smtClean="0">
                <a:solidFill>
                  <a:schemeClr val="tx2"/>
                </a:solidFill>
              </a:rPr>
              <a:t>&gt;</a:t>
            </a:r>
            <a:r>
              <a:rPr lang="en-US" sz="2800" dirty="0" smtClean="0">
                <a:solidFill>
                  <a:schemeClr val="tx2"/>
                </a:solidFill>
              </a:rPr>
              <a:t> 20 years prior to 1980 at job on List A</a:t>
            </a:r>
          </a:p>
          <a:p>
            <a:pPr algn="l"/>
            <a:r>
              <a:rPr lang="en-US" sz="2800" dirty="0" smtClean="0">
                <a:solidFill>
                  <a:schemeClr val="tx2"/>
                </a:solidFill>
              </a:rPr>
              <a:t>                                    or </a:t>
            </a:r>
          </a:p>
          <a:p>
            <a:pPr algn="l"/>
            <a:r>
              <a:rPr lang="en-US" sz="2800" dirty="0" smtClean="0">
                <a:solidFill>
                  <a:schemeClr val="tx2"/>
                </a:solidFill>
              </a:rPr>
              <a:t>IH support for &gt; 20 years significant asbestos exposure</a:t>
            </a:r>
          </a:p>
          <a:p>
            <a:pPr algn="l"/>
            <a:endParaRPr lang="en-US" sz="2800" dirty="0" smtClean="0">
              <a:solidFill>
                <a:schemeClr val="tx2"/>
              </a:solidFill>
            </a:endParaRPr>
          </a:p>
          <a:p>
            <a:pPr algn="l"/>
            <a:endParaRPr lang="en-US" sz="2800" dirty="0" smtClean="0">
              <a:solidFill>
                <a:schemeClr val="tx2"/>
              </a:solidFill>
            </a:endParaRPr>
          </a:p>
          <a:p>
            <a:pPr algn="l"/>
            <a:r>
              <a:rPr lang="en-US" sz="2800" dirty="0" smtClean="0">
                <a:solidFill>
                  <a:schemeClr val="tx2"/>
                </a:solidFill>
              </a:rPr>
              <a:t>Otherwise review by MD</a:t>
            </a:r>
            <a:endParaRPr lang="en-US" sz="2800" dirty="0">
              <a:solidFill>
                <a:schemeClr val="tx2"/>
              </a:solidFill>
            </a:endParaRPr>
          </a:p>
        </p:txBody>
      </p:sp>
      <p:sp>
        <p:nvSpPr>
          <p:cNvPr id="4" name="TextBox 3"/>
          <p:cNvSpPr txBox="1"/>
          <p:nvPr/>
        </p:nvSpPr>
        <p:spPr>
          <a:xfrm>
            <a:off x="2933700" y="228600"/>
            <a:ext cx="5638800" cy="400110"/>
          </a:xfrm>
          <a:prstGeom prst="rect">
            <a:avLst/>
          </a:prstGeom>
          <a:noFill/>
        </p:spPr>
        <p:txBody>
          <a:bodyPr wrap="square" rtlCol="0">
            <a:spAutoFit/>
          </a:bodyPr>
          <a:lstStyle/>
          <a:p>
            <a:pPr algn="r"/>
            <a:r>
              <a:rPr lang="en-US" sz="2000" dirty="0">
                <a:solidFill>
                  <a:schemeClr val="tx2"/>
                </a:solidFill>
              </a:rPr>
              <a:t>EEOICP Bulletin 16-02</a:t>
            </a:r>
          </a:p>
        </p:txBody>
      </p:sp>
    </p:spTree>
    <p:extLst>
      <p:ext uri="{BB962C8B-B14F-4D97-AF65-F5344CB8AC3E}">
        <p14:creationId xmlns:p14="http://schemas.microsoft.com/office/powerpoint/2010/main" val="14767621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772400" cy="4114800"/>
          </a:xfrm>
        </p:spPr>
        <p:txBody>
          <a:bodyPr/>
          <a:lstStyle/>
          <a:p>
            <a:pPr marL="0" indent="0">
              <a:buNone/>
            </a:pPr>
            <a:r>
              <a:rPr lang="en-US" sz="1500" u="sng" dirty="0"/>
              <a:t>Significant Asbestos </a:t>
            </a:r>
            <a:r>
              <a:rPr lang="en-US" sz="1500" u="sng" dirty="0" smtClean="0"/>
              <a:t>Exposure:   Associated </a:t>
            </a:r>
            <a:r>
              <a:rPr lang="en-US" sz="1500" u="sng" dirty="0"/>
              <a:t>Labor Categories and Job Tasks</a:t>
            </a:r>
            <a:r>
              <a:rPr lang="en-US" sz="1500" dirty="0"/>
              <a:t> </a:t>
            </a:r>
            <a:r>
              <a:rPr lang="en-US" sz="1500" dirty="0" smtClean="0"/>
              <a:t>(ATSDR 2014)</a:t>
            </a:r>
            <a:endParaRPr lang="en-US" sz="1500" dirty="0"/>
          </a:p>
          <a:p>
            <a:endParaRPr lang="en-US" sz="1500" dirty="0"/>
          </a:p>
          <a:p>
            <a:r>
              <a:rPr lang="en-US" sz="1500" dirty="0"/>
              <a:t>Automotive mechanic; Vehicle mechanic; Vehicle maintenance mechanic</a:t>
            </a:r>
          </a:p>
          <a:p>
            <a:r>
              <a:rPr lang="en-US" sz="1500" dirty="0"/>
              <a:t>Boilermaker</a:t>
            </a:r>
          </a:p>
          <a:p>
            <a:r>
              <a:rPr lang="en-US" sz="1500" dirty="0"/>
              <a:t>Carpenter; </a:t>
            </a:r>
            <a:r>
              <a:rPr lang="en-US" sz="1500" dirty="0" smtClean="0"/>
              <a:t>Dry </a:t>
            </a:r>
            <a:r>
              <a:rPr lang="en-US" sz="1500" dirty="0" err="1" smtClean="0"/>
              <a:t>waller</a:t>
            </a:r>
            <a:r>
              <a:rPr lang="en-US" sz="1500" dirty="0"/>
              <a:t>; Plasterer</a:t>
            </a:r>
          </a:p>
          <a:p>
            <a:r>
              <a:rPr lang="en-US" sz="1500" dirty="0"/>
              <a:t>Demolition technician; Laborer</a:t>
            </a:r>
          </a:p>
          <a:p>
            <a:r>
              <a:rPr lang="en-US" sz="1500" dirty="0"/>
              <a:t>Electrical mechanic; Electrician; Floor covering worker</a:t>
            </a:r>
          </a:p>
          <a:p>
            <a:r>
              <a:rPr lang="en-US" sz="1500" dirty="0"/>
              <a:t>Furnace &amp; saw operator; Furnace builder; Furnace operator; Furnace puller; Furnace technician; Furnace tender; Furnace unloader</a:t>
            </a:r>
          </a:p>
          <a:p>
            <a:r>
              <a:rPr lang="en-US" sz="1500" dirty="0"/>
              <a:t>Glazier; Glass installer; Glazer</a:t>
            </a:r>
          </a:p>
          <a:p>
            <a:r>
              <a:rPr lang="en-US" sz="1500" dirty="0"/>
              <a:t>Grinder operator; Mason (concrete grinding); Tool grinder; Maintenance mechanic (general grinding); Welder (general grinding); Machinist (machine grinding)</a:t>
            </a:r>
          </a:p>
          <a:p>
            <a:r>
              <a:rPr lang="en-US" sz="1500" dirty="0"/>
              <a:t>Insulation worker; Insulation trade worker; Insulator</a:t>
            </a:r>
          </a:p>
          <a:p>
            <a:r>
              <a:rPr lang="en-US" sz="1500" dirty="0"/>
              <a:t>Ironworker; Ironworker-rigger</a:t>
            </a:r>
          </a:p>
          <a:p>
            <a:r>
              <a:rPr lang="en-US" sz="1500" dirty="0"/>
              <a:t>Maintenance mechanic; Electrician; Insulator;</a:t>
            </a:r>
          </a:p>
          <a:p>
            <a:r>
              <a:rPr lang="en-US" sz="1500" dirty="0"/>
              <a:t>Mason; Brick &amp; tile mason; Concrete and terrazzo worker; Bricklayer, </a:t>
            </a:r>
            <a:r>
              <a:rPr lang="en-US" sz="1500" dirty="0" err="1"/>
              <a:t>Tilesetter</a:t>
            </a:r>
            <a:r>
              <a:rPr lang="en-US" sz="1500" dirty="0"/>
              <a:t> </a:t>
            </a:r>
          </a:p>
          <a:p>
            <a:r>
              <a:rPr lang="en-US" sz="1500" dirty="0"/>
              <a:t>Millwright</a:t>
            </a:r>
          </a:p>
          <a:p>
            <a:r>
              <a:rPr lang="en-US" sz="1500" dirty="0"/>
              <a:t>Heavy equipment operator; Operating Engineer</a:t>
            </a:r>
          </a:p>
          <a:p>
            <a:r>
              <a:rPr lang="en-US" sz="1500" dirty="0"/>
              <a:t>Painter</a:t>
            </a:r>
          </a:p>
          <a:p>
            <a:r>
              <a:rPr lang="en-US" sz="1500" dirty="0"/>
              <a:t>Pipefitter, Plumber steamfitter; Plumber/pipefitter; Plumbing &amp; pipefitting mechanic; Plumbing technician, Steamfitter</a:t>
            </a:r>
          </a:p>
          <a:p>
            <a:r>
              <a:rPr lang="en-US" sz="1500" dirty="0"/>
              <a:t>Roofer</a:t>
            </a:r>
          </a:p>
          <a:p>
            <a:r>
              <a:rPr lang="en-US" sz="1500" dirty="0"/>
              <a:t>Sheet metal mechanic; Sheet metal fabricator/installer</a:t>
            </a:r>
          </a:p>
          <a:p>
            <a:r>
              <a:rPr lang="en-US" sz="1500" dirty="0"/>
              <a:t>Welder; Welder burner; Welder mechanic</a:t>
            </a:r>
          </a:p>
          <a:p>
            <a:pPr marL="0" indent="0">
              <a:buNone/>
            </a:pPr>
            <a:r>
              <a:rPr lang="en-US" dirty="0"/>
              <a:t> </a:t>
            </a:r>
          </a:p>
          <a:p>
            <a:endParaRPr lang="en-US" dirty="0"/>
          </a:p>
        </p:txBody>
      </p:sp>
    </p:spTree>
    <p:extLst>
      <p:ext uri="{BB962C8B-B14F-4D97-AF65-F5344CB8AC3E}">
        <p14:creationId xmlns:p14="http://schemas.microsoft.com/office/powerpoint/2010/main" val="9008068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438400"/>
            <a:ext cx="8001000" cy="1470025"/>
          </a:xfrm>
        </p:spPr>
        <p:txBody>
          <a:bodyPr/>
          <a:lstStyle/>
          <a:p>
            <a:pPr algn="l"/>
            <a:r>
              <a:rPr lang="en-US" sz="3000" dirty="0" smtClean="0"/>
              <a:t>COPD: Presumptive Issues</a:t>
            </a:r>
            <a:br>
              <a:rPr lang="en-US" sz="3000" dirty="0" smtClean="0"/>
            </a:br>
            <a:r>
              <a:rPr lang="en-US" sz="3000" dirty="0"/>
              <a:t/>
            </a:r>
            <a:br>
              <a:rPr lang="en-US" sz="3000" dirty="0"/>
            </a:br>
            <a:r>
              <a:rPr lang="en-US" sz="3000" dirty="0" smtClean="0"/>
              <a:t>1. Expand set of causal exposures</a:t>
            </a:r>
            <a:br>
              <a:rPr lang="en-US" sz="3000" dirty="0" smtClean="0"/>
            </a:br>
            <a:r>
              <a:rPr lang="en-US" sz="3000" dirty="0"/>
              <a:t> </a:t>
            </a:r>
            <a:r>
              <a:rPr lang="en-US" sz="3000" dirty="0" smtClean="0"/>
              <a:t>           </a:t>
            </a:r>
            <a:r>
              <a:rPr lang="en-US" sz="3000" i="1" dirty="0" smtClean="0"/>
              <a:t>“vapors, gases, dusts or fumes”</a:t>
            </a:r>
            <a:br>
              <a:rPr lang="en-US" sz="3000" i="1" dirty="0" smtClean="0"/>
            </a:br>
            <a:r>
              <a:rPr lang="en-US" sz="3000" i="1" dirty="0"/>
              <a:t/>
            </a:r>
            <a:br>
              <a:rPr lang="en-US" sz="3000" i="1" dirty="0"/>
            </a:br>
            <a:r>
              <a:rPr lang="en-US" sz="3000" dirty="0" smtClean="0"/>
              <a:t>2. Duration – 5 years?</a:t>
            </a:r>
            <a:br>
              <a:rPr lang="en-US" sz="3000" dirty="0" smtClean="0"/>
            </a:br>
            <a:r>
              <a:rPr lang="en-US" sz="3000" dirty="0"/>
              <a:t/>
            </a:r>
            <a:br>
              <a:rPr lang="en-US" sz="3000" dirty="0"/>
            </a:br>
            <a:r>
              <a:rPr lang="en-US" sz="3000" dirty="0" smtClean="0"/>
              <a:t>3. </a:t>
            </a:r>
            <a:r>
              <a:rPr lang="en-US" sz="3000" dirty="0" err="1" smtClean="0"/>
              <a:t>Calender</a:t>
            </a:r>
            <a:r>
              <a:rPr lang="en-US" sz="3000" dirty="0" smtClean="0"/>
              <a:t> years – </a:t>
            </a:r>
            <a:r>
              <a:rPr lang="en-US" sz="3000" dirty="0" smtClean="0"/>
              <a:t>relevant?</a:t>
            </a:r>
            <a:r>
              <a:rPr lang="en-US" sz="3000" dirty="0" smtClean="0"/>
              <a:t/>
            </a:r>
            <a:br>
              <a:rPr lang="en-US" sz="3000" dirty="0" smtClean="0"/>
            </a:br>
            <a:r>
              <a:rPr lang="en-US" sz="3000" dirty="0"/>
              <a:t/>
            </a:r>
            <a:br>
              <a:rPr lang="en-US" sz="3000" dirty="0"/>
            </a:br>
            <a:r>
              <a:rPr lang="en-US" sz="3000" dirty="0" smtClean="0"/>
              <a:t>4. Latency – None (cause, contribute or aggravate)</a:t>
            </a:r>
            <a:br>
              <a:rPr lang="en-US" sz="3000" dirty="0" smtClean="0"/>
            </a:br>
            <a:r>
              <a:rPr lang="en-US" sz="3000" dirty="0"/>
              <a:t/>
            </a:r>
            <a:br>
              <a:rPr lang="en-US" sz="3000" dirty="0"/>
            </a:br>
            <a:r>
              <a:rPr lang="en-US" sz="3000" dirty="0" smtClean="0"/>
              <a:t>5. Time since cessation of exposure- w/</a:t>
            </a:r>
            <a:r>
              <a:rPr lang="en-US" sz="3000" dirty="0" err="1" smtClean="0"/>
              <a:t>i</a:t>
            </a:r>
            <a:r>
              <a:rPr lang="en-US" sz="3000" dirty="0" smtClean="0"/>
              <a:t> 5 years?</a:t>
            </a:r>
            <a:endParaRPr lang="en-US" sz="3000" dirty="0"/>
          </a:p>
        </p:txBody>
      </p:sp>
    </p:spTree>
    <p:extLst>
      <p:ext uri="{BB962C8B-B14F-4D97-AF65-F5344CB8AC3E}">
        <p14:creationId xmlns:p14="http://schemas.microsoft.com/office/powerpoint/2010/main" val="7920792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Exposure Presumptions, Asbestos</a:t>
            </a:r>
            <a:endParaRPr lang="en-US" sz="2800"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2810715907"/>
              </p:ext>
            </p:extLst>
          </p:nvPr>
        </p:nvGraphicFramePr>
        <p:xfrm>
          <a:off x="685800" y="1981200"/>
          <a:ext cx="7772400" cy="3850640"/>
        </p:xfrm>
        <a:graphic>
          <a:graphicData uri="http://schemas.openxmlformats.org/drawingml/2006/table">
            <a:tbl>
              <a:tblPr firstRow="1" bandRow="1">
                <a:tableStyleId>{5C22544A-7EE6-4342-B048-85BDC9FD1C3A}</a:tableStyleId>
              </a:tblPr>
              <a:tblGrid>
                <a:gridCol w="2133600"/>
                <a:gridCol w="2209800"/>
                <a:gridCol w="1676400"/>
                <a:gridCol w="1752600"/>
              </a:tblGrid>
              <a:tr h="508000">
                <a:tc>
                  <a:txBody>
                    <a:bodyPr/>
                    <a:lstStyle/>
                    <a:p>
                      <a:r>
                        <a:rPr lang="en-US" dirty="0" smtClean="0"/>
                        <a:t>Exposure criteria</a:t>
                      </a:r>
                      <a:endParaRPr lang="en-US" dirty="0"/>
                    </a:p>
                  </a:txBody>
                  <a:tcPr/>
                </a:tc>
                <a:tc>
                  <a:txBody>
                    <a:bodyPr/>
                    <a:lstStyle/>
                    <a:p>
                      <a:r>
                        <a:rPr lang="en-US" dirty="0" smtClean="0"/>
                        <a:t>COPD</a:t>
                      </a:r>
                      <a:r>
                        <a:rPr lang="en-US" baseline="0" dirty="0" smtClean="0"/>
                        <a:t> and Asbestos</a:t>
                      </a:r>
                    </a:p>
                    <a:p>
                      <a:r>
                        <a:rPr lang="en-US" baseline="0" dirty="0" smtClean="0"/>
                        <a:t>(Bulletin 16-02)</a:t>
                      </a:r>
                      <a:endParaRPr lang="en-US" dirty="0"/>
                    </a:p>
                  </a:txBody>
                  <a:tcPr/>
                </a:tc>
                <a:tc>
                  <a:txBody>
                    <a:bodyPr/>
                    <a:lstStyle/>
                    <a:p>
                      <a:pPr algn="ctr"/>
                      <a:r>
                        <a:rPr lang="en-US" dirty="0" smtClean="0"/>
                        <a:t> COPD</a:t>
                      </a:r>
                    </a:p>
                    <a:p>
                      <a:pPr algn="ctr"/>
                      <a:r>
                        <a:rPr lang="en-US" dirty="0" smtClean="0"/>
                        <a:t>Proposed?</a:t>
                      </a:r>
                      <a:endParaRPr lang="en-US" dirty="0"/>
                    </a:p>
                  </a:txBody>
                  <a:tcPr/>
                </a:tc>
                <a:tc>
                  <a:txBody>
                    <a:bodyPr/>
                    <a:lstStyle/>
                    <a:p>
                      <a:endParaRPr lang="en-US" dirty="0"/>
                    </a:p>
                  </a:txBody>
                  <a:tcPr/>
                </a:tc>
              </a:tr>
              <a:tr h="508000">
                <a:tc>
                  <a:txBody>
                    <a:bodyPr/>
                    <a:lstStyle/>
                    <a:p>
                      <a:r>
                        <a:rPr lang="en-US" dirty="0" smtClean="0"/>
                        <a:t>   Duration</a:t>
                      </a:r>
                      <a:endParaRPr lang="en-US" dirty="0"/>
                    </a:p>
                  </a:txBody>
                  <a:tcPr/>
                </a:tc>
                <a:tc>
                  <a:txBody>
                    <a:bodyPr/>
                    <a:lstStyle/>
                    <a:p>
                      <a:pPr algn="ctr"/>
                      <a:r>
                        <a:rPr lang="en-US" dirty="0" smtClean="0"/>
                        <a:t>20 years</a:t>
                      </a:r>
                      <a:endParaRPr lang="en-US" dirty="0"/>
                    </a:p>
                  </a:txBody>
                  <a:tcPr/>
                </a:tc>
                <a:tc>
                  <a:txBody>
                    <a:bodyPr/>
                    <a:lstStyle/>
                    <a:p>
                      <a:pPr algn="ctr"/>
                      <a:r>
                        <a:rPr lang="en-US" u="none" dirty="0" smtClean="0"/>
                        <a:t>5 years?</a:t>
                      </a:r>
                      <a:endParaRPr lang="en-US" u="none" dirty="0"/>
                    </a:p>
                  </a:txBody>
                  <a:tcPr/>
                </a:tc>
                <a:tc>
                  <a:txBody>
                    <a:bodyPr/>
                    <a:lstStyle/>
                    <a:p>
                      <a:endParaRPr lang="en-US" dirty="0"/>
                    </a:p>
                  </a:txBody>
                  <a:tcPr/>
                </a:tc>
              </a:tr>
              <a:tr h="508000">
                <a:tc>
                  <a:txBody>
                    <a:bodyPr/>
                    <a:lstStyle/>
                    <a:p>
                      <a:r>
                        <a:rPr lang="en-US" dirty="0" smtClean="0"/>
                        <a:t>   Job title</a:t>
                      </a:r>
                      <a:endParaRPr lang="en-US" dirty="0"/>
                    </a:p>
                  </a:txBody>
                  <a:tcPr/>
                </a:tc>
                <a:tc>
                  <a:txBody>
                    <a:bodyPr/>
                    <a:lstStyle/>
                    <a:p>
                      <a:pPr algn="ctr"/>
                      <a:r>
                        <a:rPr lang="en-US" dirty="0" smtClean="0"/>
                        <a:t>List A*</a:t>
                      </a:r>
                      <a:endParaRPr lang="en-US" dirty="0"/>
                    </a:p>
                  </a:txBody>
                  <a:tcPr/>
                </a:tc>
                <a:tc>
                  <a:txBody>
                    <a:bodyPr/>
                    <a:lstStyle/>
                    <a:p>
                      <a:pPr algn="ctr"/>
                      <a:r>
                        <a:rPr lang="en-US" dirty="0" smtClean="0"/>
                        <a:t>Exposure to VGDF</a:t>
                      </a:r>
                      <a:endParaRPr lang="en-US" dirty="0"/>
                    </a:p>
                  </a:txBody>
                  <a:tcPr/>
                </a:tc>
                <a:tc>
                  <a:txBody>
                    <a:bodyPr/>
                    <a:lstStyle/>
                    <a:p>
                      <a:endParaRPr lang="en-US" dirty="0"/>
                    </a:p>
                  </a:txBody>
                  <a:tcPr/>
                </a:tc>
              </a:tr>
              <a:tr h="508000">
                <a:tc>
                  <a:txBody>
                    <a:bodyPr/>
                    <a:lstStyle/>
                    <a:p>
                      <a:r>
                        <a:rPr lang="en-US" dirty="0" smtClean="0"/>
                        <a:t>   </a:t>
                      </a:r>
                      <a:r>
                        <a:rPr lang="en-US" dirty="0" err="1" smtClean="0"/>
                        <a:t>Calender</a:t>
                      </a:r>
                      <a:r>
                        <a:rPr lang="en-US" dirty="0" smtClean="0"/>
                        <a:t> years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Prior to 1980</a:t>
                      </a:r>
                    </a:p>
                    <a:p>
                      <a:pPr algn="ctr"/>
                      <a:endParaRPr lang="en-US" dirty="0"/>
                    </a:p>
                  </a:txBody>
                  <a:tcPr/>
                </a:tc>
                <a:tc>
                  <a:txBody>
                    <a:bodyPr/>
                    <a:lstStyle/>
                    <a:p>
                      <a:pPr algn="ctr"/>
                      <a:r>
                        <a:rPr lang="en-US" dirty="0" smtClean="0"/>
                        <a:t>Any</a:t>
                      </a:r>
                      <a:endParaRPr lang="en-US" dirty="0"/>
                    </a:p>
                  </a:txBody>
                  <a:tcPr/>
                </a:tc>
                <a:tc>
                  <a:txBody>
                    <a:bodyPr/>
                    <a:lstStyle/>
                    <a:p>
                      <a:endParaRPr lang="en-US" dirty="0"/>
                    </a:p>
                  </a:txBody>
                  <a:tcPr/>
                </a:tc>
              </a:tr>
              <a:tr h="508000">
                <a:tc>
                  <a:txBody>
                    <a:bodyPr/>
                    <a:lstStyle/>
                    <a:p>
                      <a:r>
                        <a:rPr lang="en-US" dirty="0" smtClean="0"/>
                        <a:t>   Latency</a:t>
                      </a:r>
                      <a:endParaRPr lang="en-US" dirty="0"/>
                    </a:p>
                  </a:txBody>
                  <a:tcPr/>
                </a:tc>
                <a:tc>
                  <a:txBody>
                    <a:bodyPr/>
                    <a:lstStyle/>
                    <a:p>
                      <a:pPr algn="ctr"/>
                      <a:r>
                        <a:rPr lang="en-US" dirty="0" smtClean="0"/>
                        <a:t>-</a:t>
                      </a:r>
                      <a:endParaRPr lang="en-US" dirty="0"/>
                    </a:p>
                  </a:txBody>
                  <a:tcPr/>
                </a:tc>
                <a:tc>
                  <a:txBody>
                    <a:bodyPr/>
                    <a:lstStyle/>
                    <a:p>
                      <a:pPr algn="ctr"/>
                      <a:r>
                        <a:rPr lang="en-US" dirty="0" smtClean="0"/>
                        <a:t>0</a:t>
                      </a:r>
                      <a:endParaRPr lang="en-US" dirty="0"/>
                    </a:p>
                  </a:txBody>
                  <a:tcPr/>
                </a:tc>
                <a:tc>
                  <a:txBody>
                    <a:bodyPr/>
                    <a:lstStyle/>
                    <a:p>
                      <a:endParaRPr lang="en-US"/>
                    </a:p>
                  </a:txBody>
                  <a:tcPr/>
                </a:tc>
              </a:tr>
              <a:tr h="508000">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*or IH rationale</a:t>
                      </a:r>
                    </a:p>
                    <a:p>
                      <a:pPr algn="ctr"/>
                      <a:endParaRPr lang="en-US" dirty="0"/>
                    </a:p>
                  </a:txBody>
                  <a:tcPr/>
                </a:tc>
                <a:tc>
                  <a:txBody>
                    <a:bodyPr/>
                    <a:lstStyle/>
                    <a:p>
                      <a:pPr algn="ctr"/>
                      <a:r>
                        <a:rPr lang="en-US" dirty="0" smtClean="0"/>
                        <a:t>Time since end DOE work – </a:t>
                      </a:r>
                    </a:p>
                    <a:p>
                      <a:pPr algn="ctr"/>
                      <a:r>
                        <a:rPr lang="en-US" dirty="0" smtClean="0"/>
                        <a:t>5 years?</a:t>
                      </a:r>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912381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
            <a:ext cx="7772400" cy="1470025"/>
          </a:xfrm>
        </p:spPr>
        <p:txBody>
          <a:bodyPr/>
          <a:lstStyle/>
          <a:p>
            <a:r>
              <a:rPr lang="en-US" sz="3600" dirty="0" smtClean="0"/>
              <a:t>Presumption elements</a:t>
            </a:r>
            <a:endParaRPr lang="en-US" sz="3600" dirty="0"/>
          </a:p>
        </p:txBody>
      </p:sp>
      <p:sp>
        <p:nvSpPr>
          <p:cNvPr id="3" name="Subtitle 2"/>
          <p:cNvSpPr>
            <a:spLocks noGrp="1"/>
          </p:cNvSpPr>
          <p:nvPr>
            <p:ph type="subTitle" idx="1"/>
          </p:nvPr>
        </p:nvSpPr>
        <p:spPr>
          <a:xfrm>
            <a:off x="609600" y="1371600"/>
            <a:ext cx="8839200" cy="1752600"/>
          </a:xfrm>
        </p:spPr>
        <p:txBody>
          <a:bodyPr/>
          <a:lstStyle/>
          <a:p>
            <a:pPr algn="l"/>
            <a:r>
              <a:rPr lang="en-US" dirty="0" smtClean="0">
                <a:solidFill>
                  <a:schemeClr val="tx2"/>
                </a:solidFill>
              </a:rPr>
              <a:t>Exposure:</a:t>
            </a:r>
          </a:p>
          <a:p>
            <a:pPr algn="l"/>
            <a:endParaRPr lang="en-US" dirty="0" smtClean="0">
              <a:solidFill>
                <a:schemeClr val="tx2"/>
              </a:solidFill>
            </a:endParaRPr>
          </a:p>
          <a:p>
            <a:pPr marL="457200" indent="-457200" algn="l">
              <a:buFont typeface="Arial" panose="020B0604020202020204" pitchFamily="34" charset="0"/>
              <a:buChar char="•"/>
            </a:pPr>
            <a:r>
              <a:rPr lang="en-US" dirty="0" smtClean="0">
                <a:solidFill>
                  <a:schemeClr val="tx2"/>
                </a:solidFill>
              </a:rPr>
              <a:t>Duration</a:t>
            </a:r>
          </a:p>
          <a:p>
            <a:pPr marL="457200" indent="-457200" algn="l">
              <a:buFont typeface="Arial" panose="020B0604020202020204" pitchFamily="34" charset="0"/>
              <a:buChar char="•"/>
            </a:pPr>
            <a:r>
              <a:rPr lang="en-US" dirty="0" smtClean="0">
                <a:solidFill>
                  <a:schemeClr val="tx2"/>
                </a:solidFill>
              </a:rPr>
              <a:t>Job title (proxy for intensity and frequency)</a:t>
            </a:r>
          </a:p>
          <a:p>
            <a:pPr marL="457200" indent="-457200" algn="l">
              <a:buFont typeface="Arial" panose="020B0604020202020204" pitchFamily="34" charset="0"/>
              <a:buChar char="•"/>
            </a:pPr>
            <a:r>
              <a:rPr lang="en-US" dirty="0" err="1" smtClean="0">
                <a:solidFill>
                  <a:schemeClr val="tx2"/>
                </a:solidFill>
              </a:rPr>
              <a:t>Calender</a:t>
            </a:r>
            <a:r>
              <a:rPr lang="en-US" dirty="0" smtClean="0">
                <a:solidFill>
                  <a:schemeClr val="tx2"/>
                </a:solidFill>
              </a:rPr>
              <a:t> years</a:t>
            </a:r>
          </a:p>
          <a:p>
            <a:pPr marL="457200" indent="-457200" algn="l">
              <a:buFont typeface="Arial" panose="020B0604020202020204" pitchFamily="34" charset="0"/>
              <a:buChar char="•"/>
            </a:pPr>
            <a:r>
              <a:rPr lang="en-US" dirty="0" smtClean="0">
                <a:solidFill>
                  <a:schemeClr val="tx2"/>
                </a:solidFill>
              </a:rPr>
              <a:t>Latency</a:t>
            </a:r>
          </a:p>
          <a:p>
            <a:pPr marL="457200" indent="-457200" algn="l">
              <a:buFont typeface="Arial" panose="020B0604020202020204" pitchFamily="34" charset="0"/>
              <a:buChar char="•"/>
            </a:pPr>
            <a:endParaRPr lang="en-US" dirty="0">
              <a:solidFill>
                <a:schemeClr val="tx2"/>
              </a:solidFill>
            </a:endParaRPr>
          </a:p>
          <a:p>
            <a:pPr algn="l"/>
            <a:r>
              <a:rPr lang="en-US" dirty="0" smtClean="0">
                <a:solidFill>
                  <a:schemeClr val="tx2"/>
                </a:solidFill>
              </a:rPr>
              <a:t>Disease: diagnostic criteria</a:t>
            </a:r>
            <a:endParaRPr lang="en-US" dirty="0">
              <a:solidFill>
                <a:schemeClr val="tx2"/>
              </a:solidFill>
            </a:endParaRPr>
          </a:p>
        </p:txBody>
      </p:sp>
    </p:spTree>
    <p:extLst>
      <p:ext uri="{BB962C8B-B14F-4D97-AF65-F5344CB8AC3E}">
        <p14:creationId xmlns:p14="http://schemas.microsoft.com/office/powerpoint/2010/main" val="11619213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8001000" cy="1470025"/>
          </a:xfrm>
        </p:spPr>
        <p:txBody>
          <a:bodyPr/>
          <a:lstStyle/>
          <a:p>
            <a:r>
              <a:rPr lang="en-US" sz="3000" dirty="0" smtClean="0"/>
              <a:t>Solvents and </a:t>
            </a:r>
            <a:r>
              <a:rPr lang="en-US" sz="3000" dirty="0"/>
              <a:t>H</a:t>
            </a:r>
            <a:r>
              <a:rPr lang="en-US" sz="3000" dirty="0" smtClean="0"/>
              <a:t>earing Loss </a:t>
            </a:r>
            <a:r>
              <a:rPr lang="en-US" sz="3000" dirty="0"/>
              <a:t/>
            </a:r>
            <a:br>
              <a:rPr lang="en-US" sz="3000" dirty="0"/>
            </a:br>
            <a:r>
              <a:rPr lang="en-US" sz="3000" dirty="0" smtClean="0"/>
              <a:t/>
            </a:r>
            <a:br>
              <a:rPr lang="en-US" sz="3000" dirty="0" smtClean="0"/>
            </a:br>
            <a:r>
              <a:rPr lang="en-US" sz="3000" dirty="0"/>
              <a:t/>
            </a:r>
            <a:br>
              <a:rPr lang="en-US" sz="3000" dirty="0"/>
            </a:br>
            <a:endParaRPr lang="en-US" sz="3000" dirty="0"/>
          </a:p>
        </p:txBody>
      </p:sp>
    </p:spTree>
    <p:extLst>
      <p:ext uri="{BB962C8B-B14F-4D97-AF65-F5344CB8AC3E}">
        <p14:creationId xmlns:p14="http://schemas.microsoft.com/office/powerpoint/2010/main" val="9738641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438400"/>
            <a:ext cx="8001000" cy="1470025"/>
          </a:xfrm>
        </p:spPr>
        <p:txBody>
          <a:bodyPr/>
          <a:lstStyle/>
          <a:p>
            <a:pPr algn="l"/>
            <a:r>
              <a:rPr lang="en-US" sz="2800" dirty="0"/>
              <a:t>Solvents and Hearing </a:t>
            </a:r>
            <a:r>
              <a:rPr lang="en-US" sz="2800" dirty="0" smtClean="0"/>
              <a:t>Loss: Current Criteria</a:t>
            </a:r>
            <a:br>
              <a:rPr lang="en-US" sz="2800" dirty="0" smtClean="0"/>
            </a:br>
            <a:r>
              <a:rPr lang="en-US" sz="2800" i="1" dirty="0"/>
              <a:t/>
            </a:r>
            <a:br>
              <a:rPr lang="en-US" sz="2800" i="1" dirty="0"/>
            </a:br>
            <a:r>
              <a:rPr lang="en-US" sz="2800" dirty="0"/>
              <a:t>1</a:t>
            </a:r>
            <a:r>
              <a:rPr lang="en-US" sz="2800" dirty="0" smtClean="0"/>
              <a:t>. Duration – 10 years</a:t>
            </a:r>
            <a:br>
              <a:rPr lang="en-US" sz="2800" dirty="0" smtClean="0"/>
            </a:br>
            <a:r>
              <a:rPr lang="en-US" sz="2800" dirty="0"/>
              <a:t/>
            </a:r>
            <a:br>
              <a:rPr lang="en-US" sz="2800" dirty="0"/>
            </a:br>
            <a:r>
              <a:rPr lang="en-US" sz="2800" dirty="0"/>
              <a:t>2</a:t>
            </a:r>
            <a:r>
              <a:rPr lang="en-US" sz="2800" dirty="0" smtClean="0"/>
              <a:t>. </a:t>
            </a:r>
            <a:r>
              <a:rPr lang="en-US" sz="2800" dirty="0" err="1" smtClean="0"/>
              <a:t>Calender</a:t>
            </a:r>
            <a:r>
              <a:rPr lang="en-US" sz="2800" dirty="0" smtClean="0"/>
              <a:t> years – Prior to 1990</a:t>
            </a:r>
            <a:br>
              <a:rPr lang="en-US" sz="2800" dirty="0" smtClean="0"/>
            </a:br>
            <a:r>
              <a:rPr lang="en-US" sz="2800" dirty="0"/>
              <a:t/>
            </a:r>
            <a:br>
              <a:rPr lang="en-US" sz="2800" dirty="0"/>
            </a:br>
            <a:r>
              <a:rPr lang="en-US" sz="2800" dirty="0" smtClean="0"/>
              <a:t>3. Solvents – 7 identified common agents</a:t>
            </a:r>
            <a:br>
              <a:rPr lang="en-US" sz="2800" dirty="0" smtClean="0"/>
            </a:br>
            <a:r>
              <a:rPr lang="en-US" sz="2800" dirty="0"/>
              <a:t/>
            </a:r>
            <a:br>
              <a:rPr lang="en-US" sz="2800" dirty="0"/>
            </a:br>
            <a:r>
              <a:rPr lang="en-US" sz="2800" dirty="0" smtClean="0"/>
              <a:t>4. 22 job titles – many very common</a:t>
            </a:r>
            <a:br>
              <a:rPr lang="en-US" sz="2800" dirty="0" smtClean="0"/>
            </a:br>
            <a:r>
              <a:rPr lang="en-US" sz="2800" dirty="0"/>
              <a:t/>
            </a:r>
            <a:br>
              <a:rPr lang="en-US" sz="2800" dirty="0"/>
            </a:br>
            <a:r>
              <a:rPr lang="en-US" sz="2800" dirty="0"/>
              <a:t>3</a:t>
            </a:r>
            <a:r>
              <a:rPr lang="en-US" sz="2800" dirty="0" smtClean="0"/>
              <a:t>. Latency – None</a:t>
            </a:r>
            <a:br>
              <a:rPr lang="en-US" sz="2800" dirty="0" smtClean="0"/>
            </a:br>
            <a:r>
              <a:rPr lang="en-US" sz="2800" dirty="0" smtClean="0"/>
              <a:t/>
            </a:r>
            <a:br>
              <a:rPr lang="en-US" sz="2800" dirty="0" smtClean="0"/>
            </a:br>
            <a:r>
              <a:rPr lang="en-US" sz="2800" dirty="0" smtClean="0"/>
              <a:t>4. Time since cessation of exposure- not specified</a:t>
            </a:r>
            <a:endParaRPr lang="en-US" sz="2800" dirty="0"/>
          </a:p>
        </p:txBody>
      </p:sp>
      <p:sp>
        <p:nvSpPr>
          <p:cNvPr id="3" name="Title 1"/>
          <p:cNvSpPr txBox="1">
            <a:spLocks/>
          </p:cNvSpPr>
          <p:nvPr/>
        </p:nvSpPr>
        <p:spPr bwMode="auto">
          <a:xfrm>
            <a:off x="152400" y="6248401"/>
            <a:ext cx="88392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r>
              <a:rPr lang="en-US" sz="1800" kern="0" dirty="0" smtClean="0"/>
              <a:t>EEOICP Procedure Manual, Chapter 2-0-700,  Exhibit 3</a:t>
            </a:r>
            <a:r>
              <a:rPr lang="en-US" sz="2200" kern="0" dirty="0" smtClean="0"/>
              <a:t/>
            </a:r>
            <a:br>
              <a:rPr lang="en-US" sz="2200" kern="0" dirty="0" smtClean="0"/>
            </a:br>
            <a:r>
              <a:rPr lang="en-US" sz="3200" kern="0" dirty="0" smtClean="0"/>
              <a:t/>
            </a:r>
            <a:br>
              <a:rPr lang="en-US" sz="3200" kern="0" dirty="0" smtClean="0"/>
            </a:br>
            <a:endParaRPr lang="en-US" sz="3200" kern="0" dirty="0"/>
          </a:p>
        </p:txBody>
      </p:sp>
    </p:spTree>
    <p:extLst>
      <p:ext uri="{BB962C8B-B14F-4D97-AF65-F5344CB8AC3E}">
        <p14:creationId xmlns:p14="http://schemas.microsoft.com/office/powerpoint/2010/main" val="9268879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7772400" cy="1143000"/>
          </a:xfrm>
        </p:spPr>
        <p:txBody>
          <a:bodyPr/>
          <a:lstStyle/>
          <a:p>
            <a:r>
              <a:rPr lang="en-US" sz="2800" dirty="0" smtClean="0"/>
              <a:t/>
            </a:r>
            <a:br>
              <a:rPr lang="en-US" sz="2800" dirty="0" smtClean="0"/>
            </a:br>
            <a:r>
              <a:rPr lang="en-US" sz="2800" dirty="0" smtClean="0"/>
              <a:t>Job titles, Solvents and Hearing Loss</a:t>
            </a:r>
            <a:endParaRPr lang="en-US" sz="2800" dirty="0"/>
          </a:p>
        </p:txBody>
      </p:sp>
      <p:sp>
        <p:nvSpPr>
          <p:cNvPr id="3" name="Content Placeholder 2"/>
          <p:cNvSpPr>
            <a:spLocks noGrp="1"/>
          </p:cNvSpPr>
          <p:nvPr>
            <p:ph idx="1"/>
          </p:nvPr>
        </p:nvSpPr>
        <p:spPr>
          <a:xfrm>
            <a:off x="685800" y="838200"/>
            <a:ext cx="7772400" cy="4114800"/>
          </a:xfrm>
        </p:spPr>
        <p:txBody>
          <a:bodyPr/>
          <a:lstStyle/>
          <a:p>
            <a:pPr lvl="0"/>
            <a:r>
              <a:rPr lang="en-US" sz="1400" dirty="0"/>
              <a:t>Boilermaker</a:t>
            </a:r>
          </a:p>
          <a:p>
            <a:pPr lvl="0"/>
            <a:r>
              <a:rPr lang="en-US" sz="1400" dirty="0"/>
              <a:t>Chemical Operator</a:t>
            </a:r>
          </a:p>
          <a:p>
            <a:pPr lvl="0"/>
            <a:r>
              <a:rPr lang="en-US" sz="1400" dirty="0"/>
              <a:t>Chemist</a:t>
            </a:r>
          </a:p>
          <a:p>
            <a:pPr lvl="0"/>
            <a:r>
              <a:rPr lang="en-US" sz="1400" dirty="0"/>
              <a:t>Electrician/Electrical Maintenance/Lineman</a:t>
            </a:r>
          </a:p>
          <a:p>
            <a:pPr lvl="0"/>
            <a:r>
              <a:rPr lang="en-US" sz="1400" dirty="0"/>
              <a:t>Electroplater/Electroplating Technician</a:t>
            </a:r>
          </a:p>
          <a:p>
            <a:pPr lvl="0"/>
            <a:r>
              <a:rPr lang="en-US" sz="1400" dirty="0"/>
              <a:t>Garage/Auto/Equipment Mechanic</a:t>
            </a:r>
          </a:p>
          <a:p>
            <a:pPr lvl="0"/>
            <a:r>
              <a:rPr lang="en-US" sz="1400" dirty="0"/>
              <a:t>Guard/Security Officer/Security Patrol Officer (i.e. firearm cleaning activities)</a:t>
            </a:r>
          </a:p>
          <a:p>
            <a:pPr lvl="0"/>
            <a:r>
              <a:rPr lang="en-US" sz="1400" dirty="0"/>
              <a:t>Instrument Mechanic/Instrument Technician</a:t>
            </a:r>
          </a:p>
          <a:p>
            <a:pPr lvl="0"/>
            <a:r>
              <a:rPr lang="en-US" sz="1400" dirty="0"/>
              <a:t>Janitor</a:t>
            </a:r>
          </a:p>
          <a:p>
            <a:pPr lvl="0"/>
            <a:r>
              <a:rPr lang="en-US" sz="1400" dirty="0"/>
              <a:t>Laboratory Analyst/Aide</a:t>
            </a:r>
          </a:p>
          <a:p>
            <a:pPr lvl="0"/>
            <a:r>
              <a:rPr lang="en-US" sz="1400" dirty="0"/>
              <a:t>Laboratory Technician/Technologist</a:t>
            </a:r>
          </a:p>
          <a:p>
            <a:pPr lvl="0"/>
            <a:r>
              <a:rPr lang="en-US" sz="1400" dirty="0"/>
              <a:t>Lubricator</a:t>
            </a:r>
          </a:p>
          <a:p>
            <a:pPr lvl="0"/>
            <a:r>
              <a:rPr lang="en-US" sz="1400" dirty="0"/>
              <a:t>Machinist</a:t>
            </a:r>
          </a:p>
          <a:p>
            <a:pPr lvl="0"/>
            <a:r>
              <a:rPr lang="en-US" sz="1400" dirty="0"/>
              <a:t>Maintenance Mechanic</a:t>
            </a:r>
          </a:p>
          <a:p>
            <a:pPr lvl="0"/>
            <a:r>
              <a:rPr lang="en-US" sz="1400" dirty="0"/>
              <a:t>Millwright</a:t>
            </a:r>
          </a:p>
          <a:p>
            <a:pPr lvl="0"/>
            <a:r>
              <a:rPr lang="en-US" sz="1400" dirty="0"/>
              <a:t>Operator (most any kind)</a:t>
            </a:r>
          </a:p>
          <a:p>
            <a:pPr lvl="0"/>
            <a:r>
              <a:rPr lang="en-US" sz="1400" dirty="0"/>
              <a:t>Painter</a:t>
            </a:r>
          </a:p>
          <a:p>
            <a:pPr lvl="0"/>
            <a:r>
              <a:rPr lang="en-US" sz="1400" dirty="0"/>
              <a:t>Pipefitter</a:t>
            </a:r>
          </a:p>
          <a:p>
            <a:pPr lvl="0"/>
            <a:r>
              <a:rPr lang="en-US" sz="1400" dirty="0"/>
              <a:t>Printer/Reproduction Clerk</a:t>
            </a:r>
          </a:p>
          <a:p>
            <a:pPr lvl="0"/>
            <a:r>
              <a:rPr lang="en-US" sz="1400" dirty="0"/>
              <a:t>Refrigeration Mechanic/HVAC Mechanic</a:t>
            </a:r>
          </a:p>
          <a:p>
            <a:pPr lvl="0"/>
            <a:r>
              <a:rPr lang="en-US" sz="1400" dirty="0"/>
              <a:t>Sheet Metal Worker</a:t>
            </a:r>
          </a:p>
          <a:p>
            <a:pPr lvl="0"/>
            <a:r>
              <a:rPr lang="en-US" sz="1400" dirty="0"/>
              <a:t>Utility Operator</a:t>
            </a:r>
          </a:p>
          <a:p>
            <a:endParaRPr lang="en-US" dirty="0"/>
          </a:p>
        </p:txBody>
      </p:sp>
    </p:spTree>
    <p:extLst>
      <p:ext uri="{BB962C8B-B14F-4D97-AF65-F5344CB8AC3E}">
        <p14:creationId xmlns:p14="http://schemas.microsoft.com/office/powerpoint/2010/main" val="418857184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733800"/>
            <a:ext cx="8001000" cy="1470025"/>
          </a:xfrm>
        </p:spPr>
        <p:txBody>
          <a:bodyPr/>
          <a:lstStyle/>
          <a:p>
            <a:pPr algn="l"/>
            <a:r>
              <a:rPr lang="en-US" sz="2800" dirty="0" smtClean="0"/>
              <a:t>Memo, Dr. </a:t>
            </a:r>
            <a:r>
              <a:rPr lang="en-US" sz="2800" dirty="0" smtClean="0"/>
              <a:t>Stokes to Mr. </a:t>
            </a:r>
            <a:r>
              <a:rPr lang="en-US" sz="2800" dirty="0" smtClean="0"/>
              <a:t>V</a:t>
            </a:r>
            <a:r>
              <a:rPr lang="en-US" sz="2800" dirty="0" smtClean="0"/>
              <a:t>ance</a:t>
            </a:r>
            <a:br>
              <a:rPr lang="en-US" sz="2800" dirty="0" smtClean="0"/>
            </a:br>
            <a:r>
              <a:rPr lang="en-US" sz="2800" dirty="0" smtClean="0"/>
              <a:t>December 23, 2016</a:t>
            </a:r>
            <a:br>
              <a:rPr lang="en-US" sz="2800" dirty="0" smtClean="0"/>
            </a:br>
            <a:r>
              <a:rPr lang="en-US" sz="2800" dirty="0"/>
              <a:t/>
            </a:r>
            <a:br>
              <a:rPr lang="en-US" sz="2800" dirty="0"/>
            </a:br>
            <a:r>
              <a:rPr lang="en-US" sz="2800" dirty="0" smtClean="0"/>
              <a:t>1. Reviews published studies on HL and solvent </a:t>
            </a:r>
            <a:br>
              <a:rPr lang="en-US" sz="2800" dirty="0" smtClean="0"/>
            </a:br>
            <a:r>
              <a:rPr lang="en-US" sz="2800" dirty="0"/>
              <a:t> </a:t>
            </a:r>
            <a:r>
              <a:rPr lang="en-US" sz="2800" dirty="0" smtClean="0"/>
              <a:t>   exposures, 1993-2007</a:t>
            </a:r>
            <a:br>
              <a:rPr lang="en-US" sz="2800" dirty="0" smtClean="0"/>
            </a:br>
            <a:r>
              <a:rPr lang="en-US" sz="2800" dirty="0" smtClean="0"/>
              <a:t/>
            </a:r>
            <a:br>
              <a:rPr lang="en-US" sz="2800" dirty="0" smtClean="0"/>
            </a:br>
            <a:r>
              <a:rPr lang="en-US" sz="2800" dirty="0" smtClean="0"/>
              <a:t>2. Cites individual studies show that </a:t>
            </a:r>
            <a:r>
              <a:rPr lang="en-US" sz="2800" u="sng" dirty="0" smtClean="0"/>
              <a:t>&lt;</a:t>
            </a:r>
            <a:r>
              <a:rPr lang="en-US" sz="2800" dirty="0" smtClean="0"/>
              <a:t> 8 years of </a:t>
            </a:r>
            <a:br>
              <a:rPr lang="en-US" sz="2800" dirty="0" smtClean="0"/>
            </a:br>
            <a:r>
              <a:rPr lang="en-US" sz="2800" dirty="0"/>
              <a:t> </a:t>
            </a:r>
            <a:r>
              <a:rPr lang="en-US" sz="2800" dirty="0" smtClean="0"/>
              <a:t>   solvent exposure does not lead to HL.</a:t>
            </a:r>
            <a:br>
              <a:rPr lang="en-US" sz="2800" dirty="0" smtClean="0"/>
            </a:br>
            <a:r>
              <a:rPr lang="en-US" sz="2800" dirty="0"/>
              <a:t/>
            </a:r>
            <a:br>
              <a:rPr lang="en-US" sz="2800" dirty="0"/>
            </a:br>
            <a:r>
              <a:rPr lang="en-US" sz="2800" dirty="0" smtClean="0"/>
              <a:t>3. HL demonstrated at average 12.3 years of solvent    </a:t>
            </a:r>
            <a:br>
              <a:rPr lang="en-US" sz="2800" dirty="0" smtClean="0"/>
            </a:br>
            <a:r>
              <a:rPr lang="en-US" sz="2800" dirty="0"/>
              <a:t> </a:t>
            </a:r>
            <a:r>
              <a:rPr lang="en-US" sz="2800" dirty="0" smtClean="0"/>
              <a:t>   exposure in 1 study</a:t>
            </a:r>
            <a:br>
              <a:rPr lang="en-US" sz="2800" dirty="0" smtClean="0"/>
            </a:br>
            <a:r>
              <a:rPr lang="en-US" sz="2800" dirty="0" smtClean="0"/>
              <a:t/>
            </a:r>
            <a:br>
              <a:rPr lang="en-US" sz="2800" dirty="0" smtClean="0"/>
            </a:br>
            <a:r>
              <a:rPr lang="en-US" sz="2800" dirty="0" smtClean="0"/>
              <a:t>4. Assumes mechanism of hearing loss is same for all </a:t>
            </a:r>
            <a:br>
              <a:rPr lang="en-US" sz="2800" dirty="0" smtClean="0"/>
            </a:br>
            <a:r>
              <a:rPr lang="en-US" sz="2800" dirty="0"/>
              <a:t> </a:t>
            </a:r>
            <a:r>
              <a:rPr lang="en-US" sz="2800" dirty="0" smtClean="0"/>
              <a:t>   7 solvents</a:t>
            </a:r>
            <a:br>
              <a:rPr lang="en-US" sz="2800" dirty="0" smtClean="0"/>
            </a:br>
            <a:r>
              <a:rPr lang="en-US" sz="2800" dirty="0" smtClean="0"/>
              <a:t/>
            </a:r>
            <a:br>
              <a:rPr lang="en-US" sz="2800" dirty="0" smtClean="0"/>
            </a:br>
            <a:r>
              <a:rPr lang="en-US" sz="3000" dirty="0"/>
              <a:t/>
            </a:r>
            <a:br>
              <a:rPr lang="en-US" sz="3000" dirty="0"/>
            </a:br>
            <a:r>
              <a:rPr lang="en-US" sz="3000" dirty="0" smtClean="0"/>
              <a:t/>
            </a:r>
            <a:br>
              <a:rPr lang="en-US" sz="3000" dirty="0" smtClean="0"/>
            </a:br>
            <a:r>
              <a:rPr lang="en-US" sz="3000" dirty="0"/>
              <a:t/>
            </a:r>
            <a:br>
              <a:rPr lang="en-US" sz="3000" dirty="0"/>
            </a:br>
            <a:endParaRPr lang="en-US" sz="3000" dirty="0"/>
          </a:p>
        </p:txBody>
      </p:sp>
    </p:spTree>
    <p:extLst>
      <p:ext uri="{BB962C8B-B14F-4D97-AF65-F5344CB8AC3E}">
        <p14:creationId xmlns:p14="http://schemas.microsoft.com/office/powerpoint/2010/main" val="32109011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Solvent-related Hearing Loss</a:t>
            </a:r>
            <a:endParaRPr lang="en-US" sz="2800"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1049063290"/>
              </p:ext>
            </p:extLst>
          </p:nvPr>
        </p:nvGraphicFramePr>
        <p:xfrm>
          <a:off x="685800" y="1600200"/>
          <a:ext cx="7772400" cy="4937760"/>
        </p:xfrm>
        <a:graphic>
          <a:graphicData uri="http://schemas.openxmlformats.org/drawingml/2006/table">
            <a:tbl>
              <a:tblPr firstRow="1" bandRow="1">
                <a:tableStyleId>{5C22544A-7EE6-4342-B048-85BDC9FD1C3A}</a:tableStyleId>
              </a:tblPr>
              <a:tblGrid>
                <a:gridCol w="1981200"/>
                <a:gridCol w="2667000"/>
                <a:gridCol w="2209800"/>
                <a:gridCol w="914400"/>
              </a:tblGrid>
              <a:tr h="508000">
                <a:tc>
                  <a:txBody>
                    <a:bodyPr/>
                    <a:lstStyle/>
                    <a:p>
                      <a:pPr algn="ctr"/>
                      <a:r>
                        <a:rPr lang="en-US" dirty="0" smtClean="0"/>
                        <a:t>Exposure criteria</a:t>
                      </a:r>
                      <a:endParaRPr lang="en-US" dirty="0"/>
                    </a:p>
                  </a:txBody>
                  <a:tcPr/>
                </a:tc>
                <a:tc>
                  <a:txBody>
                    <a:bodyPr/>
                    <a:lstStyle/>
                    <a:p>
                      <a:pPr algn="ctr"/>
                      <a:r>
                        <a:rPr lang="en-US" baseline="0" dirty="0" smtClean="0"/>
                        <a:t>Hearing loss</a:t>
                      </a:r>
                    </a:p>
                    <a:p>
                      <a:pPr algn="ctr"/>
                      <a:r>
                        <a:rPr lang="en-US" baseline="0" dirty="0" smtClean="0"/>
                        <a:t>Current criteria</a:t>
                      </a:r>
                    </a:p>
                  </a:txBody>
                  <a:tcPr/>
                </a:tc>
                <a:tc>
                  <a:txBody>
                    <a:bodyPr/>
                    <a:lstStyle/>
                    <a:p>
                      <a:pPr algn="ctr"/>
                      <a:r>
                        <a:rPr lang="en-US" dirty="0" smtClean="0"/>
                        <a:t> </a:t>
                      </a:r>
                      <a:r>
                        <a:rPr lang="en-US" baseline="0" dirty="0" smtClean="0"/>
                        <a:t>Hearing loss</a:t>
                      </a:r>
                    </a:p>
                    <a:p>
                      <a:pPr algn="ctr"/>
                      <a:r>
                        <a:rPr lang="en-US" baseline="0" dirty="0" smtClean="0"/>
                        <a:t>Possible new criteria</a:t>
                      </a:r>
                    </a:p>
                  </a:txBody>
                  <a:tcPr/>
                </a:tc>
                <a:tc>
                  <a:txBody>
                    <a:bodyPr/>
                    <a:lstStyle/>
                    <a:p>
                      <a:endParaRPr lang="en-US" dirty="0"/>
                    </a:p>
                  </a:txBody>
                  <a:tcPr/>
                </a:tc>
              </a:tr>
              <a:tr h="508000">
                <a:tc>
                  <a:txBody>
                    <a:bodyPr/>
                    <a:lstStyle/>
                    <a:p>
                      <a:r>
                        <a:rPr lang="en-US" dirty="0" smtClean="0"/>
                        <a:t>   Job title</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22 job titles*</a:t>
                      </a:r>
                    </a:p>
                    <a:p>
                      <a:pPr algn="ctr"/>
                      <a:endParaRPr lang="en-US" dirty="0"/>
                    </a:p>
                  </a:txBody>
                  <a:tcPr/>
                </a:tc>
                <a:tc>
                  <a:txBody>
                    <a:bodyPr/>
                    <a:lstStyle/>
                    <a:p>
                      <a:pPr algn="ctr"/>
                      <a:r>
                        <a:rPr lang="en-US" u="none" dirty="0" smtClean="0"/>
                        <a:t>Add titles or related titles?</a:t>
                      </a:r>
                      <a:endParaRPr lang="en-US" u="none" dirty="0"/>
                    </a:p>
                  </a:txBody>
                  <a:tcPr/>
                </a:tc>
                <a:tc>
                  <a:txBody>
                    <a:bodyPr/>
                    <a:lstStyle/>
                    <a:p>
                      <a:endParaRPr lang="en-US" dirty="0"/>
                    </a:p>
                  </a:txBody>
                  <a:tcPr/>
                </a:tc>
              </a:tr>
              <a:tr h="508000">
                <a:tc>
                  <a:txBody>
                    <a:bodyPr/>
                    <a:lstStyle/>
                    <a:p>
                      <a:r>
                        <a:rPr lang="en-US" dirty="0" smtClean="0"/>
                        <a:t>   Solvent exposure</a:t>
                      </a:r>
                      <a:endParaRPr lang="en-US" dirty="0"/>
                    </a:p>
                  </a:txBody>
                  <a:tcPr/>
                </a:tc>
                <a:tc>
                  <a:txBody>
                    <a:bodyPr/>
                    <a:lstStyle/>
                    <a:p>
                      <a:pPr algn="ctr"/>
                      <a:r>
                        <a:rPr lang="en-US" dirty="0" smtClean="0"/>
                        <a:t>7 specified solvents*^</a:t>
                      </a:r>
                      <a:endParaRPr lang="en-US" dirty="0"/>
                    </a:p>
                  </a:txBody>
                  <a:tcPr/>
                </a:tc>
                <a:tc>
                  <a:txBody>
                    <a:bodyPr/>
                    <a:lstStyle/>
                    <a:p>
                      <a:pPr algn="ctr"/>
                      <a:r>
                        <a:rPr lang="en-US" dirty="0" smtClean="0"/>
                        <a:t>Broader set of analogous solvents</a:t>
                      </a:r>
                      <a:endParaRPr lang="en-US" dirty="0"/>
                    </a:p>
                  </a:txBody>
                  <a:tcPr/>
                </a:tc>
                <a:tc>
                  <a:txBody>
                    <a:bodyPr/>
                    <a:lstStyle/>
                    <a:p>
                      <a:endParaRPr lang="en-US" dirty="0"/>
                    </a:p>
                  </a:txBody>
                  <a:tcPr/>
                </a:tc>
              </a:tr>
              <a:tr h="508000">
                <a:tc>
                  <a:txBody>
                    <a:bodyPr/>
                    <a:lstStyle/>
                    <a:p>
                      <a:r>
                        <a:rPr lang="en-US" dirty="0" smtClean="0"/>
                        <a:t>   </a:t>
                      </a:r>
                      <a:r>
                        <a:rPr lang="en-US" dirty="0" err="1" smtClean="0"/>
                        <a:t>Calender</a:t>
                      </a:r>
                      <a:r>
                        <a:rPr lang="en-US" dirty="0" smtClean="0"/>
                        <a:t> years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Prior to 1990</a:t>
                      </a:r>
                    </a:p>
                    <a:p>
                      <a:pPr algn="ctr"/>
                      <a:endParaRPr lang="en-US" dirty="0"/>
                    </a:p>
                  </a:txBody>
                  <a:tcPr/>
                </a:tc>
                <a:tc>
                  <a:txBody>
                    <a:bodyPr/>
                    <a:lstStyle/>
                    <a:p>
                      <a:pPr algn="ctr"/>
                      <a:r>
                        <a:rPr lang="en-US" dirty="0" smtClean="0"/>
                        <a:t>?</a:t>
                      </a:r>
                      <a:endParaRPr lang="en-US" dirty="0"/>
                    </a:p>
                  </a:txBody>
                  <a:tcPr/>
                </a:tc>
                <a:tc>
                  <a:txBody>
                    <a:bodyPr/>
                    <a:lstStyle/>
                    <a:p>
                      <a:endParaRPr lang="en-US" dirty="0"/>
                    </a:p>
                  </a:txBody>
                  <a:tcPr/>
                </a:tc>
              </a:tr>
              <a:tr h="50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Duration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10 consecutive years</a:t>
                      </a:r>
                    </a:p>
                    <a:p>
                      <a:pPr algn="ctr"/>
                      <a:r>
                        <a:rPr lang="en-US" dirty="0" smtClean="0"/>
                        <a:t>-</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u="none" dirty="0" smtClean="0"/>
                        <a:t>? total years</a:t>
                      </a:r>
                    </a:p>
                  </a:txBody>
                  <a:tcPr/>
                </a:tc>
                <a:tc>
                  <a:txBody>
                    <a:bodyPr/>
                    <a:lstStyle/>
                    <a:p>
                      <a:endParaRPr lang="en-US"/>
                    </a:p>
                  </a:txBody>
                  <a:tcPr/>
                </a:tc>
              </a:tr>
              <a:tr h="508000">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*Both criteria must be </a:t>
                      </a:r>
                      <a:r>
                        <a:rPr lang="en-US" dirty="0" smtClean="0"/>
                        <a:t>met</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r>
                        <a:rPr lang="en-US" dirty="0" smtClean="0"/>
                        <a:t>Other solvents must be reviewed by </a:t>
                      </a:r>
                      <a:r>
                        <a:rPr lang="en-US" dirty="0" smtClean="0"/>
                        <a:t>National Office</a:t>
                      </a:r>
                      <a:endParaRPr lang="en-US" dirty="0" smtClean="0"/>
                    </a:p>
                    <a:p>
                      <a:pPr algn="ctr"/>
                      <a:endParaRPr lang="en-US" dirty="0"/>
                    </a:p>
                  </a:txBody>
                  <a:tcPr/>
                </a:tc>
                <a:tc>
                  <a:txBody>
                    <a:bodyPr/>
                    <a:lstStyle/>
                    <a:p>
                      <a:pPr algn="ctr"/>
                      <a:endParaRPr lang="en-US" dirty="0"/>
                    </a:p>
                  </a:txBody>
                  <a:tcPr/>
                </a:tc>
                <a:tc>
                  <a:txBody>
                    <a:bodyPr/>
                    <a:lstStyle/>
                    <a:p>
                      <a:endParaRPr lang="en-US" dirty="0"/>
                    </a:p>
                  </a:txBody>
                  <a:tcPr/>
                </a:tc>
              </a:tr>
            </a:tbl>
          </a:graphicData>
        </a:graphic>
      </p:graphicFrame>
      <p:sp>
        <p:nvSpPr>
          <p:cNvPr id="5" name="Title 1"/>
          <p:cNvSpPr txBox="1">
            <a:spLocks/>
          </p:cNvSpPr>
          <p:nvPr/>
        </p:nvSpPr>
        <p:spPr bwMode="auto">
          <a:xfrm>
            <a:off x="0" y="0"/>
            <a:ext cx="8153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r>
              <a:rPr lang="en-US" sz="2200" kern="0" dirty="0" smtClean="0"/>
              <a:t>   </a:t>
            </a:r>
            <a:r>
              <a:rPr lang="en-US" sz="1800" kern="0" dirty="0" smtClean="0"/>
              <a:t>EEOICP Procedure Manual, Chapter 2-0-700, Exhibit 3</a:t>
            </a:r>
            <a:r>
              <a:rPr lang="en-US" sz="2200" kern="0" dirty="0" smtClean="0"/>
              <a:t/>
            </a:r>
            <a:br>
              <a:rPr lang="en-US" sz="2200" kern="0" dirty="0" smtClean="0"/>
            </a:br>
            <a:r>
              <a:rPr lang="en-US" sz="3200" kern="0" dirty="0" smtClean="0"/>
              <a:t/>
            </a:r>
            <a:br>
              <a:rPr lang="en-US" sz="3200" kern="0" dirty="0" smtClean="0"/>
            </a:br>
            <a:endParaRPr lang="en-US" sz="3200" kern="0" dirty="0"/>
          </a:p>
        </p:txBody>
      </p:sp>
    </p:spTree>
    <p:extLst>
      <p:ext uri="{BB962C8B-B14F-4D97-AF65-F5344CB8AC3E}">
        <p14:creationId xmlns:p14="http://schemas.microsoft.com/office/powerpoint/2010/main" val="297736581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8001000" cy="1470025"/>
          </a:xfrm>
        </p:spPr>
        <p:txBody>
          <a:bodyPr/>
          <a:lstStyle/>
          <a:p>
            <a:r>
              <a:rPr lang="en-US" sz="3000" dirty="0" smtClean="0"/>
              <a:t>Additional candidate conditions for presumptions</a:t>
            </a:r>
            <a:r>
              <a:rPr lang="en-US" sz="3000" dirty="0"/>
              <a:t/>
            </a:r>
            <a:br>
              <a:rPr lang="en-US" sz="3000" dirty="0"/>
            </a:br>
            <a:r>
              <a:rPr lang="en-US" sz="3000" dirty="0" smtClean="0"/>
              <a:t/>
            </a:r>
            <a:br>
              <a:rPr lang="en-US" sz="3000" dirty="0" smtClean="0"/>
            </a:br>
            <a:r>
              <a:rPr lang="en-US" sz="3000" dirty="0"/>
              <a:t/>
            </a:r>
            <a:br>
              <a:rPr lang="en-US" sz="3000" dirty="0"/>
            </a:br>
            <a:endParaRPr lang="en-US" sz="3000" dirty="0"/>
          </a:p>
        </p:txBody>
      </p:sp>
    </p:spTree>
    <p:extLst>
      <p:ext uri="{BB962C8B-B14F-4D97-AF65-F5344CB8AC3E}">
        <p14:creationId xmlns:p14="http://schemas.microsoft.com/office/powerpoint/2010/main" val="10020801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8001000" cy="1470025"/>
          </a:xfrm>
        </p:spPr>
        <p:txBody>
          <a:bodyPr/>
          <a:lstStyle/>
          <a:p>
            <a:r>
              <a:rPr lang="en-US" sz="3000" dirty="0" smtClean="0"/>
              <a:t>Timetable for continued work on presumptions</a:t>
            </a:r>
            <a:r>
              <a:rPr lang="en-US" sz="3000" dirty="0"/>
              <a:t/>
            </a:r>
            <a:br>
              <a:rPr lang="en-US" sz="3000" dirty="0"/>
            </a:br>
            <a:r>
              <a:rPr lang="en-US" sz="3000" dirty="0" smtClean="0"/>
              <a:t/>
            </a:r>
            <a:br>
              <a:rPr lang="en-US" sz="3000" dirty="0" smtClean="0"/>
            </a:br>
            <a:r>
              <a:rPr lang="en-US" sz="3000" dirty="0"/>
              <a:t/>
            </a:r>
            <a:br>
              <a:rPr lang="en-US" sz="3000" dirty="0"/>
            </a:br>
            <a:endParaRPr lang="en-US" sz="3000" dirty="0"/>
          </a:p>
        </p:txBody>
      </p:sp>
    </p:spTree>
    <p:extLst>
      <p:ext uri="{BB962C8B-B14F-4D97-AF65-F5344CB8AC3E}">
        <p14:creationId xmlns:p14="http://schemas.microsoft.com/office/powerpoint/2010/main" val="3001652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Exposure Presumptions, Part B in EEOICPA, 2000</a:t>
            </a:r>
            <a:endParaRPr lang="en-US" sz="2800"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2034353814"/>
              </p:ext>
            </p:extLst>
          </p:nvPr>
        </p:nvGraphicFramePr>
        <p:xfrm>
          <a:off x="685800" y="1981200"/>
          <a:ext cx="7772400" cy="3992880"/>
        </p:xfrm>
        <a:graphic>
          <a:graphicData uri="http://schemas.openxmlformats.org/drawingml/2006/table">
            <a:tbl>
              <a:tblPr firstRow="1" bandRow="1">
                <a:tableStyleId>{5C22544A-7EE6-4342-B048-85BDC9FD1C3A}</a:tableStyleId>
              </a:tblPr>
              <a:tblGrid>
                <a:gridCol w="2667000"/>
                <a:gridCol w="2133600"/>
                <a:gridCol w="1417320"/>
                <a:gridCol w="1554480"/>
              </a:tblGrid>
              <a:tr h="508000">
                <a:tc>
                  <a:txBody>
                    <a:bodyPr/>
                    <a:lstStyle/>
                    <a:p>
                      <a:r>
                        <a:rPr lang="en-US" dirty="0" smtClean="0"/>
                        <a:t>Exposure criteria</a:t>
                      </a:r>
                      <a:endParaRPr lang="en-US" dirty="0"/>
                    </a:p>
                  </a:txBody>
                  <a:tcPr/>
                </a:tc>
                <a:tc>
                  <a:txBody>
                    <a:bodyPr/>
                    <a:lstStyle/>
                    <a:p>
                      <a:r>
                        <a:rPr lang="en-US" dirty="0" smtClean="0"/>
                        <a:t>Cancer</a:t>
                      </a:r>
                      <a:endParaRPr lang="en-US" dirty="0"/>
                    </a:p>
                  </a:txBody>
                  <a:tcPr/>
                </a:tc>
                <a:tc>
                  <a:txBody>
                    <a:bodyPr/>
                    <a:lstStyle/>
                    <a:p>
                      <a:r>
                        <a:rPr lang="en-US" dirty="0" smtClean="0"/>
                        <a:t>Silica</a:t>
                      </a:r>
                      <a:endParaRPr lang="en-US" dirty="0"/>
                    </a:p>
                  </a:txBody>
                  <a:tcPr/>
                </a:tc>
                <a:tc>
                  <a:txBody>
                    <a:bodyPr/>
                    <a:lstStyle/>
                    <a:p>
                      <a:r>
                        <a:rPr lang="en-US" dirty="0" smtClean="0"/>
                        <a:t>Comments</a:t>
                      </a:r>
                      <a:endParaRPr lang="en-US" dirty="0"/>
                    </a:p>
                  </a:txBody>
                  <a:tcPr/>
                </a:tc>
              </a:tr>
              <a:tr h="508000">
                <a:tc>
                  <a:txBody>
                    <a:bodyPr/>
                    <a:lstStyle/>
                    <a:p>
                      <a:r>
                        <a:rPr lang="en-US" dirty="0" smtClean="0"/>
                        <a:t>   Duration</a:t>
                      </a:r>
                      <a:endParaRPr lang="en-US" dirty="0"/>
                    </a:p>
                  </a:txBody>
                  <a:tcPr/>
                </a:tc>
                <a:tc>
                  <a:txBody>
                    <a:bodyPr/>
                    <a:lstStyle/>
                    <a:p>
                      <a:r>
                        <a:rPr lang="en-US" u="sng" dirty="0" smtClean="0"/>
                        <a:t>&gt;</a:t>
                      </a:r>
                      <a:r>
                        <a:rPr lang="en-US" dirty="0" smtClean="0"/>
                        <a:t> 250 days</a:t>
                      </a:r>
                      <a:endParaRPr lang="en-US" dirty="0"/>
                    </a:p>
                  </a:txBody>
                  <a:tcPr/>
                </a:tc>
                <a:tc>
                  <a:txBody>
                    <a:bodyPr/>
                    <a:lstStyle/>
                    <a:p>
                      <a:r>
                        <a:rPr lang="en-US" u="sng" dirty="0" smtClean="0"/>
                        <a:t>&gt;</a:t>
                      </a:r>
                      <a:r>
                        <a:rPr lang="en-US" dirty="0" smtClean="0"/>
                        <a:t> 250 days</a:t>
                      </a:r>
                      <a:endParaRPr lang="en-US" dirty="0"/>
                    </a:p>
                  </a:txBody>
                  <a:tcPr/>
                </a:tc>
                <a:tc>
                  <a:txBody>
                    <a:bodyPr/>
                    <a:lstStyle/>
                    <a:p>
                      <a:r>
                        <a:rPr lang="en-US" dirty="0" smtClean="0"/>
                        <a:t>NTS, Amchitka</a:t>
                      </a:r>
                      <a:endParaRPr lang="en-US" dirty="0"/>
                    </a:p>
                  </a:txBody>
                  <a:tcPr/>
                </a:tc>
              </a:tr>
              <a:tr h="508000">
                <a:tc>
                  <a:txBody>
                    <a:bodyPr/>
                    <a:lstStyle/>
                    <a:p>
                      <a:r>
                        <a:rPr lang="en-US" dirty="0" smtClean="0"/>
                        <a:t>   Job title</a:t>
                      </a:r>
                      <a:endParaRPr lang="en-US" dirty="0"/>
                    </a:p>
                  </a:txBody>
                  <a:tcPr/>
                </a:tc>
                <a:tc>
                  <a:txBody>
                    <a:bodyPr/>
                    <a:lstStyle/>
                    <a:p>
                      <a:r>
                        <a:rPr lang="en-US" dirty="0" smtClean="0"/>
                        <a:t>If dosimetry was performed or comparable job</a:t>
                      </a:r>
                      <a:endParaRPr lang="en-US" dirty="0"/>
                    </a:p>
                  </a:txBody>
                  <a:tcPr/>
                </a:tc>
                <a:tc>
                  <a:txBody>
                    <a:bodyPr/>
                    <a:lstStyle/>
                    <a:p>
                      <a:r>
                        <a:rPr lang="en-US" dirty="0" smtClean="0"/>
                        <a:t>“present during mining”</a:t>
                      </a:r>
                      <a:endParaRPr lang="en-US" dirty="0"/>
                    </a:p>
                  </a:txBody>
                  <a:tcPr/>
                </a:tc>
                <a:tc>
                  <a:txBody>
                    <a:bodyPr/>
                    <a:lstStyle/>
                    <a:p>
                      <a:endParaRPr lang="en-US"/>
                    </a:p>
                  </a:txBody>
                  <a:tcPr/>
                </a:tc>
              </a:tr>
              <a:tr h="508000">
                <a:tc>
                  <a:txBody>
                    <a:bodyPr/>
                    <a:lstStyle/>
                    <a:p>
                      <a:r>
                        <a:rPr lang="en-US" dirty="0" smtClean="0"/>
                        <a:t>   </a:t>
                      </a:r>
                    </a:p>
                    <a:p>
                      <a:r>
                        <a:rPr lang="en-US" dirty="0" smtClean="0"/>
                        <a:t>   </a:t>
                      </a:r>
                      <a:r>
                        <a:rPr lang="en-US" dirty="0" err="1" smtClean="0"/>
                        <a:t>Calender</a:t>
                      </a:r>
                      <a:r>
                        <a:rPr lang="en-US" dirty="0" smtClean="0"/>
                        <a:t> years</a:t>
                      </a:r>
                      <a:endParaRPr lang="en-US" dirty="0"/>
                    </a:p>
                  </a:txBody>
                  <a:tcPr/>
                </a:tc>
                <a:tc>
                  <a:txBody>
                    <a:bodyPr/>
                    <a:lstStyle/>
                    <a:p>
                      <a:endParaRPr lang="en-US" dirty="0" smtClean="0"/>
                    </a:p>
                    <a:p>
                      <a:r>
                        <a:rPr lang="en-US" dirty="0" smtClean="0"/>
                        <a:t>Before 2/92</a:t>
                      </a:r>
                      <a:endParaRPr lang="en-US" dirty="0"/>
                    </a:p>
                  </a:txBody>
                  <a:tcPr/>
                </a:tc>
                <a:tc>
                  <a:txBody>
                    <a:bodyPr/>
                    <a:lstStyle/>
                    <a:p>
                      <a:r>
                        <a:rPr lang="en-US" dirty="0" smtClean="0"/>
                        <a:t>When mining was active</a:t>
                      </a:r>
                      <a:endParaRPr lang="en-US" dirty="0"/>
                    </a:p>
                  </a:txBody>
                  <a:tcPr/>
                </a:tc>
                <a:tc>
                  <a:txBody>
                    <a:bodyPr/>
                    <a:lstStyle/>
                    <a:p>
                      <a:endParaRPr lang="en-US"/>
                    </a:p>
                  </a:txBody>
                  <a:tcPr/>
                </a:tc>
              </a:tr>
              <a:tr h="508000">
                <a:tc>
                  <a:txBody>
                    <a:bodyPr/>
                    <a:lstStyle/>
                    <a:p>
                      <a:r>
                        <a:rPr lang="en-US" dirty="0" smtClean="0"/>
                        <a:t>   Latency</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c>
                  <a:txBody>
                    <a:bodyPr/>
                    <a:lstStyle/>
                    <a:p>
                      <a:endParaRPr lang="en-US"/>
                    </a:p>
                  </a:txBody>
                  <a:tcPr/>
                </a:tc>
              </a:tr>
              <a:tr h="50800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66059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3528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600" dirty="0" smtClean="0"/>
              <a:t>Asbestos</a:t>
            </a:r>
            <a:r>
              <a:rPr lang="en-US" sz="3200" dirty="0" smtClean="0"/>
              <a:t/>
            </a:r>
            <a:br>
              <a:rPr lang="en-US" sz="3200" dirty="0" smtClean="0"/>
            </a:br>
            <a:r>
              <a:rPr lang="en-US" sz="3200" dirty="0" smtClean="0"/>
              <a:t/>
            </a:r>
            <a:br>
              <a:rPr lang="en-US" sz="3200" dirty="0" smtClean="0"/>
            </a:br>
            <a:r>
              <a:rPr lang="en-US" sz="3200" dirty="0" smtClean="0"/>
              <a:t>	</a:t>
            </a:r>
            <a:r>
              <a:rPr lang="en-US" sz="2800" dirty="0" smtClean="0">
                <a:solidFill>
                  <a:srgbClr val="FFFF00"/>
                </a:solidFill>
              </a:rPr>
              <a:t>EEOICP </a:t>
            </a:r>
            <a:r>
              <a:rPr lang="en-US" sz="2800" dirty="0">
                <a:solidFill>
                  <a:srgbClr val="FFFF00"/>
                </a:solidFill>
              </a:rPr>
              <a:t>Procedures Manual, </a:t>
            </a:r>
            <a:r>
              <a:rPr lang="en-US" sz="2800" dirty="0" smtClean="0">
                <a:solidFill>
                  <a:srgbClr val="FFFF00"/>
                </a:solidFill>
              </a:rPr>
              <a:t/>
            </a:r>
            <a:br>
              <a:rPr lang="en-US" sz="2800" dirty="0" smtClean="0">
                <a:solidFill>
                  <a:srgbClr val="FFFF00"/>
                </a:solidFill>
              </a:rPr>
            </a:br>
            <a:r>
              <a:rPr lang="en-US" sz="2800" dirty="0">
                <a:solidFill>
                  <a:srgbClr val="FFFF00"/>
                </a:solidFill>
              </a:rPr>
              <a:t>	 </a:t>
            </a:r>
            <a:r>
              <a:rPr lang="en-US" sz="2800" dirty="0" smtClean="0">
                <a:solidFill>
                  <a:srgbClr val="FFFF00"/>
                </a:solidFill>
              </a:rPr>
              <a:t>  Chapter 2: </a:t>
            </a:r>
            <a:br>
              <a:rPr lang="en-US" sz="2800" dirty="0" smtClean="0">
                <a:solidFill>
                  <a:srgbClr val="FFFF00"/>
                </a:solidFill>
              </a:rPr>
            </a:br>
            <a:r>
              <a:rPr lang="en-US" sz="2800" dirty="0">
                <a:solidFill>
                  <a:srgbClr val="FFFF00"/>
                </a:solidFill>
              </a:rPr>
              <a:t>	</a:t>
            </a:r>
            <a:r>
              <a:rPr lang="en-US" sz="2800" dirty="0" smtClean="0">
                <a:solidFill>
                  <a:srgbClr val="FFFF00"/>
                </a:solidFill>
              </a:rPr>
              <a:t>	1000</a:t>
            </a:r>
            <a:br>
              <a:rPr lang="en-US" sz="2800" dirty="0" smtClean="0">
                <a:solidFill>
                  <a:srgbClr val="FFFF00"/>
                </a:solidFill>
              </a:rPr>
            </a:br>
            <a:r>
              <a:rPr lang="en-US" sz="2800" dirty="0" smtClean="0">
                <a:solidFill>
                  <a:srgbClr val="FFFF00"/>
                </a:solidFill>
              </a:rPr>
              <a:t>		0-700</a:t>
            </a:r>
            <a:r>
              <a:rPr lang="en-US" sz="2800" dirty="0">
                <a:solidFill>
                  <a:srgbClr val="FFFF00"/>
                </a:solidFill>
              </a:rPr>
              <a:t>, Exhibit 3 (added post-Circ. 15-05)</a:t>
            </a:r>
            <a:br>
              <a:rPr lang="en-US" sz="2800" dirty="0">
                <a:solidFill>
                  <a:srgbClr val="FFFF00"/>
                </a:solidFill>
              </a:rPr>
            </a:br>
            <a:r>
              <a:rPr lang="en-US" sz="2800" dirty="0" smtClean="0">
                <a:solidFill>
                  <a:srgbClr val="FFFF00"/>
                </a:solidFill>
              </a:rPr>
              <a:t/>
            </a:r>
            <a:br>
              <a:rPr lang="en-US" sz="2800" dirty="0" smtClean="0">
                <a:solidFill>
                  <a:srgbClr val="FFFF00"/>
                </a:solidFill>
              </a:rPr>
            </a:br>
            <a:r>
              <a:rPr lang="en-US" sz="2800" dirty="0" smtClean="0">
                <a:solidFill>
                  <a:srgbClr val="FFFF00"/>
                </a:solidFill>
              </a:rPr>
              <a:t/>
            </a:r>
            <a:br>
              <a:rPr lang="en-US" sz="2800" dirty="0" smtClean="0">
                <a:solidFill>
                  <a:srgbClr val="FFFF00"/>
                </a:solidFill>
              </a:rPr>
            </a:br>
            <a:r>
              <a:rPr lang="en-US" sz="2800" dirty="0" smtClean="0">
                <a:solidFill>
                  <a:srgbClr val="FFFF00"/>
                </a:solidFill>
              </a:rPr>
              <a:t>	EEOICPA </a:t>
            </a:r>
            <a:r>
              <a:rPr lang="en-US" sz="2800" dirty="0"/>
              <a:t>Bulletin No. </a:t>
            </a:r>
            <a:r>
              <a:rPr lang="en-US" sz="2800" dirty="0" smtClean="0"/>
              <a:t>13-02</a:t>
            </a:r>
            <a:br>
              <a:rPr lang="en-US" sz="2800" dirty="0" smtClean="0"/>
            </a:br>
            <a:r>
              <a:rPr lang="en-US" sz="2800" dirty="0" smtClean="0"/>
              <a:t/>
            </a:r>
            <a:br>
              <a:rPr lang="en-US" sz="2800" dirty="0" smtClean="0"/>
            </a:br>
            <a:r>
              <a:rPr lang="en-US" sz="2800" dirty="0" smtClean="0"/>
              <a:t>	</a:t>
            </a:r>
            <a:r>
              <a:rPr lang="en-US" sz="2800" dirty="0" smtClean="0">
                <a:solidFill>
                  <a:srgbClr val="FFFF00"/>
                </a:solidFill>
              </a:rPr>
              <a:t>EEOICPA Circular No. 15- </a:t>
            </a:r>
            <a:r>
              <a:rPr lang="en-US" sz="2800" dirty="0">
                <a:solidFill>
                  <a:srgbClr val="FFFF00"/>
                </a:solidFill>
              </a:rPr>
              <a:t>05</a:t>
            </a:r>
            <a:br>
              <a:rPr lang="en-US" sz="2800" dirty="0">
                <a:solidFill>
                  <a:srgbClr val="FFFF00"/>
                </a:solidFill>
              </a:rPr>
            </a:br>
            <a:r>
              <a:rPr lang="en-US" sz="2800" dirty="0" smtClean="0"/>
              <a:t> </a:t>
            </a:r>
            <a:r>
              <a:rPr lang="en-US" sz="2800" dirty="0"/>
              <a:t/>
            </a:r>
            <a:br>
              <a:rPr lang="en-US" sz="2800" dirty="0"/>
            </a:br>
            <a:r>
              <a:rPr lang="en-US" sz="3200" dirty="0">
                <a:solidFill>
                  <a:srgbClr val="FFFF00"/>
                </a:solidFill>
              </a:rPr>
              <a:t/>
            </a:r>
            <a:br>
              <a:rPr lang="en-US" sz="3200" dirty="0">
                <a:solidFill>
                  <a:srgbClr val="FFFF00"/>
                </a:solidFill>
              </a:rPr>
            </a:br>
            <a:r>
              <a:rPr lang="en-US" sz="3200" dirty="0" smtClean="0"/>
              <a:t/>
            </a:r>
            <a:br>
              <a:rPr lang="en-US" sz="3200" dirty="0" smtClean="0"/>
            </a:br>
            <a:r>
              <a:rPr lang="en-US" sz="3200" dirty="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Tree>
    <p:extLst>
      <p:ext uri="{BB962C8B-B14F-4D97-AF65-F5344CB8AC3E}">
        <p14:creationId xmlns:p14="http://schemas.microsoft.com/office/powerpoint/2010/main" val="34382114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3048000"/>
            <a:ext cx="7772400" cy="1470025"/>
          </a:xfrm>
        </p:spPr>
        <p:txBody>
          <a:bodyPr/>
          <a:lstStyle/>
          <a:p>
            <a:pPr algn="l"/>
            <a:r>
              <a:rPr lang="en-US" dirty="0" smtClean="0"/>
              <a:t>           </a:t>
            </a:r>
            <a:br>
              <a:rPr lang="en-US" dirty="0" smtClean="0"/>
            </a:br>
            <a:r>
              <a:rPr lang="en-US" sz="3200" dirty="0" smtClean="0"/>
              <a:t>Asbestos-related diseases (ARD)</a:t>
            </a:r>
            <a:br>
              <a:rPr lang="en-US" sz="3200" dirty="0" smtClean="0"/>
            </a:br>
            <a:r>
              <a:rPr lang="en-US" sz="3200" dirty="0" smtClean="0"/>
              <a:t/>
            </a:r>
            <a:br>
              <a:rPr lang="en-US" sz="3200" dirty="0" smtClean="0"/>
            </a:br>
            <a:r>
              <a:rPr lang="en-US" sz="3200" dirty="0"/>
              <a:t>	</a:t>
            </a:r>
            <a:r>
              <a:rPr lang="en-US" sz="3200" dirty="0">
                <a:solidFill>
                  <a:schemeClr val="accent5">
                    <a:lumMod val="90000"/>
                  </a:schemeClr>
                </a:solidFill>
              </a:rPr>
              <a:t>A</a:t>
            </a:r>
            <a:r>
              <a:rPr lang="en-US" sz="3200" dirty="0" smtClean="0">
                <a:solidFill>
                  <a:schemeClr val="accent5">
                    <a:lumMod val="90000"/>
                  </a:schemeClr>
                </a:solidFill>
              </a:rPr>
              <a:t>sbestosis</a:t>
            </a:r>
            <a:br>
              <a:rPr lang="en-US" sz="3200" dirty="0" smtClean="0">
                <a:solidFill>
                  <a:schemeClr val="accent5">
                    <a:lumMod val="90000"/>
                  </a:schemeClr>
                </a:solidFill>
              </a:rPr>
            </a:br>
            <a:r>
              <a:rPr lang="en-US" sz="3200" dirty="0" smtClean="0">
                <a:solidFill>
                  <a:schemeClr val="accent5">
                    <a:lumMod val="90000"/>
                  </a:schemeClr>
                </a:solidFill>
              </a:rPr>
              <a:t>	Asbestos-related pleural disease</a:t>
            </a:r>
            <a:br>
              <a:rPr lang="en-US" sz="3200" dirty="0" smtClean="0">
                <a:solidFill>
                  <a:schemeClr val="accent5">
                    <a:lumMod val="90000"/>
                  </a:schemeClr>
                </a:solidFill>
              </a:rPr>
            </a:br>
            <a:r>
              <a:rPr lang="en-US" sz="3200" dirty="0" smtClean="0"/>
              <a:t>	Lung cancer</a:t>
            </a:r>
            <a:br>
              <a:rPr lang="en-US" sz="3200" dirty="0" smtClean="0"/>
            </a:br>
            <a:r>
              <a:rPr lang="en-US" sz="3200" dirty="0" smtClean="0"/>
              <a:t>	</a:t>
            </a:r>
            <a:r>
              <a:rPr lang="en-US" sz="3200" dirty="0" smtClean="0">
                <a:solidFill>
                  <a:schemeClr val="accent5">
                    <a:lumMod val="90000"/>
                  </a:schemeClr>
                </a:solidFill>
              </a:rPr>
              <a:t>Mesothelioma (chest, abdomen)</a:t>
            </a:r>
            <a:br>
              <a:rPr lang="en-US" sz="3200" dirty="0" smtClean="0">
                <a:solidFill>
                  <a:schemeClr val="accent5">
                    <a:lumMod val="90000"/>
                  </a:schemeClr>
                </a:solidFill>
              </a:rPr>
            </a:br>
            <a:r>
              <a:rPr lang="en-US" sz="3200" dirty="0" smtClean="0"/>
              <a:t>	Cancer of larynx</a:t>
            </a:r>
            <a:br>
              <a:rPr lang="en-US" sz="3200" dirty="0" smtClean="0"/>
            </a:br>
            <a:r>
              <a:rPr lang="en-US" sz="3200" dirty="0" smtClean="0"/>
              <a:t>	Cancer of ovary</a:t>
            </a:r>
            <a:br>
              <a:rPr lang="en-US" sz="3200" dirty="0" smtClean="0"/>
            </a:br>
            <a:r>
              <a:rPr lang="en-US" sz="3200" dirty="0" smtClean="0"/>
              <a:t>	COPD</a:t>
            </a: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652958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524000"/>
            <a:ext cx="77724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endParaRPr lang="en-US" dirty="0"/>
          </a:p>
        </p:txBody>
      </p:sp>
      <p:sp>
        <p:nvSpPr>
          <p:cNvPr id="3" name="TextBox 2"/>
          <p:cNvSpPr txBox="1"/>
          <p:nvPr/>
        </p:nvSpPr>
        <p:spPr>
          <a:xfrm>
            <a:off x="381000" y="551277"/>
            <a:ext cx="8382000" cy="5262979"/>
          </a:xfrm>
          <a:prstGeom prst="rect">
            <a:avLst/>
          </a:prstGeom>
          <a:noFill/>
        </p:spPr>
        <p:txBody>
          <a:bodyPr wrap="square" rtlCol="0">
            <a:spAutoFit/>
          </a:bodyPr>
          <a:lstStyle/>
          <a:p>
            <a:r>
              <a:rPr lang="en-US" sz="3200" dirty="0" smtClean="0">
                <a:solidFill>
                  <a:srgbClr val="FFFF00"/>
                </a:solidFill>
                <a:latin typeface="+mn-lt"/>
              </a:rPr>
              <a:t> 			Asbestos </a:t>
            </a:r>
          </a:p>
          <a:p>
            <a:endParaRPr lang="en-US" sz="3200" dirty="0" smtClean="0">
              <a:solidFill>
                <a:srgbClr val="FFFF00"/>
              </a:solidFill>
              <a:latin typeface="+mn-lt"/>
            </a:endParaRPr>
          </a:p>
          <a:p>
            <a:r>
              <a:rPr lang="en-US" sz="3200" dirty="0" smtClean="0">
                <a:solidFill>
                  <a:srgbClr val="FFFF00"/>
                </a:solidFill>
                <a:latin typeface="+mn-lt"/>
              </a:rPr>
              <a:t>Exposure: </a:t>
            </a:r>
          </a:p>
          <a:p>
            <a:endParaRPr lang="en-US" sz="3200" dirty="0" smtClean="0">
              <a:solidFill>
                <a:srgbClr val="FFFF00"/>
              </a:solidFill>
              <a:latin typeface="+mn-lt"/>
            </a:endParaRPr>
          </a:p>
          <a:p>
            <a:pPr lvl="1"/>
            <a:r>
              <a:rPr lang="en-US" sz="2400" dirty="0" smtClean="0">
                <a:solidFill>
                  <a:srgbClr val="FFFF00"/>
                </a:solidFill>
                <a:latin typeface="+mn-lt"/>
              </a:rPr>
              <a:t>“</a:t>
            </a:r>
            <a:r>
              <a:rPr lang="en-US" sz="2400" u="sng" dirty="0" smtClean="0">
                <a:solidFill>
                  <a:srgbClr val="FFFF00"/>
                </a:solidFill>
                <a:latin typeface="+mn-lt"/>
              </a:rPr>
              <a:t>Assessing </a:t>
            </a:r>
            <a:r>
              <a:rPr lang="en-US" sz="2400" u="sng" dirty="0">
                <a:solidFill>
                  <a:srgbClr val="FFFF00"/>
                </a:solidFill>
                <a:latin typeface="+mn-lt"/>
              </a:rPr>
              <a:t>asbestosis </a:t>
            </a:r>
            <a:r>
              <a:rPr lang="en-US" sz="2400" u="sng" dirty="0" smtClean="0">
                <a:solidFill>
                  <a:srgbClr val="FFFF00"/>
                </a:solidFill>
                <a:latin typeface="+mn-lt"/>
              </a:rPr>
              <a:t>claims:</a:t>
            </a:r>
            <a:r>
              <a:rPr lang="en-US" sz="2400" dirty="0" smtClean="0">
                <a:solidFill>
                  <a:srgbClr val="FFFF00"/>
                </a:solidFill>
                <a:latin typeface="+mn-lt"/>
              </a:rPr>
              <a:t>  DEEOIC </a:t>
            </a:r>
            <a:r>
              <a:rPr lang="en-US" sz="2400" dirty="0">
                <a:solidFill>
                  <a:srgbClr val="FFFF00"/>
                </a:solidFill>
                <a:latin typeface="+mn-lt"/>
              </a:rPr>
              <a:t>accepts that </a:t>
            </a:r>
            <a:r>
              <a:rPr lang="en-US" sz="2400" dirty="0" smtClean="0">
                <a:solidFill>
                  <a:srgbClr val="FFFF00"/>
                </a:solidFill>
                <a:latin typeface="+mn-lt"/>
              </a:rPr>
              <a:t>asbestos </a:t>
            </a:r>
            <a:r>
              <a:rPr lang="en-US" sz="2400" dirty="0">
                <a:solidFill>
                  <a:srgbClr val="FFFF00"/>
                </a:solidFill>
                <a:latin typeface="+mn-lt"/>
              </a:rPr>
              <a:t>was a common toxic substance </a:t>
            </a:r>
            <a:r>
              <a:rPr lang="en-US" sz="2400" dirty="0" smtClean="0">
                <a:solidFill>
                  <a:srgbClr val="FFFF00"/>
                </a:solidFill>
                <a:latin typeface="+mn-lt"/>
              </a:rPr>
              <a:t>that existed throughout </a:t>
            </a:r>
            <a:r>
              <a:rPr lang="en-US" sz="2400" dirty="0">
                <a:solidFill>
                  <a:srgbClr val="FFFF00"/>
                </a:solidFill>
                <a:latin typeface="+mn-lt"/>
              </a:rPr>
              <a:t>all DOE facilities.  While asbestos did exist at DOE facilities, the nature of an employee’s exposure would have varied based on different factors such as the period that the employee worked, the type of work performed, and the location of employment</a:t>
            </a:r>
            <a:r>
              <a:rPr lang="en-US" sz="2400" dirty="0" smtClean="0">
                <a:latin typeface="+mn-lt"/>
              </a:rPr>
              <a:t>.”</a:t>
            </a:r>
            <a:r>
              <a:rPr lang="en-US" sz="2400" dirty="0">
                <a:latin typeface="+mn-lt"/>
              </a:rPr>
              <a:t>  </a:t>
            </a:r>
          </a:p>
          <a:p>
            <a:endParaRPr lang="en-US" sz="3200" dirty="0" smtClean="0">
              <a:solidFill>
                <a:srgbClr val="FFFF00"/>
              </a:solidFill>
              <a:latin typeface="+mn-lt"/>
            </a:endParaRPr>
          </a:p>
          <a:p>
            <a:r>
              <a:rPr lang="en-US" sz="3200" dirty="0" smtClean="0">
                <a:solidFill>
                  <a:srgbClr val="FFFF00"/>
                </a:solidFill>
                <a:latin typeface="+mn-lt"/>
              </a:rPr>
              <a:t>Disease:  focuses on medical criteria</a:t>
            </a:r>
            <a:endParaRPr lang="en-US" sz="3200" dirty="0">
              <a:solidFill>
                <a:srgbClr val="FFFF00"/>
              </a:solidFill>
              <a:latin typeface="+mn-lt"/>
            </a:endParaRPr>
          </a:p>
        </p:txBody>
      </p:sp>
      <p:sp>
        <p:nvSpPr>
          <p:cNvPr id="4" name="TextBox 3"/>
          <p:cNvSpPr txBox="1"/>
          <p:nvPr/>
        </p:nvSpPr>
        <p:spPr>
          <a:xfrm>
            <a:off x="3048000" y="169455"/>
            <a:ext cx="5791200" cy="400110"/>
          </a:xfrm>
          <a:prstGeom prst="rect">
            <a:avLst/>
          </a:prstGeom>
          <a:noFill/>
        </p:spPr>
        <p:txBody>
          <a:bodyPr wrap="square" rtlCol="0">
            <a:spAutoFit/>
          </a:bodyPr>
          <a:lstStyle/>
          <a:p>
            <a:pPr algn="r"/>
            <a:r>
              <a:rPr lang="en-US" sz="2000" dirty="0" smtClean="0">
                <a:solidFill>
                  <a:srgbClr val="FFFF00"/>
                </a:solidFill>
                <a:latin typeface="+mn-lt"/>
              </a:rPr>
              <a:t>EEOICP Procedures Manual, Chapter 2</a:t>
            </a:r>
            <a:endParaRPr lang="en-US" sz="2000" dirty="0">
              <a:solidFill>
                <a:srgbClr val="FFFF00"/>
              </a:solidFill>
              <a:latin typeface="+mn-lt"/>
            </a:endParaRPr>
          </a:p>
        </p:txBody>
      </p:sp>
    </p:spTree>
    <p:extLst>
      <p:ext uri="{BB962C8B-B14F-4D97-AF65-F5344CB8AC3E}">
        <p14:creationId xmlns:p14="http://schemas.microsoft.com/office/powerpoint/2010/main" val="4231763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3528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Asbestos and Ovarian Cancer</a:t>
            </a:r>
            <a:br>
              <a:rPr lang="en-US" sz="3200" dirty="0" smtClean="0"/>
            </a:br>
            <a:r>
              <a:rPr lang="en-US" sz="3200" dirty="0" smtClean="0"/>
              <a:t/>
            </a:r>
            <a:br>
              <a:rPr lang="en-US" sz="3200" dirty="0" smtClean="0"/>
            </a:br>
            <a:r>
              <a:rPr lang="en-US" sz="3200" dirty="0" smtClean="0"/>
              <a:t>Exposure presumption:</a:t>
            </a:r>
            <a:br>
              <a:rPr lang="en-US" sz="3200" dirty="0" smtClean="0"/>
            </a:br>
            <a:r>
              <a:rPr lang="en-US" sz="3200" dirty="0" smtClean="0"/>
              <a:t/>
            </a:r>
            <a:br>
              <a:rPr lang="en-US" sz="3200" dirty="0" smtClean="0"/>
            </a:br>
            <a:r>
              <a:rPr lang="en-US" sz="3200" dirty="0"/>
              <a:t>	</a:t>
            </a:r>
            <a:r>
              <a:rPr lang="en-US" sz="3200" dirty="0" smtClean="0"/>
              <a:t>250 days of significant asbestos exposure </a:t>
            </a:r>
            <a:br>
              <a:rPr lang="en-US" sz="3200" dirty="0" smtClean="0"/>
            </a:br>
            <a:r>
              <a:rPr lang="en-US" sz="3200" dirty="0"/>
              <a:t>	 </a:t>
            </a:r>
            <a:r>
              <a:rPr lang="en-US" sz="3200" dirty="0" smtClean="0"/>
              <a:t>     (worked in a job title in List A), </a:t>
            </a:r>
            <a:br>
              <a:rPr lang="en-US" sz="3200" dirty="0" smtClean="0"/>
            </a:br>
            <a:r>
              <a:rPr lang="en-US" sz="3200" dirty="0"/>
              <a:t>	 </a:t>
            </a:r>
            <a:r>
              <a:rPr lang="en-US" sz="3200" dirty="0" smtClean="0"/>
              <a:t>     or 1 year,  prior to 1986, and</a:t>
            </a:r>
            <a:br>
              <a:rPr lang="en-US" sz="3200" dirty="0" smtClean="0"/>
            </a:br>
            <a:r>
              <a:rPr lang="en-US" sz="3200" dirty="0" smtClean="0"/>
              <a:t/>
            </a:r>
            <a:br>
              <a:rPr lang="en-US" sz="3200" dirty="0" smtClean="0"/>
            </a:br>
            <a:r>
              <a:rPr lang="en-US" sz="3200" dirty="0" smtClean="0"/>
              <a:t>	20 years latency period from initial DOE </a:t>
            </a:r>
            <a:br>
              <a:rPr lang="en-US" sz="3200" dirty="0" smtClean="0"/>
            </a:br>
            <a:r>
              <a:rPr lang="en-US" sz="3200" dirty="0"/>
              <a:t>	 </a:t>
            </a:r>
            <a:r>
              <a:rPr lang="en-US" sz="3200" dirty="0" smtClean="0"/>
              <a:t>      exposure to asbestos</a:t>
            </a:r>
            <a:br>
              <a:rPr lang="en-US" sz="3200" dirty="0" smtClean="0"/>
            </a:br>
            <a:r>
              <a:rPr lang="en-US" sz="3200" dirty="0"/>
              <a:t/>
            </a:r>
            <a:br>
              <a:rPr lang="en-US" sz="3200" dirty="0"/>
            </a:br>
            <a:r>
              <a:rPr lang="en-US" sz="3200" dirty="0" smtClean="0"/>
              <a:t>	Or diagnosis of asbestosis or mesothelioma</a:t>
            </a:r>
            <a:br>
              <a:rPr lang="en-US" sz="3200" dirty="0" smtClean="0"/>
            </a:br>
            <a:r>
              <a:rPr lang="en-US" sz="3200" dirty="0" smtClean="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3048000" y="152400"/>
            <a:ext cx="5791200" cy="400110"/>
          </a:xfrm>
          <a:prstGeom prst="rect">
            <a:avLst/>
          </a:prstGeom>
          <a:noFill/>
        </p:spPr>
        <p:txBody>
          <a:bodyPr wrap="square" rtlCol="0">
            <a:spAutoFit/>
          </a:bodyPr>
          <a:lstStyle/>
          <a:p>
            <a:pPr algn="r"/>
            <a:r>
              <a:rPr lang="en-US" sz="2000" dirty="0">
                <a:solidFill>
                  <a:srgbClr val="FFFF00"/>
                </a:solidFill>
              </a:rPr>
              <a:t>EEOICPA </a:t>
            </a:r>
            <a:r>
              <a:rPr lang="en-US" sz="2000" dirty="0">
                <a:solidFill>
                  <a:schemeClr val="tx2"/>
                </a:solidFill>
              </a:rPr>
              <a:t>Bulletin No. 13-02 </a:t>
            </a:r>
          </a:p>
        </p:txBody>
      </p:sp>
    </p:spTree>
    <p:extLst>
      <p:ext uri="{BB962C8B-B14F-4D97-AF65-F5344CB8AC3E}">
        <p14:creationId xmlns:p14="http://schemas.microsoft.com/office/powerpoint/2010/main" val="375851205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4393</TotalTime>
  <Words>1319</Words>
  <Application>Microsoft Office PowerPoint</Application>
  <PresentationFormat>On-screen Show (4:3)</PresentationFormat>
  <Paragraphs>421</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1_Default Design</vt:lpstr>
      <vt:lpstr>Use of Presumptions in EEOICP </vt:lpstr>
      <vt:lpstr>PowerPoint Presentation</vt:lpstr>
      <vt:lpstr>            EEOICPA  Exposure presumptions in Act  1. Special exposure cohort: &gt; 250 days work in GDP before      2/1/92 in a job where dosimetry monitoring was           performed or in comparable job   2. Silica exposure: “was present &gt; 250 days during mining          of tunnels” at DOE facility in NV or AK                       </vt:lpstr>
      <vt:lpstr>Presumption elements</vt:lpstr>
      <vt:lpstr>Exposure Presumptions, Part B in EEOICPA, 2000</vt:lpstr>
      <vt:lpstr>              Asbestos   EEOICP Procedures Manual,      Chapter 2:    1000   0-700, Exhibit 3 (added post-Circ. 15-05)    EEOICPA Bulletin No. 13-02   EEOICPA Circular No. 15- 05           </vt:lpstr>
      <vt:lpstr>            Asbestos-related diseases (ARD)   Asbestosis  Asbestos-related pleural disease  Lung cancer  Mesothelioma (chest, abdomen)  Cancer of larynx  Cancer of ovary  COPD              </vt:lpstr>
      <vt:lpstr>              </vt:lpstr>
      <vt:lpstr>              Asbestos and Ovarian Cancer  Exposure presumption:   250 days of significant asbestos exposure         (worked in a job title in List A),         or 1 year,  prior to 1986, and   20 years latency period from initial DOE          exposure to asbestos   Or diagnosis of asbestosis or mesothelioma       </vt:lpstr>
      <vt:lpstr>PowerPoint Presentation</vt:lpstr>
      <vt:lpstr>              Asbestosis  Exposure presumption:   &gt; 250 days of asbestos exposure      10 years latency period from initial DOE          employment        </vt:lpstr>
      <vt:lpstr>               Ovarian Cancer and Asbestosis   Claims that do not meet exposure  presumption criteria are reviewed by CE and, when needed, referred for industrial hygiene  review.  For claims with more limited evidence of asbestos exposure, refer for medical opinion.        </vt:lpstr>
      <vt:lpstr>Exposure Presumptions, Asbestos</vt:lpstr>
      <vt:lpstr>            EEOICPA CIRCULAR NO.15- 05   (December 17, 2014)                  SUBJECT:  Occupational Exposure Guidance Relating to Asbestos                      </vt:lpstr>
      <vt:lpstr>            Asbestos-related diseases (ARD)   Asbestosis  Asbestos-related pleural disease  Lung cancer  Mesothelioma (chest, abdomen)  Cancer of larynx  Cancer of ovary  COPD              </vt:lpstr>
      <vt:lpstr>              For DOE worker with ARD,   Post-1986 DOE work, assume potential exposure to asbestos but at levels below accepted standards   However,  for 19 occupations on List A, who have potential for greater asbestos exposure between 1986 and 1995, it is accepted that they were “potentially exposed” to asbestos but ”likely” at “low levels.”        </vt:lpstr>
      <vt:lpstr>PowerPoint Presentation</vt:lpstr>
      <vt:lpstr>                        For CE to accept level of exposure above low level, there must be “definitive and compelling evidence” to show that post-1986 DOE work had “consistent, unprotected contact with asbestos or ACM”  Evidence includes: IH monitoring, incident reports, documented abatement breaches, testimony or affidavits, or position descriptions.  </vt:lpstr>
      <vt:lpstr>                          </vt:lpstr>
      <vt:lpstr>Final Paragraph:  “Any findings of exposure, including infrequent, incidental exposure, require review of a physician to opine on the possibility of causation. This is necessary as even minimal exposure to some toxins may have a significant “aggravating or contributing” relationship to the diagnosed illness.”</vt:lpstr>
      <vt:lpstr>              Summary  1. No presumptions on pre-1986 asbestos exposure  2. Post-1986, assume asbestos exposure was below      accepted standard, except for List A workers    </vt:lpstr>
      <vt:lpstr>                  Summary  3. For List A workers, 1986-1995 work, assume      potential asbestos exposure “likely” at low levels.  4. To show greater than low level asbestos exposure      in post-1986 DOE work , need “definitive and      compelling evidence” to show that had “consistent,      unprotected contact with asbestos or ACM”    </vt:lpstr>
      <vt:lpstr>              Summary  5. If evidence of #4, screening referral to industrial      hygienist.  6. Any finding of exposure requires physician      review.  </vt:lpstr>
      <vt:lpstr>              Issues  1. Pre-1986 presumptions? 2. List A work between 1986 and 1995:  “likely      low exposure” is not evidence-based. 3. Designation of 1986-1995 List A work as      involving “likely low” exposure does not      facilitate decision-making.    </vt:lpstr>
      <vt:lpstr>              Issues  4. CE has to judge whether submitted evidence      meets a vague threshold for IH referral:            “consistent, unprotected contact                      with asbestos or ACM”  5. Exposure-based CE decision-making is      contradicted by stated basis for physician      review.     </vt:lpstr>
      <vt:lpstr>                   Possible remedies for claims of ARDs  1. Expand List A  2. Rescind presumption of low exposure post-1986  3. Pick calender year as cutoff that has a      safety margin.  4. Consider including minimum exposure duration      and latency in presumptions for all ARD’s .       </vt:lpstr>
      <vt:lpstr>              Possible remedies for claims of ARDs   5.  For all claims that do not meet presumption        criteria, have IH and/or CMC review       and decide on significance of exposure.        </vt:lpstr>
      <vt:lpstr>Possible Exposure Presumptions, Asbestos</vt:lpstr>
      <vt:lpstr>              For claimants for ARD’s who do not meet  presumptive criteria, CE should obtain IH  opinion and, if needed, CMC opinion.  Should there a minimum threshold of exposure  before CE refers claim to IH or MD?       </vt:lpstr>
      <vt:lpstr>   EEOICP Procedure Manual  Asthma    Exhibit 1: Matrix for Confirming Sufficient Evidence of Non-Cancerous Covered Illnesses    </vt:lpstr>
      <vt:lpstr>EEOICPA BULLETIN NO: 16-01 (Oct 2015)   Asthma </vt:lpstr>
      <vt:lpstr>EEOICPA BULLETIN NO: 16-01 (Oct 2015)   Asthma </vt:lpstr>
      <vt:lpstr>COPD  (chronic obstructive pulmonary disease)   </vt:lpstr>
      <vt:lpstr>EEOICP Procedure Manual  Chapter 2-1000, Exhibit 1: Matrix  </vt:lpstr>
      <vt:lpstr>EEOICP Procedure Manual Chapter 2-1000, Exhibit 1: Matrix </vt:lpstr>
      <vt:lpstr>COPD and Asbestos Exposure   Exposure Criteria</vt:lpstr>
      <vt:lpstr>PowerPoint Presentation</vt:lpstr>
      <vt:lpstr>COPD: Presumptive Issues  1. Expand set of causal exposures             “vapors, gases, dusts or fumes”  2. Duration – 5 years?  3. Calender years – relevant?  4. Latency – None (cause, contribute or aggravate)  5. Time since cessation of exposure- w/i 5 years?</vt:lpstr>
      <vt:lpstr>Exposure Presumptions, Asbestos</vt:lpstr>
      <vt:lpstr>Solvents and Hearing Loss    </vt:lpstr>
      <vt:lpstr>Solvents and Hearing Loss: Current Criteria  1. Duration – 10 years  2. Calender years – Prior to 1990  3. Solvents – 7 identified common agents  4. 22 job titles – many very common  3. Latency – None  4. Time since cessation of exposure- not specified</vt:lpstr>
      <vt:lpstr> Job titles, Solvents and Hearing Loss</vt:lpstr>
      <vt:lpstr>Memo, Dr. Stokes to Mr. Vance December 23, 2016  1. Reviews published studies on HL and solvent      exposures, 1993-2007  2. Cites individual studies show that &lt; 8 years of      solvent exposure does not lead to HL.  3. HL demonstrated at average 12.3 years of solvent         exposure in 1 study  4. Assumes mechanism of hearing loss is same for all      7 solvents     </vt:lpstr>
      <vt:lpstr>Solvent-related Hearing Loss</vt:lpstr>
      <vt:lpstr>Additional candidate conditions for presumptions   </vt:lpstr>
      <vt:lpstr>Timetable for continued work on presumptions   </vt:lpstr>
    </vt:vector>
  </TitlesOfParts>
  <Company>CBNS - Queens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Attribution of COPD to Occupational Exposures in DOE FWP</dc:title>
  <dc:creator>jf</dc:creator>
  <cp:lastModifiedBy>anon</cp:lastModifiedBy>
  <cp:revision>264</cp:revision>
  <cp:lastPrinted>2017-03-12T22:08:28Z</cp:lastPrinted>
  <dcterms:created xsi:type="dcterms:W3CDTF">2011-05-06T16:39:16Z</dcterms:created>
  <dcterms:modified xsi:type="dcterms:W3CDTF">2017-03-14T12:54:40Z</dcterms:modified>
</cp:coreProperties>
</file>