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25" r:id="rId5"/>
  </p:sldMasterIdLst>
  <p:notesMasterIdLst>
    <p:notesMasterId r:id="rId14"/>
  </p:notesMasterIdLst>
  <p:sldIdLst>
    <p:sldId id="259" r:id="rId6"/>
    <p:sldId id="270" r:id="rId7"/>
    <p:sldId id="279" r:id="rId8"/>
    <p:sldId id="286" r:id="rId9"/>
    <p:sldId id="281" r:id="rId10"/>
    <p:sldId id="289" r:id="rId11"/>
    <p:sldId id="287" r:id="rId12"/>
    <p:sldId id="288" r:id="rId13"/>
  </p:sldIdLst>
  <p:sldSz cx="9144000" cy="6858000" type="screen4x3"/>
  <p:notesSz cx="6858000" cy="9144000"/>
  <p:custDataLst>
    <p:tags r:id="rId1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475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2100" autoAdjust="0"/>
    <p:restoredTop sz="94660"/>
  </p:normalViewPr>
  <p:slideViewPr>
    <p:cSldViewPr>
      <p:cViewPr varScale="1">
        <p:scale>
          <a:sx n="114" d="100"/>
          <a:sy n="114" d="100"/>
        </p:scale>
        <p:origin x="1152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tags" Target="tags/tag1.xml"/><Relationship Id="rId10" Type="http://schemas.openxmlformats.org/officeDocument/2006/relationships/slide" Target="slides/slide5.xml"/><Relationship Id="rId19" Type="http://schemas.openxmlformats.org/officeDocument/2006/relationships/tableStyles" Target="tableStyles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A3D81D-64B4-46C9-A3A1-A9B41AACBF25}" type="datetimeFigureOut">
              <a:rPr lang="en-US" smtClean="0"/>
              <a:t>11/23/2022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0E2B99B-369C-4553-AD57-BD3B7E20D8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33538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7F97C-26B7-4FB9-BFC0-3A9DA5A320AC}" type="datetime1">
              <a:rPr lang="en-US" smtClean="0"/>
              <a:t>11/23/2022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03E47-0B22-4C37-BAA6-CE6A585B9E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2266097"/>
      </p:ext>
    </p:extLst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7F97C-26B7-4FB9-BFC0-3A9DA5A320AC}" type="datetime1">
              <a:rPr lang="en-US" smtClean="0"/>
              <a:t>11/23/2022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03E47-0B22-4C37-BAA6-CE6A585B9E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490363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7F97C-26B7-4FB9-BFC0-3A9DA5A320AC}" type="datetime1">
              <a:rPr lang="en-US" smtClean="0"/>
              <a:t>11/23/2022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03E47-0B22-4C37-BAA6-CE6A585B9E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366999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1"/>
            <a:ext cx="83058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1D7B6E-C685-47CB-8A52-9BE1A408DACC}" type="datetime1">
              <a:rPr lang="en-US" smtClean="0"/>
              <a:t>11/23/2022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03E47-0B22-4C37-BAA6-CE6A585B9E8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7F97C-26B7-4FB9-BFC0-3A9DA5A320AC}" type="datetime1">
              <a:rPr lang="en-US" smtClean="0"/>
              <a:t>11/23/2022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03E47-0B22-4C37-BAA6-CE6A585B9E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8261861"/>
      </p:ext>
    </p:extLst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9F9B18-A123-45B0-836F-AE65376750E6}" type="datetime1">
              <a:rPr lang="en-US" smtClean="0"/>
              <a:t>11/23/2022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03E47-0B22-4C37-BAA6-CE6A585B9E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413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9ADC6-0BBC-444C-8771-60CBAB720805}" type="datetime1">
              <a:rPr lang="en-US" smtClean="0"/>
              <a:t>11/23/2022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03E47-0B22-4C37-BAA6-CE6A585B9E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87074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7F97C-26B7-4FB9-BFC0-3A9DA5A320AC}" type="datetime1">
              <a:rPr lang="en-US" smtClean="0"/>
              <a:t>11/23/2022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03E47-0B22-4C37-BAA6-CE6A585B9E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7679438"/>
      </p:ext>
    </p:extLst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7F97C-26B7-4FB9-BFC0-3A9DA5A320AC}" type="datetime1">
              <a:rPr lang="en-US" smtClean="0"/>
              <a:t>11/23/2022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03E47-0B22-4C37-BAA6-CE6A585B9E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9099094"/>
      </p:ext>
    </p:extLst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5E4BD-81DF-47EF-9B76-CD241311763A}" type="datetimeFigureOut">
              <a:rPr lang="en-US" smtClean="0"/>
              <a:t>11/23/2022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FD901-BC11-48AD-930E-DC982A4ADE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53731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7F97C-26B7-4FB9-BFC0-3A9DA5A320AC}" type="datetime1">
              <a:rPr lang="en-US" smtClean="0"/>
              <a:t>11/23/2022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03E47-0B22-4C37-BAA6-CE6A585B9E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271458"/>
      </p:ext>
    </p:extLst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7F97C-26B7-4FB9-BFC0-3A9DA5A320AC}" type="datetime1">
              <a:rPr lang="en-US" smtClean="0"/>
              <a:t>11/23/2022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03E47-0B22-4C37-BAA6-CE6A585B9E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044568"/>
      </p:ext>
    </p:extLst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07F97C-26B7-4FB9-BFC0-3A9DA5A320AC}" type="datetime1">
              <a:rPr lang="en-US" smtClean="0"/>
              <a:t>11/23/2022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A03E47-0B22-4C37-BAA6-CE6A585B9E81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ight Triangle 6"/>
          <p:cNvSpPr>
            <a:spLocks/>
          </p:cNvSpPr>
          <p:nvPr userDrawn="1"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solidFill>
            <a:srgbClr val="0475C0"/>
          </a:solidFill>
          <a:ln/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5"/>
          <a:stretch>
            <a:fillRect/>
          </a:stretch>
        </p:blipFill>
        <p:spPr>
          <a:xfrm>
            <a:off x="-9237" y="0"/>
            <a:ext cx="5438095" cy="771429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6"/>
          <a:stretch>
            <a:fillRect/>
          </a:stretch>
        </p:blipFill>
        <p:spPr>
          <a:xfrm>
            <a:off x="-9237" y="771429"/>
            <a:ext cx="7704762" cy="3714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27541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6" r:id="rId1"/>
    <p:sldLayoutId id="2147483727" r:id="rId2"/>
    <p:sldLayoutId id="2147483728" r:id="rId3"/>
    <p:sldLayoutId id="2147483729" r:id="rId4"/>
    <p:sldLayoutId id="2147483730" r:id="rId5"/>
    <p:sldLayoutId id="2147483731" r:id="rId6"/>
    <p:sldLayoutId id="2147483732" r:id="rId7"/>
    <p:sldLayoutId id="2147483733" r:id="rId8"/>
    <p:sldLayoutId id="2147483734" r:id="rId9"/>
    <p:sldLayoutId id="2147483735" r:id="rId10"/>
    <p:sldLayoutId id="2147483736" r:id="rId11"/>
    <p:sldLayoutId id="2147483686" r:id="rId12"/>
    <p:sldLayoutId id="2147483691" r:id="rId13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tags" Target="../tags/tag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tags" Target="../tags/tag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tags" Target="../tags/tag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tags" Target="../tags/tag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tags" Target="../tags/tag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tags" Target="../tags/tag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tags" Target="../tags/tag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tags" Target="../tags/tag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03E47-0B22-4C37-BAA6-CE6A585B9E81}" type="slidenum">
              <a:rPr lang="en-US" smtClean="0"/>
              <a:t>1</a:t>
            </a:fld>
            <a:endParaRPr lang="en-US"/>
          </a:p>
        </p:txBody>
      </p:sp>
      <p:sp>
        <p:nvSpPr>
          <p:cNvPr id="5" name="Subtitle 3"/>
          <p:cNvSpPr txBox="1">
            <a:spLocks/>
          </p:cNvSpPr>
          <p:nvPr/>
        </p:nvSpPr>
        <p:spPr>
          <a:xfrm>
            <a:off x="537187" y="1752600"/>
            <a:ext cx="7950200" cy="1028700"/>
          </a:xfrm>
          <a:prstGeom prst="rect">
            <a:avLst/>
          </a:prstGeom>
        </p:spPr>
        <p:txBody>
          <a:bodyPr>
            <a:noAutofit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109728" indent="0" algn="ctr">
              <a:buNone/>
            </a:pP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Program </a:t>
            </a:r>
          </a:p>
          <a:p>
            <a:pPr marL="109728" indent="0" algn="ctr">
              <a:buNone/>
            </a:pP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Policy Updates</a:t>
            </a:r>
          </a:p>
        </p:txBody>
      </p:sp>
      <p:sp>
        <p:nvSpPr>
          <p:cNvPr id="2" name="Subtitle 3">
            <a:extLst>
              <a:ext uri="{FF2B5EF4-FFF2-40B4-BE49-F238E27FC236}">
                <a16:creationId xmlns:a16="http://schemas.microsoft.com/office/drawing/2014/main" id="{EBE00A06-D002-3745-4317-732301EEE893}"/>
              </a:ext>
            </a:extLst>
          </p:cNvPr>
          <p:cNvSpPr txBox="1">
            <a:spLocks/>
          </p:cNvSpPr>
          <p:nvPr/>
        </p:nvSpPr>
        <p:spPr>
          <a:xfrm>
            <a:off x="596900" y="3543301"/>
            <a:ext cx="7950200" cy="952499"/>
          </a:xfrm>
          <a:prstGeom prst="rect">
            <a:avLst/>
          </a:prstGeom>
        </p:spPr>
        <p:txBody>
          <a:bodyPr>
            <a:noAutofit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109728" indent="0" algn="ctr">
              <a:buNone/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John Vance, </a:t>
            </a:r>
            <a:r>
              <a:rPr lang="en-U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Branch Chief of Policies, Regulations, and Procedures</a:t>
            </a: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9728" indent="0" algn="ctr">
              <a:buNone/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Division of Energy Employees Occupational Illness Compensation Program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081931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03E47-0B22-4C37-BAA6-CE6A585B9E81}" type="slidenum">
              <a:rPr lang="en-US" smtClean="0"/>
              <a:t>2</a:t>
            </a:fld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838200" y="1295400"/>
            <a:ext cx="7620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Policy Directives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57200" y="1981200"/>
            <a:ext cx="8229600" cy="4267200"/>
          </a:xfrm>
          <a:prstGeom prst="rect">
            <a:avLst/>
          </a:prstGeom>
        </p:spPr>
        <p:txBody>
          <a:bodyPr/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109728" indent="0">
              <a:lnSpc>
                <a:spcPts val="500"/>
              </a:lnSpc>
              <a:buNone/>
            </a:pPr>
            <a:r>
              <a:rPr lang="en-US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</a:t>
            </a:r>
          </a:p>
          <a:p>
            <a:pPr marL="393192" lvl="1" indent="0">
              <a:buNone/>
            </a:pPr>
            <a:endParaRPr lang="en-US" sz="10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2"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n-US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The Federal EEOICPA Procedure Manual (PM) – Updated at least twice yearly by Transmittal.</a:t>
            </a:r>
          </a:p>
          <a:p>
            <a:pPr marL="393192" lvl="1" indent="0">
              <a:lnSpc>
                <a:spcPts val="1000"/>
              </a:lnSpc>
              <a:buNone/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Bulletins - </a:t>
            </a:r>
            <a:r>
              <a:rPr lang="en-US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Time-limited directives that involve changes to procedures and are effective until superseded by the PM or an updated Bulletin.</a:t>
            </a:r>
          </a:p>
          <a:p>
            <a:pPr marL="393192" lvl="1" indent="0">
              <a:lnSpc>
                <a:spcPts val="1000"/>
              </a:lnSpc>
              <a:buNone/>
            </a:pPr>
            <a:endParaRPr lang="en-US" sz="20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2"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Circulars - </a:t>
            </a:r>
            <a:r>
              <a:rPr lang="en-US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Informational directives that do not require specific action; such as to announce personnel changes or other items of informational value.</a:t>
            </a:r>
          </a:p>
          <a:p>
            <a:pPr lvl="1">
              <a:buFont typeface="Wingdings" panose="05000000000000000000" pitchFamily="2" charset="2"/>
              <a:buChar char="§"/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545245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03E47-0B22-4C37-BAA6-CE6A585B9E81}" type="slidenum">
              <a:rPr lang="en-US" smtClean="0"/>
              <a:t>3</a:t>
            </a:fld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152400" y="1295400"/>
            <a:ext cx="8763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Procedure Manual Version 6.0</a:t>
            </a:r>
          </a:p>
          <a:p>
            <a:pPr algn="ctr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April 4, 2022</a:t>
            </a: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152400" y="2249507"/>
            <a:ext cx="8686800" cy="3886200"/>
          </a:xfrm>
          <a:prstGeom prst="rect">
            <a:avLst/>
          </a:prstGeom>
        </p:spPr>
        <p:txBody>
          <a:bodyPr/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109728" indent="0">
              <a:lnSpc>
                <a:spcPts val="1000"/>
              </a:lnSpc>
              <a:buNone/>
              <a:defRPr/>
            </a:pPr>
            <a:endParaRPr lang="en-US" sz="2000" dirty="0">
              <a:latin typeface="Arial" panose="020B0604020202020204" pitchFamily="34" charset="0"/>
            </a:endParaRPr>
          </a:p>
          <a:p>
            <a:pPr marL="109728" indent="0">
              <a:lnSpc>
                <a:spcPts val="500"/>
              </a:lnSpc>
              <a:spcBef>
                <a:spcPts val="0"/>
              </a:spcBef>
              <a:buNone/>
              <a:defRPr/>
            </a:pPr>
            <a:endParaRPr lang="en-US" sz="2000" dirty="0">
              <a:latin typeface="Arial" panose="020B0604020202020204" pitchFamily="34" charset="0"/>
            </a:endParaRPr>
          </a:p>
          <a:p>
            <a:pPr lvl="1">
              <a:spcBef>
                <a:spcPts val="0"/>
              </a:spcBef>
              <a:buFont typeface="Wingdings" panose="05000000000000000000" pitchFamily="2" charset="2"/>
              <a:buChar char="§"/>
              <a:defRPr/>
            </a:pPr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Claims Examiners (CEs) are responsible for overseeing Authorized Representative appointment process</a:t>
            </a:r>
          </a:p>
          <a:p>
            <a:pPr marL="393192" lvl="1" indent="0">
              <a:lnSpc>
                <a:spcPts val="500"/>
              </a:lnSpc>
              <a:spcBef>
                <a:spcPts val="0"/>
              </a:spcBef>
              <a:buNone/>
              <a:defRPr/>
            </a:pPr>
            <a:endParaRPr lang="en-US" sz="1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lvl="1">
              <a:spcBef>
                <a:spcPts val="0"/>
              </a:spcBef>
              <a:buFont typeface="Wingdings" panose="05000000000000000000" pitchFamily="2" charset="2"/>
              <a:buChar char="§"/>
              <a:defRPr/>
            </a:pPr>
            <a:r>
              <a:rPr lang="en-U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Defined roles and responsibilities for identifying and responding to potential  conflicts of interest</a:t>
            </a:r>
          </a:p>
          <a:p>
            <a:pPr lvl="1">
              <a:spcBef>
                <a:spcPts val="0"/>
              </a:spcBef>
              <a:buFont typeface="Wingdings" panose="05000000000000000000" pitchFamily="2" charset="2"/>
              <a:buChar char="§"/>
              <a:defRPr/>
            </a:pPr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Validation of Site Exposure Matrices results prior to the issuance of a recommended decision (RD) or final decision denying a claim for lack of causation </a:t>
            </a:r>
          </a:p>
          <a:p>
            <a:pPr marL="393192" lvl="1" indent="0">
              <a:lnSpc>
                <a:spcPts val="500"/>
              </a:lnSpc>
              <a:spcBef>
                <a:spcPts val="0"/>
              </a:spcBef>
              <a:buNone/>
              <a:defRPr/>
            </a:pPr>
            <a:endParaRPr lang="en-US" sz="1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lvl="1">
              <a:spcBef>
                <a:spcPts val="0"/>
              </a:spcBef>
              <a:buFont typeface="Wingdings" panose="05000000000000000000" pitchFamily="2" charset="2"/>
              <a:buChar char="§"/>
              <a:defRPr/>
            </a:pPr>
            <a:r>
              <a:rPr lang="en-U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Impairment for emotional or behavioral disorders must originate from a covered illness involving a dysfunction of the central or peripheral nervous system</a:t>
            </a:r>
          </a:p>
          <a:p>
            <a:pPr lvl="1">
              <a:spcBef>
                <a:spcPts val="0"/>
              </a:spcBef>
              <a:buFont typeface="Wingdings" panose="05000000000000000000" pitchFamily="2" charset="2"/>
              <a:buChar char="§"/>
              <a:defRPr/>
            </a:pPr>
            <a:r>
              <a:rPr lang="en-US" sz="1800" dirty="0">
                <a:latin typeface="Arial" panose="020B0604020202020204" pitchFamily="34" charset="0"/>
              </a:rPr>
              <a:t>Compensation for a consequential illness is subject to coordination, and that any such acceptance must be addressed through a RD.</a:t>
            </a:r>
          </a:p>
          <a:p>
            <a:pPr lvl="1">
              <a:spcBef>
                <a:spcPts val="0"/>
              </a:spcBef>
              <a:buFont typeface="Wingdings" panose="05000000000000000000" pitchFamily="2" charset="2"/>
              <a:buChar char="§"/>
              <a:defRPr/>
            </a:pPr>
            <a:endParaRPr lang="en-US" sz="1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93192" lvl="1" indent="0">
              <a:buNone/>
              <a:defRPr/>
            </a:pP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93192" lvl="1" indent="0">
              <a:buNone/>
              <a:defRPr/>
            </a:pPr>
            <a:endParaRPr lang="en-US" sz="1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lvl="1">
              <a:buFont typeface="Wingdings" panose="05000000000000000000" pitchFamily="2" charset="2"/>
              <a:buChar char="§"/>
              <a:defRPr/>
            </a:pPr>
            <a:endParaRPr lang="en-US" sz="2000" dirty="0">
              <a:latin typeface="Arial" panose="020B0604020202020204" pitchFamily="34" charset="0"/>
            </a:endParaRPr>
          </a:p>
          <a:p>
            <a:pPr marL="800100" lvl="1" indent="-342900">
              <a:buFont typeface="Wingdings" panose="05000000000000000000" pitchFamily="2" charset="2"/>
              <a:buChar char="§"/>
              <a:defRPr/>
            </a:pPr>
            <a:endParaRPr lang="en-US" sz="2000" dirty="0">
              <a:latin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406875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03E47-0B22-4C37-BAA6-CE6A585B9E81}" type="slidenum">
              <a:rPr lang="en-US" smtClean="0"/>
              <a:t>4</a:t>
            </a:fld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152400" y="1295400"/>
            <a:ext cx="8763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Procedure Manual Version 7.0</a:t>
            </a:r>
          </a:p>
          <a:p>
            <a:pPr algn="ctr"/>
            <a:r>
              <a:rPr lang="en-US" sz="2400" dirty="0">
                <a:latin typeface="Arial" panose="020B0604020202020204" pitchFamily="34" charset="0"/>
              </a:rPr>
              <a:t>October 20, 2022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220211" y="2269081"/>
            <a:ext cx="8686800" cy="3886200"/>
          </a:xfrm>
          <a:prstGeom prst="rect">
            <a:avLst/>
          </a:prstGeom>
        </p:spPr>
        <p:txBody>
          <a:bodyPr/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393192" lvl="1" indent="0">
              <a:lnSpc>
                <a:spcPts val="1000"/>
              </a:lnSpc>
              <a:buNone/>
              <a:defRPr/>
            </a:pPr>
            <a:endParaRPr lang="en-US" sz="1800" dirty="0">
              <a:latin typeface="Arial" panose="020B0604020202020204" pitchFamily="34" charset="0"/>
            </a:endParaRPr>
          </a:p>
          <a:p>
            <a:pPr lvl="1">
              <a:buFont typeface="Wingdings" panose="05000000000000000000" pitchFamily="2" charset="2"/>
              <a:buChar char="§"/>
              <a:defRPr/>
            </a:pPr>
            <a:r>
              <a:rPr lang="en-US" sz="1800" dirty="0">
                <a:latin typeface="Arial" panose="020B0604020202020204" pitchFamily="34" charset="0"/>
              </a:rPr>
              <a:t>Updated Exhibit 15-4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COVID-19 </a:t>
            </a:r>
            <a:r>
              <a:rPr lang="en-US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as a compensable consequential illness if certain presumptive criteria are satisfied; modified the employment requirements for hearing loss claims to create an alternate pathway for employees who did not work in a “qualifying” labor category</a:t>
            </a:r>
          </a:p>
          <a:p>
            <a:pPr lvl="1">
              <a:buFont typeface="Wingdings" panose="05000000000000000000" pitchFamily="2" charset="2"/>
              <a:buChar char="§"/>
              <a:defRPr/>
            </a:pPr>
            <a:r>
              <a:rPr lang="en-US" sz="1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Role of CEs in assessing legal documents conveying authority for someone to serve on behalf of a named claimant</a:t>
            </a:r>
          </a:p>
          <a:p>
            <a:pPr lvl="1">
              <a:buFont typeface="Wingdings" panose="05000000000000000000" pitchFamily="2" charset="2"/>
              <a:buChar char="§"/>
              <a:defRPr/>
            </a:pPr>
            <a:r>
              <a:rPr lang="en-US" sz="1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Assess claim for silicosis using routine Part E adjudication process, if the CE can not accept based on a Part B determination</a:t>
            </a:r>
            <a:endParaRPr lang="en-US" alt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buFont typeface="Wingdings" panose="05000000000000000000" pitchFamily="2" charset="2"/>
              <a:buChar char="§"/>
              <a:defRPr/>
            </a:pP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Uniform formatting standards for decisions issued by the DEEOIC.</a:t>
            </a:r>
          </a:p>
          <a:p>
            <a:pPr lvl="1">
              <a:buFont typeface="Wingdings" panose="05000000000000000000" pitchFamily="2" charset="2"/>
              <a:buChar char="§"/>
              <a:defRPr/>
            </a:pPr>
            <a:r>
              <a:rPr lang="en-US" sz="18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Recovery of a debt from a deceased claimant’s estate</a:t>
            </a:r>
          </a:p>
          <a:p>
            <a:pPr lvl="1">
              <a:buFont typeface="Wingdings" panose="05000000000000000000" pitchFamily="2" charset="2"/>
              <a:buChar char="§"/>
              <a:defRPr/>
            </a:pPr>
            <a:endParaRPr lang="en-US" sz="18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1">
              <a:buFont typeface="Wingdings" panose="05000000000000000000" pitchFamily="2" charset="2"/>
              <a:buChar char="§"/>
              <a:defRPr/>
            </a:pPr>
            <a:endParaRPr lang="en-US" sz="18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93192" lvl="1" indent="0">
              <a:buNone/>
              <a:defRPr/>
            </a:pPr>
            <a:endParaRPr lang="en-US" sz="1800" dirty="0">
              <a:latin typeface="Arial" panose="020B0604020202020204" pitchFamily="34" charset="0"/>
            </a:endParaRPr>
          </a:p>
          <a:p>
            <a:pPr lvl="1">
              <a:buFont typeface="Wingdings" panose="05000000000000000000" pitchFamily="2" charset="2"/>
              <a:buChar char="§"/>
              <a:defRPr/>
            </a:pPr>
            <a:endParaRPr lang="en-US" sz="1800" dirty="0">
              <a:latin typeface="Arial" panose="020B0604020202020204" pitchFamily="34" charset="0"/>
            </a:endParaRPr>
          </a:p>
          <a:p>
            <a:pPr marL="393192" lvl="1" indent="0">
              <a:buNone/>
              <a:defRPr/>
            </a:pP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93192" lvl="1" indent="0">
              <a:buNone/>
              <a:defRPr/>
            </a:pPr>
            <a:endParaRPr lang="en-US" sz="1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lvl="1">
              <a:buFont typeface="Wingdings" panose="05000000000000000000" pitchFamily="2" charset="2"/>
              <a:buChar char="§"/>
              <a:defRPr/>
            </a:pPr>
            <a:endParaRPr lang="en-US" sz="2000" dirty="0">
              <a:latin typeface="Arial" panose="020B0604020202020204" pitchFamily="34" charset="0"/>
            </a:endParaRPr>
          </a:p>
          <a:p>
            <a:pPr marL="800100" lvl="1" indent="-342900">
              <a:buFont typeface="Wingdings" panose="05000000000000000000" pitchFamily="2" charset="2"/>
              <a:buChar char="§"/>
              <a:defRPr/>
            </a:pPr>
            <a:endParaRPr lang="en-US" sz="2000" dirty="0">
              <a:latin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628979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03E47-0B22-4C37-BAA6-CE6A585B9E81}" type="slidenum">
              <a:rPr lang="en-US" smtClean="0"/>
              <a:t>5</a:t>
            </a:fld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76200" y="1295400"/>
            <a:ext cx="8991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EEOICPA Bulletins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57200" y="2149980"/>
            <a:ext cx="8229600" cy="3717420"/>
          </a:xfrm>
          <a:prstGeom prst="rect">
            <a:avLst/>
          </a:prstGeom>
        </p:spPr>
        <p:txBody>
          <a:bodyPr/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>
              <a:buFont typeface="Wingdings" panose="05000000000000000000" pitchFamily="2" charset="2"/>
              <a:buChar char="§"/>
              <a:defRPr/>
            </a:pPr>
            <a:r>
              <a:rPr lang="en-US" sz="2000" b="1" dirty="0">
                <a:latin typeface="Arial" panose="020B0604020202020204" pitchFamily="34" charset="0"/>
              </a:rPr>
              <a:t>Bulletin No. 22-03</a:t>
            </a:r>
            <a:r>
              <a:rPr lang="en-US" sz="2000" dirty="0">
                <a:latin typeface="Arial" panose="020B0604020202020204" pitchFamily="34" charset="0"/>
              </a:rPr>
              <a:t> - 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Extended expiration date of Bulletin No. 22-01, Telemedicine for Home and Residential Health Care (HRHC) and Durable Medical Equipment (DME)</a:t>
            </a:r>
          </a:p>
          <a:p>
            <a:pPr marL="109728" indent="0">
              <a:lnSpc>
                <a:spcPts val="1000"/>
              </a:lnSpc>
              <a:buNone/>
              <a:defRPr/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§"/>
              <a:defRPr/>
            </a:pP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Bulletin No. 23-01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- Causal Presumption for Chronic Silicosis Under Part E</a:t>
            </a:r>
          </a:p>
          <a:p>
            <a:pPr marL="109728" indent="0">
              <a:lnSpc>
                <a:spcPts val="1000"/>
              </a:lnSpc>
              <a:buNone/>
              <a:defRPr/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§"/>
              <a:defRPr/>
            </a:pP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Bulletin No. 23-02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- Industrial Hygiene Reporting of Exposure Levels</a:t>
            </a:r>
          </a:p>
          <a:p>
            <a:pPr marL="109728" indent="0">
              <a:lnSpc>
                <a:spcPts val="1000"/>
              </a:lnSpc>
              <a:buNone/>
              <a:defRPr/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§"/>
              <a:defRPr/>
            </a:pP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Bulletin No. 23-03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- New Billing Authorization Codes for HRHC</a:t>
            </a:r>
          </a:p>
          <a:p>
            <a:pPr marL="109728" indent="0">
              <a:buNone/>
            </a:pP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937054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03E47-0B22-4C37-BAA6-CE6A585B9E81}" type="slidenum">
              <a:rPr lang="en-US" smtClean="0"/>
              <a:t>6</a:t>
            </a:fld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76200" y="1295400"/>
            <a:ext cx="8991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EEOICPA Circulars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57200" y="2286000"/>
            <a:ext cx="8229600" cy="3429000"/>
          </a:xfrm>
          <a:prstGeom prst="rect">
            <a:avLst/>
          </a:prstGeom>
        </p:spPr>
        <p:txBody>
          <a:bodyPr/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342900" indent="-342900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Circular No. 21-01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– Institutes non-procurement suspension and debarment notification process for providers excluded from receiving payment due to fraud or criminal conviction </a:t>
            </a:r>
          </a:p>
          <a:p>
            <a:pPr marL="342900" indent="-342900"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en-US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Circular 21-03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– Savannah River Site (SRS) Special Exposure Cohort (SEC) Class between October 1, 1972 and December 31, 1990 </a:t>
            </a:r>
          </a:p>
          <a:p>
            <a:pPr marL="342900" indent="-342900"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en-US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Circular 21-02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– Communications regarding carrier reimbursements </a:t>
            </a:r>
          </a:p>
          <a:p>
            <a:pPr marL="342900" indent="-342900"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en-US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Circular 22-01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– Telemedicine is permitted for routine medical care if permitted by state law or licensing authorities</a:t>
            </a:r>
            <a:endParaRPr lang="en-US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marR="0" indent="-34290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786187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03E47-0B22-4C37-BAA6-CE6A585B9E81}" type="slidenum">
              <a:rPr lang="en-US" smtClean="0"/>
              <a:t>7</a:t>
            </a:fld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76200" y="1295400"/>
            <a:ext cx="8991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Federal Register </a:t>
            </a:r>
            <a:r>
              <a:rPr lang="en-US" sz="3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</a:t>
            </a:r>
            <a:r>
              <a:rPr lang="en-US" sz="3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otices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57200" y="2286000"/>
            <a:ext cx="8229600" cy="3429000"/>
          </a:xfrm>
          <a:prstGeom prst="rect">
            <a:avLst/>
          </a:prstGeom>
        </p:spPr>
        <p:txBody>
          <a:bodyPr/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342900" marR="0" indent="-34290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Federal Register / Volume 87, No. 190: October 3, 2022</a:t>
            </a:r>
          </a:p>
          <a:p>
            <a:pPr marL="598932" lvl="1" indent="-342900"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en-US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98932" lvl="1" indent="-342900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Department of Energy (DOE) Covered Facilities: OWCP published an updated list of DOE facilities covered under the EEOICPA </a:t>
            </a:r>
          </a:p>
          <a:p>
            <a:pPr marL="256032" lvl="1" indent="0">
              <a:spcBef>
                <a:spcPts val="0"/>
              </a:spcBef>
              <a:buNone/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marR="0" indent="-34290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Federal Register / Volume 87, No. 214: November 7, 2022</a:t>
            </a: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endParaRPr lang="en-US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98932" lvl="1" indent="-342900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Lay Representative Standards: OWCP adopted a set of expectations regarding the conduct of lay representatives, and how it responds to inappropriate behavior</a:t>
            </a:r>
          </a:p>
          <a:p>
            <a:pPr marL="598932" lvl="1" indent="-342900"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450736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03E47-0B22-4C37-BAA6-CE6A585B9E81}" type="slidenum">
              <a:rPr lang="en-US" smtClean="0"/>
              <a:t>8</a:t>
            </a:fld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76200" y="1295400"/>
            <a:ext cx="8991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Energy Document Portal (EDP) 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57200" y="2133600"/>
            <a:ext cx="8229600" cy="4038600"/>
          </a:xfrm>
          <a:prstGeom prst="rect">
            <a:avLst/>
          </a:prstGeom>
        </p:spPr>
        <p:txBody>
          <a:bodyPr/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598932" lvl="1" indent="-342900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US" sz="1800" b="1" i="0" dirty="0">
                <a:solidFill>
                  <a:srgbClr val="21212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File a New </a:t>
            </a:r>
            <a:r>
              <a:rPr lang="en-US" sz="1800" b="1" dirty="0">
                <a:solidFill>
                  <a:srgbClr val="2121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en-US" sz="1800" b="1" i="0" dirty="0">
                <a:solidFill>
                  <a:srgbClr val="21212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laim</a:t>
            </a:r>
            <a:r>
              <a:rPr lang="en-US" sz="1800" b="0" i="0" dirty="0">
                <a:solidFill>
                  <a:srgbClr val="21212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: Claimants can select a claim application form to complete (EE-1 or EE-2), digitally sign, and submit to DEEOIC</a:t>
            </a:r>
          </a:p>
          <a:p>
            <a:pPr marL="256032" lvl="1" indent="0">
              <a:lnSpc>
                <a:spcPts val="1000"/>
              </a:lnSpc>
              <a:spcBef>
                <a:spcPts val="0"/>
              </a:spcBef>
              <a:buNone/>
            </a:pPr>
            <a:endParaRPr lang="en-US" sz="1800" b="0" i="0" dirty="0">
              <a:solidFill>
                <a:srgbClr val="21212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98932" lvl="1" indent="-342900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US" sz="1800" b="1" i="0" dirty="0">
                <a:solidFill>
                  <a:srgbClr val="21212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Upload Documents to Case </a:t>
            </a:r>
            <a:r>
              <a:rPr lang="en-US" sz="1800" b="1" dirty="0">
                <a:solidFill>
                  <a:srgbClr val="2121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</a:t>
            </a:r>
            <a:r>
              <a:rPr lang="en-US" sz="1800" b="1" i="0" dirty="0">
                <a:solidFill>
                  <a:srgbClr val="21212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ile</a:t>
            </a:r>
            <a:r>
              <a:rPr lang="en-US" sz="1800" b="0" i="0" dirty="0">
                <a:solidFill>
                  <a:srgbClr val="21212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: Employment records, medical reports, and additional forms needed by DEEOIC claims staff during the adjudication process may be electronically uploaded into the EDP </a:t>
            </a:r>
          </a:p>
          <a:p>
            <a:pPr marL="256032" lvl="1" indent="0">
              <a:lnSpc>
                <a:spcPts val="1000"/>
              </a:lnSpc>
              <a:spcBef>
                <a:spcPts val="0"/>
              </a:spcBef>
              <a:buNone/>
            </a:pPr>
            <a:endParaRPr lang="en-US" sz="1800" b="0" i="0" dirty="0">
              <a:solidFill>
                <a:srgbClr val="21212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98932" lvl="1" indent="-342900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US" sz="1800" b="1" i="0" dirty="0">
                <a:solidFill>
                  <a:srgbClr val="21212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Check Status</a:t>
            </a:r>
            <a:r>
              <a:rPr lang="en-US" sz="1800" b="0" i="0" dirty="0">
                <a:solidFill>
                  <a:srgbClr val="21212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: Verify that documents were successfully submitted and receive a Document Control Number (DCN) to check the status of their upload within EDP</a:t>
            </a:r>
          </a:p>
          <a:p>
            <a:pPr marL="256032" lvl="1" indent="0">
              <a:lnSpc>
                <a:spcPts val="1000"/>
              </a:lnSpc>
              <a:spcBef>
                <a:spcPts val="0"/>
              </a:spcBef>
              <a:buNone/>
            </a:pPr>
            <a:endParaRPr lang="en-US" sz="1800" b="0" i="0" dirty="0">
              <a:solidFill>
                <a:srgbClr val="21212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98932" lvl="1" indent="-342900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US" sz="1800" b="1" i="0" dirty="0">
                <a:solidFill>
                  <a:srgbClr val="21212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Complete Benefit </a:t>
            </a:r>
            <a:r>
              <a:rPr lang="en-US" sz="1800" b="1" dirty="0">
                <a:solidFill>
                  <a:srgbClr val="2121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en-US" sz="1800" b="1" i="0" dirty="0">
                <a:solidFill>
                  <a:srgbClr val="21212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ayment </a:t>
            </a:r>
            <a:r>
              <a:rPr lang="en-US" sz="1800" b="1" dirty="0">
                <a:solidFill>
                  <a:srgbClr val="2121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</a:t>
            </a:r>
            <a:r>
              <a:rPr lang="en-US" sz="1800" b="1" i="0" dirty="0">
                <a:solidFill>
                  <a:srgbClr val="21212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orms</a:t>
            </a:r>
            <a:r>
              <a:rPr lang="en-US" sz="1800" b="0" i="0" dirty="0">
                <a:solidFill>
                  <a:srgbClr val="21212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: Complete, electronically sign, and submit Form EN-20 (Acceptance of Payment). The ability to submit additional benefit payment forms (OWCP-915 and OWCP-957) is forthcoming</a:t>
            </a:r>
          </a:p>
          <a:p>
            <a:pPr marL="598932" lvl="1" indent="-342900"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56032" lvl="1" indent="0">
              <a:spcBef>
                <a:spcPts val="0"/>
              </a:spcBef>
              <a:buNone/>
            </a:pP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8854912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  <p:tag name="ARTICULATE_SLIDE_COUNT" val="4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5F74267E075644FB61C23DD6FDFA027" ma:contentTypeVersion="6" ma:contentTypeDescription="Create a new document." ma:contentTypeScope="" ma:versionID="5d478751ca7ec30c5a9d780e88d0868c">
  <xsd:schema xmlns:xsd="http://www.w3.org/2001/XMLSchema" xmlns:xs="http://www.w3.org/2001/XMLSchema" xmlns:p="http://schemas.microsoft.com/office/2006/metadata/properties" xmlns:ns2="a9b8702e-7942-4b37-a804-9c1334c0fbd9" xmlns:ns3="90dfea86-be79-43cb-afff-99c86ab54ffc" targetNamespace="http://schemas.microsoft.com/office/2006/metadata/properties" ma:root="true" ma:fieldsID="6bdd2baa6502794112432397615f8b19" ns2:_="" ns3:_="">
    <xsd:import namespace="a9b8702e-7942-4b37-a804-9c1334c0fbd9"/>
    <xsd:import namespace="90dfea86-be79-43cb-afff-99c86ab54ff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_dlc_DocId" minOccurs="0"/>
                <xsd:element ref="ns3:_dlc_DocIdUrl" minOccurs="0"/>
                <xsd:element ref="ns3:_dlc_DocIdPersistId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b8702e-7942-4b37-a804-9c1334c0fbd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0dfea86-be79-43cb-afff-99c86ab54ffc" elementFormDefault="qualified">
    <xsd:import namespace="http://schemas.microsoft.com/office/2006/documentManagement/types"/>
    <xsd:import namespace="http://schemas.microsoft.com/office/infopath/2007/PartnerControls"/>
    <xsd:element name="_dlc_DocId" ma:index="11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12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3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4" ma:displayName="Content Typ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90dfea86-be79-43cb-afff-99c86ab54ffc">OWCP-1579359917-221</_dlc_DocId>
    <_dlc_DocIdUrl xmlns="90dfea86-be79-43cb-afff-99c86ab54ffc">
      <Url>https://usdol.sharepoint.com/sites/OWCP/DEEOIC/BOTA/_layouts/15/DocIdRedir.aspx?ID=OWCP-1579359917-221</Url>
      <Description>OWCP-1579359917-221</Description>
    </_dlc_DocIdUrl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2FD09F6E-A4B3-411E-B8B0-3BDEA596C01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9b8702e-7942-4b37-a804-9c1334c0fbd9"/>
    <ds:schemaRef ds:uri="90dfea86-be79-43cb-afff-99c86ab54ff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75D7CFC-D07E-42FA-A25B-31B2782FB729}">
  <ds:schemaRefs>
    <ds:schemaRef ds:uri="http://schemas.microsoft.com/office/2006/metadata/properties"/>
    <ds:schemaRef ds:uri="90dfea86-be79-43cb-afff-99c86ab54ffc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a9b8702e-7942-4b37-a804-9c1334c0fbd9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C760EB74-C399-4848-A300-B0BEFAF8E3C2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97FF4D3A-C18B-4E2C-8145-0E41A34BAA14}">
  <ds:schemaRefs>
    <ds:schemaRef ds:uri="http://schemas.microsoft.com/sharepoint/event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4961</TotalTime>
  <Words>658</Words>
  <Application>Microsoft Office PowerPoint</Application>
  <PresentationFormat>On-screen Show (4:3)</PresentationFormat>
  <Paragraphs>80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Arial</vt:lpstr>
      <vt:lpstr>Calibri</vt:lpstr>
      <vt:lpstr>Calibri Light</vt:lpstr>
      <vt:lpstr>Verdana</vt:lpstr>
      <vt:lpstr>Wingdings</vt:lpstr>
      <vt:lpstr>Wingdings 3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Department of Labor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Office of Workers’ Compensation Programs (OWCP)</dc:title>
  <dc:creator>McGrath, James - OWCP</dc:creator>
  <cp:lastModifiedBy>Vance, John - OWCP</cp:lastModifiedBy>
  <cp:revision>31</cp:revision>
  <dcterms:created xsi:type="dcterms:W3CDTF">2019-06-07T12:07:28Z</dcterms:created>
  <dcterms:modified xsi:type="dcterms:W3CDTF">2022-11-23T16:39:25Z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2A802BA2-2067-48DB-8A8B-2F8645DC42F9</vt:lpwstr>
  </property>
  <property fmtid="{D5CDD505-2E9C-101B-9397-08002B2CF9AE}" pid="3" name="ArticulatePath">
    <vt:lpwstr>Office of Workers’ Compensation Programs (OWCP)</vt:lpwstr>
  </property>
  <property fmtid="{D5CDD505-2E9C-101B-9397-08002B2CF9AE}" pid="4" name="ContentTypeId">
    <vt:lpwstr>0x01010025F74267E075644FB61C23DD6FDFA027</vt:lpwstr>
  </property>
  <property fmtid="{D5CDD505-2E9C-101B-9397-08002B2CF9AE}" pid="5" name="_dlc_DocIdItemGuid">
    <vt:lpwstr>902814e1-8ac2-4435-b5ba-7f465a93bc47</vt:lpwstr>
  </property>
</Properties>
</file>