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0" r:id="rId3"/>
    <p:sldId id="265" r:id="rId4"/>
    <p:sldId id="287" r:id="rId5"/>
    <p:sldId id="275" r:id="rId6"/>
    <p:sldId id="276" r:id="rId7"/>
    <p:sldId id="273" r:id="rId8"/>
    <p:sldId id="285" r:id="rId9"/>
    <p:sldId id="283" r:id="rId10"/>
    <p:sldId id="263" r:id="rId11"/>
    <p:sldId id="278" r:id="rId12"/>
    <p:sldId id="260" r:id="rId13"/>
    <p:sldId id="269" r:id="rId14"/>
    <p:sldId id="261" r:id="rId15"/>
    <p:sldId id="262" r:id="rId16"/>
    <p:sldId id="267" r:id="rId17"/>
    <p:sldId id="266" r:id="rId18"/>
    <p:sldId id="257" r:id="rId19"/>
    <p:sldId id="264" r:id="rId20"/>
    <p:sldId id="279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2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A8A5-80C2-344B-99EE-3563B82A950F}" type="datetimeFigureOut">
              <a:rPr lang="en-US" smtClean="0"/>
              <a:t>04/25/2017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354C-C16E-0C40-87C7-C80F0A62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9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06"/>
            <a:ext cx="8229600" cy="2888194"/>
          </a:xfrm>
        </p:spPr>
        <p:txBody>
          <a:bodyPr>
            <a:noAutofit/>
          </a:bodyPr>
          <a:lstStyle/>
          <a:p>
            <a:r>
              <a:rPr lang="en-US" sz="3600" dirty="0"/>
              <a:t>Advisory Board on </a:t>
            </a:r>
            <a:br>
              <a:rPr lang="en-US" sz="3600" dirty="0"/>
            </a:br>
            <a:r>
              <a:rPr lang="en-US" sz="3600" dirty="0"/>
              <a:t>Toxic Substances and Worker </a:t>
            </a:r>
            <a:r>
              <a:rPr lang="en-US" sz="3600" dirty="0" smtClean="0"/>
              <a:t>Health: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Part B lung Conditions </a:t>
            </a:r>
            <a:r>
              <a:rPr lang="en-US" sz="3600" dirty="0" smtClean="0"/>
              <a:t>Subcommittee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Update</a:t>
            </a:r>
            <a:br>
              <a:rPr lang="en-US" sz="2800" dirty="0" smtClean="0"/>
            </a:br>
            <a:r>
              <a:rPr lang="en-US" sz="2800" dirty="0" smtClean="0"/>
              <a:t>April 20, 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01" y="3654261"/>
            <a:ext cx="8870599" cy="2489201"/>
          </a:xfrm>
        </p:spPr>
        <p:txBody>
          <a:bodyPr>
            <a:noAutofit/>
          </a:bodyPr>
          <a:lstStyle/>
          <a:p>
            <a:pPr marL="0" indent="0">
              <a:spcBef>
                <a:spcPts val="72"/>
              </a:spcBef>
              <a:buNone/>
            </a:pPr>
            <a:r>
              <a:rPr lang="en-US" sz="2800" dirty="0" smtClean="0"/>
              <a:t>John M. Dement, PhD, CIH</a:t>
            </a:r>
            <a:endParaRPr lang="en-US" sz="2800" dirty="0"/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/>
              <a:t>Kirk D. </a:t>
            </a:r>
            <a:r>
              <a:rPr lang="en-US" sz="2800" dirty="0" err="1" smtClean="0"/>
              <a:t>Domina</a:t>
            </a:r>
            <a:r>
              <a:rPr lang="en-US" sz="2800" dirty="0"/>
              <a:t>, Hanford Atomic Metal Trades Council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/>
              <a:t>Carrie A. Redlich, MD, MPH (Chair)	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/>
              <a:t>James H. Turner, Rocky Flats Nuclear Weapons Facility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/>
              <a:t>Laura S. Welch, MD</a:t>
            </a:r>
            <a:endParaRPr lang="en-US" sz="2800" dirty="0"/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/>
              <a:t>		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1935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554"/>
            <a:ext cx="9144000" cy="570875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8967149" cy="882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Pre-1993 CBD - “Chronic Respiratory Disorder”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784238" y="6316253"/>
            <a:ext cx="306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2844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58" y="1162092"/>
            <a:ext cx="8780168" cy="4969251"/>
          </a:xfrm>
          <a:prstGeom prst="rect">
            <a:avLst/>
          </a:prstGeom>
          <a:ln w="9525" cmpd="sng">
            <a:noFill/>
          </a:ln>
        </p:spPr>
      </p:pic>
      <p:sp>
        <p:nvSpPr>
          <p:cNvPr id="3" name="Rectangle 2"/>
          <p:cNvSpPr/>
          <p:nvPr/>
        </p:nvSpPr>
        <p:spPr>
          <a:xfrm>
            <a:off x="217458" y="357538"/>
            <a:ext cx="8926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Pre-1993 CBD - “Chronic Respiratory Disorder”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7458" y="2500304"/>
            <a:ext cx="7734761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9218" y="4654537"/>
            <a:ext cx="5880874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7458" y="4878506"/>
            <a:ext cx="4434783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4238" y="6131343"/>
            <a:ext cx="306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6028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206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79851" y="5913936"/>
            <a:ext cx="3630680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56630" y="5376049"/>
            <a:ext cx="1366682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6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29963"/>
            <a:ext cx="8229600" cy="6737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Sarcoidosis</a:t>
            </a:r>
            <a:r>
              <a:rPr lang="en-US" sz="3600" dirty="0" smtClean="0"/>
              <a:t> Presumption 2008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94" y="929075"/>
            <a:ext cx="7521713" cy="55872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10994" y="2386894"/>
            <a:ext cx="7011234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994" y="2594517"/>
            <a:ext cx="7011234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5996" y="2194687"/>
            <a:ext cx="1242438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3073" y="5563824"/>
            <a:ext cx="7290063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68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0" y="1888414"/>
            <a:ext cx="8531409" cy="248487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Current </a:t>
            </a:r>
            <a:r>
              <a:rPr lang="en-US" sz="3600" dirty="0" err="1" smtClean="0"/>
              <a:t>Sarcoidosis</a:t>
            </a:r>
            <a:r>
              <a:rPr lang="en-US" sz="3600" dirty="0" smtClean="0"/>
              <a:t> Presumption</a:t>
            </a:r>
          </a:p>
          <a:p>
            <a:r>
              <a:rPr lang="en-US" sz="3600" dirty="0" smtClean="0"/>
              <a:t>Procedure Manual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93440" y="3119672"/>
            <a:ext cx="1653047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313377"/>
            <a:ext cx="5768796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3440" y="3935172"/>
            <a:ext cx="7740994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5840" y="4360558"/>
            <a:ext cx="5421229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60168" y="6309478"/>
            <a:ext cx="306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9294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0" y="1916023"/>
            <a:ext cx="8848919" cy="242467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Current </a:t>
            </a:r>
            <a:r>
              <a:rPr lang="en-US" sz="3600" dirty="0" err="1" smtClean="0"/>
              <a:t>Sarcoidosis</a:t>
            </a:r>
            <a:r>
              <a:rPr lang="en-US" sz="3600" dirty="0" smtClean="0"/>
              <a:t> Presumption</a:t>
            </a:r>
          </a:p>
          <a:p>
            <a:r>
              <a:rPr lang="en-US" sz="3600" dirty="0" smtClean="0"/>
              <a:t>Procedure Manual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28634" y="2247057"/>
            <a:ext cx="7164726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2458069"/>
            <a:ext cx="4265158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3521111"/>
            <a:ext cx="7730565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4238" y="5950786"/>
            <a:ext cx="306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3716316"/>
            <a:ext cx="7730565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3897550"/>
            <a:ext cx="7730565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5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3" y="937537"/>
            <a:ext cx="7918161" cy="5281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213" y="132311"/>
            <a:ext cx="8494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CBD On / After 1993 (=</a:t>
            </a:r>
            <a:r>
              <a:rPr lang="en-US" sz="3600" dirty="0" err="1" smtClean="0">
                <a:solidFill>
                  <a:prstClr val="black"/>
                </a:solidFill>
                <a:ea typeface="+mj-ea"/>
                <a:cs typeface="+mj-cs"/>
              </a:rPr>
              <a:t>Sarcoid</a:t>
            </a: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 Presumption)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8356" y="1394380"/>
            <a:ext cx="7034649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8356" y="1574929"/>
            <a:ext cx="4852934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84238" y="6218873"/>
            <a:ext cx="306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43294" y="1769550"/>
            <a:ext cx="762000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3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0" y="4944859"/>
            <a:ext cx="7890663" cy="15263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11" y="3175320"/>
            <a:ext cx="7875122" cy="17695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7" y="1530507"/>
            <a:ext cx="7950143" cy="15084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3638"/>
            <a:ext cx="8229600" cy="6692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 smtClean="0"/>
              <a:t>CBD - </a:t>
            </a:r>
            <a:r>
              <a:rPr lang="en-US" sz="3200" dirty="0" err="1"/>
              <a:t>M</a:t>
            </a:r>
            <a:r>
              <a:rPr lang="en-US" sz="3200" dirty="0" err="1" smtClean="0"/>
              <a:t>ediastinal</a:t>
            </a:r>
            <a:r>
              <a:rPr lang="en-US" sz="3200" dirty="0" smtClean="0"/>
              <a:t> lymph node biopsy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5347" y="6487227"/>
            <a:ext cx="5780253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347" y="2695884"/>
            <a:ext cx="4659186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96510" y="5525665"/>
            <a:ext cx="3851558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3707" y="5704775"/>
            <a:ext cx="2512486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06" y="764393"/>
            <a:ext cx="7991668" cy="6314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062184" y="6371455"/>
            <a:ext cx="275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5347" y="5902182"/>
            <a:ext cx="7592721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747" y="6054582"/>
            <a:ext cx="4506786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3707" y="6249772"/>
            <a:ext cx="6208206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8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1" y="2715423"/>
            <a:ext cx="8472029" cy="339461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Skin Patch Testing; </a:t>
            </a:r>
            <a:r>
              <a:rPr lang="en-US" sz="3600" dirty="0" err="1" smtClean="0"/>
              <a:t>Characterisitic</a:t>
            </a:r>
            <a:r>
              <a:rPr lang="en-US" sz="3600" dirty="0"/>
              <a:t> </a:t>
            </a:r>
            <a:r>
              <a:rPr lang="en-US" sz="3600" dirty="0" smtClean="0"/>
              <a:t>/ Consistent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1" y="1567468"/>
            <a:ext cx="8233810" cy="8172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774563" y="2047015"/>
            <a:ext cx="1871628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4771" y="5788907"/>
            <a:ext cx="7640199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84238" y="6316253"/>
            <a:ext cx="306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84312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2" y="1810570"/>
            <a:ext cx="8419758" cy="397281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82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Pre-1993 CBD - granulomas, calcification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8" y="1259034"/>
            <a:ext cx="8262780" cy="31658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3959" y="3230764"/>
            <a:ext cx="5578378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13959" y="5260745"/>
            <a:ext cx="6641353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34701" y="5523591"/>
            <a:ext cx="7220611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0896" y="5754561"/>
            <a:ext cx="2402165" cy="0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84238" y="6316253"/>
            <a:ext cx="306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Chapter 2-1000; 9/2015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1965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B </a:t>
            </a:r>
            <a:r>
              <a:rPr lang="en-US" dirty="0" smtClean="0"/>
              <a:t>Lung </a:t>
            </a:r>
            <a:r>
              <a:rPr lang="en-US" dirty="0"/>
              <a:t>Conditions </a:t>
            </a:r>
            <a:r>
              <a:rPr lang="en-US" dirty="0" smtClean="0"/>
              <a:t>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69" y="1661191"/>
            <a:ext cx="8229600" cy="4137219"/>
          </a:xfrm>
        </p:spPr>
        <p:txBody>
          <a:bodyPr>
            <a:noAutofit/>
          </a:bodyPr>
          <a:lstStyle/>
          <a:p>
            <a:r>
              <a:rPr lang="en-US" dirty="0"/>
              <a:t>Review of </a:t>
            </a:r>
            <a:r>
              <a:rPr lang="en-US" dirty="0" smtClean="0"/>
              <a:t>Part B Cases</a:t>
            </a:r>
            <a:endParaRPr lang="en-US" dirty="0"/>
          </a:p>
          <a:p>
            <a:r>
              <a:rPr lang="en-US" dirty="0" err="1" smtClean="0"/>
              <a:t>Sarcoid</a:t>
            </a:r>
            <a:r>
              <a:rPr lang="en-US" dirty="0" smtClean="0"/>
              <a:t> Presumption</a:t>
            </a:r>
          </a:p>
          <a:p>
            <a:r>
              <a:rPr lang="en-US" dirty="0" smtClean="0"/>
              <a:t>Clarification of Beryllium exposure</a:t>
            </a:r>
          </a:p>
          <a:p>
            <a:r>
              <a:rPr lang="en-US" dirty="0" smtClean="0"/>
              <a:t>Responses to DOL (and other’s) questions</a:t>
            </a:r>
          </a:p>
          <a:p>
            <a:pPr lvl="1"/>
            <a:r>
              <a:rPr lang="en-US" dirty="0" smtClean="0"/>
              <a:t>Chronic respiratory condition</a:t>
            </a:r>
            <a:endParaRPr lang="en-US" dirty="0"/>
          </a:p>
          <a:p>
            <a:pPr lvl="1"/>
            <a:r>
              <a:rPr lang="en-US" dirty="0" smtClean="0"/>
              <a:t>Procedure manual (Chapter 2 is confusing</a:t>
            </a:r>
          </a:p>
          <a:p>
            <a:pPr lvl="1"/>
            <a:r>
              <a:rPr lang="en-US" dirty="0"/>
              <a:t>Borderline </a:t>
            </a:r>
            <a:r>
              <a:rPr lang="en-US" dirty="0" err="1"/>
              <a:t>BeLPT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584" y="838200"/>
            <a:ext cx="8407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Recommendation:</a:t>
            </a:r>
          </a:p>
          <a:p>
            <a:endParaRPr lang="en-US" sz="3600" dirty="0"/>
          </a:p>
          <a:p>
            <a:r>
              <a:rPr lang="en-US" sz="3600" dirty="0" smtClean="0"/>
              <a:t>1) The finding of two borderline </a:t>
            </a:r>
            <a:r>
              <a:rPr lang="en-US" sz="3600" dirty="0" err="1" smtClean="0"/>
              <a:t>BeLPT</a:t>
            </a:r>
            <a:r>
              <a:rPr lang="en-US" sz="3600" dirty="0"/>
              <a:t> </a:t>
            </a:r>
            <a:r>
              <a:rPr lang="en-US" sz="3600" dirty="0" smtClean="0"/>
              <a:t>tests shall be considered the equivalent of one positive </a:t>
            </a:r>
            <a:r>
              <a:rPr lang="en-US" sz="3600" dirty="0" err="1" smtClean="0"/>
              <a:t>BeLPT</a:t>
            </a:r>
            <a:r>
              <a:rPr lang="en-US" sz="3600" dirty="0" smtClean="0"/>
              <a:t> for the purposes of claims adjudication under subpart B and subpart E of EEOICPA.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34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692"/>
            <a:ext cx="8229600" cy="2888194"/>
          </a:xfrm>
        </p:spPr>
        <p:txBody>
          <a:bodyPr>
            <a:noAutofit/>
          </a:bodyPr>
          <a:lstStyle/>
          <a:p>
            <a:r>
              <a:rPr lang="en-US" sz="3600" dirty="0"/>
              <a:t>Advisory Board on </a:t>
            </a:r>
            <a:br>
              <a:rPr lang="en-US" sz="3600" dirty="0"/>
            </a:br>
            <a:r>
              <a:rPr lang="en-US" sz="3600" dirty="0"/>
              <a:t>Toxic Substances and Worker </a:t>
            </a:r>
            <a:r>
              <a:rPr lang="en-US" sz="3600" dirty="0" smtClean="0"/>
              <a:t>Health: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Part B lung Conditions </a:t>
            </a:r>
            <a:r>
              <a:rPr lang="en-US" sz="3600" dirty="0" smtClean="0"/>
              <a:t>Subcommittee</a:t>
            </a:r>
            <a:br>
              <a:rPr lang="en-US" sz="3600" dirty="0" smtClean="0"/>
            </a:br>
            <a:r>
              <a:rPr lang="en-US" sz="2800" dirty="0" smtClean="0"/>
              <a:t>Update</a:t>
            </a:r>
            <a:br>
              <a:rPr lang="en-US" sz="2800" dirty="0" smtClean="0"/>
            </a:br>
            <a:r>
              <a:rPr lang="en-US" sz="2800" dirty="0" smtClean="0"/>
              <a:t>April 20, 2017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01" y="3521347"/>
            <a:ext cx="8143361" cy="2769921"/>
          </a:xfrm>
        </p:spPr>
        <p:txBody>
          <a:bodyPr>
            <a:noAutofit/>
          </a:bodyPr>
          <a:lstStyle/>
          <a:p>
            <a:pPr marL="0" indent="0">
              <a:spcBef>
                <a:spcPts val="72"/>
              </a:spcBef>
              <a:buNone/>
            </a:pPr>
            <a:r>
              <a:rPr lang="en-US" sz="2400" dirty="0" smtClean="0"/>
              <a:t>John M. Dement, PhD, CIH</a:t>
            </a:r>
            <a:endParaRPr lang="en-US" sz="2400" dirty="0"/>
          </a:p>
          <a:p>
            <a:pPr marL="0" indent="0">
              <a:spcBef>
                <a:spcPts val="72"/>
              </a:spcBef>
              <a:buNone/>
            </a:pPr>
            <a:r>
              <a:rPr lang="en-US" sz="2400" dirty="0" smtClean="0"/>
              <a:t>Kirk D. </a:t>
            </a:r>
            <a:r>
              <a:rPr lang="en-US" sz="2400" dirty="0" err="1" smtClean="0"/>
              <a:t>Domina</a:t>
            </a:r>
            <a:r>
              <a:rPr lang="en-US" sz="2400" dirty="0"/>
              <a:t>, Hanford Atomic Metal Trades Council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400" dirty="0"/>
              <a:t>Carrie A. Redlich, MD, MPH (Chair)	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400" dirty="0" smtClean="0"/>
              <a:t>James H. Turner, Rocky Flats Nuclear Weapons Facility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400" dirty="0" smtClean="0"/>
              <a:t>Laura S. Welch, MD</a:t>
            </a:r>
            <a:endParaRPr lang="en-US" sz="2400" dirty="0"/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/>
              <a:t>				</a:t>
            </a:r>
          </a:p>
          <a:p>
            <a:pPr marL="0" indent="0" algn="ctr">
              <a:spcBef>
                <a:spcPts val="72"/>
              </a:spcBef>
              <a:buNone/>
            </a:pPr>
            <a:r>
              <a:rPr lang="en-US" sz="2800" dirty="0" smtClean="0"/>
              <a:t>QUESTIONS ???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96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075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of 80 Part B Cases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86" y="1245395"/>
            <a:ext cx="8217122" cy="528105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Materials reviewed on cases: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Statement of accepted facts, CMC referral, OHQ, IH report, Recommended decisions, final decisions, remand orders, few med records. A few cases ‘duplicates’.</a:t>
            </a: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BeS</a:t>
            </a:r>
            <a:r>
              <a:rPr lang="en-US" sz="2400" b="1" dirty="0" smtClean="0"/>
              <a:t> </a:t>
            </a:r>
            <a:r>
              <a:rPr lang="en-US" sz="2400" dirty="0" smtClean="0"/>
              <a:t> - 20 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11 Accepted, 9 </a:t>
            </a:r>
            <a:r>
              <a:rPr lang="en-US" sz="2400" dirty="0"/>
              <a:t>Denied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CBD - </a:t>
            </a:r>
            <a:r>
              <a:rPr lang="en-US" sz="2400" dirty="0" smtClean="0"/>
              <a:t>20 </a:t>
            </a:r>
            <a:r>
              <a:rPr lang="en-US" sz="2400" dirty="0"/>
              <a:t>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11 Accepted, </a:t>
            </a:r>
            <a:r>
              <a:rPr lang="en-US" sz="2400" dirty="0" smtClean="0">
                <a:solidFill>
                  <a:srgbClr val="FF0000"/>
                </a:solidFill>
              </a:rPr>
              <a:t>9 Denied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Sarcoidosis</a:t>
            </a:r>
            <a:r>
              <a:rPr lang="en-US" sz="2400" b="1" dirty="0" smtClean="0"/>
              <a:t> - </a:t>
            </a:r>
            <a:r>
              <a:rPr lang="en-US" sz="2400" dirty="0" smtClean="0"/>
              <a:t>15 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5 Accepted, </a:t>
            </a:r>
            <a:r>
              <a:rPr lang="en-US" sz="2400" dirty="0" smtClean="0">
                <a:solidFill>
                  <a:srgbClr val="FF0000"/>
                </a:solidFill>
              </a:rPr>
              <a:t>10 denied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Chronic Silicosis -</a:t>
            </a:r>
            <a:r>
              <a:rPr lang="en-US" sz="2400" dirty="0" smtClean="0"/>
              <a:t> 10 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6 </a:t>
            </a:r>
            <a:r>
              <a:rPr lang="en-US" sz="2400" dirty="0" err="1" smtClean="0"/>
              <a:t>Acccepted</a:t>
            </a:r>
            <a:r>
              <a:rPr lang="en-US" sz="2400" dirty="0" smtClean="0"/>
              <a:t>, 4 </a:t>
            </a:r>
            <a:r>
              <a:rPr lang="en-US" sz="2400" dirty="0"/>
              <a:t>Denied 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Pneumoconiosis - </a:t>
            </a:r>
            <a:r>
              <a:rPr lang="en-US" sz="2400" dirty="0" smtClean="0"/>
              <a:t>20 </a:t>
            </a:r>
            <a:r>
              <a:rPr lang="en-US" sz="2400" dirty="0"/>
              <a:t>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12 Accepted, 8 </a:t>
            </a:r>
            <a:r>
              <a:rPr lang="en-US" sz="2400" dirty="0"/>
              <a:t>Denied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897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0"/>
            <a:ext cx="4961540" cy="663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4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Review Part B Cases - 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395"/>
            <a:ext cx="8433582" cy="54211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Agreement with over 50% cases (based on  available information)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Common </a:t>
            </a:r>
            <a:r>
              <a:rPr lang="en-US" sz="2400" dirty="0"/>
              <a:t>r</a:t>
            </a:r>
            <a:r>
              <a:rPr lang="en-US" sz="2400" dirty="0" smtClean="0"/>
              <a:t>easons for </a:t>
            </a:r>
            <a:r>
              <a:rPr lang="en-US" sz="2400" dirty="0"/>
              <a:t>i</a:t>
            </a:r>
            <a:r>
              <a:rPr lang="en-US" sz="2400" dirty="0" smtClean="0"/>
              <a:t>ncorrectly </a:t>
            </a:r>
            <a:r>
              <a:rPr lang="en-US" sz="2400" dirty="0"/>
              <a:t>a</a:t>
            </a:r>
            <a:r>
              <a:rPr lang="en-US" sz="2400" dirty="0" smtClean="0"/>
              <a:t>djudicated cases (most fixable):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/>
              <a:t>Sarcoidosis</a:t>
            </a:r>
            <a:r>
              <a:rPr lang="en-US" sz="2400" b="1" dirty="0" smtClean="0"/>
              <a:t> and CBD claims: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en-US" sz="2400" dirty="0" smtClean="0"/>
              <a:t>Misapplication/understanding of the </a:t>
            </a:r>
            <a:r>
              <a:rPr lang="en-US" sz="2400" dirty="0" err="1" smtClean="0"/>
              <a:t>Sarcoid</a:t>
            </a:r>
            <a:r>
              <a:rPr lang="en-US" sz="2400" dirty="0" smtClean="0"/>
              <a:t> Presumption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en-US" sz="2400" dirty="0" smtClean="0"/>
              <a:t>CMC incorrect decision – “narrow” interpretation data</a:t>
            </a:r>
          </a:p>
          <a:p>
            <a:pPr marL="457200" indent="-457200">
              <a:spcBef>
                <a:spcPts val="0"/>
              </a:spcBef>
              <a:buAutoNum type="arabicParenR" startAt="3"/>
            </a:pPr>
            <a:r>
              <a:rPr lang="en-US" sz="2400" dirty="0" smtClean="0"/>
              <a:t>Be exposure denied for unclear reasons</a:t>
            </a:r>
            <a:r>
              <a:rPr lang="en-US" sz="2400" dirty="0"/>
              <a:t> </a:t>
            </a:r>
            <a:r>
              <a:rPr lang="en-US" sz="2400" dirty="0" smtClean="0"/>
              <a:t>– e.g. worked many </a:t>
            </a:r>
            <a:r>
              <a:rPr lang="en-US" sz="2400" dirty="0" err="1" smtClean="0"/>
              <a:t>yrs</a:t>
            </a:r>
            <a:r>
              <a:rPr lang="en-US" sz="2400" dirty="0" smtClean="0"/>
              <a:t> at Be facility (</a:t>
            </a:r>
            <a:r>
              <a:rPr lang="en-US" sz="2400" dirty="0" err="1" smtClean="0"/>
              <a:t>eg</a:t>
            </a:r>
            <a:r>
              <a:rPr lang="en-US" sz="2400" dirty="0" smtClean="0"/>
              <a:t> SRS) but “SEM reported to show no Be”</a:t>
            </a:r>
          </a:p>
          <a:p>
            <a:pPr marL="457200" indent="-457200">
              <a:spcBef>
                <a:spcPts val="0"/>
              </a:spcBef>
              <a:buFont typeface="Arial"/>
              <a:buAutoNum type="arabicParenR" startAt="3"/>
            </a:pPr>
            <a:r>
              <a:rPr lang="en-US" sz="2400" dirty="0"/>
              <a:t>Eventually correct </a:t>
            </a:r>
            <a:r>
              <a:rPr lang="en-US" sz="2400" dirty="0" smtClean="0"/>
              <a:t>decision, </a:t>
            </a:r>
            <a:r>
              <a:rPr lang="en-US" sz="2400" dirty="0"/>
              <a:t>but took </a:t>
            </a:r>
            <a:r>
              <a:rPr lang="en-US" sz="2400" dirty="0" smtClean="0"/>
              <a:t>too many years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Pneumoconiosis and Chronic Silicosis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en-US" sz="2400" dirty="0" smtClean="0"/>
              <a:t>Eligibility issues – Uranium workers – RECA denied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en-US" sz="2400" dirty="0" smtClean="0"/>
              <a:t>SEM identified limited exposure, </a:t>
            </a:r>
            <a:r>
              <a:rPr lang="en-US" sz="2400" dirty="0" err="1" smtClean="0"/>
              <a:t>eg</a:t>
            </a:r>
            <a:r>
              <a:rPr lang="en-US" sz="2400" dirty="0" smtClean="0"/>
              <a:t> only aluminum in a miner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379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1" y="274638"/>
            <a:ext cx="8494839" cy="816015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Review Part B Cases – Other Issues Identified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61" y="1466226"/>
            <a:ext cx="8541550" cy="50642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1) </a:t>
            </a:r>
            <a:r>
              <a:rPr lang="en-US" sz="2800" dirty="0" smtClean="0"/>
              <a:t>Selection / Review of CMCs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30 /60 cases had CMC report, of those with CMC report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17/30 (57%) were the same CMC,  a pulmonary physician with 	appropriate MD credentials, but who clearly had an “attitude”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2) Questions CMC were asked could be narrow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Other Part B / E conditions present but not identified by CMC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	e.g. CMC asked question about CBD. Records show asbestos disease or work-related COPD, but not commented 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(Could ask CMC - Did you identify any other </a:t>
            </a:r>
            <a:r>
              <a:rPr lang="en-US" sz="2400" dirty="0" err="1" smtClean="0"/>
              <a:t>occ</a:t>
            </a:r>
            <a:r>
              <a:rPr lang="en-US" sz="2400" dirty="0" smtClean="0"/>
              <a:t> lung disease?)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3) It’s unclear which workers are undergoing medical surveillance for 	CBD. </a:t>
            </a:r>
            <a:r>
              <a:rPr lang="en-US" sz="2400" dirty="0" err="1" smtClean="0"/>
              <a:t>Eg</a:t>
            </a:r>
            <a:r>
              <a:rPr lang="en-US" sz="2400" dirty="0" smtClean="0"/>
              <a:t> Several cases involved workers from SRS site who did not appear to be undergoing CBD surveillance, and /or the clinicians involved were not aware of  CBD.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32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512"/>
            <a:ext cx="7772400" cy="933697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Part B Subcommittee Recommendation</a:t>
            </a:r>
            <a:br>
              <a:rPr lang="en-US" sz="3200" dirty="0" smtClean="0"/>
            </a:br>
            <a:r>
              <a:rPr lang="en-US" sz="3200" dirty="0" err="1" smtClean="0"/>
              <a:t>Sarcoid</a:t>
            </a:r>
            <a:r>
              <a:rPr lang="en-US" sz="3200" dirty="0" smtClean="0"/>
              <a:t> Presumption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80" y="1614357"/>
            <a:ext cx="8625621" cy="4976579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We recommend a presumption of chronic beryllium disease (CBD) in situations with a diagnosis of </a:t>
            </a:r>
            <a:r>
              <a:rPr lang="en-US" sz="2800" dirty="0" smtClean="0">
                <a:solidFill>
                  <a:schemeClr val="tx1"/>
                </a:solidFill>
              </a:rPr>
              <a:t>pulmonary </a:t>
            </a:r>
            <a:r>
              <a:rPr lang="en-US" sz="2800" dirty="0" err="1" smtClean="0">
                <a:solidFill>
                  <a:schemeClr val="tx1"/>
                </a:solidFill>
              </a:rPr>
              <a:t>sarcoidosis</a:t>
            </a:r>
            <a:r>
              <a:rPr lang="en-US" sz="2800" dirty="0" smtClean="0">
                <a:solidFill>
                  <a:schemeClr val="tx1"/>
                </a:solidFill>
              </a:rPr>
              <a:t>* </a:t>
            </a:r>
            <a:r>
              <a:rPr lang="en-US" sz="2800" dirty="0">
                <a:solidFill>
                  <a:schemeClr val="tx1"/>
                </a:solidFill>
              </a:rPr>
              <a:t>in an individual who meets the definition of a “covered beryllium employee” under Part E or Part </a:t>
            </a:r>
            <a:r>
              <a:rPr lang="en-US" sz="2800" dirty="0" smtClean="0">
                <a:solidFill>
                  <a:schemeClr val="tx1"/>
                </a:solidFill>
              </a:rPr>
              <a:t>B**.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*Pulmonary </a:t>
            </a:r>
            <a:r>
              <a:rPr lang="en-US" sz="2400" dirty="0" err="1">
                <a:solidFill>
                  <a:schemeClr val="tx1"/>
                </a:solidFill>
              </a:rPr>
              <a:t>sarcoidosis</a:t>
            </a:r>
            <a:r>
              <a:rPr lang="en-US" sz="2400" dirty="0">
                <a:solidFill>
                  <a:schemeClr val="tx1"/>
                </a:solidFill>
              </a:rPr>
              <a:t> involves the lungs and/or thoracic lymph nodes. The site biopsied </a:t>
            </a:r>
            <a:r>
              <a:rPr lang="en-US" sz="2400" dirty="0" smtClean="0">
                <a:solidFill>
                  <a:schemeClr val="tx1"/>
                </a:solidFill>
              </a:rPr>
              <a:t>can </a:t>
            </a:r>
            <a:r>
              <a:rPr lang="en-US" sz="2400" dirty="0">
                <a:solidFill>
                  <a:schemeClr val="tx1"/>
                </a:solidFill>
              </a:rPr>
              <a:t>be another organ such as skin.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**This </a:t>
            </a:r>
            <a:r>
              <a:rPr lang="en-US" sz="2400" dirty="0">
                <a:solidFill>
                  <a:schemeClr val="tx1"/>
                </a:solidFill>
              </a:rPr>
              <a:t>recommendation </a:t>
            </a:r>
            <a:r>
              <a:rPr lang="en-US" sz="2400" dirty="0" smtClean="0">
                <a:solidFill>
                  <a:schemeClr val="tx1"/>
                </a:solidFill>
              </a:rPr>
              <a:t>supports EEOICPA </a:t>
            </a:r>
            <a:r>
              <a:rPr lang="en-US" sz="2400" dirty="0">
                <a:solidFill>
                  <a:schemeClr val="tx1"/>
                </a:solidFill>
              </a:rPr>
              <a:t>Circular No. 08-07 </a:t>
            </a:r>
            <a:r>
              <a:rPr lang="en-US" sz="2400" dirty="0" smtClean="0">
                <a:solidFill>
                  <a:schemeClr val="tx1"/>
                </a:solidFill>
              </a:rPr>
              <a:t>(Presumption </a:t>
            </a:r>
            <a:r>
              <a:rPr lang="en-US" sz="2400" dirty="0">
                <a:solidFill>
                  <a:schemeClr val="tx1"/>
                </a:solidFill>
              </a:rPr>
              <a:t>of chronic beryllium disease in situations with a diagnosis of </a:t>
            </a:r>
            <a:r>
              <a:rPr lang="en-US" sz="2400" dirty="0" err="1">
                <a:solidFill>
                  <a:schemeClr val="tx1"/>
                </a:solidFill>
              </a:rPr>
              <a:t>sarcoidosis</a:t>
            </a:r>
            <a:r>
              <a:rPr lang="en-US" sz="2400" dirty="0">
                <a:solidFill>
                  <a:schemeClr val="tx1"/>
                </a:solidFill>
              </a:rPr>
              <a:t> and a history of beryllium exposure,) and </a:t>
            </a:r>
            <a:r>
              <a:rPr lang="en-US" sz="2400" dirty="0" smtClean="0">
                <a:solidFill>
                  <a:schemeClr val="tx1"/>
                </a:solidFill>
              </a:rPr>
              <a:t> Procedure Manual Part </a:t>
            </a:r>
            <a:r>
              <a:rPr lang="en-US" sz="2400" dirty="0">
                <a:solidFill>
                  <a:schemeClr val="tx1"/>
                </a:solidFill>
              </a:rPr>
              <a:t>B, Chapter 2-1000 (</a:t>
            </a:r>
            <a:r>
              <a:rPr lang="en-US" sz="2400" dirty="0" err="1">
                <a:solidFill>
                  <a:schemeClr val="tx1"/>
                </a:solidFill>
              </a:rPr>
              <a:t>Eligiblity</a:t>
            </a:r>
            <a:r>
              <a:rPr lang="en-US" sz="2400" dirty="0">
                <a:solidFill>
                  <a:schemeClr val="tx1"/>
                </a:solidFill>
              </a:rPr>
              <a:t> Requirements for Non-Cancerous Conditions).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051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397"/>
          </a:xfrm>
        </p:spPr>
        <p:txBody>
          <a:bodyPr>
            <a:normAutofit fontScale="90000"/>
          </a:bodyPr>
          <a:lstStyle/>
          <a:p>
            <a:r>
              <a:rPr lang="en-US" dirty="0"/>
              <a:t>Part B </a:t>
            </a:r>
            <a:r>
              <a:rPr lang="en-US" dirty="0" smtClean="0"/>
              <a:t>Lung </a:t>
            </a:r>
            <a:r>
              <a:rPr lang="en-US" dirty="0"/>
              <a:t>Conditions </a:t>
            </a:r>
            <a:r>
              <a:rPr lang="en-US" dirty="0" smtClean="0"/>
              <a:t>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69" y="1338699"/>
            <a:ext cx="8229600" cy="5272393"/>
          </a:xfrm>
        </p:spPr>
        <p:txBody>
          <a:bodyPr>
            <a:noAutofit/>
          </a:bodyPr>
          <a:lstStyle/>
          <a:p>
            <a:r>
              <a:rPr lang="en-US" dirty="0"/>
              <a:t>Review of </a:t>
            </a:r>
            <a:r>
              <a:rPr lang="en-US" dirty="0" smtClean="0"/>
              <a:t>Part B Cases</a:t>
            </a:r>
            <a:endParaRPr lang="en-US" dirty="0"/>
          </a:p>
          <a:p>
            <a:r>
              <a:rPr lang="en-US" dirty="0" err="1" smtClean="0"/>
              <a:t>Sarcoid</a:t>
            </a:r>
            <a:r>
              <a:rPr lang="en-US" dirty="0" smtClean="0"/>
              <a:t> Presumption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Clarification of Beryllium exposure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Review of cases identified what appeared to be “covered beryllium employees” where someone concluded there was no Be exposure.</a:t>
            </a:r>
          </a:p>
          <a:p>
            <a:r>
              <a:rPr lang="en-US" dirty="0" smtClean="0"/>
              <a:t>Responses to DOL (and other’s) questions</a:t>
            </a:r>
          </a:p>
          <a:p>
            <a:pPr lvl="1"/>
            <a:r>
              <a:rPr lang="en-US" dirty="0" smtClean="0"/>
              <a:t>Chronic respiratory condition</a:t>
            </a:r>
            <a:endParaRPr lang="en-US" dirty="0"/>
          </a:p>
          <a:p>
            <a:pPr lvl="1"/>
            <a:r>
              <a:rPr lang="en-US" dirty="0" smtClean="0"/>
              <a:t>Procedure manual (</a:t>
            </a:r>
            <a:r>
              <a:rPr lang="en-US" dirty="0" err="1" smtClean="0"/>
              <a:t>Chpt</a:t>
            </a:r>
            <a:r>
              <a:rPr lang="en-US" dirty="0" smtClean="0"/>
              <a:t> 2-1000) is confusing</a:t>
            </a:r>
          </a:p>
          <a:p>
            <a:pPr lvl="1"/>
            <a:r>
              <a:rPr lang="en-US" dirty="0"/>
              <a:t>Borderline </a:t>
            </a:r>
            <a:r>
              <a:rPr lang="en-US" dirty="0" err="1"/>
              <a:t>BeLPT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B </a:t>
            </a:r>
            <a:r>
              <a:rPr lang="en-US" dirty="0" smtClean="0"/>
              <a:t>Lung </a:t>
            </a:r>
            <a:r>
              <a:rPr lang="en-US" dirty="0"/>
              <a:t>Conditions </a:t>
            </a:r>
            <a:r>
              <a:rPr lang="en-US" dirty="0" smtClean="0"/>
              <a:t>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69" y="1661191"/>
            <a:ext cx="8229600" cy="4137219"/>
          </a:xfrm>
        </p:spPr>
        <p:txBody>
          <a:bodyPr>
            <a:noAutofit/>
          </a:bodyPr>
          <a:lstStyle/>
          <a:p>
            <a:r>
              <a:rPr lang="en-US" dirty="0"/>
              <a:t>Review of </a:t>
            </a:r>
            <a:r>
              <a:rPr lang="en-US" dirty="0" smtClean="0"/>
              <a:t>Part B Cases</a:t>
            </a:r>
            <a:endParaRPr lang="en-US" dirty="0"/>
          </a:p>
          <a:p>
            <a:r>
              <a:rPr lang="en-US" dirty="0" err="1" smtClean="0"/>
              <a:t>Sarcoid</a:t>
            </a:r>
            <a:r>
              <a:rPr lang="en-US" dirty="0" smtClean="0"/>
              <a:t> Presumption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Clarification of Beryllium exposure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Responses to DOL (and other’s) questions</a:t>
            </a:r>
          </a:p>
          <a:p>
            <a:pPr lvl="1"/>
            <a:r>
              <a:rPr lang="en-US" dirty="0" smtClean="0"/>
              <a:t>Definition of Chronic respiratory condition</a:t>
            </a:r>
            <a:endParaRPr lang="en-US" dirty="0"/>
          </a:p>
          <a:p>
            <a:pPr lvl="1"/>
            <a:r>
              <a:rPr lang="en-US" dirty="0" smtClean="0"/>
              <a:t>Procedure manual (</a:t>
            </a:r>
            <a:r>
              <a:rPr lang="en-US" dirty="0" err="1" smtClean="0"/>
              <a:t>Chpt</a:t>
            </a:r>
            <a:r>
              <a:rPr lang="en-US" dirty="0" smtClean="0"/>
              <a:t> 2-1000) is confusing</a:t>
            </a:r>
          </a:p>
          <a:p>
            <a:pPr lvl="1"/>
            <a:r>
              <a:rPr lang="en-US" dirty="0"/>
              <a:t>Borderline </a:t>
            </a:r>
            <a:r>
              <a:rPr lang="en-US" dirty="0" err="1"/>
              <a:t>BeLPT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602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Advisory Board on  Toxic Substances and Worker Health: Part B lung Conditions Subcommittee Update April 20, 2017</vt:lpstr>
      <vt:lpstr>Part B Lung Conditions Subcommittee</vt:lpstr>
      <vt:lpstr>Review of 80 Part B Cases</vt:lpstr>
      <vt:lpstr>PowerPoint Presentation</vt:lpstr>
      <vt:lpstr>Review Part B Cases - Conclusions</vt:lpstr>
      <vt:lpstr>Review Part B Cases – Other Issues Identified</vt:lpstr>
      <vt:lpstr>Part B Subcommittee Recommendation Sarcoid Presumption</vt:lpstr>
      <vt:lpstr>Part B Lung Conditions Subcommittee</vt:lpstr>
      <vt:lpstr>Part B Lung Conditions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Skin Patch Testing; Characterisitic / Consistent</vt:lpstr>
      <vt:lpstr>PowerPoint Presentation</vt:lpstr>
      <vt:lpstr>PowerPoint Presentation</vt:lpstr>
      <vt:lpstr>Advisory Board on  Toxic Substances and Worker Health: Part B lung Conditions Subcommittee Update April 20, 2017</vt:lpstr>
    </vt:vector>
  </TitlesOfParts>
  <Company>Yale University - Int Med Occupational Med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Redlich</dc:creator>
  <cp:lastModifiedBy>Rhoads, Carrie - OWCP</cp:lastModifiedBy>
  <cp:revision>49</cp:revision>
  <dcterms:created xsi:type="dcterms:W3CDTF">2017-04-20T07:16:12Z</dcterms:created>
  <dcterms:modified xsi:type="dcterms:W3CDTF">2017-04-25T17:57:29Z</dcterms:modified>
</cp:coreProperties>
</file>