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9"/>
  </p:notesMasterIdLst>
  <p:handoutMasterIdLst>
    <p:handoutMasterId r:id="rId10"/>
  </p:handoutMasterIdLst>
  <p:sldIdLst>
    <p:sldId id="389" r:id="rId2"/>
    <p:sldId id="421" r:id="rId3"/>
    <p:sldId id="469" r:id="rId4"/>
    <p:sldId id="470" r:id="rId5"/>
    <p:sldId id="471" r:id="rId6"/>
    <p:sldId id="472" r:id="rId7"/>
    <p:sldId id="462" r:id="rId8"/>
  </p:sldIdLst>
  <p:sldSz cx="9418638" cy="7132638"/>
  <p:notesSz cx="7010400" cy="9296400"/>
  <p:defaultTextStyle>
    <a:defPPr>
      <a:defRPr lang="en-US"/>
    </a:defPPr>
    <a:lvl1pPr marL="0" algn="l" defTabSz="945764" rtl="0" eaLnBrk="1" latinLnBrk="0" hangingPunct="1">
      <a:defRPr sz="1900" kern="1200">
        <a:solidFill>
          <a:schemeClr val="tx1"/>
        </a:solidFill>
        <a:latin typeface="+mn-lt"/>
        <a:ea typeface="+mn-ea"/>
        <a:cs typeface="+mn-cs"/>
      </a:defRPr>
    </a:lvl1pPr>
    <a:lvl2pPr marL="472882" algn="l" defTabSz="945764" rtl="0" eaLnBrk="1" latinLnBrk="0" hangingPunct="1">
      <a:defRPr sz="1900" kern="1200">
        <a:solidFill>
          <a:schemeClr val="tx1"/>
        </a:solidFill>
        <a:latin typeface="+mn-lt"/>
        <a:ea typeface="+mn-ea"/>
        <a:cs typeface="+mn-cs"/>
      </a:defRPr>
    </a:lvl2pPr>
    <a:lvl3pPr marL="945764" algn="l" defTabSz="945764" rtl="0" eaLnBrk="1" latinLnBrk="0" hangingPunct="1">
      <a:defRPr sz="1900" kern="1200">
        <a:solidFill>
          <a:schemeClr val="tx1"/>
        </a:solidFill>
        <a:latin typeface="+mn-lt"/>
        <a:ea typeface="+mn-ea"/>
        <a:cs typeface="+mn-cs"/>
      </a:defRPr>
    </a:lvl3pPr>
    <a:lvl4pPr marL="1418646" algn="l" defTabSz="945764" rtl="0" eaLnBrk="1" latinLnBrk="0" hangingPunct="1">
      <a:defRPr sz="1900" kern="1200">
        <a:solidFill>
          <a:schemeClr val="tx1"/>
        </a:solidFill>
        <a:latin typeface="+mn-lt"/>
        <a:ea typeface="+mn-ea"/>
        <a:cs typeface="+mn-cs"/>
      </a:defRPr>
    </a:lvl4pPr>
    <a:lvl5pPr marL="1891528" algn="l" defTabSz="945764" rtl="0" eaLnBrk="1" latinLnBrk="0" hangingPunct="1">
      <a:defRPr sz="1900" kern="1200">
        <a:solidFill>
          <a:schemeClr val="tx1"/>
        </a:solidFill>
        <a:latin typeface="+mn-lt"/>
        <a:ea typeface="+mn-ea"/>
        <a:cs typeface="+mn-cs"/>
      </a:defRPr>
    </a:lvl5pPr>
    <a:lvl6pPr marL="2364410" algn="l" defTabSz="945764" rtl="0" eaLnBrk="1" latinLnBrk="0" hangingPunct="1">
      <a:defRPr sz="1900" kern="1200">
        <a:solidFill>
          <a:schemeClr val="tx1"/>
        </a:solidFill>
        <a:latin typeface="+mn-lt"/>
        <a:ea typeface="+mn-ea"/>
        <a:cs typeface="+mn-cs"/>
      </a:defRPr>
    </a:lvl6pPr>
    <a:lvl7pPr marL="2837292" algn="l" defTabSz="945764" rtl="0" eaLnBrk="1" latinLnBrk="0" hangingPunct="1">
      <a:defRPr sz="1900" kern="1200">
        <a:solidFill>
          <a:schemeClr val="tx1"/>
        </a:solidFill>
        <a:latin typeface="+mn-lt"/>
        <a:ea typeface="+mn-ea"/>
        <a:cs typeface="+mn-cs"/>
      </a:defRPr>
    </a:lvl7pPr>
    <a:lvl8pPr marL="3310174" algn="l" defTabSz="945764" rtl="0" eaLnBrk="1" latinLnBrk="0" hangingPunct="1">
      <a:defRPr sz="1900" kern="1200">
        <a:solidFill>
          <a:schemeClr val="tx1"/>
        </a:solidFill>
        <a:latin typeface="+mn-lt"/>
        <a:ea typeface="+mn-ea"/>
        <a:cs typeface="+mn-cs"/>
      </a:defRPr>
    </a:lvl8pPr>
    <a:lvl9pPr marL="3783056" algn="l" defTabSz="94576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7">
          <p15:clr>
            <a:srgbClr val="A4A3A4"/>
          </p15:clr>
        </p15:guide>
        <p15:guide id="2" pos="29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7" autoAdjust="0"/>
    <p:restoredTop sz="91843" autoAdjust="0"/>
  </p:normalViewPr>
  <p:slideViewPr>
    <p:cSldViewPr>
      <p:cViewPr>
        <p:scale>
          <a:sx n="164" d="100"/>
          <a:sy n="164" d="100"/>
        </p:scale>
        <p:origin x="984" y="304"/>
      </p:cViewPr>
      <p:guideLst>
        <p:guide orient="horz" pos="2247"/>
        <p:guide pos="296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6C16452-7419-47B9-A262-86139003548E}" type="datetimeFigureOut">
              <a:rPr lang="en-US" smtClean="0"/>
              <a:t>5/6/24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A7F2908-B296-4E0E-8FA2-1AB9A288B5E8}" type="slidenum">
              <a:rPr lang="en-US" smtClean="0"/>
              <a:t>‹#›</a:t>
            </a:fld>
            <a:endParaRPr lang="en-US"/>
          </a:p>
        </p:txBody>
      </p:sp>
    </p:spTree>
    <p:extLst>
      <p:ext uri="{BB962C8B-B14F-4D97-AF65-F5344CB8AC3E}">
        <p14:creationId xmlns:p14="http://schemas.microsoft.com/office/powerpoint/2010/main" val="747273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970339" y="1"/>
            <a:ext cx="3038475" cy="465138"/>
          </a:xfrm>
          <a:prstGeom prst="rect">
            <a:avLst/>
          </a:prstGeom>
        </p:spPr>
        <p:txBody>
          <a:bodyPr vert="horz" lIns="91431" tIns="45715" rIns="91431" bIns="45715" rtlCol="0"/>
          <a:lstStyle>
            <a:lvl1pPr algn="r">
              <a:defRPr sz="1200"/>
            </a:lvl1pPr>
          </a:lstStyle>
          <a:p>
            <a:fld id="{3E3C3F36-91C7-4E4B-B6A5-3DC7199465F5}" type="datetimeFigureOut">
              <a:rPr lang="en-US" smtClean="0"/>
              <a:pPr/>
              <a:t>5/6/24</a:t>
            </a:fld>
            <a:endParaRPr lang="en-US"/>
          </a:p>
        </p:txBody>
      </p:sp>
      <p:sp>
        <p:nvSpPr>
          <p:cNvPr id="4" name="Slide Image Placeholder 3"/>
          <p:cNvSpPr>
            <a:spLocks noGrp="1" noRot="1" noChangeAspect="1"/>
          </p:cNvSpPr>
          <p:nvPr>
            <p:ph type="sldImg" idx="2"/>
          </p:nvPr>
        </p:nvSpPr>
        <p:spPr>
          <a:xfrm>
            <a:off x="1203325" y="696913"/>
            <a:ext cx="4603750" cy="3486150"/>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31" tIns="45715" rIns="91431" bIns="457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31" tIns="45715" rIns="91431" bIns="45715" rtlCol="0" anchor="b"/>
          <a:lstStyle>
            <a:lvl1pPr algn="r">
              <a:defRPr sz="1200"/>
            </a:lvl1pPr>
          </a:lstStyle>
          <a:p>
            <a:fld id="{9E028C1B-B7F5-4B81-9844-3B714933F842}" type="slidenum">
              <a:rPr lang="en-US" smtClean="0"/>
              <a:pPr/>
              <a:t>‹#›</a:t>
            </a:fld>
            <a:endParaRPr lang="en-US"/>
          </a:p>
        </p:txBody>
      </p:sp>
    </p:spTree>
    <p:extLst>
      <p:ext uri="{BB962C8B-B14F-4D97-AF65-F5344CB8AC3E}">
        <p14:creationId xmlns:p14="http://schemas.microsoft.com/office/powerpoint/2010/main" val="2066836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0" u="none" dirty="0"/>
          </a:p>
        </p:txBody>
      </p:sp>
      <p:sp>
        <p:nvSpPr>
          <p:cNvPr id="4" name="Slide Number Placeholder 3"/>
          <p:cNvSpPr>
            <a:spLocks noGrp="1"/>
          </p:cNvSpPr>
          <p:nvPr>
            <p:ph type="sldNum" sz="quarter" idx="10"/>
          </p:nvPr>
        </p:nvSpPr>
        <p:spPr/>
        <p:txBody>
          <a:bodyPr/>
          <a:lstStyle/>
          <a:p>
            <a:fld id="{9E028C1B-B7F5-4B81-9844-3B714933F84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a:p>
          <a:p>
            <a:endParaRPr lang="en-US" baseline="0" dirty="0"/>
          </a:p>
        </p:txBody>
      </p:sp>
      <p:sp>
        <p:nvSpPr>
          <p:cNvPr id="4" name="Slide Number Placeholder 3"/>
          <p:cNvSpPr>
            <a:spLocks noGrp="1"/>
          </p:cNvSpPr>
          <p:nvPr>
            <p:ph type="sldNum" sz="quarter" idx="10"/>
          </p:nvPr>
        </p:nvSpPr>
        <p:spPr/>
        <p:txBody>
          <a:bodyPr/>
          <a:lstStyle/>
          <a:p>
            <a:fld id="{9E028C1B-B7F5-4B81-9844-3B714933F842}" type="slidenum">
              <a:rPr lang="en-US" smtClean="0"/>
              <a:pPr/>
              <a:t>2</a:t>
            </a:fld>
            <a:endParaRPr lang="en-US"/>
          </a:p>
        </p:txBody>
      </p:sp>
    </p:spTree>
    <p:extLst>
      <p:ext uri="{BB962C8B-B14F-4D97-AF65-F5344CB8AC3E}">
        <p14:creationId xmlns:p14="http://schemas.microsoft.com/office/powerpoint/2010/main" val="1364213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0"/>
              </a:spcBef>
              <a:spcAft>
                <a:spcPts val="0"/>
              </a:spcAft>
            </a:pPr>
            <a:endParaRPr lang="en-US" baseline="0" dirty="0"/>
          </a:p>
        </p:txBody>
      </p:sp>
      <p:sp>
        <p:nvSpPr>
          <p:cNvPr id="4" name="Slide Number Placeholder 3"/>
          <p:cNvSpPr>
            <a:spLocks noGrp="1"/>
          </p:cNvSpPr>
          <p:nvPr>
            <p:ph type="sldNum" sz="quarter" idx="10"/>
          </p:nvPr>
        </p:nvSpPr>
        <p:spPr/>
        <p:txBody>
          <a:bodyPr/>
          <a:lstStyle/>
          <a:p>
            <a:fld id="{9E028C1B-B7F5-4B81-9844-3B714933F842}" type="slidenum">
              <a:rPr lang="en-US" smtClean="0"/>
              <a:pPr/>
              <a:t>3</a:t>
            </a:fld>
            <a:endParaRPr lang="en-US"/>
          </a:p>
        </p:txBody>
      </p:sp>
    </p:spTree>
    <p:extLst>
      <p:ext uri="{BB962C8B-B14F-4D97-AF65-F5344CB8AC3E}">
        <p14:creationId xmlns:p14="http://schemas.microsoft.com/office/powerpoint/2010/main" val="112895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b="1" baseline="0" dirty="0"/>
          </a:p>
          <a:p>
            <a:endParaRPr lang="en-US" baseline="0" dirty="0"/>
          </a:p>
        </p:txBody>
      </p:sp>
      <p:sp>
        <p:nvSpPr>
          <p:cNvPr id="4" name="Slide Number Placeholder 3"/>
          <p:cNvSpPr>
            <a:spLocks noGrp="1"/>
          </p:cNvSpPr>
          <p:nvPr>
            <p:ph type="sldNum" sz="quarter" idx="10"/>
          </p:nvPr>
        </p:nvSpPr>
        <p:spPr/>
        <p:txBody>
          <a:bodyPr/>
          <a:lstStyle/>
          <a:p>
            <a:fld id="{9E028C1B-B7F5-4B81-9844-3B714933F842}" type="slidenum">
              <a:rPr lang="en-US" smtClean="0"/>
              <a:pPr/>
              <a:t>4</a:t>
            </a:fld>
            <a:endParaRPr lang="en-US"/>
          </a:p>
        </p:txBody>
      </p:sp>
    </p:spTree>
    <p:extLst>
      <p:ext uri="{BB962C8B-B14F-4D97-AF65-F5344CB8AC3E}">
        <p14:creationId xmlns:p14="http://schemas.microsoft.com/office/powerpoint/2010/main" val="204612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spcBef>
                <a:spcPts val="0"/>
              </a:spcBef>
              <a:spcAft>
                <a:spcPts val="0"/>
              </a:spcAft>
            </a:pPr>
            <a:endParaRPr lang="en-US" sz="2000" i="1"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baseline="0" dirty="0"/>
          </a:p>
        </p:txBody>
      </p:sp>
      <p:sp>
        <p:nvSpPr>
          <p:cNvPr id="4" name="Slide Number Placeholder 3"/>
          <p:cNvSpPr>
            <a:spLocks noGrp="1"/>
          </p:cNvSpPr>
          <p:nvPr>
            <p:ph type="sldNum" sz="quarter" idx="10"/>
          </p:nvPr>
        </p:nvSpPr>
        <p:spPr/>
        <p:txBody>
          <a:bodyPr/>
          <a:lstStyle/>
          <a:p>
            <a:fld id="{9E028C1B-B7F5-4B81-9844-3B714933F842}" type="slidenum">
              <a:rPr lang="en-US" smtClean="0"/>
              <a:pPr/>
              <a:t>5</a:t>
            </a:fld>
            <a:endParaRPr lang="en-US"/>
          </a:p>
        </p:txBody>
      </p:sp>
    </p:spTree>
    <p:extLst>
      <p:ext uri="{BB962C8B-B14F-4D97-AF65-F5344CB8AC3E}">
        <p14:creationId xmlns:p14="http://schemas.microsoft.com/office/powerpoint/2010/main" val="822589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200" b="1"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baseline="0" dirty="0"/>
          </a:p>
        </p:txBody>
      </p:sp>
      <p:sp>
        <p:nvSpPr>
          <p:cNvPr id="4" name="Slide Number Placeholder 3"/>
          <p:cNvSpPr>
            <a:spLocks noGrp="1"/>
          </p:cNvSpPr>
          <p:nvPr>
            <p:ph type="sldNum" sz="quarter" idx="10"/>
          </p:nvPr>
        </p:nvSpPr>
        <p:spPr/>
        <p:txBody>
          <a:bodyPr/>
          <a:lstStyle/>
          <a:p>
            <a:fld id="{9E028C1B-B7F5-4B81-9844-3B714933F842}" type="slidenum">
              <a:rPr lang="en-US" smtClean="0"/>
              <a:pPr/>
              <a:t>6</a:t>
            </a:fld>
            <a:endParaRPr lang="en-US"/>
          </a:p>
        </p:txBody>
      </p:sp>
    </p:spTree>
    <p:extLst>
      <p:ext uri="{BB962C8B-B14F-4D97-AF65-F5344CB8AC3E}">
        <p14:creationId xmlns:p14="http://schemas.microsoft.com/office/powerpoint/2010/main" val="4071771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1" baseline="0" dirty="0"/>
          </a:p>
        </p:txBody>
      </p:sp>
      <p:sp>
        <p:nvSpPr>
          <p:cNvPr id="4" name="Slide Number Placeholder 3"/>
          <p:cNvSpPr>
            <a:spLocks noGrp="1"/>
          </p:cNvSpPr>
          <p:nvPr>
            <p:ph type="sldNum" sz="quarter" idx="10"/>
          </p:nvPr>
        </p:nvSpPr>
        <p:spPr/>
        <p:txBody>
          <a:bodyPr/>
          <a:lstStyle/>
          <a:p>
            <a:fld id="{9E028C1B-B7F5-4B81-9844-3B714933F842}" type="slidenum">
              <a:rPr lang="en-US" smtClean="0"/>
              <a:pPr/>
              <a:t>7</a:t>
            </a:fld>
            <a:endParaRPr lang="en-US"/>
          </a:p>
        </p:txBody>
      </p:sp>
    </p:spTree>
    <p:extLst>
      <p:ext uri="{BB962C8B-B14F-4D97-AF65-F5344CB8AC3E}">
        <p14:creationId xmlns:p14="http://schemas.microsoft.com/office/powerpoint/2010/main" val="370841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6398" y="2215741"/>
            <a:ext cx="8005842" cy="1528894"/>
          </a:xfrm>
        </p:spPr>
        <p:txBody>
          <a:bodyPr/>
          <a:lstStyle/>
          <a:p>
            <a:r>
              <a:rPr lang="en-US"/>
              <a:t>Click to edit Master title style</a:t>
            </a:r>
          </a:p>
        </p:txBody>
      </p:sp>
      <p:sp>
        <p:nvSpPr>
          <p:cNvPr id="3" name="Subtitle 2"/>
          <p:cNvSpPr>
            <a:spLocks noGrp="1"/>
          </p:cNvSpPr>
          <p:nvPr>
            <p:ph type="subTitle" idx="1"/>
          </p:nvPr>
        </p:nvSpPr>
        <p:spPr>
          <a:xfrm>
            <a:off x="1412796" y="4041828"/>
            <a:ext cx="6593047" cy="1822785"/>
          </a:xfrm>
        </p:spPr>
        <p:txBody>
          <a:bodyPr/>
          <a:lstStyle>
            <a:lvl1pPr marL="0" indent="0" algn="ctr">
              <a:buNone/>
              <a:defRPr>
                <a:solidFill>
                  <a:schemeClr val="tx1">
                    <a:tint val="75000"/>
                  </a:schemeClr>
                </a:solidFill>
              </a:defRPr>
            </a:lvl1pPr>
            <a:lvl2pPr marL="472882" indent="0" algn="ctr">
              <a:buNone/>
              <a:defRPr>
                <a:solidFill>
                  <a:schemeClr val="tx1">
                    <a:tint val="75000"/>
                  </a:schemeClr>
                </a:solidFill>
              </a:defRPr>
            </a:lvl2pPr>
            <a:lvl3pPr marL="945764" indent="0" algn="ctr">
              <a:buNone/>
              <a:defRPr>
                <a:solidFill>
                  <a:schemeClr val="tx1">
                    <a:tint val="75000"/>
                  </a:schemeClr>
                </a:solidFill>
              </a:defRPr>
            </a:lvl3pPr>
            <a:lvl4pPr marL="1418646" indent="0" algn="ctr">
              <a:buNone/>
              <a:defRPr>
                <a:solidFill>
                  <a:schemeClr val="tx1">
                    <a:tint val="75000"/>
                  </a:schemeClr>
                </a:solidFill>
              </a:defRPr>
            </a:lvl4pPr>
            <a:lvl5pPr marL="1891528" indent="0" algn="ctr">
              <a:buNone/>
              <a:defRPr>
                <a:solidFill>
                  <a:schemeClr val="tx1">
                    <a:tint val="75000"/>
                  </a:schemeClr>
                </a:solidFill>
              </a:defRPr>
            </a:lvl5pPr>
            <a:lvl6pPr marL="2364410" indent="0" algn="ctr">
              <a:buNone/>
              <a:defRPr>
                <a:solidFill>
                  <a:schemeClr val="tx1">
                    <a:tint val="75000"/>
                  </a:schemeClr>
                </a:solidFill>
              </a:defRPr>
            </a:lvl6pPr>
            <a:lvl7pPr marL="2837292" indent="0" algn="ctr">
              <a:buNone/>
              <a:defRPr>
                <a:solidFill>
                  <a:schemeClr val="tx1">
                    <a:tint val="75000"/>
                  </a:schemeClr>
                </a:solidFill>
              </a:defRPr>
            </a:lvl7pPr>
            <a:lvl8pPr marL="3310174" indent="0" algn="ctr">
              <a:buNone/>
              <a:defRPr>
                <a:solidFill>
                  <a:schemeClr val="tx1">
                    <a:tint val="75000"/>
                  </a:schemeClr>
                </a:solidFill>
              </a:defRPr>
            </a:lvl8pPr>
            <a:lvl9pPr marL="37830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C40B2B-78D0-42A1-980E-3C92BDEC499A}" type="datetimeFigureOut">
              <a:rPr lang="en-US" smtClean="0"/>
              <a:pPr/>
              <a:t>5/6/24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06167-7DDA-4FB6-9906-2961BDF9D6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40B2B-78D0-42A1-980E-3C92BDEC499A}" type="datetimeFigureOut">
              <a:rPr lang="en-US" smtClean="0"/>
              <a:pPr/>
              <a:t>5/6/24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06167-7DDA-4FB6-9906-2961BDF9D6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8512" y="285637"/>
            <a:ext cx="2119194" cy="60858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0932" y="285637"/>
            <a:ext cx="6200603" cy="60858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40B2B-78D0-42A1-980E-3C92BDEC499A}" type="datetimeFigureOut">
              <a:rPr lang="en-US" smtClean="0"/>
              <a:pPr/>
              <a:t>5/6/24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06167-7DDA-4FB6-9906-2961BDF9D6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40B2B-78D0-42A1-980E-3C92BDEC499A}" type="datetimeFigureOut">
              <a:rPr lang="en-US" smtClean="0"/>
              <a:pPr/>
              <a:t>5/6/24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06167-7DDA-4FB6-9906-2961BDF9D6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4008" y="4583381"/>
            <a:ext cx="8005842" cy="1416621"/>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44008" y="3023117"/>
            <a:ext cx="8005842" cy="1560264"/>
          </a:xfrm>
        </p:spPr>
        <p:txBody>
          <a:bodyPr anchor="b"/>
          <a:lstStyle>
            <a:lvl1pPr marL="0" indent="0">
              <a:buNone/>
              <a:defRPr sz="2100">
                <a:solidFill>
                  <a:schemeClr val="tx1">
                    <a:tint val="75000"/>
                  </a:schemeClr>
                </a:solidFill>
              </a:defRPr>
            </a:lvl1pPr>
            <a:lvl2pPr marL="472882" indent="0">
              <a:buNone/>
              <a:defRPr sz="1900">
                <a:solidFill>
                  <a:schemeClr val="tx1">
                    <a:tint val="75000"/>
                  </a:schemeClr>
                </a:solidFill>
              </a:defRPr>
            </a:lvl2pPr>
            <a:lvl3pPr marL="945764" indent="0">
              <a:buNone/>
              <a:defRPr sz="1700">
                <a:solidFill>
                  <a:schemeClr val="tx1">
                    <a:tint val="75000"/>
                  </a:schemeClr>
                </a:solidFill>
              </a:defRPr>
            </a:lvl3pPr>
            <a:lvl4pPr marL="1418646" indent="0">
              <a:buNone/>
              <a:defRPr sz="1400">
                <a:solidFill>
                  <a:schemeClr val="tx1">
                    <a:tint val="75000"/>
                  </a:schemeClr>
                </a:solidFill>
              </a:defRPr>
            </a:lvl4pPr>
            <a:lvl5pPr marL="1891528" indent="0">
              <a:buNone/>
              <a:defRPr sz="1400">
                <a:solidFill>
                  <a:schemeClr val="tx1">
                    <a:tint val="75000"/>
                  </a:schemeClr>
                </a:solidFill>
              </a:defRPr>
            </a:lvl5pPr>
            <a:lvl6pPr marL="2364410" indent="0">
              <a:buNone/>
              <a:defRPr sz="1400">
                <a:solidFill>
                  <a:schemeClr val="tx1">
                    <a:tint val="75000"/>
                  </a:schemeClr>
                </a:solidFill>
              </a:defRPr>
            </a:lvl6pPr>
            <a:lvl7pPr marL="2837292" indent="0">
              <a:buNone/>
              <a:defRPr sz="1400">
                <a:solidFill>
                  <a:schemeClr val="tx1">
                    <a:tint val="75000"/>
                  </a:schemeClr>
                </a:solidFill>
              </a:defRPr>
            </a:lvl7pPr>
            <a:lvl8pPr marL="3310174" indent="0">
              <a:buNone/>
              <a:defRPr sz="1400">
                <a:solidFill>
                  <a:schemeClr val="tx1">
                    <a:tint val="75000"/>
                  </a:schemeClr>
                </a:solidFill>
              </a:defRPr>
            </a:lvl8pPr>
            <a:lvl9pPr marL="378305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C40B2B-78D0-42A1-980E-3C92BDEC499A}" type="datetimeFigureOut">
              <a:rPr lang="en-US" smtClean="0"/>
              <a:pPr/>
              <a:t>5/6/24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06167-7DDA-4FB6-9906-2961BDF9D6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0932" y="1664283"/>
            <a:ext cx="4159898" cy="470721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7808" y="1664283"/>
            <a:ext cx="4159898" cy="470721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C40B2B-78D0-42A1-980E-3C92BDEC499A}" type="datetimeFigureOut">
              <a:rPr lang="en-US" smtClean="0"/>
              <a:pPr/>
              <a:t>5/6/24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06167-7DDA-4FB6-9906-2961BDF9D6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0932" y="1596589"/>
            <a:ext cx="4161534" cy="665382"/>
          </a:xfrm>
        </p:spPr>
        <p:txBody>
          <a:bodyPr anchor="b"/>
          <a:lstStyle>
            <a:lvl1pPr marL="0" indent="0">
              <a:buNone/>
              <a:defRPr sz="2500" b="1"/>
            </a:lvl1pPr>
            <a:lvl2pPr marL="472882" indent="0">
              <a:buNone/>
              <a:defRPr sz="2100" b="1"/>
            </a:lvl2pPr>
            <a:lvl3pPr marL="945764" indent="0">
              <a:buNone/>
              <a:defRPr sz="1900" b="1"/>
            </a:lvl3pPr>
            <a:lvl4pPr marL="1418646" indent="0">
              <a:buNone/>
              <a:defRPr sz="1700" b="1"/>
            </a:lvl4pPr>
            <a:lvl5pPr marL="1891528" indent="0">
              <a:buNone/>
              <a:defRPr sz="1700" b="1"/>
            </a:lvl5pPr>
            <a:lvl6pPr marL="2364410" indent="0">
              <a:buNone/>
              <a:defRPr sz="1700" b="1"/>
            </a:lvl6pPr>
            <a:lvl7pPr marL="2837292" indent="0">
              <a:buNone/>
              <a:defRPr sz="1700" b="1"/>
            </a:lvl7pPr>
            <a:lvl8pPr marL="3310174" indent="0">
              <a:buNone/>
              <a:defRPr sz="1700" b="1"/>
            </a:lvl8pPr>
            <a:lvl9pPr marL="3783056" indent="0">
              <a:buNone/>
              <a:defRPr sz="1700" b="1"/>
            </a:lvl9pPr>
          </a:lstStyle>
          <a:p>
            <a:pPr lvl="0"/>
            <a:r>
              <a:rPr lang="en-US"/>
              <a:t>Click to edit Master text styles</a:t>
            </a:r>
          </a:p>
        </p:txBody>
      </p:sp>
      <p:sp>
        <p:nvSpPr>
          <p:cNvPr id="4" name="Content Placeholder 3"/>
          <p:cNvSpPr>
            <a:spLocks noGrp="1"/>
          </p:cNvSpPr>
          <p:nvPr>
            <p:ph sz="half" idx="2"/>
          </p:nvPr>
        </p:nvSpPr>
        <p:spPr>
          <a:xfrm>
            <a:off x="470932" y="2261971"/>
            <a:ext cx="4161534" cy="410952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84538" y="1596589"/>
            <a:ext cx="4163169" cy="665382"/>
          </a:xfrm>
        </p:spPr>
        <p:txBody>
          <a:bodyPr anchor="b"/>
          <a:lstStyle>
            <a:lvl1pPr marL="0" indent="0">
              <a:buNone/>
              <a:defRPr sz="2500" b="1"/>
            </a:lvl1pPr>
            <a:lvl2pPr marL="472882" indent="0">
              <a:buNone/>
              <a:defRPr sz="2100" b="1"/>
            </a:lvl2pPr>
            <a:lvl3pPr marL="945764" indent="0">
              <a:buNone/>
              <a:defRPr sz="1900" b="1"/>
            </a:lvl3pPr>
            <a:lvl4pPr marL="1418646" indent="0">
              <a:buNone/>
              <a:defRPr sz="1700" b="1"/>
            </a:lvl4pPr>
            <a:lvl5pPr marL="1891528" indent="0">
              <a:buNone/>
              <a:defRPr sz="1700" b="1"/>
            </a:lvl5pPr>
            <a:lvl6pPr marL="2364410" indent="0">
              <a:buNone/>
              <a:defRPr sz="1700" b="1"/>
            </a:lvl6pPr>
            <a:lvl7pPr marL="2837292" indent="0">
              <a:buNone/>
              <a:defRPr sz="1700" b="1"/>
            </a:lvl7pPr>
            <a:lvl8pPr marL="3310174" indent="0">
              <a:buNone/>
              <a:defRPr sz="1700" b="1"/>
            </a:lvl8pPr>
            <a:lvl9pPr marL="3783056"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784538" y="2261971"/>
            <a:ext cx="4163169" cy="410952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C40B2B-78D0-42A1-980E-3C92BDEC499A}" type="datetimeFigureOut">
              <a:rPr lang="en-US" smtClean="0"/>
              <a:pPr/>
              <a:t>5/6/24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006167-7DDA-4FB6-9906-2961BDF9D6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C40B2B-78D0-42A1-980E-3C92BDEC499A}" type="datetimeFigureOut">
              <a:rPr lang="en-US" smtClean="0"/>
              <a:pPr/>
              <a:t>5/6/24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006167-7DDA-4FB6-9906-2961BDF9D6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40B2B-78D0-42A1-980E-3C92BDEC499A}" type="datetimeFigureOut">
              <a:rPr lang="en-US" smtClean="0"/>
              <a:pPr/>
              <a:t>5/6/24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006167-7DDA-4FB6-9906-2961BDF9D6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0932" y="283985"/>
            <a:ext cx="3098667" cy="1208586"/>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682426" y="283985"/>
            <a:ext cx="5265280" cy="6087509"/>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0932" y="1492571"/>
            <a:ext cx="3098667" cy="4878923"/>
          </a:xfrm>
        </p:spPr>
        <p:txBody>
          <a:bodyPr/>
          <a:lstStyle>
            <a:lvl1pPr marL="0" indent="0">
              <a:buNone/>
              <a:defRPr sz="1400"/>
            </a:lvl1pPr>
            <a:lvl2pPr marL="472882" indent="0">
              <a:buNone/>
              <a:defRPr sz="1200"/>
            </a:lvl2pPr>
            <a:lvl3pPr marL="945764" indent="0">
              <a:buNone/>
              <a:defRPr sz="1000"/>
            </a:lvl3pPr>
            <a:lvl4pPr marL="1418646" indent="0">
              <a:buNone/>
              <a:defRPr sz="900"/>
            </a:lvl4pPr>
            <a:lvl5pPr marL="1891528" indent="0">
              <a:buNone/>
              <a:defRPr sz="900"/>
            </a:lvl5pPr>
            <a:lvl6pPr marL="2364410" indent="0">
              <a:buNone/>
              <a:defRPr sz="900"/>
            </a:lvl6pPr>
            <a:lvl7pPr marL="2837292" indent="0">
              <a:buNone/>
              <a:defRPr sz="900"/>
            </a:lvl7pPr>
            <a:lvl8pPr marL="3310174" indent="0">
              <a:buNone/>
              <a:defRPr sz="900"/>
            </a:lvl8pPr>
            <a:lvl9pPr marL="378305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40B2B-78D0-42A1-980E-3C92BDEC499A}" type="datetimeFigureOut">
              <a:rPr lang="en-US" smtClean="0"/>
              <a:pPr/>
              <a:t>5/6/24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06167-7DDA-4FB6-9906-2961BDF9D6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46119" y="4992846"/>
            <a:ext cx="5651183" cy="589434"/>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846119" y="637314"/>
            <a:ext cx="5651183" cy="4279583"/>
          </a:xfrm>
        </p:spPr>
        <p:txBody>
          <a:bodyPr/>
          <a:lstStyle>
            <a:lvl1pPr marL="0" indent="0">
              <a:buNone/>
              <a:defRPr sz="3300"/>
            </a:lvl1pPr>
            <a:lvl2pPr marL="472882" indent="0">
              <a:buNone/>
              <a:defRPr sz="2900"/>
            </a:lvl2pPr>
            <a:lvl3pPr marL="945764" indent="0">
              <a:buNone/>
              <a:defRPr sz="2500"/>
            </a:lvl3pPr>
            <a:lvl4pPr marL="1418646" indent="0">
              <a:buNone/>
              <a:defRPr sz="2100"/>
            </a:lvl4pPr>
            <a:lvl5pPr marL="1891528" indent="0">
              <a:buNone/>
              <a:defRPr sz="2100"/>
            </a:lvl5pPr>
            <a:lvl6pPr marL="2364410" indent="0">
              <a:buNone/>
              <a:defRPr sz="2100"/>
            </a:lvl6pPr>
            <a:lvl7pPr marL="2837292" indent="0">
              <a:buNone/>
              <a:defRPr sz="2100"/>
            </a:lvl7pPr>
            <a:lvl8pPr marL="3310174" indent="0">
              <a:buNone/>
              <a:defRPr sz="2100"/>
            </a:lvl8pPr>
            <a:lvl9pPr marL="3783056" indent="0">
              <a:buNone/>
              <a:defRPr sz="2100"/>
            </a:lvl9pPr>
          </a:lstStyle>
          <a:p>
            <a:endParaRPr lang="en-US"/>
          </a:p>
        </p:txBody>
      </p:sp>
      <p:sp>
        <p:nvSpPr>
          <p:cNvPr id="4" name="Text Placeholder 3"/>
          <p:cNvSpPr>
            <a:spLocks noGrp="1"/>
          </p:cNvSpPr>
          <p:nvPr>
            <p:ph type="body" sz="half" idx="2"/>
          </p:nvPr>
        </p:nvSpPr>
        <p:spPr>
          <a:xfrm>
            <a:off x="1846119" y="5582280"/>
            <a:ext cx="5651183" cy="837094"/>
          </a:xfrm>
        </p:spPr>
        <p:txBody>
          <a:bodyPr/>
          <a:lstStyle>
            <a:lvl1pPr marL="0" indent="0">
              <a:buNone/>
              <a:defRPr sz="1400"/>
            </a:lvl1pPr>
            <a:lvl2pPr marL="472882" indent="0">
              <a:buNone/>
              <a:defRPr sz="1200"/>
            </a:lvl2pPr>
            <a:lvl3pPr marL="945764" indent="0">
              <a:buNone/>
              <a:defRPr sz="1000"/>
            </a:lvl3pPr>
            <a:lvl4pPr marL="1418646" indent="0">
              <a:buNone/>
              <a:defRPr sz="900"/>
            </a:lvl4pPr>
            <a:lvl5pPr marL="1891528" indent="0">
              <a:buNone/>
              <a:defRPr sz="900"/>
            </a:lvl5pPr>
            <a:lvl6pPr marL="2364410" indent="0">
              <a:buNone/>
              <a:defRPr sz="900"/>
            </a:lvl6pPr>
            <a:lvl7pPr marL="2837292" indent="0">
              <a:buNone/>
              <a:defRPr sz="900"/>
            </a:lvl7pPr>
            <a:lvl8pPr marL="3310174" indent="0">
              <a:buNone/>
              <a:defRPr sz="900"/>
            </a:lvl8pPr>
            <a:lvl9pPr marL="378305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40B2B-78D0-42A1-980E-3C92BDEC499A}" type="datetimeFigureOut">
              <a:rPr lang="en-US" smtClean="0"/>
              <a:pPr/>
              <a:t>5/6/24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06167-7DDA-4FB6-9906-2961BDF9D6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0932" y="285636"/>
            <a:ext cx="8476774" cy="1188773"/>
          </a:xfrm>
          <a:prstGeom prst="rect">
            <a:avLst/>
          </a:prstGeom>
        </p:spPr>
        <p:txBody>
          <a:bodyPr vert="horz" lIns="94576" tIns="47288" rIns="94576" bIns="47288" rtlCol="0" anchor="ctr">
            <a:normAutofit/>
          </a:bodyPr>
          <a:lstStyle/>
          <a:p>
            <a:r>
              <a:rPr lang="en-US"/>
              <a:t>Click to edit Master title style</a:t>
            </a:r>
          </a:p>
        </p:txBody>
      </p:sp>
      <p:sp>
        <p:nvSpPr>
          <p:cNvPr id="3" name="Text Placeholder 2"/>
          <p:cNvSpPr>
            <a:spLocks noGrp="1"/>
          </p:cNvSpPr>
          <p:nvPr>
            <p:ph type="body" idx="1"/>
          </p:nvPr>
        </p:nvSpPr>
        <p:spPr>
          <a:xfrm>
            <a:off x="470932" y="1664283"/>
            <a:ext cx="8476774" cy="4707211"/>
          </a:xfrm>
          <a:prstGeom prst="rect">
            <a:avLst/>
          </a:prstGeom>
        </p:spPr>
        <p:txBody>
          <a:bodyPr vert="horz" lIns="94576" tIns="47288" rIns="94576" bIns="472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0932" y="6610899"/>
            <a:ext cx="2197682" cy="379747"/>
          </a:xfrm>
          <a:prstGeom prst="rect">
            <a:avLst/>
          </a:prstGeom>
        </p:spPr>
        <p:txBody>
          <a:bodyPr vert="horz" lIns="94576" tIns="47288" rIns="94576" bIns="47288" rtlCol="0" anchor="ctr"/>
          <a:lstStyle>
            <a:lvl1pPr algn="l">
              <a:defRPr sz="1200">
                <a:solidFill>
                  <a:schemeClr val="tx1">
                    <a:tint val="75000"/>
                  </a:schemeClr>
                </a:solidFill>
              </a:defRPr>
            </a:lvl1pPr>
          </a:lstStyle>
          <a:p>
            <a:fld id="{0BC40B2B-78D0-42A1-980E-3C92BDEC499A}" type="datetimeFigureOut">
              <a:rPr lang="en-US" smtClean="0"/>
              <a:pPr/>
              <a:t>5/6/24</a:t>
            </a:fld>
            <a:endParaRPr lang="en-US"/>
          </a:p>
        </p:txBody>
      </p:sp>
      <p:sp>
        <p:nvSpPr>
          <p:cNvPr id="5" name="Footer Placeholder 4"/>
          <p:cNvSpPr>
            <a:spLocks noGrp="1"/>
          </p:cNvSpPr>
          <p:nvPr>
            <p:ph type="ftr" sz="quarter" idx="3"/>
          </p:nvPr>
        </p:nvSpPr>
        <p:spPr>
          <a:xfrm>
            <a:off x="3218035" y="6610899"/>
            <a:ext cx="2982569" cy="379747"/>
          </a:xfrm>
          <a:prstGeom prst="rect">
            <a:avLst/>
          </a:prstGeom>
        </p:spPr>
        <p:txBody>
          <a:bodyPr vert="horz" lIns="94576" tIns="47288" rIns="94576" bIns="4728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50024" y="6610899"/>
            <a:ext cx="2197682" cy="379747"/>
          </a:xfrm>
          <a:prstGeom prst="rect">
            <a:avLst/>
          </a:prstGeom>
        </p:spPr>
        <p:txBody>
          <a:bodyPr vert="horz" lIns="94576" tIns="47288" rIns="94576" bIns="47288" rtlCol="0" anchor="ctr"/>
          <a:lstStyle>
            <a:lvl1pPr algn="r">
              <a:defRPr sz="1200">
                <a:solidFill>
                  <a:schemeClr val="tx1">
                    <a:tint val="75000"/>
                  </a:schemeClr>
                </a:solidFill>
              </a:defRPr>
            </a:lvl1pPr>
          </a:lstStyle>
          <a:p>
            <a:fld id="{7C006167-7DDA-4FB6-9906-2961BDF9D61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45764" rtl="0" eaLnBrk="1" latinLnBrk="0" hangingPunct="1">
        <a:spcBef>
          <a:spcPct val="0"/>
        </a:spcBef>
        <a:buNone/>
        <a:defRPr sz="4600" kern="1200">
          <a:solidFill>
            <a:schemeClr val="tx1"/>
          </a:solidFill>
          <a:latin typeface="+mj-lt"/>
          <a:ea typeface="+mj-ea"/>
          <a:cs typeface="+mj-cs"/>
        </a:defRPr>
      </a:lvl1pPr>
    </p:titleStyle>
    <p:bodyStyle>
      <a:lvl1pPr marL="354661" indent="-354661" algn="l" defTabSz="945764"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68433" indent="-295551" algn="l" defTabSz="945764"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82205" indent="-236441" algn="l" defTabSz="945764"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55087" indent="-236441" algn="l" defTabSz="945764"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27969" indent="-236441" algn="l" defTabSz="945764"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00851" indent="-236441" algn="l" defTabSz="94576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73733" indent="-236441" algn="l" defTabSz="94576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46615" indent="-236441" algn="l" defTabSz="94576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19497" indent="-236441" algn="l" defTabSz="94576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45764" rtl="0" eaLnBrk="1" latinLnBrk="0" hangingPunct="1">
        <a:defRPr sz="1900" kern="1200">
          <a:solidFill>
            <a:schemeClr val="tx1"/>
          </a:solidFill>
          <a:latin typeface="+mn-lt"/>
          <a:ea typeface="+mn-ea"/>
          <a:cs typeface="+mn-cs"/>
        </a:defRPr>
      </a:lvl1pPr>
      <a:lvl2pPr marL="472882" algn="l" defTabSz="945764" rtl="0" eaLnBrk="1" latinLnBrk="0" hangingPunct="1">
        <a:defRPr sz="1900" kern="1200">
          <a:solidFill>
            <a:schemeClr val="tx1"/>
          </a:solidFill>
          <a:latin typeface="+mn-lt"/>
          <a:ea typeface="+mn-ea"/>
          <a:cs typeface="+mn-cs"/>
        </a:defRPr>
      </a:lvl2pPr>
      <a:lvl3pPr marL="945764" algn="l" defTabSz="945764" rtl="0" eaLnBrk="1" latinLnBrk="0" hangingPunct="1">
        <a:defRPr sz="1900" kern="1200">
          <a:solidFill>
            <a:schemeClr val="tx1"/>
          </a:solidFill>
          <a:latin typeface="+mn-lt"/>
          <a:ea typeface="+mn-ea"/>
          <a:cs typeface="+mn-cs"/>
        </a:defRPr>
      </a:lvl3pPr>
      <a:lvl4pPr marL="1418646" algn="l" defTabSz="945764" rtl="0" eaLnBrk="1" latinLnBrk="0" hangingPunct="1">
        <a:defRPr sz="1900" kern="1200">
          <a:solidFill>
            <a:schemeClr val="tx1"/>
          </a:solidFill>
          <a:latin typeface="+mn-lt"/>
          <a:ea typeface="+mn-ea"/>
          <a:cs typeface="+mn-cs"/>
        </a:defRPr>
      </a:lvl4pPr>
      <a:lvl5pPr marL="1891528" algn="l" defTabSz="945764" rtl="0" eaLnBrk="1" latinLnBrk="0" hangingPunct="1">
        <a:defRPr sz="1900" kern="1200">
          <a:solidFill>
            <a:schemeClr val="tx1"/>
          </a:solidFill>
          <a:latin typeface="+mn-lt"/>
          <a:ea typeface="+mn-ea"/>
          <a:cs typeface="+mn-cs"/>
        </a:defRPr>
      </a:lvl5pPr>
      <a:lvl6pPr marL="2364410" algn="l" defTabSz="945764" rtl="0" eaLnBrk="1" latinLnBrk="0" hangingPunct="1">
        <a:defRPr sz="1900" kern="1200">
          <a:solidFill>
            <a:schemeClr val="tx1"/>
          </a:solidFill>
          <a:latin typeface="+mn-lt"/>
          <a:ea typeface="+mn-ea"/>
          <a:cs typeface="+mn-cs"/>
        </a:defRPr>
      </a:lvl6pPr>
      <a:lvl7pPr marL="2837292" algn="l" defTabSz="945764" rtl="0" eaLnBrk="1" latinLnBrk="0" hangingPunct="1">
        <a:defRPr sz="1900" kern="1200">
          <a:solidFill>
            <a:schemeClr val="tx1"/>
          </a:solidFill>
          <a:latin typeface="+mn-lt"/>
          <a:ea typeface="+mn-ea"/>
          <a:cs typeface="+mn-cs"/>
        </a:defRPr>
      </a:lvl7pPr>
      <a:lvl8pPr marL="3310174" algn="l" defTabSz="945764" rtl="0" eaLnBrk="1" latinLnBrk="0" hangingPunct="1">
        <a:defRPr sz="1900" kern="1200">
          <a:solidFill>
            <a:schemeClr val="tx1"/>
          </a:solidFill>
          <a:latin typeface="+mn-lt"/>
          <a:ea typeface="+mn-ea"/>
          <a:cs typeface="+mn-cs"/>
        </a:defRPr>
      </a:lvl8pPr>
      <a:lvl9pPr marL="3783056" algn="l" defTabSz="94576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540" y="1661319"/>
            <a:ext cx="8150980" cy="2590800"/>
          </a:xfrm>
        </p:spPr>
        <p:txBody>
          <a:bodyPr>
            <a:noAutofit/>
          </a:bodyPr>
          <a:lstStyle/>
          <a:p>
            <a:r>
              <a:rPr lang="en-US" sz="4000" b="1" dirty="0">
                <a:solidFill>
                  <a:srgbClr val="FFFF00"/>
                </a:solidFill>
              </a:rPr>
              <a:t>Review of Parkinsonism/Parkinson Disease relevant contents in SEM</a:t>
            </a:r>
            <a:br>
              <a:rPr lang="en-US" sz="3600" b="1" dirty="0">
                <a:solidFill>
                  <a:srgbClr val="FFFF00"/>
                </a:solidFill>
              </a:rPr>
            </a:br>
            <a:br>
              <a:rPr lang="en-US" sz="3600" b="1" dirty="0">
                <a:solidFill>
                  <a:srgbClr val="FFFF00"/>
                </a:solidFill>
              </a:rPr>
            </a:br>
            <a:br>
              <a:rPr lang="en-US" sz="3600" dirty="0">
                <a:solidFill>
                  <a:srgbClr val="FFFF00"/>
                </a:solidFill>
              </a:rPr>
            </a:br>
            <a:endParaRPr lang="en-US" sz="3600" dirty="0">
              <a:solidFill>
                <a:srgbClr val="FFFF00"/>
              </a:solidFill>
            </a:endParaRPr>
          </a:p>
        </p:txBody>
      </p:sp>
      <p:sp>
        <p:nvSpPr>
          <p:cNvPr id="3" name="Subtitle 2"/>
          <p:cNvSpPr>
            <a:spLocks noGrp="1"/>
          </p:cNvSpPr>
          <p:nvPr>
            <p:ph type="subTitle" idx="1"/>
          </p:nvPr>
        </p:nvSpPr>
        <p:spPr>
          <a:xfrm>
            <a:off x="825540" y="3185319"/>
            <a:ext cx="7696200" cy="2889585"/>
          </a:xfrm>
        </p:spPr>
        <p:txBody>
          <a:bodyPr>
            <a:normAutofit fontScale="92500" lnSpcReduction="20000"/>
          </a:bodyPr>
          <a:lstStyle/>
          <a:p>
            <a:endParaRPr lang="en-US" b="1" dirty="0"/>
          </a:p>
          <a:p>
            <a:r>
              <a:rPr lang="en-US" b="1" i="1" dirty="0"/>
              <a:t>Advisory Board on Toxic Substances and Worker Health</a:t>
            </a:r>
          </a:p>
          <a:p>
            <a:r>
              <a:rPr lang="en-US" b="1" i="1" dirty="0"/>
              <a:t>Parkinson Disease Working Group</a:t>
            </a:r>
          </a:p>
          <a:p>
            <a:endParaRPr lang="en-US" b="1" i="1" dirty="0"/>
          </a:p>
          <a:p>
            <a:r>
              <a:rPr lang="en-US" b="1" i="1" dirty="0"/>
              <a:t>May 8-9, 2024</a:t>
            </a:r>
          </a:p>
          <a:p>
            <a:endParaRPr lang="en-US" b="1" i="1"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CD92A7-1CA7-41B1-9492-8E6CADA00937}"/>
              </a:ext>
            </a:extLst>
          </p:cNvPr>
          <p:cNvSpPr>
            <a:spLocks noGrp="1"/>
          </p:cNvSpPr>
          <p:nvPr>
            <p:ph idx="1"/>
          </p:nvPr>
        </p:nvSpPr>
        <p:spPr>
          <a:xfrm>
            <a:off x="746919" y="1813719"/>
            <a:ext cx="8458199" cy="4953000"/>
          </a:xfrm>
        </p:spPr>
        <p:txBody>
          <a:bodyPr>
            <a:normAutofit/>
          </a:bodyPr>
          <a:lstStyle/>
          <a:p>
            <a:pPr marL="0" lvl="0" indent="0">
              <a:buNone/>
            </a:pPr>
            <a:endParaRPr lang="en-US" sz="3200" b="1" dirty="0"/>
          </a:p>
          <a:p>
            <a:pPr lvl="0"/>
            <a:endParaRPr lang="en-US" sz="2800" i="1" dirty="0"/>
          </a:p>
        </p:txBody>
      </p:sp>
      <p:pic>
        <p:nvPicPr>
          <p:cNvPr id="3" name="Picture 2">
            <a:extLst>
              <a:ext uri="{FF2B5EF4-FFF2-40B4-BE49-F238E27FC236}">
                <a16:creationId xmlns:a16="http://schemas.microsoft.com/office/drawing/2014/main" id="{26EB5383-56C1-A1E5-0230-3199637AB24A}"/>
              </a:ext>
            </a:extLst>
          </p:cNvPr>
          <p:cNvPicPr>
            <a:picLocks noChangeAspect="1"/>
          </p:cNvPicPr>
          <p:nvPr/>
        </p:nvPicPr>
        <p:blipFill>
          <a:blip r:embed="rId3"/>
          <a:stretch>
            <a:fillRect/>
          </a:stretch>
        </p:blipFill>
        <p:spPr>
          <a:xfrm>
            <a:off x="3292237" y="1931276"/>
            <a:ext cx="5791200" cy="2701843"/>
          </a:xfrm>
          <a:prstGeom prst="rect">
            <a:avLst/>
          </a:prstGeom>
        </p:spPr>
      </p:pic>
      <p:pic>
        <p:nvPicPr>
          <p:cNvPr id="7" name="Picture 6">
            <a:extLst>
              <a:ext uri="{FF2B5EF4-FFF2-40B4-BE49-F238E27FC236}">
                <a16:creationId xmlns:a16="http://schemas.microsoft.com/office/drawing/2014/main" id="{242FE0EE-8A4D-6937-40D7-7FD81150A26B}"/>
              </a:ext>
            </a:extLst>
          </p:cNvPr>
          <p:cNvPicPr>
            <a:picLocks noChangeAspect="1"/>
          </p:cNvPicPr>
          <p:nvPr/>
        </p:nvPicPr>
        <p:blipFill>
          <a:blip r:embed="rId4"/>
          <a:stretch>
            <a:fillRect/>
          </a:stretch>
        </p:blipFill>
        <p:spPr>
          <a:xfrm>
            <a:off x="312896" y="291309"/>
            <a:ext cx="5348036" cy="1400370"/>
          </a:xfrm>
          <a:prstGeom prst="rect">
            <a:avLst/>
          </a:prstGeom>
        </p:spPr>
      </p:pic>
      <p:sp>
        <p:nvSpPr>
          <p:cNvPr id="9" name="TextBox 8">
            <a:extLst>
              <a:ext uri="{FF2B5EF4-FFF2-40B4-BE49-F238E27FC236}">
                <a16:creationId xmlns:a16="http://schemas.microsoft.com/office/drawing/2014/main" id="{B7FA44AC-FDEF-AFCD-525D-F9B272F3B78E}"/>
              </a:ext>
            </a:extLst>
          </p:cNvPr>
          <p:cNvSpPr txBox="1"/>
          <p:nvPr/>
        </p:nvSpPr>
        <p:spPr>
          <a:xfrm>
            <a:off x="-167480" y="2451851"/>
            <a:ext cx="3777358" cy="1846659"/>
          </a:xfrm>
          <a:prstGeom prst="rect">
            <a:avLst/>
          </a:prstGeom>
          <a:noFill/>
        </p:spPr>
        <p:txBody>
          <a:bodyPr wrap="square">
            <a:spAutoFit/>
          </a:bodyPr>
          <a:lstStyle/>
          <a:p>
            <a:pPr algn="ctr"/>
            <a:r>
              <a:rPr lang="en-US" sz="2000" b="1" dirty="0">
                <a:solidFill>
                  <a:srgbClr val="FFFF00"/>
                </a:solidFill>
              </a:rPr>
              <a:t>SEM </a:t>
            </a:r>
          </a:p>
          <a:p>
            <a:pPr algn="ctr"/>
            <a:r>
              <a:rPr lang="en-US" sz="2000" b="1" dirty="0">
                <a:solidFill>
                  <a:srgbClr val="FFFF00"/>
                </a:solidFill>
              </a:rPr>
              <a:t>Health Effects: </a:t>
            </a:r>
          </a:p>
          <a:p>
            <a:pPr algn="ctr"/>
            <a:r>
              <a:rPr lang="en-US" sz="2000" b="1" dirty="0">
                <a:solidFill>
                  <a:srgbClr val="FFFF00"/>
                </a:solidFill>
              </a:rPr>
              <a:t>Parkinsonism (Aliases) </a:t>
            </a:r>
          </a:p>
          <a:p>
            <a:pPr algn="ctr"/>
            <a:r>
              <a:rPr lang="en-US" sz="2000" b="1" i="1" dirty="0">
                <a:solidFill>
                  <a:srgbClr val="FFFF00"/>
                </a:solidFill>
              </a:rPr>
              <a:t>April 12, 2024 </a:t>
            </a:r>
          </a:p>
          <a:p>
            <a:pPr algn="ctr"/>
            <a:endParaRPr lang="en-US" sz="1400" b="1" i="1" dirty="0">
              <a:solidFill>
                <a:srgbClr val="FFFF00"/>
              </a:solidFill>
            </a:endParaRPr>
          </a:p>
          <a:p>
            <a:pPr algn="ctr"/>
            <a:endParaRPr lang="en-US" sz="2000" b="1" dirty="0">
              <a:solidFill>
                <a:srgbClr val="FFFF00"/>
              </a:solidFill>
            </a:endParaRPr>
          </a:p>
        </p:txBody>
      </p:sp>
      <p:sp>
        <p:nvSpPr>
          <p:cNvPr id="10" name="TextBox 9">
            <a:extLst>
              <a:ext uri="{FF2B5EF4-FFF2-40B4-BE49-F238E27FC236}">
                <a16:creationId xmlns:a16="http://schemas.microsoft.com/office/drawing/2014/main" id="{973CBF4F-EFC7-E59C-C40E-068979F48988}"/>
              </a:ext>
            </a:extLst>
          </p:cNvPr>
          <p:cNvSpPr txBox="1"/>
          <p:nvPr/>
        </p:nvSpPr>
        <p:spPr>
          <a:xfrm>
            <a:off x="5543424" y="331788"/>
            <a:ext cx="3491164" cy="1446550"/>
          </a:xfrm>
          <a:prstGeom prst="rect">
            <a:avLst/>
          </a:prstGeom>
          <a:noFill/>
        </p:spPr>
        <p:txBody>
          <a:bodyPr wrap="square">
            <a:spAutoFit/>
          </a:bodyPr>
          <a:lstStyle/>
          <a:p>
            <a:pPr algn="ctr"/>
            <a:r>
              <a:rPr lang="en-US" sz="1800" b="1" dirty="0">
                <a:solidFill>
                  <a:srgbClr val="FFFF00"/>
                </a:solidFill>
              </a:rPr>
              <a:t>ABTSWH </a:t>
            </a:r>
          </a:p>
          <a:p>
            <a:pPr algn="ctr"/>
            <a:r>
              <a:rPr lang="en-US" sz="1800" b="1" dirty="0">
                <a:solidFill>
                  <a:srgbClr val="FFFF00"/>
                </a:solidFill>
              </a:rPr>
              <a:t>Parkinson Disorders  Recommendation </a:t>
            </a:r>
          </a:p>
          <a:p>
            <a:pPr algn="ctr"/>
            <a:r>
              <a:rPr lang="en-US" sz="1400" b="1" i="1" dirty="0">
                <a:solidFill>
                  <a:srgbClr val="FFFF00"/>
                </a:solidFill>
              </a:rPr>
              <a:t>June 19, 2020 </a:t>
            </a:r>
          </a:p>
          <a:p>
            <a:pPr algn="ctr"/>
            <a:endParaRPr lang="en-US" sz="2000" b="1" dirty="0">
              <a:solidFill>
                <a:srgbClr val="FFFF00"/>
              </a:solidFill>
            </a:endParaRPr>
          </a:p>
        </p:txBody>
      </p:sp>
      <p:sp>
        <p:nvSpPr>
          <p:cNvPr id="11" name="TextBox 10">
            <a:extLst>
              <a:ext uri="{FF2B5EF4-FFF2-40B4-BE49-F238E27FC236}">
                <a16:creationId xmlns:a16="http://schemas.microsoft.com/office/drawing/2014/main" id="{18E37DC8-F966-B6DE-1585-87250DEA4005}"/>
              </a:ext>
            </a:extLst>
          </p:cNvPr>
          <p:cNvSpPr txBox="1"/>
          <p:nvPr/>
        </p:nvSpPr>
        <p:spPr>
          <a:xfrm>
            <a:off x="5878574" y="5282932"/>
            <a:ext cx="3155569" cy="1138773"/>
          </a:xfrm>
          <a:prstGeom prst="rect">
            <a:avLst/>
          </a:prstGeom>
          <a:noFill/>
        </p:spPr>
        <p:txBody>
          <a:bodyPr wrap="square">
            <a:spAutoFit/>
          </a:bodyPr>
          <a:lstStyle/>
          <a:p>
            <a:pPr algn="ctr"/>
            <a:r>
              <a:rPr lang="en-US" sz="1800" b="1" dirty="0">
                <a:solidFill>
                  <a:srgbClr val="FFFF00"/>
                </a:solidFill>
              </a:rPr>
              <a:t>Procedure Manual </a:t>
            </a:r>
          </a:p>
          <a:p>
            <a:pPr algn="ctr"/>
            <a:r>
              <a:rPr lang="en-US" sz="1800" b="1" dirty="0">
                <a:solidFill>
                  <a:srgbClr val="FFFF00"/>
                </a:solidFill>
              </a:rPr>
              <a:t>Ver. 8.0  - Nov 17, 2023 </a:t>
            </a:r>
          </a:p>
          <a:p>
            <a:pPr algn="ctr"/>
            <a:r>
              <a:rPr lang="en-US" sz="1800" b="1" dirty="0">
                <a:solidFill>
                  <a:srgbClr val="FFFF00"/>
                </a:solidFill>
              </a:rPr>
              <a:t>Parkinsonism (Aliases) </a:t>
            </a:r>
          </a:p>
          <a:p>
            <a:pPr algn="ctr"/>
            <a:r>
              <a:rPr lang="en-US" sz="1400" b="1" i="1" dirty="0">
                <a:solidFill>
                  <a:srgbClr val="FFFF00"/>
                </a:solidFill>
              </a:rPr>
              <a:t>April 12, 2024</a:t>
            </a:r>
          </a:p>
        </p:txBody>
      </p:sp>
      <p:pic>
        <p:nvPicPr>
          <p:cNvPr id="14" name="Picture 13">
            <a:extLst>
              <a:ext uri="{FF2B5EF4-FFF2-40B4-BE49-F238E27FC236}">
                <a16:creationId xmlns:a16="http://schemas.microsoft.com/office/drawing/2014/main" id="{98B900C1-3557-F874-B8A6-C3AFEB9A420A}"/>
              </a:ext>
            </a:extLst>
          </p:cNvPr>
          <p:cNvPicPr>
            <a:picLocks noChangeAspect="1"/>
          </p:cNvPicPr>
          <p:nvPr/>
        </p:nvPicPr>
        <p:blipFill>
          <a:blip r:embed="rId5"/>
          <a:stretch>
            <a:fillRect/>
          </a:stretch>
        </p:blipFill>
        <p:spPr>
          <a:xfrm>
            <a:off x="221299" y="5251990"/>
            <a:ext cx="5385630" cy="1033606"/>
          </a:xfrm>
          <a:prstGeom prst="rect">
            <a:avLst/>
          </a:prstGeom>
        </p:spPr>
      </p:pic>
      <p:sp>
        <p:nvSpPr>
          <p:cNvPr id="16" name="Rectangle 15">
            <a:extLst>
              <a:ext uri="{FF2B5EF4-FFF2-40B4-BE49-F238E27FC236}">
                <a16:creationId xmlns:a16="http://schemas.microsoft.com/office/drawing/2014/main" id="{5A100108-2016-0EC6-6D15-538DAAABA326}"/>
              </a:ext>
            </a:extLst>
          </p:cNvPr>
          <p:cNvSpPr/>
          <p:nvPr/>
        </p:nvSpPr>
        <p:spPr>
          <a:xfrm>
            <a:off x="213520" y="6352280"/>
            <a:ext cx="5447412" cy="492443"/>
          </a:xfrm>
          <a:prstGeom prst="rect">
            <a:avLst/>
          </a:prstGeom>
        </p:spPr>
        <p:txBody>
          <a:bodyPr wrap="square">
            <a:spAutoFit/>
          </a:bodyPr>
          <a:lstStyle/>
          <a:p>
            <a:pPr algn="ctr"/>
            <a:r>
              <a:rPr lang="en-US" sz="1300" i="1" dirty="0"/>
              <a:t>https://www.dol.gov/sites/dolgov/files/OWCP/energy/regs/compliance/PolicyandProcedures/procedure_manual_8.0-2023.11.pdf</a:t>
            </a:r>
          </a:p>
        </p:txBody>
      </p:sp>
      <p:sp>
        <p:nvSpPr>
          <p:cNvPr id="17" name="Rectangle 16">
            <a:extLst>
              <a:ext uri="{FF2B5EF4-FFF2-40B4-BE49-F238E27FC236}">
                <a16:creationId xmlns:a16="http://schemas.microsoft.com/office/drawing/2014/main" id="{3914B09D-A422-33BA-F4E7-26805371D8BE}"/>
              </a:ext>
            </a:extLst>
          </p:cNvPr>
          <p:cNvSpPr/>
          <p:nvPr/>
        </p:nvSpPr>
        <p:spPr>
          <a:xfrm>
            <a:off x="3609877" y="4645531"/>
            <a:ext cx="5447412" cy="292388"/>
          </a:xfrm>
          <a:prstGeom prst="rect">
            <a:avLst/>
          </a:prstGeom>
        </p:spPr>
        <p:txBody>
          <a:bodyPr wrap="square">
            <a:spAutoFit/>
          </a:bodyPr>
          <a:lstStyle/>
          <a:p>
            <a:pPr algn="ctr"/>
            <a:r>
              <a:rPr lang="en-US" sz="1300" b="1" i="1" dirty="0"/>
              <a:t>https://www.sem.dol.gov/expanded/index.cfm</a:t>
            </a:r>
          </a:p>
        </p:txBody>
      </p:sp>
    </p:spTree>
    <p:extLst>
      <p:ext uri="{BB962C8B-B14F-4D97-AF65-F5344CB8AC3E}">
        <p14:creationId xmlns:p14="http://schemas.microsoft.com/office/powerpoint/2010/main" val="3023720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CD92A7-1CA7-41B1-9492-8E6CADA00937}"/>
              </a:ext>
            </a:extLst>
          </p:cNvPr>
          <p:cNvSpPr>
            <a:spLocks noGrp="1"/>
          </p:cNvSpPr>
          <p:nvPr>
            <p:ph idx="1"/>
          </p:nvPr>
        </p:nvSpPr>
        <p:spPr>
          <a:xfrm>
            <a:off x="746919" y="1796244"/>
            <a:ext cx="8458199" cy="4953000"/>
          </a:xfrm>
        </p:spPr>
        <p:txBody>
          <a:bodyPr>
            <a:normAutofit/>
          </a:bodyPr>
          <a:lstStyle/>
          <a:p>
            <a:pPr marL="0" lvl="0" indent="0">
              <a:buNone/>
            </a:pPr>
            <a:endParaRPr lang="en-US" sz="3200" b="1" dirty="0"/>
          </a:p>
          <a:p>
            <a:pPr lvl="0"/>
            <a:endParaRPr lang="en-US" sz="2800" i="1" dirty="0"/>
          </a:p>
        </p:txBody>
      </p:sp>
      <p:sp>
        <p:nvSpPr>
          <p:cNvPr id="9" name="TextBox 8">
            <a:extLst>
              <a:ext uri="{FF2B5EF4-FFF2-40B4-BE49-F238E27FC236}">
                <a16:creationId xmlns:a16="http://schemas.microsoft.com/office/drawing/2014/main" id="{B7FA44AC-FDEF-AFCD-525D-F9B272F3B78E}"/>
              </a:ext>
            </a:extLst>
          </p:cNvPr>
          <p:cNvSpPr txBox="1"/>
          <p:nvPr/>
        </p:nvSpPr>
        <p:spPr>
          <a:xfrm>
            <a:off x="4546949" y="1532609"/>
            <a:ext cx="5124130" cy="2985433"/>
          </a:xfrm>
          <a:prstGeom prst="rect">
            <a:avLst/>
          </a:prstGeom>
          <a:noFill/>
        </p:spPr>
        <p:txBody>
          <a:bodyPr wrap="square">
            <a:spAutoFit/>
          </a:bodyPr>
          <a:lstStyle/>
          <a:p>
            <a:pPr algn="ctr"/>
            <a:endParaRPr lang="en-US" sz="2000" b="1" dirty="0">
              <a:solidFill>
                <a:srgbClr val="FFFF00"/>
              </a:solidFill>
            </a:endParaRPr>
          </a:p>
          <a:p>
            <a:pPr algn="ctr"/>
            <a:endParaRPr lang="en-US" sz="1200" b="1" dirty="0"/>
          </a:p>
          <a:p>
            <a:pPr algn="ctr"/>
            <a:r>
              <a:rPr lang="en-US" sz="1800" b="1" dirty="0"/>
              <a:t>Carbon Monoxide </a:t>
            </a:r>
            <a:r>
              <a:rPr lang="en-US" sz="1800" b="1" i="1" dirty="0"/>
              <a:t>(</a:t>
            </a:r>
            <a:r>
              <a:rPr lang="en-US" sz="1800" b="1" i="1" dirty="0" err="1"/>
              <a:t>HazMap</a:t>
            </a:r>
            <a:r>
              <a:rPr lang="en-US" sz="1800" b="1" i="1" dirty="0"/>
              <a:t>)</a:t>
            </a:r>
            <a:r>
              <a:rPr lang="en-US" sz="1800" b="1" dirty="0"/>
              <a:t> </a:t>
            </a:r>
          </a:p>
          <a:p>
            <a:pPr algn="ctr"/>
            <a:r>
              <a:rPr lang="en-US" sz="1800" b="1" dirty="0"/>
              <a:t>Manganese (</a:t>
            </a:r>
            <a:r>
              <a:rPr lang="en-US" sz="1800" b="1" i="1" dirty="0" err="1"/>
              <a:t>HazMap</a:t>
            </a:r>
            <a:r>
              <a:rPr lang="en-US" sz="1800" b="1" dirty="0"/>
              <a:t>) </a:t>
            </a:r>
          </a:p>
          <a:p>
            <a:pPr algn="ctr"/>
            <a:r>
              <a:rPr lang="en-US" sz="1800" b="1" dirty="0"/>
              <a:t>Steel</a:t>
            </a:r>
          </a:p>
          <a:p>
            <a:pPr algn="ctr"/>
            <a:r>
              <a:rPr lang="en-US" sz="1800" b="1" dirty="0"/>
              <a:t>Carbon Disulfide </a:t>
            </a:r>
          </a:p>
          <a:p>
            <a:pPr algn="ctr"/>
            <a:r>
              <a:rPr lang="en-US" sz="1800" b="1" dirty="0"/>
              <a:t>Trichloroethylene</a:t>
            </a:r>
          </a:p>
          <a:p>
            <a:pPr algn="ctr"/>
            <a:endParaRPr lang="en-US" sz="1800" b="1" dirty="0"/>
          </a:p>
          <a:p>
            <a:pPr algn="ctr"/>
            <a:r>
              <a:rPr lang="en-US" sz="1400" b="1" dirty="0"/>
              <a:t> </a:t>
            </a:r>
          </a:p>
          <a:p>
            <a:pPr algn="ctr"/>
            <a:endParaRPr lang="en-US" sz="1400" b="1" dirty="0"/>
          </a:p>
          <a:p>
            <a:pPr algn="ctr"/>
            <a:endParaRPr lang="en-US" sz="2000" b="1" dirty="0">
              <a:solidFill>
                <a:srgbClr val="FFFF00"/>
              </a:solidFill>
            </a:endParaRPr>
          </a:p>
        </p:txBody>
      </p:sp>
      <p:sp>
        <p:nvSpPr>
          <p:cNvPr id="10" name="TextBox 9">
            <a:extLst>
              <a:ext uri="{FF2B5EF4-FFF2-40B4-BE49-F238E27FC236}">
                <a16:creationId xmlns:a16="http://schemas.microsoft.com/office/drawing/2014/main" id="{973CBF4F-EFC7-E59C-C40E-068979F48988}"/>
              </a:ext>
            </a:extLst>
          </p:cNvPr>
          <p:cNvSpPr txBox="1"/>
          <p:nvPr/>
        </p:nvSpPr>
        <p:spPr>
          <a:xfrm>
            <a:off x="5127814" y="4085057"/>
            <a:ext cx="3962400" cy="1261884"/>
          </a:xfrm>
          <a:prstGeom prst="rect">
            <a:avLst/>
          </a:prstGeom>
          <a:noFill/>
        </p:spPr>
        <p:txBody>
          <a:bodyPr wrap="square">
            <a:spAutoFit/>
          </a:bodyPr>
          <a:lstStyle/>
          <a:p>
            <a:pPr algn="ctr"/>
            <a:r>
              <a:rPr lang="en-US" sz="1400" b="1" dirty="0">
                <a:solidFill>
                  <a:srgbClr val="FFFF00"/>
                </a:solidFill>
              </a:rPr>
              <a:t>ABTSWH Parkinson Disorders Recommendation </a:t>
            </a:r>
          </a:p>
          <a:p>
            <a:pPr algn="ctr"/>
            <a:r>
              <a:rPr lang="en-US" sz="1400" b="1" i="1" dirty="0">
                <a:solidFill>
                  <a:srgbClr val="FFFF00"/>
                </a:solidFill>
              </a:rPr>
              <a:t>June 19, 2020 </a:t>
            </a:r>
          </a:p>
          <a:p>
            <a:pPr algn="ctr"/>
            <a:endParaRPr lang="en-US" sz="1400" b="1" i="1" dirty="0">
              <a:solidFill>
                <a:srgbClr val="FFFF00"/>
              </a:solidFill>
            </a:endParaRPr>
          </a:p>
          <a:p>
            <a:pPr algn="ctr"/>
            <a:endParaRPr lang="en-US" sz="2000" b="1" dirty="0">
              <a:solidFill>
                <a:srgbClr val="FFFF00"/>
              </a:solidFill>
            </a:endParaRPr>
          </a:p>
        </p:txBody>
      </p:sp>
      <p:pic>
        <p:nvPicPr>
          <p:cNvPr id="6" name="Picture 5">
            <a:extLst>
              <a:ext uri="{FF2B5EF4-FFF2-40B4-BE49-F238E27FC236}">
                <a16:creationId xmlns:a16="http://schemas.microsoft.com/office/drawing/2014/main" id="{C101E862-DA98-0F8E-6322-5AA32504AEA0}"/>
              </a:ext>
            </a:extLst>
          </p:cNvPr>
          <p:cNvPicPr>
            <a:picLocks noChangeAspect="1"/>
          </p:cNvPicPr>
          <p:nvPr/>
        </p:nvPicPr>
        <p:blipFill>
          <a:blip r:embed="rId3"/>
          <a:stretch>
            <a:fillRect/>
          </a:stretch>
        </p:blipFill>
        <p:spPr>
          <a:xfrm>
            <a:off x="267577" y="1857727"/>
            <a:ext cx="4441742" cy="2318192"/>
          </a:xfrm>
          <a:prstGeom prst="rect">
            <a:avLst/>
          </a:prstGeom>
        </p:spPr>
      </p:pic>
      <p:pic>
        <p:nvPicPr>
          <p:cNvPr id="12" name="Picture 11">
            <a:extLst>
              <a:ext uri="{FF2B5EF4-FFF2-40B4-BE49-F238E27FC236}">
                <a16:creationId xmlns:a16="http://schemas.microsoft.com/office/drawing/2014/main" id="{31287C3F-BD17-42AD-7377-098536C8AE83}"/>
              </a:ext>
            </a:extLst>
          </p:cNvPr>
          <p:cNvPicPr>
            <a:picLocks noChangeAspect="1"/>
          </p:cNvPicPr>
          <p:nvPr/>
        </p:nvPicPr>
        <p:blipFill>
          <a:blip r:embed="rId4"/>
          <a:stretch>
            <a:fillRect/>
          </a:stretch>
        </p:blipFill>
        <p:spPr>
          <a:xfrm>
            <a:off x="247075" y="4326519"/>
            <a:ext cx="4475772" cy="382800"/>
          </a:xfrm>
          <a:prstGeom prst="rect">
            <a:avLst/>
          </a:prstGeom>
        </p:spPr>
      </p:pic>
      <p:pic>
        <p:nvPicPr>
          <p:cNvPr id="14" name="Picture 13">
            <a:extLst>
              <a:ext uri="{FF2B5EF4-FFF2-40B4-BE49-F238E27FC236}">
                <a16:creationId xmlns:a16="http://schemas.microsoft.com/office/drawing/2014/main" id="{97780048-D9FD-ECBF-6FA6-91285DD97383}"/>
              </a:ext>
            </a:extLst>
          </p:cNvPr>
          <p:cNvPicPr>
            <a:picLocks noChangeAspect="1"/>
          </p:cNvPicPr>
          <p:nvPr/>
        </p:nvPicPr>
        <p:blipFill>
          <a:blip r:embed="rId5"/>
          <a:stretch>
            <a:fillRect/>
          </a:stretch>
        </p:blipFill>
        <p:spPr>
          <a:xfrm>
            <a:off x="267576" y="4884557"/>
            <a:ext cx="4477473" cy="281962"/>
          </a:xfrm>
          <a:prstGeom prst="rect">
            <a:avLst/>
          </a:prstGeom>
        </p:spPr>
      </p:pic>
      <p:pic>
        <p:nvPicPr>
          <p:cNvPr id="16" name="Picture 15">
            <a:extLst>
              <a:ext uri="{FF2B5EF4-FFF2-40B4-BE49-F238E27FC236}">
                <a16:creationId xmlns:a16="http://schemas.microsoft.com/office/drawing/2014/main" id="{EA27C365-395B-2746-F603-ACBCFF965134}"/>
              </a:ext>
            </a:extLst>
          </p:cNvPr>
          <p:cNvPicPr>
            <a:picLocks noChangeAspect="1"/>
          </p:cNvPicPr>
          <p:nvPr/>
        </p:nvPicPr>
        <p:blipFill>
          <a:blip r:embed="rId6"/>
          <a:stretch>
            <a:fillRect/>
          </a:stretch>
        </p:blipFill>
        <p:spPr>
          <a:xfrm>
            <a:off x="245375" y="5349692"/>
            <a:ext cx="4477472" cy="274027"/>
          </a:xfrm>
          <a:prstGeom prst="rect">
            <a:avLst/>
          </a:prstGeom>
        </p:spPr>
      </p:pic>
      <p:sp>
        <p:nvSpPr>
          <p:cNvPr id="17" name="Rectangle 16">
            <a:extLst>
              <a:ext uri="{FF2B5EF4-FFF2-40B4-BE49-F238E27FC236}">
                <a16:creationId xmlns:a16="http://schemas.microsoft.com/office/drawing/2014/main" id="{ACE924BC-7CF8-9E02-F501-379E0F4D99E8}"/>
              </a:ext>
            </a:extLst>
          </p:cNvPr>
          <p:cNvSpPr/>
          <p:nvPr/>
        </p:nvSpPr>
        <p:spPr>
          <a:xfrm>
            <a:off x="-853281" y="5682298"/>
            <a:ext cx="5447412" cy="246221"/>
          </a:xfrm>
          <a:prstGeom prst="rect">
            <a:avLst/>
          </a:prstGeom>
        </p:spPr>
        <p:txBody>
          <a:bodyPr wrap="square">
            <a:spAutoFit/>
          </a:bodyPr>
          <a:lstStyle/>
          <a:p>
            <a:pPr algn="ctr"/>
            <a:r>
              <a:rPr lang="en-US" sz="1000" b="1" i="1" dirty="0"/>
              <a:t>https://www.sem.dol.gov/expanded/ToxByDisTxt3.cfm</a:t>
            </a:r>
          </a:p>
        </p:txBody>
      </p:sp>
      <p:sp>
        <p:nvSpPr>
          <p:cNvPr id="21" name="TextBox 20">
            <a:extLst>
              <a:ext uri="{FF2B5EF4-FFF2-40B4-BE49-F238E27FC236}">
                <a16:creationId xmlns:a16="http://schemas.microsoft.com/office/drawing/2014/main" id="{8953A37A-2EFB-8656-9E48-FB86BF8082E0}"/>
              </a:ext>
            </a:extLst>
          </p:cNvPr>
          <p:cNvSpPr txBox="1"/>
          <p:nvPr/>
        </p:nvSpPr>
        <p:spPr>
          <a:xfrm>
            <a:off x="-115188" y="298021"/>
            <a:ext cx="9418638" cy="1754326"/>
          </a:xfrm>
          <a:prstGeom prst="rect">
            <a:avLst/>
          </a:prstGeom>
          <a:noFill/>
        </p:spPr>
        <p:txBody>
          <a:bodyPr wrap="square" rtlCol="0">
            <a:spAutoFit/>
          </a:bodyPr>
          <a:lstStyle/>
          <a:p>
            <a:pPr algn="ctr"/>
            <a:r>
              <a:rPr lang="en-US" sz="2400" b="1" dirty="0">
                <a:solidFill>
                  <a:srgbClr val="FFFF00"/>
                </a:solidFill>
              </a:rPr>
              <a:t> SEM Toxic Substances </a:t>
            </a:r>
          </a:p>
          <a:p>
            <a:pPr algn="ctr"/>
            <a:r>
              <a:rPr lang="en-US" sz="2400" b="1" dirty="0">
                <a:solidFill>
                  <a:srgbClr val="FFFF00"/>
                </a:solidFill>
              </a:rPr>
              <a:t>Health Effect: Parkinsonism </a:t>
            </a:r>
          </a:p>
          <a:p>
            <a:pPr algn="ctr"/>
            <a:r>
              <a:rPr lang="en-US" sz="2400" b="1" dirty="0">
                <a:solidFill>
                  <a:srgbClr val="FFFF00"/>
                </a:solidFill>
              </a:rPr>
              <a:t>(N=109) </a:t>
            </a:r>
          </a:p>
          <a:p>
            <a:pPr algn="ctr"/>
            <a:endParaRPr lang="en-US" sz="3600" b="1" dirty="0">
              <a:solidFill>
                <a:srgbClr val="FFFF00"/>
              </a:solidFill>
            </a:endParaRPr>
          </a:p>
        </p:txBody>
      </p:sp>
    </p:spTree>
    <p:extLst>
      <p:ext uri="{BB962C8B-B14F-4D97-AF65-F5344CB8AC3E}">
        <p14:creationId xmlns:p14="http://schemas.microsoft.com/office/powerpoint/2010/main" val="346944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CD92A7-1CA7-41B1-9492-8E6CADA00937}"/>
              </a:ext>
            </a:extLst>
          </p:cNvPr>
          <p:cNvSpPr>
            <a:spLocks noGrp="1"/>
          </p:cNvSpPr>
          <p:nvPr>
            <p:ph idx="1"/>
          </p:nvPr>
        </p:nvSpPr>
        <p:spPr>
          <a:xfrm>
            <a:off x="746919" y="1813719"/>
            <a:ext cx="8458199" cy="4953000"/>
          </a:xfrm>
        </p:spPr>
        <p:txBody>
          <a:bodyPr>
            <a:normAutofit/>
          </a:bodyPr>
          <a:lstStyle/>
          <a:p>
            <a:pPr marL="0" lvl="0" indent="0">
              <a:buNone/>
            </a:pPr>
            <a:endParaRPr lang="en-US" sz="3200" b="1" dirty="0"/>
          </a:p>
          <a:p>
            <a:pPr lvl="0"/>
            <a:endParaRPr lang="en-US" sz="2800" i="1" dirty="0"/>
          </a:p>
        </p:txBody>
      </p:sp>
      <p:sp>
        <p:nvSpPr>
          <p:cNvPr id="2" name="TextBox 1">
            <a:extLst>
              <a:ext uri="{FF2B5EF4-FFF2-40B4-BE49-F238E27FC236}">
                <a16:creationId xmlns:a16="http://schemas.microsoft.com/office/drawing/2014/main" id="{A378A9D5-2755-DA49-F81E-765F29DADA87}"/>
              </a:ext>
            </a:extLst>
          </p:cNvPr>
          <p:cNvSpPr txBox="1"/>
          <p:nvPr/>
        </p:nvSpPr>
        <p:spPr>
          <a:xfrm>
            <a:off x="-396081" y="-154436"/>
            <a:ext cx="9437529" cy="1754326"/>
          </a:xfrm>
          <a:prstGeom prst="rect">
            <a:avLst/>
          </a:prstGeom>
          <a:noFill/>
        </p:spPr>
        <p:txBody>
          <a:bodyPr wrap="square" rtlCol="0">
            <a:spAutoFit/>
          </a:bodyPr>
          <a:lstStyle/>
          <a:p>
            <a:pPr algn="ctr"/>
            <a:r>
              <a:rPr lang="en-US" sz="3600" b="1" dirty="0">
                <a:solidFill>
                  <a:srgbClr val="FFFF00"/>
                </a:solidFill>
              </a:rPr>
              <a:t> </a:t>
            </a:r>
            <a:r>
              <a:rPr lang="en-US" sz="2000" b="1" dirty="0">
                <a:solidFill>
                  <a:srgbClr val="FFFF00"/>
                </a:solidFill>
              </a:rPr>
              <a:t>Procedure Manual (Exhibit 15-4): Parkinsonism - Toxic Substances </a:t>
            </a:r>
          </a:p>
          <a:p>
            <a:pPr algn="ctr"/>
            <a:r>
              <a:rPr lang="en-US" sz="3600" b="1" dirty="0">
                <a:solidFill>
                  <a:srgbClr val="FFFF00"/>
                </a:solidFill>
              </a:rPr>
              <a:t> </a:t>
            </a:r>
          </a:p>
          <a:p>
            <a:pPr algn="ctr"/>
            <a:endParaRPr lang="en-US" sz="3600" b="1" dirty="0">
              <a:solidFill>
                <a:srgbClr val="FFFF00"/>
              </a:solidFill>
            </a:endParaRPr>
          </a:p>
        </p:txBody>
      </p:sp>
      <p:pic>
        <p:nvPicPr>
          <p:cNvPr id="24" name="Picture 23">
            <a:extLst>
              <a:ext uri="{FF2B5EF4-FFF2-40B4-BE49-F238E27FC236}">
                <a16:creationId xmlns:a16="http://schemas.microsoft.com/office/drawing/2014/main" id="{7668148D-95CB-5D0A-93F3-211E561965C6}"/>
              </a:ext>
            </a:extLst>
          </p:cNvPr>
          <p:cNvPicPr>
            <a:picLocks noChangeAspect="1"/>
          </p:cNvPicPr>
          <p:nvPr/>
        </p:nvPicPr>
        <p:blipFill>
          <a:blip r:embed="rId3"/>
          <a:stretch>
            <a:fillRect/>
          </a:stretch>
        </p:blipFill>
        <p:spPr>
          <a:xfrm>
            <a:off x="1703111" y="503552"/>
            <a:ext cx="5749407" cy="1487583"/>
          </a:xfrm>
          <a:prstGeom prst="rect">
            <a:avLst/>
          </a:prstGeom>
        </p:spPr>
      </p:pic>
      <p:pic>
        <p:nvPicPr>
          <p:cNvPr id="26" name="Picture 25">
            <a:extLst>
              <a:ext uri="{FF2B5EF4-FFF2-40B4-BE49-F238E27FC236}">
                <a16:creationId xmlns:a16="http://schemas.microsoft.com/office/drawing/2014/main" id="{D9AAEF77-3C12-6D96-213C-270B5037DB59}"/>
              </a:ext>
            </a:extLst>
          </p:cNvPr>
          <p:cNvPicPr>
            <a:picLocks noChangeAspect="1"/>
          </p:cNvPicPr>
          <p:nvPr/>
        </p:nvPicPr>
        <p:blipFill>
          <a:blip r:embed="rId4"/>
          <a:stretch>
            <a:fillRect/>
          </a:stretch>
        </p:blipFill>
        <p:spPr>
          <a:xfrm>
            <a:off x="1703111" y="2031767"/>
            <a:ext cx="5760994" cy="1927274"/>
          </a:xfrm>
          <a:prstGeom prst="rect">
            <a:avLst/>
          </a:prstGeom>
        </p:spPr>
      </p:pic>
      <p:pic>
        <p:nvPicPr>
          <p:cNvPr id="28" name="Picture 27">
            <a:extLst>
              <a:ext uri="{FF2B5EF4-FFF2-40B4-BE49-F238E27FC236}">
                <a16:creationId xmlns:a16="http://schemas.microsoft.com/office/drawing/2014/main" id="{B5A988A8-8994-B818-7D2D-3E357B3921F9}"/>
              </a:ext>
            </a:extLst>
          </p:cNvPr>
          <p:cNvPicPr>
            <a:picLocks noChangeAspect="1"/>
          </p:cNvPicPr>
          <p:nvPr/>
        </p:nvPicPr>
        <p:blipFill>
          <a:blip r:embed="rId5"/>
          <a:stretch>
            <a:fillRect/>
          </a:stretch>
        </p:blipFill>
        <p:spPr>
          <a:xfrm>
            <a:off x="1714698" y="3999673"/>
            <a:ext cx="5760994" cy="1530797"/>
          </a:xfrm>
          <a:prstGeom prst="rect">
            <a:avLst/>
          </a:prstGeom>
        </p:spPr>
      </p:pic>
      <p:pic>
        <p:nvPicPr>
          <p:cNvPr id="30" name="Picture 29">
            <a:extLst>
              <a:ext uri="{FF2B5EF4-FFF2-40B4-BE49-F238E27FC236}">
                <a16:creationId xmlns:a16="http://schemas.microsoft.com/office/drawing/2014/main" id="{921FA48B-3160-56C9-B0ED-7ED961CA9C95}"/>
              </a:ext>
            </a:extLst>
          </p:cNvPr>
          <p:cNvPicPr>
            <a:picLocks noChangeAspect="1"/>
          </p:cNvPicPr>
          <p:nvPr/>
        </p:nvPicPr>
        <p:blipFill>
          <a:blip r:embed="rId6"/>
          <a:stretch>
            <a:fillRect/>
          </a:stretch>
        </p:blipFill>
        <p:spPr>
          <a:xfrm>
            <a:off x="1726287" y="5601896"/>
            <a:ext cx="5760994" cy="386965"/>
          </a:xfrm>
          <a:prstGeom prst="rect">
            <a:avLst/>
          </a:prstGeom>
        </p:spPr>
      </p:pic>
      <p:pic>
        <p:nvPicPr>
          <p:cNvPr id="32" name="Picture 31">
            <a:extLst>
              <a:ext uri="{FF2B5EF4-FFF2-40B4-BE49-F238E27FC236}">
                <a16:creationId xmlns:a16="http://schemas.microsoft.com/office/drawing/2014/main" id="{DC638300-02A4-1064-B34F-996557DAAE89}"/>
              </a:ext>
            </a:extLst>
          </p:cNvPr>
          <p:cNvPicPr>
            <a:picLocks noChangeAspect="1"/>
          </p:cNvPicPr>
          <p:nvPr/>
        </p:nvPicPr>
        <p:blipFill>
          <a:blip r:embed="rId7"/>
          <a:stretch>
            <a:fillRect/>
          </a:stretch>
        </p:blipFill>
        <p:spPr>
          <a:xfrm>
            <a:off x="1741686" y="6060287"/>
            <a:ext cx="5760994" cy="386965"/>
          </a:xfrm>
          <a:prstGeom prst="rect">
            <a:avLst/>
          </a:prstGeom>
        </p:spPr>
      </p:pic>
      <p:pic>
        <p:nvPicPr>
          <p:cNvPr id="34" name="Picture 33">
            <a:extLst>
              <a:ext uri="{FF2B5EF4-FFF2-40B4-BE49-F238E27FC236}">
                <a16:creationId xmlns:a16="http://schemas.microsoft.com/office/drawing/2014/main" id="{5788E367-9755-8AA1-6CA3-9DA9CB164351}"/>
              </a:ext>
            </a:extLst>
          </p:cNvPr>
          <p:cNvPicPr>
            <a:picLocks noChangeAspect="1"/>
          </p:cNvPicPr>
          <p:nvPr/>
        </p:nvPicPr>
        <p:blipFill>
          <a:blip r:embed="rId8"/>
          <a:stretch>
            <a:fillRect/>
          </a:stretch>
        </p:blipFill>
        <p:spPr>
          <a:xfrm>
            <a:off x="1714698" y="6531463"/>
            <a:ext cx="5787982" cy="342948"/>
          </a:xfrm>
          <a:prstGeom prst="rect">
            <a:avLst/>
          </a:prstGeom>
        </p:spPr>
      </p:pic>
      <p:sp>
        <p:nvSpPr>
          <p:cNvPr id="35" name="Rectangle 34">
            <a:extLst>
              <a:ext uri="{FF2B5EF4-FFF2-40B4-BE49-F238E27FC236}">
                <a16:creationId xmlns:a16="http://schemas.microsoft.com/office/drawing/2014/main" id="{FA4A30BD-A260-03C9-EF47-5D0359EB29ED}"/>
              </a:ext>
            </a:extLst>
          </p:cNvPr>
          <p:cNvSpPr/>
          <p:nvPr/>
        </p:nvSpPr>
        <p:spPr>
          <a:xfrm>
            <a:off x="1598977" y="6879902"/>
            <a:ext cx="5447412" cy="400110"/>
          </a:xfrm>
          <a:prstGeom prst="rect">
            <a:avLst/>
          </a:prstGeom>
        </p:spPr>
        <p:txBody>
          <a:bodyPr wrap="square">
            <a:spAutoFit/>
          </a:bodyPr>
          <a:lstStyle/>
          <a:p>
            <a:pPr algn="ctr"/>
            <a:r>
              <a:rPr lang="en-US" sz="1000" b="1" i="1" dirty="0"/>
              <a:t>https://www.dol.gov/sites/dolgov/files/OWCP/energy/regs/compliance/PolicyandProcedures/procedure_manual_8.0-2023.11.pdf</a:t>
            </a:r>
          </a:p>
        </p:txBody>
      </p:sp>
    </p:spTree>
    <p:extLst>
      <p:ext uri="{BB962C8B-B14F-4D97-AF65-F5344CB8AC3E}">
        <p14:creationId xmlns:p14="http://schemas.microsoft.com/office/powerpoint/2010/main" val="265417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CD92A7-1CA7-41B1-9492-8E6CADA00937}"/>
              </a:ext>
            </a:extLst>
          </p:cNvPr>
          <p:cNvSpPr>
            <a:spLocks noGrp="1"/>
          </p:cNvSpPr>
          <p:nvPr>
            <p:ph idx="1"/>
          </p:nvPr>
        </p:nvSpPr>
        <p:spPr>
          <a:xfrm>
            <a:off x="746919" y="1796244"/>
            <a:ext cx="8458199" cy="4953000"/>
          </a:xfrm>
        </p:spPr>
        <p:txBody>
          <a:bodyPr>
            <a:normAutofit/>
          </a:bodyPr>
          <a:lstStyle/>
          <a:p>
            <a:pPr marL="0" lvl="0" indent="0">
              <a:buNone/>
            </a:pPr>
            <a:endParaRPr lang="en-US" sz="3200" b="1" dirty="0"/>
          </a:p>
          <a:p>
            <a:pPr lvl="0"/>
            <a:endParaRPr lang="en-US" sz="2800" i="1" dirty="0"/>
          </a:p>
        </p:txBody>
      </p:sp>
      <p:sp>
        <p:nvSpPr>
          <p:cNvPr id="21" name="TextBox 20">
            <a:extLst>
              <a:ext uri="{FF2B5EF4-FFF2-40B4-BE49-F238E27FC236}">
                <a16:creationId xmlns:a16="http://schemas.microsoft.com/office/drawing/2014/main" id="{8953A37A-2EFB-8656-9E48-FB86BF8082E0}"/>
              </a:ext>
            </a:extLst>
          </p:cNvPr>
          <p:cNvSpPr txBox="1"/>
          <p:nvPr/>
        </p:nvSpPr>
        <p:spPr>
          <a:xfrm>
            <a:off x="-137319" y="152561"/>
            <a:ext cx="9418638" cy="461665"/>
          </a:xfrm>
          <a:prstGeom prst="rect">
            <a:avLst/>
          </a:prstGeom>
          <a:noFill/>
        </p:spPr>
        <p:txBody>
          <a:bodyPr wrap="square" rtlCol="0">
            <a:spAutoFit/>
          </a:bodyPr>
          <a:lstStyle/>
          <a:p>
            <a:pPr algn="ctr"/>
            <a:r>
              <a:rPr lang="en-US" sz="2400" b="1" dirty="0">
                <a:solidFill>
                  <a:srgbClr val="FFFF00"/>
                </a:solidFill>
              </a:rPr>
              <a:t> Work Processes:  SEM vs PM</a:t>
            </a:r>
            <a:endParaRPr lang="en-US" sz="3600" b="1" dirty="0">
              <a:solidFill>
                <a:srgbClr val="FFFF00"/>
              </a:solidFill>
            </a:endParaRPr>
          </a:p>
        </p:txBody>
      </p:sp>
      <p:pic>
        <p:nvPicPr>
          <p:cNvPr id="7" name="Picture 6">
            <a:extLst>
              <a:ext uri="{FF2B5EF4-FFF2-40B4-BE49-F238E27FC236}">
                <a16:creationId xmlns:a16="http://schemas.microsoft.com/office/drawing/2014/main" id="{D1796B04-69BD-7DBC-2A21-A63A918308AD}"/>
              </a:ext>
            </a:extLst>
          </p:cNvPr>
          <p:cNvPicPr>
            <a:picLocks noChangeAspect="1"/>
          </p:cNvPicPr>
          <p:nvPr/>
        </p:nvPicPr>
        <p:blipFill>
          <a:blip r:embed="rId3"/>
          <a:stretch>
            <a:fillRect/>
          </a:stretch>
        </p:blipFill>
        <p:spPr>
          <a:xfrm>
            <a:off x="2030370" y="2044901"/>
            <a:ext cx="5522016" cy="995995"/>
          </a:xfrm>
          <a:prstGeom prst="rect">
            <a:avLst/>
          </a:prstGeom>
        </p:spPr>
      </p:pic>
      <p:pic>
        <p:nvPicPr>
          <p:cNvPr id="9" name="Picture 8">
            <a:extLst>
              <a:ext uri="{FF2B5EF4-FFF2-40B4-BE49-F238E27FC236}">
                <a16:creationId xmlns:a16="http://schemas.microsoft.com/office/drawing/2014/main" id="{4D45C861-E5C6-5938-FEC2-F3793B611C75}"/>
              </a:ext>
            </a:extLst>
          </p:cNvPr>
          <p:cNvPicPr>
            <a:picLocks noChangeAspect="1"/>
          </p:cNvPicPr>
          <p:nvPr/>
        </p:nvPicPr>
        <p:blipFill>
          <a:blip r:embed="rId4"/>
          <a:stretch>
            <a:fillRect/>
          </a:stretch>
        </p:blipFill>
        <p:spPr>
          <a:xfrm>
            <a:off x="2042318" y="-272188"/>
            <a:ext cx="5510067" cy="2198014"/>
          </a:xfrm>
          <a:prstGeom prst="rect">
            <a:avLst/>
          </a:prstGeom>
        </p:spPr>
      </p:pic>
      <p:sp>
        <p:nvSpPr>
          <p:cNvPr id="13" name="TextBox 12">
            <a:extLst>
              <a:ext uri="{FF2B5EF4-FFF2-40B4-BE49-F238E27FC236}">
                <a16:creationId xmlns:a16="http://schemas.microsoft.com/office/drawing/2014/main" id="{921C59C2-7774-1FB8-2DDE-70ECF7A8C81F}"/>
              </a:ext>
            </a:extLst>
          </p:cNvPr>
          <p:cNvSpPr txBox="1"/>
          <p:nvPr/>
        </p:nvSpPr>
        <p:spPr>
          <a:xfrm>
            <a:off x="4023519" y="2728119"/>
            <a:ext cx="5257800" cy="4647426"/>
          </a:xfrm>
          <a:prstGeom prst="rect">
            <a:avLst/>
          </a:prstGeom>
          <a:noFill/>
        </p:spPr>
        <p:txBody>
          <a:bodyPr wrap="square">
            <a:spAutoFit/>
          </a:bodyPr>
          <a:lstStyle/>
          <a:p>
            <a:pPr algn="ctr"/>
            <a:endParaRPr lang="en-US" sz="1800" b="1" dirty="0">
              <a:solidFill>
                <a:srgbClr val="FFFF00"/>
              </a:solidFill>
            </a:endParaRPr>
          </a:p>
          <a:p>
            <a:pPr algn="ctr"/>
            <a:endParaRPr lang="en-US" sz="1600" b="1" i="1" dirty="0">
              <a:solidFill>
                <a:srgbClr val="FFFF00"/>
              </a:solidFill>
            </a:endParaRPr>
          </a:p>
          <a:p>
            <a:pPr algn="ctr"/>
            <a:r>
              <a:rPr lang="en-US" sz="1400" b="1" i="1" dirty="0">
                <a:solidFill>
                  <a:srgbClr val="FFFF00"/>
                </a:solidFill>
              </a:rPr>
              <a:t>In: </a:t>
            </a:r>
            <a:r>
              <a:rPr lang="en-US" sz="1400" b="1" dirty="0">
                <a:solidFill>
                  <a:srgbClr val="FFFF00"/>
                </a:solidFill>
              </a:rPr>
              <a:t>Procedure Manual (Exhibit 15-4: Work Processes)</a:t>
            </a:r>
          </a:p>
          <a:p>
            <a:pPr algn="ctr"/>
            <a:endParaRPr lang="en-US" sz="1400" b="1" dirty="0">
              <a:solidFill>
                <a:srgbClr val="FFFF00"/>
              </a:solidFill>
            </a:endParaRPr>
          </a:p>
          <a:p>
            <a:pPr marL="342900" marR="0" lvl="0" indent="-342900">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m</a:t>
            </a:r>
            <a:r>
              <a:rPr lang="en-US" sz="1100" dirty="0">
                <a:effectLst/>
                <a:latin typeface="Calibri" panose="020F0502020204030204" pitchFamily="34" charset="0"/>
                <a:ea typeface="Calibri" panose="020F0502020204030204" pitchFamily="34" charset="0"/>
              </a:rPr>
              <a:t>anufacturing dry cell batteries (Manganese), </a:t>
            </a:r>
          </a:p>
          <a:p>
            <a:pPr marL="342900" marR="0" lvl="0" indent="-342900">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rPr>
              <a:t>silk-screen and other printing activities using manganese bearing pigments (Manganese),</a:t>
            </a:r>
          </a:p>
          <a:p>
            <a:pPr marL="342900" marR="0" lvl="0" indent="-342900">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rPr>
              <a:t>painting activities using manganese-bearing pigments (Manganese), </a:t>
            </a:r>
          </a:p>
          <a:p>
            <a:pPr marL="342900" marR="0" lvl="0" indent="-342900">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rPr>
              <a:t>photographic processing (Manganese II chloride, Potassium permanganate, Carbon Monoxide), </a:t>
            </a:r>
          </a:p>
          <a:p>
            <a:pPr marL="342900" marR="0" lvl="0" indent="-342900">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rPr>
              <a:t>chemical laboratory activities (Manganese II chloride, Potassium permanganate, Carbon Monoxide), </a:t>
            </a:r>
          </a:p>
          <a:p>
            <a:pPr marL="342900" marR="0" lvl="0" indent="-342900">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rPr>
              <a:t>production processes using chemicals containing manganese (Manganese II chloride, Potassium permanganate, Carbon Monoxide)</a:t>
            </a:r>
          </a:p>
          <a:p>
            <a:pPr marL="342900" marR="0" lvl="0" indent="-342900">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rPr>
              <a:t>pouring chemical powders (Manganese II chloride, Potassium permanganate, Carbon Monoxide</a:t>
            </a:r>
          </a:p>
          <a:p>
            <a:pPr marL="342900" marR="0" lvl="0" indent="-342900">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rPr>
              <a:t>sewer and wastewater treatment (Manganese II chloride, Potassium permanganate, Carbon Monoxide), </a:t>
            </a:r>
          </a:p>
          <a:p>
            <a:pPr marL="342900" marR="0" lvl="0" indent="-342900">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rPr>
              <a:t>using disinfectants (Manganese II chloride, Potassium permanganate, Carbon Monoxide)</a:t>
            </a:r>
          </a:p>
          <a:p>
            <a:pPr marL="342900" marR="0" lvl="0" indent="-342900">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rPr>
              <a:t>sanitizing drinking water pipes and delivery systems (Manganese II chloride, Potassium permanganate, Carbon Monoxide)</a:t>
            </a:r>
          </a:p>
          <a:p>
            <a:pPr algn="ctr"/>
            <a:endParaRPr lang="en-US" sz="1800" b="1" dirty="0">
              <a:solidFill>
                <a:srgbClr val="FFFF00"/>
              </a:solidFill>
            </a:endParaRPr>
          </a:p>
          <a:p>
            <a:pPr algn="ctr"/>
            <a:endParaRPr lang="en-US" sz="1800" b="1" dirty="0">
              <a:solidFill>
                <a:srgbClr val="FFFF00"/>
              </a:solidFill>
            </a:endParaRPr>
          </a:p>
        </p:txBody>
      </p:sp>
      <p:pic>
        <p:nvPicPr>
          <p:cNvPr id="3" name="Picture 2">
            <a:extLst>
              <a:ext uri="{FF2B5EF4-FFF2-40B4-BE49-F238E27FC236}">
                <a16:creationId xmlns:a16="http://schemas.microsoft.com/office/drawing/2014/main" id="{247F75CD-7517-B67A-C3FF-849AE94570EB}"/>
              </a:ext>
            </a:extLst>
          </p:cNvPr>
          <p:cNvPicPr>
            <a:picLocks noChangeAspect="1"/>
          </p:cNvPicPr>
          <p:nvPr/>
        </p:nvPicPr>
        <p:blipFill>
          <a:blip r:embed="rId5"/>
          <a:stretch>
            <a:fillRect/>
          </a:stretch>
        </p:blipFill>
        <p:spPr>
          <a:xfrm>
            <a:off x="707829" y="3321445"/>
            <a:ext cx="2520430" cy="3362974"/>
          </a:xfrm>
          <a:prstGeom prst="rect">
            <a:avLst/>
          </a:prstGeom>
        </p:spPr>
      </p:pic>
    </p:spTree>
    <p:extLst>
      <p:ext uri="{BB962C8B-B14F-4D97-AF65-F5344CB8AC3E}">
        <p14:creationId xmlns:p14="http://schemas.microsoft.com/office/powerpoint/2010/main" val="3542569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CD92A7-1CA7-41B1-9492-8E6CADA00937}"/>
              </a:ext>
            </a:extLst>
          </p:cNvPr>
          <p:cNvSpPr>
            <a:spLocks noGrp="1"/>
          </p:cNvSpPr>
          <p:nvPr>
            <p:ph idx="1"/>
          </p:nvPr>
        </p:nvSpPr>
        <p:spPr>
          <a:xfrm>
            <a:off x="746919" y="1796244"/>
            <a:ext cx="8458199" cy="4953000"/>
          </a:xfrm>
        </p:spPr>
        <p:txBody>
          <a:bodyPr>
            <a:normAutofit/>
          </a:bodyPr>
          <a:lstStyle/>
          <a:p>
            <a:pPr marL="0" lvl="0" indent="0">
              <a:buNone/>
            </a:pPr>
            <a:endParaRPr lang="en-US" sz="3200" b="1" dirty="0"/>
          </a:p>
          <a:p>
            <a:pPr lvl="0"/>
            <a:endParaRPr lang="en-US" sz="2800" i="1" dirty="0"/>
          </a:p>
        </p:txBody>
      </p:sp>
      <p:sp>
        <p:nvSpPr>
          <p:cNvPr id="21" name="TextBox 20">
            <a:extLst>
              <a:ext uri="{FF2B5EF4-FFF2-40B4-BE49-F238E27FC236}">
                <a16:creationId xmlns:a16="http://schemas.microsoft.com/office/drawing/2014/main" id="{8953A37A-2EFB-8656-9E48-FB86BF8082E0}"/>
              </a:ext>
            </a:extLst>
          </p:cNvPr>
          <p:cNvSpPr txBox="1"/>
          <p:nvPr/>
        </p:nvSpPr>
        <p:spPr>
          <a:xfrm>
            <a:off x="-213520" y="127173"/>
            <a:ext cx="9418638" cy="461665"/>
          </a:xfrm>
          <a:prstGeom prst="rect">
            <a:avLst/>
          </a:prstGeom>
          <a:noFill/>
        </p:spPr>
        <p:txBody>
          <a:bodyPr wrap="square" rtlCol="0">
            <a:spAutoFit/>
          </a:bodyPr>
          <a:lstStyle/>
          <a:p>
            <a:pPr algn="ctr"/>
            <a:r>
              <a:rPr lang="en-US" sz="2400" b="1" dirty="0">
                <a:solidFill>
                  <a:srgbClr val="FFFF00"/>
                </a:solidFill>
              </a:rPr>
              <a:t> Work Processes:  SEM/PM vs Haz-Map</a:t>
            </a:r>
            <a:endParaRPr lang="en-US" sz="3600" b="1" dirty="0">
              <a:solidFill>
                <a:srgbClr val="FFFF00"/>
              </a:solidFill>
            </a:endParaRPr>
          </a:p>
        </p:txBody>
      </p:sp>
      <p:sp>
        <p:nvSpPr>
          <p:cNvPr id="13" name="TextBox 12">
            <a:extLst>
              <a:ext uri="{FF2B5EF4-FFF2-40B4-BE49-F238E27FC236}">
                <a16:creationId xmlns:a16="http://schemas.microsoft.com/office/drawing/2014/main" id="{921C59C2-7774-1FB8-2DDE-70ECF7A8C81F}"/>
              </a:ext>
            </a:extLst>
          </p:cNvPr>
          <p:cNvSpPr txBox="1"/>
          <p:nvPr/>
        </p:nvSpPr>
        <p:spPr>
          <a:xfrm>
            <a:off x="4255928" y="387362"/>
            <a:ext cx="4949190" cy="7201972"/>
          </a:xfrm>
          <a:prstGeom prst="rect">
            <a:avLst/>
          </a:prstGeom>
          <a:noFill/>
        </p:spPr>
        <p:txBody>
          <a:bodyPr wrap="square">
            <a:spAutoFit/>
          </a:bodyPr>
          <a:lstStyle/>
          <a:p>
            <a:pPr algn="ctr"/>
            <a:endParaRPr lang="en-US" sz="1800" b="1" dirty="0">
              <a:solidFill>
                <a:srgbClr val="FFFF00"/>
              </a:solidFill>
            </a:endParaRPr>
          </a:p>
          <a:p>
            <a:pPr algn="ctr"/>
            <a:endParaRPr lang="en-US" sz="1600" b="1" i="1" dirty="0">
              <a:solidFill>
                <a:srgbClr val="FFFF00"/>
              </a:solidFill>
            </a:endParaRPr>
          </a:p>
          <a:p>
            <a:pPr algn="ctr"/>
            <a:r>
              <a:rPr lang="en-US" sz="1400" b="1" i="1" dirty="0">
                <a:solidFill>
                  <a:srgbClr val="FFFF00"/>
                </a:solidFill>
              </a:rPr>
              <a:t>In: Haz-Map </a:t>
            </a:r>
            <a:r>
              <a:rPr lang="en-US" sz="1400" i="1" dirty="0"/>
              <a:t>https://haz-map.com</a:t>
            </a:r>
          </a:p>
          <a:p>
            <a:pPr algn="ctr"/>
            <a:endParaRPr lang="en-US" sz="1400" b="1" dirty="0">
              <a:solidFill>
                <a:srgbClr val="FFFF00"/>
              </a:solidFill>
            </a:endParaRPr>
          </a:p>
          <a:p>
            <a:pPr marL="342900" marR="0" lvl="0" indent="-342900">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rPr>
              <a:t>metal extraction and refining (</a:t>
            </a:r>
            <a:r>
              <a:rPr lang="en-US" sz="1400" dirty="0" err="1">
                <a:effectLst/>
                <a:latin typeface="Calibri" panose="020F0502020204030204" pitchFamily="34" charset="0"/>
                <a:ea typeface="Calibri" panose="020F0502020204030204" pitchFamily="34" charset="0"/>
              </a:rPr>
              <a:t>HazMap</a:t>
            </a:r>
            <a:r>
              <a:rPr lang="en-US" sz="1400" dirty="0">
                <a:effectLst/>
                <a:latin typeface="Calibri" panose="020F0502020204030204" pitchFamily="34" charset="0"/>
                <a:ea typeface="Calibri" panose="020F0502020204030204" pitchFamily="34" charset="0"/>
              </a:rPr>
              <a:t> – Manganese/Carbon Monoxide – Adverse Effect: Parkinsonism),</a:t>
            </a:r>
          </a:p>
          <a:p>
            <a:pPr marL="342900" marR="0" lvl="0" indent="-342900">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rPr>
              <a:t>metal preparation and pouring (</a:t>
            </a:r>
            <a:r>
              <a:rPr lang="en-US" sz="1400" dirty="0" err="1">
                <a:effectLst/>
                <a:latin typeface="Calibri" panose="020F0502020204030204" pitchFamily="34" charset="0"/>
                <a:ea typeface="Calibri" panose="020F0502020204030204" pitchFamily="34" charset="0"/>
              </a:rPr>
              <a:t>HazMap</a:t>
            </a:r>
            <a:r>
              <a:rPr lang="en-US" sz="1400" dirty="0">
                <a:effectLst/>
                <a:latin typeface="Calibri" panose="020F0502020204030204" pitchFamily="34" charset="0"/>
                <a:ea typeface="Calibri" panose="020F0502020204030204" pitchFamily="34" charset="0"/>
              </a:rPr>
              <a:t> – Manganese/Carbon Monoxide – Adverse Effect: Parkinsonism),</a:t>
            </a:r>
          </a:p>
          <a:p>
            <a:pPr marL="342900" marR="0" lvl="0" indent="-342900">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rPr>
              <a:t>aluminum producing (</a:t>
            </a:r>
            <a:r>
              <a:rPr lang="en-US" sz="1400" dirty="0" err="1">
                <a:effectLst/>
                <a:latin typeface="Calibri" panose="020F0502020204030204" pitchFamily="34" charset="0"/>
                <a:ea typeface="Calibri" panose="020F0502020204030204" pitchFamily="34" charset="0"/>
              </a:rPr>
              <a:t>HazMap</a:t>
            </a:r>
            <a:r>
              <a:rPr lang="en-US" sz="1400" dirty="0">
                <a:effectLst/>
                <a:latin typeface="Calibri" panose="020F0502020204030204" pitchFamily="34" charset="0"/>
                <a:ea typeface="Calibri" panose="020F0502020204030204" pitchFamily="34" charset="0"/>
              </a:rPr>
              <a:t> - Carbon monoxide – Adverse Effect: Parkinsonism),</a:t>
            </a:r>
          </a:p>
          <a:p>
            <a:pPr marL="342900" marR="0" lvl="0" indent="-342900">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rPr>
              <a:t>burning celluloid (</a:t>
            </a:r>
            <a:r>
              <a:rPr lang="en-US" sz="1400" dirty="0" err="1">
                <a:effectLst/>
                <a:latin typeface="Calibri" panose="020F0502020204030204" pitchFamily="34" charset="0"/>
                <a:ea typeface="Calibri" panose="020F0502020204030204" pitchFamily="34" charset="0"/>
              </a:rPr>
              <a:t>HazMap</a:t>
            </a:r>
            <a:r>
              <a:rPr lang="en-US" sz="1400" dirty="0">
                <a:effectLst/>
                <a:latin typeface="Calibri" panose="020F0502020204030204" pitchFamily="34" charset="0"/>
                <a:ea typeface="Calibri" panose="020F0502020204030204" pitchFamily="34" charset="0"/>
              </a:rPr>
              <a:t> - Carbon monoxide – Adverse Effect: Parkinsonism), </a:t>
            </a:r>
          </a:p>
          <a:p>
            <a:pPr marL="342900" marR="0" lvl="0" indent="-342900">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rPr>
              <a:t>burning natural polymers (</a:t>
            </a:r>
            <a:r>
              <a:rPr lang="en-US" sz="1400" dirty="0" err="1">
                <a:effectLst/>
                <a:latin typeface="Calibri" panose="020F0502020204030204" pitchFamily="34" charset="0"/>
                <a:ea typeface="Calibri" panose="020F0502020204030204" pitchFamily="34" charset="0"/>
              </a:rPr>
              <a:t>HazMap</a:t>
            </a:r>
            <a:r>
              <a:rPr lang="en-US" sz="1400" dirty="0">
                <a:effectLst/>
                <a:latin typeface="Calibri" panose="020F0502020204030204" pitchFamily="34" charset="0"/>
                <a:ea typeface="Calibri" panose="020F0502020204030204" pitchFamily="34" charset="0"/>
              </a:rPr>
              <a:t> - Carbon monoxide – Adverse Effect: Parkinsonism),</a:t>
            </a:r>
          </a:p>
          <a:p>
            <a:pPr marL="342900" marR="0" lvl="0" indent="-342900">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rPr>
              <a:t>burning synthetic polymers (</a:t>
            </a:r>
            <a:r>
              <a:rPr lang="en-US" sz="1400" dirty="0" err="1">
                <a:effectLst/>
                <a:latin typeface="Calibri" panose="020F0502020204030204" pitchFamily="34" charset="0"/>
                <a:ea typeface="Calibri" panose="020F0502020204030204" pitchFamily="34" charset="0"/>
              </a:rPr>
              <a:t>HazMap</a:t>
            </a:r>
            <a:r>
              <a:rPr lang="en-US" sz="1400" dirty="0">
                <a:effectLst/>
                <a:latin typeface="Calibri" panose="020F0502020204030204" pitchFamily="34" charset="0"/>
                <a:ea typeface="Calibri" panose="020F0502020204030204" pitchFamily="34" charset="0"/>
              </a:rPr>
              <a:t> - Carbon monoxide – Adverse Effect: Parkinsonism),</a:t>
            </a:r>
          </a:p>
          <a:p>
            <a:pPr marL="342900" marR="0" lvl="0" indent="-342900">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rPr>
              <a:t>cement producing (</a:t>
            </a:r>
            <a:r>
              <a:rPr lang="en-US" sz="1400" dirty="0" err="1">
                <a:effectLst/>
                <a:latin typeface="Calibri" panose="020F0502020204030204" pitchFamily="34" charset="0"/>
                <a:ea typeface="Calibri" panose="020F0502020204030204" pitchFamily="34" charset="0"/>
              </a:rPr>
              <a:t>HazMap</a:t>
            </a:r>
            <a:r>
              <a:rPr lang="en-US" sz="1400" dirty="0">
                <a:effectLst/>
                <a:latin typeface="Calibri" panose="020F0502020204030204" pitchFamily="34" charset="0"/>
                <a:ea typeface="Calibri" panose="020F0502020204030204" pitchFamily="34" charset="0"/>
              </a:rPr>
              <a:t> - Carbon monoxide – Adverse Effect: Parkinsonism),</a:t>
            </a:r>
          </a:p>
          <a:p>
            <a:pPr marL="342900" marR="0" lvl="0" indent="-342900">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rPr>
              <a:t>firefighting (</a:t>
            </a:r>
            <a:r>
              <a:rPr lang="en-US" sz="1400" dirty="0" err="1">
                <a:effectLst/>
                <a:latin typeface="Calibri" panose="020F0502020204030204" pitchFamily="34" charset="0"/>
                <a:ea typeface="Calibri" panose="020F0502020204030204" pitchFamily="34" charset="0"/>
              </a:rPr>
              <a:t>HazMap</a:t>
            </a:r>
            <a:r>
              <a:rPr lang="en-US" sz="1400" dirty="0">
                <a:effectLst/>
                <a:latin typeface="Calibri" panose="020F0502020204030204" pitchFamily="34" charset="0"/>
                <a:ea typeface="Calibri" panose="020F0502020204030204" pitchFamily="34" charset="0"/>
              </a:rPr>
              <a:t> - Carbon monoxide – Adverse Effect: Parkinsonism),</a:t>
            </a:r>
          </a:p>
          <a:p>
            <a:pPr marL="342900" marR="0" lvl="0" indent="-342900">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rPr>
              <a:t>forging (</a:t>
            </a:r>
            <a:r>
              <a:rPr lang="en-US" sz="1400" dirty="0" err="1">
                <a:effectLst/>
                <a:latin typeface="Calibri" panose="020F0502020204030204" pitchFamily="34" charset="0"/>
                <a:ea typeface="Calibri" panose="020F0502020204030204" pitchFamily="34" charset="0"/>
              </a:rPr>
              <a:t>HazMap</a:t>
            </a:r>
            <a:r>
              <a:rPr lang="en-US" sz="1400" dirty="0">
                <a:effectLst/>
                <a:latin typeface="Calibri" panose="020F0502020204030204" pitchFamily="34" charset="0"/>
                <a:ea typeface="Calibri" panose="020F0502020204030204" pitchFamily="34" charset="0"/>
              </a:rPr>
              <a:t> - Carbon monoxide – Adverse Effect: Parkinsonism),</a:t>
            </a:r>
          </a:p>
          <a:p>
            <a:pPr marL="342900" marR="0" lvl="0" indent="-342900">
              <a:spcBef>
                <a:spcPts val="0"/>
              </a:spcBef>
              <a:spcAft>
                <a:spcPts val="0"/>
              </a:spcAft>
              <a:buFont typeface="Calibri" panose="020F0502020204030204" pitchFamily="34" charset="0"/>
              <a:buChar char="-"/>
            </a:pPr>
            <a:r>
              <a:rPr lang="en-US" sz="1400" dirty="0">
                <a:solidFill>
                  <a:srgbClr val="FFFF00"/>
                </a:solidFill>
                <a:effectLst/>
                <a:latin typeface="Calibri" panose="020F0502020204030204" pitchFamily="34" charset="0"/>
                <a:ea typeface="Calibri" panose="020F0502020204030204" pitchFamily="34" charset="0"/>
              </a:rPr>
              <a:t>gas welding and cutting (</a:t>
            </a:r>
            <a:r>
              <a:rPr lang="en-US" sz="1400" dirty="0" err="1">
                <a:solidFill>
                  <a:srgbClr val="FFFF00"/>
                </a:solidFill>
                <a:effectLst/>
                <a:latin typeface="Calibri" panose="020F0502020204030204" pitchFamily="34" charset="0"/>
                <a:ea typeface="Calibri" panose="020F0502020204030204" pitchFamily="34" charset="0"/>
              </a:rPr>
              <a:t>HazMap</a:t>
            </a:r>
            <a:r>
              <a:rPr lang="en-US" sz="1400" dirty="0">
                <a:solidFill>
                  <a:srgbClr val="FFFF00"/>
                </a:solidFill>
                <a:effectLst/>
                <a:latin typeface="Calibri" panose="020F0502020204030204" pitchFamily="34" charset="0"/>
                <a:ea typeface="Calibri" panose="020F0502020204030204" pitchFamily="34" charset="0"/>
              </a:rPr>
              <a:t> - Carbon monoxide – Adverse Effect: Parkinsonism),</a:t>
            </a:r>
          </a:p>
          <a:p>
            <a:pPr marL="342900" marR="0" lvl="0" indent="-342900">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rPr>
              <a:t>glass manufacturing (</a:t>
            </a:r>
            <a:r>
              <a:rPr lang="en-US" sz="1400" dirty="0" err="1">
                <a:effectLst/>
                <a:latin typeface="Calibri" panose="020F0502020204030204" pitchFamily="34" charset="0"/>
                <a:ea typeface="Calibri" panose="020F0502020204030204" pitchFamily="34" charset="0"/>
              </a:rPr>
              <a:t>HazMap</a:t>
            </a:r>
            <a:r>
              <a:rPr lang="en-US" sz="1400" dirty="0">
                <a:effectLst/>
                <a:latin typeface="Calibri" panose="020F0502020204030204" pitchFamily="34" charset="0"/>
                <a:ea typeface="Calibri" panose="020F0502020204030204" pitchFamily="34" charset="0"/>
              </a:rPr>
              <a:t> - Carbon monoxide – Adverse Effect: Parkinsonism),</a:t>
            </a:r>
          </a:p>
          <a:p>
            <a:pPr marL="342900" marR="0" lvl="0" indent="-342900">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rPr>
              <a:t>heat treating (</a:t>
            </a:r>
            <a:r>
              <a:rPr lang="en-US" sz="1400" dirty="0" err="1">
                <a:effectLst/>
                <a:latin typeface="Calibri" panose="020F0502020204030204" pitchFamily="34" charset="0"/>
                <a:ea typeface="Calibri" panose="020F0502020204030204" pitchFamily="34" charset="0"/>
              </a:rPr>
              <a:t>HazMap</a:t>
            </a:r>
            <a:r>
              <a:rPr lang="en-US" sz="1400" dirty="0">
                <a:effectLst/>
                <a:latin typeface="Calibri" panose="020F0502020204030204" pitchFamily="34" charset="0"/>
                <a:ea typeface="Calibri" panose="020F0502020204030204" pitchFamily="34" charset="0"/>
              </a:rPr>
              <a:t> - Carbon monoxide – Adverse Effect: Parkinsonism),</a:t>
            </a:r>
          </a:p>
          <a:p>
            <a:endParaRPr lang="en-US" sz="1800" b="1" dirty="0">
              <a:solidFill>
                <a:srgbClr val="FFFF00"/>
              </a:solidFill>
            </a:endParaRPr>
          </a:p>
          <a:p>
            <a:pPr algn="ctr"/>
            <a:endParaRPr lang="en-US" sz="1800" b="1" dirty="0">
              <a:solidFill>
                <a:srgbClr val="FFFF00"/>
              </a:solidFill>
            </a:endParaRPr>
          </a:p>
        </p:txBody>
      </p:sp>
      <p:pic>
        <p:nvPicPr>
          <p:cNvPr id="3" name="Picture 2">
            <a:extLst>
              <a:ext uri="{FF2B5EF4-FFF2-40B4-BE49-F238E27FC236}">
                <a16:creationId xmlns:a16="http://schemas.microsoft.com/office/drawing/2014/main" id="{2C99D878-13EF-134F-C2D3-ABD391642C03}"/>
              </a:ext>
            </a:extLst>
          </p:cNvPr>
          <p:cNvPicPr>
            <a:picLocks noChangeAspect="1"/>
          </p:cNvPicPr>
          <p:nvPr/>
        </p:nvPicPr>
        <p:blipFill>
          <a:blip r:embed="rId3"/>
          <a:stretch>
            <a:fillRect/>
          </a:stretch>
        </p:blipFill>
        <p:spPr>
          <a:xfrm>
            <a:off x="365919" y="701760"/>
            <a:ext cx="3810000" cy="2993856"/>
          </a:xfrm>
          <a:prstGeom prst="rect">
            <a:avLst/>
          </a:prstGeom>
        </p:spPr>
      </p:pic>
      <p:pic>
        <p:nvPicPr>
          <p:cNvPr id="11" name="Picture 10">
            <a:extLst>
              <a:ext uri="{FF2B5EF4-FFF2-40B4-BE49-F238E27FC236}">
                <a16:creationId xmlns:a16="http://schemas.microsoft.com/office/drawing/2014/main" id="{6496EA5B-6FBE-511C-FCA4-3C465DB7D74A}"/>
              </a:ext>
            </a:extLst>
          </p:cNvPr>
          <p:cNvPicPr>
            <a:picLocks noChangeAspect="1"/>
          </p:cNvPicPr>
          <p:nvPr/>
        </p:nvPicPr>
        <p:blipFill>
          <a:blip r:embed="rId4"/>
          <a:stretch>
            <a:fillRect/>
          </a:stretch>
        </p:blipFill>
        <p:spPr>
          <a:xfrm>
            <a:off x="365919" y="3783150"/>
            <a:ext cx="3810000" cy="2991482"/>
          </a:xfrm>
          <a:prstGeom prst="rect">
            <a:avLst/>
          </a:prstGeom>
        </p:spPr>
      </p:pic>
    </p:spTree>
    <p:extLst>
      <p:ext uri="{BB962C8B-B14F-4D97-AF65-F5344CB8AC3E}">
        <p14:creationId xmlns:p14="http://schemas.microsoft.com/office/powerpoint/2010/main" val="4160651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type="body" idx="1"/>
          </p:nvPr>
        </p:nvSpPr>
        <p:spPr>
          <a:xfrm>
            <a:off x="365919" y="1051719"/>
            <a:ext cx="8947706" cy="5410200"/>
          </a:xfrm>
        </p:spPr>
        <p:txBody>
          <a:bodyPr>
            <a:normAutofit fontScale="92500" lnSpcReduction="10000"/>
          </a:bodyPr>
          <a:lstStyle/>
          <a:p>
            <a:pPr marL="0" lvl="2" indent="0">
              <a:lnSpc>
                <a:spcPct val="80000"/>
              </a:lnSpc>
              <a:buNone/>
              <a:defRPr/>
            </a:pPr>
            <a:endParaRPr lang="en-US" sz="1600" b="1" dirty="0"/>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The Board requests that DOL ensure that all work processes associated with chemical exposures that have presumptions for Parkinsonism in the Procedure Manual also have associated linkages to Parkinsonism in the SEM.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The Board also requests that DOL add work processes to the SEM and Procedural Manual that are currently found in </a:t>
            </a:r>
            <a:r>
              <a:rPr lang="en-US" sz="2400" dirty="0" err="1">
                <a:effectLst/>
                <a:latin typeface="Calibri" panose="020F0502020204030204" pitchFamily="34" charset="0"/>
                <a:ea typeface="Calibri" panose="020F0502020204030204" pitchFamily="34" charset="0"/>
                <a:cs typeface="Calibri" panose="020F0502020204030204" pitchFamily="34" charset="0"/>
              </a:rPr>
              <a:t>HazMap</a:t>
            </a:r>
            <a:r>
              <a:rPr lang="en-US" sz="2400" dirty="0">
                <a:effectLst/>
                <a:latin typeface="Calibri" panose="020F0502020204030204" pitchFamily="34" charset="0"/>
                <a:ea typeface="Calibri" panose="020F0502020204030204" pitchFamily="34" charset="0"/>
                <a:cs typeface="Calibri" panose="020F0502020204030204" pitchFamily="34" charset="0"/>
              </a:rPr>
              <a:t> that link Parkinsonism to exposures that are already on the current presumption list for Parkinsonism (i.e. manganese, carbon monoxide).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In addition, the board also recommends that all associated aliases for Parkinsonism be updated in the SEM and Procedure Manual to include “Primary Parkinsonism”.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Finally, we recommend that a working group continue a review of the literature to evaluate whether associations between Parkinsonism and solvents, or other chemicals likely to be present at DOE sites, warrant consideration for new exposure presumptions.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lvl="2" indent="0">
              <a:lnSpc>
                <a:spcPct val="80000"/>
              </a:lnSpc>
              <a:buNone/>
              <a:defRPr/>
            </a:pPr>
            <a:endParaRPr lang="en-US" sz="2000" b="1" dirty="0"/>
          </a:p>
          <a:p>
            <a:pPr eaLnBrk="1" hangingPunct="1">
              <a:lnSpc>
                <a:spcPct val="80000"/>
              </a:lnSpc>
              <a:buFont typeface="Wingdings" panose="05000000000000000000" pitchFamily="2" charset="2"/>
              <a:buNone/>
              <a:defRPr/>
            </a:pPr>
            <a:endParaRPr lang="en-US" sz="3600" dirty="0"/>
          </a:p>
        </p:txBody>
      </p:sp>
      <p:sp>
        <p:nvSpPr>
          <p:cNvPr id="2" name="Rectangle 1">
            <a:extLst>
              <a:ext uri="{FF2B5EF4-FFF2-40B4-BE49-F238E27FC236}">
                <a16:creationId xmlns:a16="http://schemas.microsoft.com/office/drawing/2014/main" id="{1F0BACA5-1366-4F2D-B83B-8A59CC6799EB}"/>
              </a:ext>
            </a:extLst>
          </p:cNvPr>
          <p:cNvSpPr/>
          <p:nvPr/>
        </p:nvSpPr>
        <p:spPr>
          <a:xfrm>
            <a:off x="365919" y="238344"/>
            <a:ext cx="8305800" cy="584775"/>
          </a:xfrm>
          <a:prstGeom prst="rect">
            <a:avLst/>
          </a:prstGeom>
        </p:spPr>
        <p:txBody>
          <a:bodyPr wrap="square">
            <a:spAutoFit/>
          </a:bodyPr>
          <a:lstStyle/>
          <a:p>
            <a:pPr algn="ctr"/>
            <a:r>
              <a:rPr lang="en-US" sz="3200" b="1" dirty="0">
                <a:solidFill>
                  <a:srgbClr val="FFFF00"/>
                </a:solidFill>
              </a:rPr>
              <a:t>Proposed Recommendations</a:t>
            </a:r>
          </a:p>
        </p:txBody>
      </p:sp>
      <p:sp>
        <p:nvSpPr>
          <p:cNvPr id="4" name="Rectangle 3">
            <a:extLst>
              <a:ext uri="{FF2B5EF4-FFF2-40B4-BE49-F238E27FC236}">
                <a16:creationId xmlns:a16="http://schemas.microsoft.com/office/drawing/2014/main" id="{CF5C189A-90DF-4AE7-A9AE-443DA6364C0A}"/>
              </a:ext>
            </a:extLst>
          </p:cNvPr>
          <p:cNvSpPr/>
          <p:nvPr/>
        </p:nvSpPr>
        <p:spPr>
          <a:xfrm>
            <a:off x="518319" y="1051719"/>
            <a:ext cx="8534400" cy="677108"/>
          </a:xfrm>
          <a:prstGeom prst="rect">
            <a:avLst/>
          </a:prstGeom>
        </p:spPr>
        <p:txBody>
          <a:bodyPr wrap="square">
            <a:spAutoFit/>
          </a:bodyPr>
          <a:lstStyle/>
          <a:p>
            <a:endParaRPr lang="en-US" dirty="0"/>
          </a:p>
          <a:p>
            <a:r>
              <a:rPr lang="en-US" dirty="0"/>
              <a:t> </a:t>
            </a:r>
          </a:p>
        </p:txBody>
      </p:sp>
    </p:spTree>
    <p:extLst>
      <p:ext uri="{BB962C8B-B14F-4D97-AF65-F5344CB8AC3E}">
        <p14:creationId xmlns:p14="http://schemas.microsoft.com/office/powerpoint/2010/main" val="16575864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Tailored">
      <a:dk1>
        <a:sysClr val="windowText" lastClr="000000"/>
      </a:dk1>
      <a:lt1>
        <a:sysClr val="window" lastClr="FFFFFF"/>
      </a:lt1>
      <a:dk2>
        <a:srgbClr val="123452"/>
      </a:dk2>
      <a:lt2>
        <a:srgbClr val="E0EDF8"/>
      </a:lt2>
      <a:accent1>
        <a:srgbClr val="2254A6"/>
      </a:accent1>
      <a:accent2>
        <a:srgbClr val="9B6261"/>
      </a:accent2>
      <a:accent3>
        <a:srgbClr val="939070"/>
      </a:accent3>
      <a:accent4>
        <a:srgbClr val="60254D"/>
      </a:accent4>
      <a:accent5>
        <a:srgbClr val="9FC6E9"/>
      </a:accent5>
      <a:accent6>
        <a:srgbClr val="8BA7B3"/>
      </a:accent6>
      <a:hlink>
        <a:srgbClr val="3286D2"/>
      </a:hlink>
      <a:folHlink>
        <a:srgbClr val="D99B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80040</TotalTime>
  <Words>700</Words>
  <Application>Microsoft Macintosh PowerPoint</Application>
  <PresentationFormat>Custom</PresentationFormat>
  <Paragraphs>91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Office Theme</vt:lpstr>
      <vt:lpstr>Review of Parkinsonism/Parkinson Disease relevant contents in SEM   </vt:lpstr>
      <vt:lpstr>PowerPoint Presentation</vt:lpstr>
      <vt:lpstr>PowerPoint Presentation</vt:lpstr>
      <vt:lpstr>PowerPoint Presentation</vt:lpstr>
      <vt:lpstr>PowerPoint Presentation</vt:lpstr>
      <vt:lpstr>PowerPoint Presentation</vt:lpstr>
      <vt:lpstr>PowerPoint Presentation</vt:lpstr>
    </vt:vector>
  </TitlesOfParts>
  <Company>College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mmikulski</dc:creator>
  <cp:lastModifiedBy>Bowman, Aaron B</cp:lastModifiedBy>
  <cp:revision>4413</cp:revision>
  <cp:lastPrinted>2024-05-03T18:27:36Z</cp:lastPrinted>
  <dcterms:created xsi:type="dcterms:W3CDTF">2010-01-06T19:05:21Z</dcterms:created>
  <dcterms:modified xsi:type="dcterms:W3CDTF">2024-05-07T00:21:33Z</dcterms:modified>
</cp:coreProperties>
</file>