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9" r:id="rId2"/>
    <p:sldId id="421" r:id="rId3"/>
    <p:sldId id="462" r:id="rId4"/>
    <p:sldId id="477" r:id="rId5"/>
    <p:sldId id="467" r:id="rId6"/>
    <p:sldId id="466" r:id="rId7"/>
    <p:sldId id="471" r:id="rId8"/>
    <p:sldId id="470" r:id="rId9"/>
    <p:sldId id="478" r:id="rId10"/>
    <p:sldId id="482" r:id="rId11"/>
    <p:sldId id="480" r:id="rId12"/>
    <p:sldId id="483" r:id="rId13"/>
    <p:sldId id="484" r:id="rId14"/>
    <p:sldId id="485" r:id="rId15"/>
    <p:sldId id="469" r:id="rId16"/>
    <p:sldId id="472" r:id="rId17"/>
    <p:sldId id="473" r:id="rId18"/>
    <p:sldId id="474" r:id="rId19"/>
    <p:sldId id="475" r:id="rId20"/>
    <p:sldId id="476" r:id="rId21"/>
  </p:sldIdLst>
  <p:sldSz cx="9418638" cy="7132638"/>
  <p:notesSz cx="7010400" cy="9296400"/>
  <p:defaultTextStyle>
    <a:defPPr>
      <a:defRPr lang="en-US"/>
    </a:defPPr>
    <a:lvl1pPr marL="0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2882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5764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8646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1528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4410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7292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0174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3056" algn="l" defTabSz="9457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2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1" autoAdjust="0"/>
    <p:restoredTop sz="94343" autoAdjust="0"/>
  </p:normalViewPr>
  <p:slideViewPr>
    <p:cSldViewPr>
      <p:cViewPr varScale="1">
        <p:scale>
          <a:sx n="68" d="100"/>
          <a:sy n="68" d="100"/>
        </p:scale>
        <p:origin x="1170" y="48"/>
      </p:cViewPr>
      <p:guideLst>
        <p:guide orient="horz" pos="2247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16452-7419-47B9-A262-86139003548E}" type="datetimeFigureOut">
              <a:rPr lang="en-US" smtClean="0"/>
              <a:t>04/24/2019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2908-B296-4E0E-8FA2-1AB9A288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E3C3F36-91C7-4E4B-B6A5-3DC7199465F5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96913"/>
            <a:ext cx="4603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028C1B-B7F5-4B81-9844-3B714933F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7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2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7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2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3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28C1B-B7F5-4B81-9844-3B714933F8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98" y="2215741"/>
            <a:ext cx="8005842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4041828"/>
            <a:ext cx="6593047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85637"/>
            <a:ext cx="2119194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2" y="285637"/>
            <a:ext cx="6200603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4583381"/>
            <a:ext cx="8005842" cy="1416621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3023117"/>
            <a:ext cx="8005842" cy="156026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8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1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4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0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30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664283"/>
            <a:ext cx="4159898" cy="47072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664283"/>
            <a:ext cx="4159898" cy="47072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596589"/>
            <a:ext cx="4161534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882" indent="0">
              <a:buNone/>
              <a:defRPr sz="2100" b="1"/>
            </a:lvl2pPr>
            <a:lvl3pPr marL="945764" indent="0">
              <a:buNone/>
              <a:defRPr sz="1900" b="1"/>
            </a:lvl3pPr>
            <a:lvl4pPr marL="1418646" indent="0">
              <a:buNone/>
              <a:defRPr sz="1700" b="1"/>
            </a:lvl4pPr>
            <a:lvl5pPr marL="1891528" indent="0">
              <a:buNone/>
              <a:defRPr sz="1700" b="1"/>
            </a:lvl5pPr>
            <a:lvl6pPr marL="2364410" indent="0">
              <a:buNone/>
              <a:defRPr sz="1700" b="1"/>
            </a:lvl6pPr>
            <a:lvl7pPr marL="2837292" indent="0">
              <a:buNone/>
              <a:defRPr sz="1700" b="1"/>
            </a:lvl7pPr>
            <a:lvl8pPr marL="3310174" indent="0">
              <a:buNone/>
              <a:defRPr sz="1700" b="1"/>
            </a:lvl8pPr>
            <a:lvl9pPr marL="3783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2261971"/>
            <a:ext cx="4161534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38" y="1596589"/>
            <a:ext cx="4163169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882" indent="0">
              <a:buNone/>
              <a:defRPr sz="2100" b="1"/>
            </a:lvl2pPr>
            <a:lvl3pPr marL="945764" indent="0">
              <a:buNone/>
              <a:defRPr sz="1900" b="1"/>
            </a:lvl3pPr>
            <a:lvl4pPr marL="1418646" indent="0">
              <a:buNone/>
              <a:defRPr sz="1700" b="1"/>
            </a:lvl4pPr>
            <a:lvl5pPr marL="1891528" indent="0">
              <a:buNone/>
              <a:defRPr sz="1700" b="1"/>
            </a:lvl5pPr>
            <a:lvl6pPr marL="2364410" indent="0">
              <a:buNone/>
              <a:defRPr sz="1700" b="1"/>
            </a:lvl6pPr>
            <a:lvl7pPr marL="2837292" indent="0">
              <a:buNone/>
              <a:defRPr sz="1700" b="1"/>
            </a:lvl7pPr>
            <a:lvl8pPr marL="3310174" indent="0">
              <a:buNone/>
              <a:defRPr sz="1700" b="1"/>
            </a:lvl8pPr>
            <a:lvl9pPr marL="3783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38" y="2261971"/>
            <a:ext cx="4163169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2" y="283985"/>
            <a:ext cx="3098667" cy="12085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83985"/>
            <a:ext cx="5265280" cy="608750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2" y="1492571"/>
            <a:ext cx="3098667" cy="4878923"/>
          </a:xfrm>
        </p:spPr>
        <p:txBody>
          <a:bodyPr/>
          <a:lstStyle>
            <a:lvl1pPr marL="0" indent="0">
              <a:buNone/>
              <a:defRPr sz="1400"/>
            </a:lvl1pPr>
            <a:lvl2pPr marL="472882" indent="0">
              <a:buNone/>
              <a:defRPr sz="1200"/>
            </a:lvl2pPr>
            <a:lvl3pPr marL="945764" indent="0">
              <a:buNone/>
              <a:defRPr sz="1000"/>
            </a:lvl3pPr>
            <a:lvl4pPr marL="1418646" indent="0">
              <a:buNone/>
              <a:defRPr sz="900"/>
            </a:lvl4pPr>
            <a:lvl5pPr marL="1891528" indent="0">
              <a:buNone/>
              <a:defRPr sz="900"/>
            </a:lvl5pPr>
            <a:lvl6pPr marL="2364410" indent="0">
              <a:buNone/>
              <a:defRPr sz="900"/>
            </a:lvl6pPr>
            <a:lvl7pPr marL="2837292" indent="0">
              <a:buNone/>
              <a:defRPr sz="900"/>
            </a:lvl7pPr>
            <a:lvl8pPr marL="3310174" indent="0">
              <a:buNone/>
              <a:defRPr sz="900"/>
            </a:lvl8pPr>
            <a:lvl9pPr marL="37830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19" y="4992846"/>
            <a:ext cx="5651183" cy="589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19" y="637314"/>
            <a:ext cx="5651183" cy="4279583"/>
          </a:xfrm>
        </p:spPr>
        <p:txBody>
          <a:bodyPr/>
          <a:lstStyle>
            <a:lvl1pPr marL="0" indent="0">
              <a:buNone/>
              <a:defRPr sz="3300"/>
            </a:lvl1pPr>
            <a:lvl2pPr marL="472882" indent="0">
              <a:buNone/>
              <a:defRPr sz="2900"/>
            </a:lvl2pPr>
            <a:lvl3pPr marL="945764" indent="0">
              <a:buNone/>
              <a:defRPr sz="2500"/>
            </a:lvl3pPr>
            <a:lvl4pPr marL="1418646" indent="0">
              <a:buNone/>
              <a:defRPr sz="2100"/>
            </a:lvl4pPr>
            <a:lvl5pPr marL="1891528" indent="0">
              <a:buNone/>
              <a:defRPr sz="2100"/>
            </a:lvl5pPr>
            <a:lvl6pPr marL="2364410" indent="0">
              <a:buNone/>
              <a:defRPr sz="2100"/>
            </a:lvl6pPr>
            <a:lvl7pPr marL="2837292" indent="0">
              <a:buNone/>
              <a:defRPr sz="2100"/>
            </a:lvl7pPr>
            <a:lvl8pPr marL="3310174" indent="0">
              <a:buNone/>
              <a:defRPr sz="2100"/>
            </a:lvl8pPr>
            <a:lvl9pPr marL="3783056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19" y="5582280"/>
            <a:ext cx="5651183" cy="837094"/>
          </a:xfrm>
        </p:spPr>
        <p:txBody>
          <a:bodyPr/>
          <a:lstStyle>
            <a:lvl1pPr marL="0" indent="0">
              <a:buNone/>
              <a:defRPr sz="1400"/>
            </a:lvl1pPr>
            <a:lvl2pPr marL="472882" indent="0">
              <a:buNone/>
              <a:defRPr sz="1200"/>
            </a:lvl2pPr>
            <a:lvl3pPr marL="945764" indent="0">
              <a:buNone/>
              <a:defRPr sz="1000"/>
            </a:lvl3pPr>
            <a:lvl4pPr marL="1418646" indent="0">
              <a:buNone/>
              <a:defRPr sz="900"/>
            </a:lvl4pPr>
            <a:lvl5pPr marL="1891528" indent="0">
              <a:buNone/>
              <a:defRPr sz="900"/>
            </a:lvl5pPr>
            <a:lvl6pPr marL="2364410" indent="0">
              <a:buNone/>
              <a:defRPr sz="900"/>
            </a:lvl6pPr>
            <a:lvl7pPr marL="2837292" indent="0">
              <a:buNone/>
              <a:defRPr sz="900"/>
            </a:lvl7pPr>
            <a:lvl8pPr marL="3310174" indent="0">
              <a:buNone/>
              <a:defRPr sz="900"/>
            </a:lvl8pPr>
            <a:lvl9pPr marL="37830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85636"/>
            <a:ext cx="8476774" cy="1188773"/>
          </a:xfrm>
          <a:prstGeom prst="rect">
            <a:avLst/>
          </a:prstGeom>
        </p:spPr>
        <p:txBody>
          <a:bodyPr vert="horz" lIns="94576" tIns="47288" rIns="94576" bIns="472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664283"/>
            <a:ext cx="8476774" cy="4707211"/>
          </a:xfrm>
          <a:prstGeom prst="rect">
            <a:avLst/>
          </a:prstGeom>
        </p:spPr>
        <p:txBody>
          <a:bodyPr vert="horz" lIns="94576" tIns="47288" rIns="94576" bIns="472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6610899"/>
            <a:ext cx="2197682" cy="379747"/>
          </a:xfrm>
          <a:prstGeom prst="rect">
            <a:avLst/>
          </a:prstGeom>
        </p:spPr>
        <p:txBody>
          <a:bodyPr vert="horz" lIns="94576" tIns="47288" rIns="94576" bIns="472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0B2B-78D0-42A1-980E-3C92BDEC499A}" type="datetimeFigureOut">
              <a:rPr lang="en-US" smtClean="0"/>
              <a:pPr/>
              <a:t>04/24/2019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5" y="6610899"/>
            <a:ext cx="2982569" cy="379747"/>
          </a:xfrm>
          <a:prstGeom prst="rect">
            <a:avLst/>
          </a:prstGeom>
        </p:spPr>
        <p:txBody>
          <a:bodyPr vert="horz" lIns="94576" tIns="47288" rIns="94576" bIns="472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6610899"/>
            <a:ext cx="2197682" cy="379747"/>
          </a:xfrm>
          <a:prstGeom prst="rect">
            <a:avLst/>
          </a:prstGeom>
        </p:spPr>
        <p:txBody>
          <a:bodyPr vert="horz" lIns="94576" tIns="47288" rIns="94576" bIns="472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6167-7DDA-4FB6-9906-2961BDF9D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576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661" indent="-354661" algn="l" defTabSz="9457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433" indent="-295551" algn="l" defTabSz="94576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205" indent="-236441" algn="l" defTabSz="945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087" indent="-236441" algn="l" defTabSz="9457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7969" indent="-236441" algn="l" defTabSz="94576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1" indent="-236441" algn="l" defTabSz="9457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733" indent="-236441" algn="l" defTabSz="9457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615" indent="-236441" algn="l" defTabSz="9457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9497" indent="-236441" algn="l" defTabSz="9457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882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764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646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1528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410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7292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0174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3056" algn="l" defTabSz="9457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755-7682/3/2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319" y="1661319"/>
            <a:ext cx="8382000" cy="2590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Parkinsonism and Parkinson’s Disease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40" y="3261519"/>
            <a:ext cx="7696200" cy="2813385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i="1" dirty="0" smtClean="0"/>
              <a:t>Advisory Board on Toxic Substances and Worker Health</a:t>
            </a:r>
          </a:p>
          <a:p>
            <a:endParaRPr lang="en-US" b="1" i="1" dirty="0" smtClean="0"/>
          </a:p>
          <a:p>
            <a:r>
              <a:rPr lang="en-US" b="1" i="1" dirty="0" smtClean="0"/>
              <a:t>April 2019</a:t>
            </a:r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072" y="-20943"/>
            <a:ext cx="8476774" cy="10468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/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Occupational Exposures and Risk of Parkinsonism/Parkinson’s Disease - Research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2719"/>
            <a:ext cx="9128919" cy="6172200"/>
          </a:xfrm>
        </p:spPr>
        <p:txBody>
          <a:bodyPr>
            <a:normAutofit lnSpcReduction="10000"/>
          </a:bodyPr>
          <a:lstStyle/>
          <a:p>
            <a:pPr marL="692150" lvl="2" indent="0">
              <a:buNone/>
            </a:pPr>
            <a:r>
              <a:rPr lang="en-US" sz="1100" b="1" dirty="0" smtClean="0"/>
              <a:t>-	</a:t>
            </a:r>
            <a:r>
              <a:rPr lang="en-US" sz="1800" b="1" dirty="0" smtClean="0"/>
              <a:t>PCB mediated reductions in dopamine levels in experimental models  </a:t>
            </a:r>
            <a:r>
              <a:rPr lang="en-US" sz="1800" b="1" i="1" dirty="0" smtClean="0"/>
              <a:t>	</a:t>
            </a:r>
            <a:r>
              <a:rPr lang="en-US" sz="1300" b="1" i="1" dirty="0" smtClean="0"/>
              <a:t>(</a:t>
            </a:r>
            <a:r>
              <a:rPr lang="en-US" sz="1300" i="1" dirty="0" err="1" smtClean="0"/>
              <a:t>Seegal</a:t>
            </a:r>
            <a:r>
              <a:rPr lang="en-US" sz="1300" i="1" dirty="0" smtClean="0"/>
              <a:t> et al. 1986; 1989; 1990; 1991; 1994; 2002; Lee and </a:t>
            </a:r>
            <a:r>
              <a:rPr lang="en-US" sz="1300" i="1" dirty="0" err="1" smtClean="0"/>
              <a:t>Opanashuk</a:t>
            </a:r>
            <a:r>
              <a:rPr lang="en-US" sz="1300" i="1" dirty="0" smtClean="0"/>
              <a:t> 2004; Richardson and Miller 2004</a:t>
            </a:r>
          </a:p>
          <a:p>
            <a:pPr marL="945764" lvl="2" indent="0">
              <a:buNone/>
            </a:pPr>
            <a:endParaRPr lang="en-US" sz="1800" b="1" dirty="0" smtClean="0"/>
          </a:p>
          <a:p>
            <a:pPr marL="701482" lvl="3" indent="0">
              <a:lnSpc>
                <a:spcPct val="120000"/>
              </a:lnSpc>
              <a:buNone/>
              <a:defRPr/>
            </a:pPr>
            <a:r>
              <a:rPr lang="en-US" sz="1900" b="1" dirty="0" smtClean="0"/>
              <a:t>-	Significantly </a:t>
            </a:r>
            <a:r>
              <a:rPr lang="en-US" sz="1900" b="1" dirty="0"/>
              <a:t>higher concentrations of PCBs in brain </a:t>
            </a:r>
            <a:r>
              <a:rPr lang="en-US" sz="1900" b="1" dirty="0" smtClean="0"/>
              <a:t>tissue of eight 	cases with PD (M/F 5/3; 70-85) compared </a:t>
            </a:r>
            <a:r>
              <a:rPr lang="en-US" sz="1900" b="1" dirty="0"/>
              <a:t>to </a:t>
            </a:r>
            <a:r>
              <a:rPr lang="en-US" sz="1900" b="1" dirty="0" smtClean="0"/>
              <a:t>seven controls (M/F 7/0 	50-72 </a:t>
            </a:r>
            <a:r>
              <a:rPr lang="en-US" sz="1300" i="1" dirty="0" smtClean="0"/>
              <a:t>(Corrigan et al. 2000)</a:t>
            </a:r>
          </a:p>
          <a:p>
            <a:pPr marL="701482" lvl="3" indent="0">
              <a:lnSpc>
                <a:spcPct val="120000"/>
              </a:lnSpc>
              <a:buNone/>
              <a:defRPr/>
            </a:pPr>
            <a:endParaRPr lang="en-US" sz="1900" b="1" dirty="0" smtClean="0"/>
          </a:p>
          <a:p>
            <a:pPr marL="742950" lvl="3" indent="-42863">
              <a:lnSpc>
                <a:spcPct val="120000"/>
              </a:lnSpc>
              <a:buFontTx/>
              <a:buChar char="-"/>
              <a:defRPr/>
            </a:pPr>
            <a:r>
              <a:rPr lang="en-US" sz="1900" b="1" dirty="0" smtClean="0"/>
              <a:t> 	Increased mortality from PD as an underlying COD (SMR  2.95, </a:t>
            </a:r>
            <a:r>
              <a:rPr lang="en-US" sz="1900" b="1" dirty="0"/>
              <a:t>95%CI </a:t>
            </a:r>
            <a:r>
              <a:rPr lang="en-US" sz="1900" b="1" dirty="0" smtClean="0"/>
              <a:t>	1.08-6.42</a:t>
            </a:r>
            <a:r>
              <a:rPr lang="en-US" sz="1900" b="1" dirty="0"/>
              <a:t>) </a:t>
            </a:r>
            <a:r>
              <a:rPr lang="en-US" sz="1900" b="1" dirty="0" smtClean="0"/>
              <a:t>for highly exposed female workers from three electrical 	capacitor producing plants –  retrospective mortality study with IH 	JEM to estimate exposure </a:t>
            </a:r>
            <a:r>
              <a:rPr lang="en-US" sz="1300" i="1" dirty="0" smtClean="0"/>
              <a:t>(</a:t>
            </a:r>
            <a:r>
              <a:rPr lang="en-US" sz="1300" i="1" dirty="0" err="1" smtClean="0"/>
              <a:t>Steenland</a:t>
            </a:r>
            <a:r>
              <a:rPr lang="en-US" sz="1300" i="1" dirty="0" smtClean="0"/>
              <a:t>  et al. 2006) </a:t>
            </a:r>
          </a:p>
          <a:p>
            <a:pPr marL="1044382" lvl="3" indent="-342900">
              <a:lnSpc>
                <a:spcPct val="12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685800" lvl="3" indent="0">
              <a:lnSpc>
                <a:spcPct val="120000"/>
              </a:lnSpc>
              <a:buNone/>
              <a:defRPr/>
            </a:pPr>
            <a:r>
              <a:rPr lang="en-US" sz="1900" b="1" dirty="0" smtClean="0"/>
              <a:t>-	Increase in concentrations of PCBs in brain tissue of female subjects 	with dx 	of PD compared to controls (M/F 33/10; M/F=6/7) </a:t>
            </a:r>
          </a:p>
          <a:p>
            <a:pPr marL="685800" lvl="3" indent="0">
              <a:lnSpc>
                <a:spcPct val="120000"/>
              </a:lnSpc>
              <a:buNone/>
              <a:defRPr/>
            </a:pPr>
            <a:r>
              <a:rPr lang="en-US" sz="1300" i="1" dirty="0" smtClean="0"/>
              <a:t>	(Hatcher-Martin JM (</a:t>
            </a:r>
            <a:r>
              <a:rPr lang="en-US" sz="1300" i="1" dirty="0"/>
              <a:t>2012) </a:t>
            </a:r>
            <a:endParaRPr lang="en-US" sz="1300" i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358958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137483"/>
            <a:ext cx="8476774" cy="10468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Occupational Exposures and Risk of Parkinsonism/Parkinson’s Disease - Research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9" y="1184359"/>
            <a:ext cx="8915400" cy="6629400"/>
          </a:xfrm>
        </p:spPr>
        <p:txBody>
          <a:bodyPr>
            <a:normAutofit lnSpcReduction="10000"/>
          </a:bodyPr>
          <a:lstStyle/>
          <a:p>
            <a:pPr marL="472882" lvl="5" indent="0">
              <a:lnSpc>
                <a:spcPct val="80000"/>
              </a:lnSpc>
              <a:buNone/>
              <a:defRPr/>
            </a:pPr>
            <a:endParaRPr lang="en-US" sz="1800" b="1" u="sng" dirty="0" smtClean="0">
              <a:solidFill>
                <a:srgbClr val="92D050"/>
              </a:solidFill>
            </a:endParaRPr>
          </a:p>
          <a:p>
            <a:pPr marL="472882" lvl="5" indent="0">
              <a:lnSpc>
                <a:spcPct val="80000"/>
              </a:lnSpc>
              <a:buNone/>
              <a:defRPr/>
            </a:pPr>
            <a:r>
              <a:rPr lang="en-US" sz="1800" b="1" u="sng" dirty="0" smtClean="0">
                <a:solidFill>
                  <a:srgbClr val="92D050"/>
                </a:solidFill>
              </a:rPr>
              <a:t>Solvents </a:t>
            </a:r>
            <a:endParaRPr lang="en-US" sz="1800" b="1" dirty="0" smtClean="0"/>
          </a:p>
          <a:p>
            <a:pPr marL="285750" lvl="4" indent="-285750">
              <a:lnSpc>
                <a:spcPct val="8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Industrial use as degreasing agents (cleaning parts, machining equipment) and  </a:t>
            </a:r>
            <a:r>
              <a:rPr lang="en-US" sz="1800" b="1" dirty="0"/>
              <a:t>paint thinners</a:t>
            </a:r>
            <a:endParaRPr lang="en-US" sz="18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8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Most prevalent occupational exposures through inhalation or skin </a:t>
            </a:r>
            <a:endParaRPr lang="en-US" sz="1800" b="1" dirty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8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Commonly used solvents at DoE complex </a:t>
            </a:r>
          </a:p>
          <a:p>
            <a:pPr marL="1231514" lvl="6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Trichloroethylene (TCE) </a:t>
            </a:r>
          </a:p>
          <a:p>
            <a:pPr marL="1231514" lvl="6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Toluene </a:t>
            </a:r>
          </a:p>
          <a:p>
            <a:pPr marL="1231514" lvl="6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Acetone</a:t>
            </a:r>
          </a:p>
          <a:p>
            <a:pPr marL="1231514" lvl="6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Hexane </a:t>
            </a:r>
          </a:p>
          <a:p>
            <a:pPr marL="1231514" lvl="6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Carbon disulfide (rubber, asphalt, resins)</a:t>
            </a:r>
          </a:p>
          <a:p>
            <a:pPr marL="945764" lvl="6" indent="0">
              <a:lnSpc>
                <a:spcPct val="120000"/>
              </a:lnSpc>
              <a:buNone/>
              <a:defRPr/>
            </a:pPr>
            <a:endParaRPr lang="en-US" sz="18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228786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58342"/>
            <a:ext cx="8476774" cy="10468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/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Occupational Exposures and Risk of Parkinsonism/Parkinson’s Disease - Research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2719"/>
            <a:ext cx="9128919" cy="6172200"/>
          </a:xfrm>
        </p:spPr>
        <p:txBody>
          <a:bodyPr>
            <a:normAutofit lnSpcReduction="10000"/>
          </a:bodyPr>
          <a:lstStyle/>
          <a:p>
            <a:pPr marL="692150" lvl="2" indent="0">
              <a:buNone/>
            </a:pPr>
            <a:r>
              <a:rPr lang="en-US" sz="1800" b="1" u="sng" dirty="0">
                <a:solidFill>
                  <a:srgbClr val="92D050"/>
                </a:solidFill>
              </a:rPr>
              <a:t>Solvents </a:t>
            </a:r>
            <a:endParaRPr lang="en-US" sz="1800" b="1" dirty="0"/>
          </a:p>
          <a:p>
            <a:pPr marL="977900" lvl="2" indent="-285750">
              <a:buFontTx/>
              <a:buChar char="-"/>
            </a:pPr>
            <a:endParaRPr lang="en-US" sz="1800" b="1" dirty="0" smtClean="0"/>
          </a:p>
          <a:p>
            <a:pPr marL="977900" lvl="2" indent="-285750">
              <a:buFontTx/>
              <a:buChar char="-"/>
            </a:pPr>
            <a:r>
              <a:rPr lang="en-US" sz="1800" b="1" dirty="0" smtClean="0"/>
              <a:t>Majority of population based studies to-date with solvents exposures treated as a single entity </a:t>
            </a:r>
          </a:p>
          <a:p>
            <a:pPr marL="692150" lvl="2" indent="0">
              <a:buNone/>
            </a:pPr>
            <a:r>
              <a:rPr lang="en-US" sz="1800" b="1" dirty="0" smtClean="0"/>
              <a:t>	(</a:t>
            </a:r>
            <a:r>
              <a:rPr lang="en-US" sz="1300" i="1" dirty="0" err="1" smtClean="0"/>
              <a:t>Seidler</a:t>
            </a:r>
            <a:r>
              <a:rPr lang="en-US" sz="1300" i="1" dirty="0" smtClean="0"/>
              <a:t> et al. 1996; </a:t>
            </a:r>
            <a:r>
              <a:rPr lang="en-US" sz="1300" i="1" dirty="0" err="1" smtClean="0"/>
              <a:t>Smargassi</a:t>
            </a:r>
            <a:r>
              <a:rPr lang="en-US" sz="1300" i="1" dirty="0" smtClean="0"/>
              <a:t> et al 1998;  McDonnell et al. 2003;  Tanner et al. 2009)  </a:t>
            </a:r>
          </a:p>
          <a:p>
            <a:pPr marL="692150" lvl="2" indent="0">
              <a:buNone/>
            </a:pPr>
            <a:endParaRPr lang="en-US" sz="1300" i="1" dirty="0"/>
          </a:p>
          <a:p>
            <a:pPr marL="692150" lvl="2" indent="0">
              <a:buNone/>
            </a:pPr>
            <a:r>
              <a:rPr lang="en-US" sz="1300" i="1" dirty="0" smtClean="0"/>
              <a:t>-	</a:t>
            </a:r>
            <a:r>
              <a:rPr lang="en-US" sz="1800" b="1" dirty="0"/>
              <a:t>C</a:t>
            </a:r>
            <a:r>
              <a:rPr lang="en-US" sz="1800" b="1" dirty="0" smtClean="0"/>
              <a:t>ase reports and reports of  small clusters of PD following chronic TCE 	exposures </a:t>
            </a:r>
            <a:r>
              <a:rPr lang="en-US" sz="1300" i="1" dirty="0" smtClean="0"/>
              <a:t>(</a:t>
            </a:r>
            <a:r>
              <a:rPr lang="en-US" sz="1300" i="1" dirty="0" err="1" smtClean="0"/>
              <a:t>Guehl</a:t>
            </a:r>
            <a:r>
              <a:rPr lang="en-US" sz="1300" i="1" dirty="0" smtClean="0"/>
              <a:t> et al. 1999; Gash </a:t>
            </a:r>
            <a:r>
              <a:rPr lang="en-US" sz="1300" i="1" dirty="0"/>
              <a:t>et al. </a:t>
            </a:r>
            <a:r>
              <a:rPr lang="en-US" sz="1300" i="1" dirty="0" smtClean="0"/>
              <a:t>2008)</a:t>
            </a:r>
          </a:p>
          <a:p>
            <a:pPr marL="692150" lvl="2" indent="0">
              <a:buNone/>
            </a:pPr>
            <a:endParaRPr lang="en-US" sz="1800" b="1" dirty="0"/>
          </a:p>
          <a:p>
            <a:pPr marL="977900" lvl="2" indent="-285750">
              <a:buFontTx/>
              <a:buChar char="-"/>
            </a:pPr>
            <a:r>
              <a:rPr lang="en-US" sz="1800" b="1" dirty="0" smtClean="0"/>
              <a:t>TCE exposure in animal models shown to result in loss of dopaminergic neurons and reduced levels of dopamine </a:t>
            </a:r>
            <a:r>
              <a:rPr lang="en-US" sz="1300" i="1" dirty="0" smtClean="0"/>
              <a:t>(</a:t>
            </a:r>
            <a:r>
              <a:rPr lang="en-US" sz="1300" i="1" dirty="0" err="1" smtClean="0"/>
              <a:t>Guehl</a:t>
            </a:r>
            <a:r>
              <a:rPr lang="en-US" sz="1300" i="1" dirty="0" smtClean="0"/>
              <a:t> et al 1999; </a:t>
            </a:r>
            <a:r>
              <a:rPr lang="en-US" sz="1300" i="1" dirty="0"/>
              <a:t>Gash et al. 2008 </a:t>
            </a:r>
            <a:r>
              <a:rPr lang="en-US" sz="1300" i="1" dirty="0" smtClean="0"/>
              <a:t>;Lin et al. 2010; </a:t>
            </a:r>
            <a:r>
              <a:rPr lang="en-US" sz="1300" i="1" dirty="0" err="1" smtClean="0"/>
              <a:t>Sauerbeck</a:t>
            </a:r>
            <a:r>
              <a:rPr lang="en-US" sz="1300" i="1" dirty="0" smtClean="0"/>
              <a:t> et al 2012)</a:t>
            </a:r>
          </a:p>
          <a:p>
            <a:pPr marL="945764" lvl="2" indent="0">
              <a:buNone/>
            </a:pPr>
            <a:endParaRPr lang="en-US" sz="1800" b="1" dirty="0" smtClean="0"/>
          </a:p>
          <a:p>
            <a:pPr marL="701482" lvl="3" indent="0">
              <a:lnSpc>
                <a:spcPct val="120000"/>
              </a:lnSpc>
              <a:buNone/>
              <a:defRPr/>
            </a:pPr>
            <a:r>
              <a:rPr lang="en-US" sz="1900" b="1" dirty="0" smtClean="0"/>
              <a:t>-	Ever-exposure to TCE associated with significantly increased risk of 	Parkinson’s disease (OR =6.1, 95%CI  1.2 -33) in Twin – Study (99 	pairs) with lifetime solvent exposure assessment  performed by IH 	</a:t>
            </a:r>
            <a:r>
              <a:rPr lang="en-US" sz="1300" i="1" dirty="0" smtClean="0"/>
              <a:t>(Goldman  et al. 2012) </a:t>
            </a:r>
          </a:p>
          <a:p>
            <a:pPr marL="1044382" lvl="3" indent="-342900">
              <a:lnSpc>
                <a:spcPct val="12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279650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719" y="137319"/>
            <a:ext cx="8476774" cy="10468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Occupational/Environmental Exposures and Risk of Parkinson’s Disease - Research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9" y="1051719"/>
            <a:ext cx="8915400" cy="6762040"/>
          </a:xfrm>
        </p:spPr>
        <p:txBody>
          <a:bodyPr>
            <a:normAutofit/>
          </a:bodyPr>
          <a:lstStyle/>
          <a:p>
            <a:pPr marL="472882" lvl="5" indent="0">
              <a:lnSpc>
                <a:spcPct val="80000"/>
              </a:lnSpc>
              <a:buNone/>
              <a:defRPr/>
            </a:pPr>
            <a:endParaRPr lang="en-US" sz="1800" b="1" u="sng" dirty="0" smtClean="0">
              <a:solidFill>
                <a:srgbClr val="92D050"/>
              </a:solidFill>
            </a:endParaRPr>
          </a:p>
          <a:p>
            <a:pPr marL="472882" lvl="5" indent="0">
              <a:lnSpc>
                <a:spcPct val="80000"/>
              </a:lnSpc>
              <a:buNone/>
              <a:defRPr/>
            </a:pPr>
            <a:r>
              <a:rPr lang="en-US" sz="1800" b="1" u="sng" dirty="0" smtClean="0">
                <a:solidFill>
                  <a:srgbClr val="92D050"/>
                </a:solidFill>
              </a:rPr>
              <a:t>Metals</a:t>
            </a:r>
            <a:endParaRPr lang="en-US" sz="1800" b="1" dirty="0" smtClean="0"/>
          </a:p>
          <a:p>
            <a:pPr marL="285750" lvl="4" indent="-285750">
              <a:lnSpc>
                <a:spcPct val="8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Wide industrial use with most prevalent inhalational  exposures at DoE complex predominantly through metal fumes or metal dust during welding or machining operations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8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Iron and Copper exposures linked to reduction in dopamine levels in animal models </a:t>
            </a:r>
            <a:r>
              <a:rPr lang="en-US" sz="1300" i="1" dirty="0" smtClean="0"/>
              <a:t>(Oder et al. 1993; </a:t>
            </a:r>
            <a:r>
              <a:rPr lang="en-US" sz="1300" i="1" dirty="0" err="1" smtClean="0"/>
              <a:t>Barthel</a:t>
            </a:r>
            <a:r>
              <a:rPr lang="en-US" sz="1300" i="1" dirty="0" smtClean="0"/>
              <a:t> et al. 2003; Kaur et al. 2007; Yu et al. 2008)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20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Increased risk of PD following 20+ years of occupational exposures to copper (OR=2.49 , 95%CI 1.06-5.89), iron-copper (OR=3.89, 95%CI 1.40, 9.71) – case-control (144/464), IH assessment of job history and exposure potential </a:t>
            </a:r>
            <a:r>
              <a:rPr lang="en-US" sz="1300" i="1" dirty="0" smtClean="0"/>
              <a:t>(</a:t>
            </a:r>
            <a:r>
              <a:rPr lang="en-US" sz="1300" i="1" dirty="0" err="1" smtClean="0"/>
              <a:t>Gorell</a:t>
            </a:r>
            <a:r>
              <a:rPr lang="en-US" sz="1300" i="1" dirty="0" smtClean="0"/>
              <a:t> et al. 1997, 1999a;1999b; </a:t>
            </a:r>
            <a:r>
              <a:rPr lang="en-US" sz="1300" i="1" dirty="0" err="1" smtClean="0"/>
              <a:t>Rybicki</a:t>
            </a:r>
            <a:r>
              <a:rPr lang="en-US" sz="1300" i="1" dirty="0" smtClean="0"/>
              <a:t> et al. 1999)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138678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719" y="137319"/>
            <a:ext cx="8476774" cy="10468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Occupational/Environmental Exposures and Risk of Parkinson’s Disease - Research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9" y="746919"/>
            <a:ext cx="8915400" cy="7066840"/>
          </a:xfrm>
        </p:spPr>
        <p:txBody>
          <a:bodyPr>
            <a:normAutofit lnSpcReduction="10000"/>
          </a:bodyPr>
          <a:lstStyle/>
          <a:p>
            <a:pPr marL="472882" lvl="5" indent="0">
              <a:lnSpc>
                <a:spcPct val="80000"/>
              </a:lnSpc>
              <a:buNone/>
              <a:defRPr/>
            </a:pPr>
            <a:endParaRPr lang="en-US" sz="1800" b="1" u="sng" dirty="0" smtClean="0">
              <a:solidFill>
                <a:srgbClr val="92D050"/>
              </a:solidFill>
            </a:endParaRPr>
          </a:p>
          <a:p>
            <a:pPr marL="472882" lvl="5" indent="0">
              <a:lnSpc>
                <a:spcPct val="80000"/>
              </a:lnSpc>
              <a:buNone/>
              <a:defRPr/>
            </a:pPr>
            <a:r>
              <a:rPr lang="en-US" sz="1800" b="1" u="sng" dirty="0" smtClean="0">
                <a:solidFill>
                  <a:srgbClr val="92D050"/>
                </a:solidFill>
              </a:rPr>
              <a:t>Pesticides </a:t>
            </a:r>
            <a:endParaRPr lang="en-US" sz="1800" b="1" dirty="0" smtClean="0"/>
          </a:p>
          <a:p>
            <a:pPr marL="285750" lvl="4" indent="-285750">
              <a:lnSpc>
                <a:spcPct val="8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Wide agricultural use/farming applications with potential for bystander oral, inhalational and skin routes of exposures at DoE complex due to farming operations on-sites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8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Insecticides (organochlorines, rotenone, organophosphates), herbicides (</a:t>
            </a:r>
            <a:r>
              <a:rPr lang="en-US" sz="1800" b="1" dirty="0" err="1" smtClean="0"/>
              <a:t>paraquat</a:t>
            </a:r>
            <a:r>
              <a:rPr lang="en-US" sz="1800" b="1" dirty="0" smtClean="0"/>
              <a:t>)  and fungicides (Carbamate) linked </a:t>
            </a:r>
            <a:r>
              <a:rPr lang="en-US" sz="1800" b="1" dirty="0"/>
              <a:t>to reduction of dopamine levels in </a:t>
            </a:r>
            <a:r>
              <a:rPr lang="en-US" sz="1800" b="1" dirty="0" smtClean="0"/>
              <a:t>cell lines and animal models (</a:t>
            </a:r>
            <a:r>
              <a:rPr lang="en-US" sz="1400" i="1" dirty="0" smtClean="0"/>
              <a:t>Sanchez-Ramos et al. 1998; </a:t>
            </a:r>
            <a:r>
              <a:rPr lang="en-US" sz="1400" i="1" dirty="0" err="1" smtClean="0"/>
              <a:t>Degli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Esposti</a:t>
            </a:r>
            <a:r>
              <a:rPr lang="en-US" sz="1400" i="1" dirty="0" smtClean="0"/>
              <a:t>, 1998; </a:t>
            </a:r>
            <a:r>
              <a:rPr lang="en-US" sz="1400" i="1" dirty="0" err="1" smtClean="0"/>
              <a:t>Betarbet</a:t>
            </a:r>
            <a:r>
              <a:rPr lang="en-US" sz="1400" i="1" dirty="0" smtClean="0"/>
              <a:t> et al. 2000, Kitazawa et al. 2001; McCormack et al. 2002; Hatcher et al. 2008; Cannon and </a:t>
            </a:r>
            <a:r>
              <a:rPr lang="en-US" sz="1400" i="1" dirty="0" err="1" smtClean="0"/>
              <a:t>Greenamyre</a:t>
            </a:r>
            <a:r>
              <a:rPr lang="en-US" sz="1400" i="1" dirty="0" smtClean="0"/>
              <a:t>, 2010)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1400" i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/>
              <a:t>Significantly higher concentrations of </a:t>
            </a:r>
            <a:r>
              <a:rPr lang="en-US" sz="1800" b="1" dirty="0" smtClean="0"/>
              <a:t>organochlorines  </a:t>
            </a:r>
            <a:r>
              <a:rPr lang="en-US" sz="1800" b="1" dirty="0"/>
              <a:t>in brain tissue of eight </a:t>
            </a:r>
            <a:r>
              <a:rPr lang="en-US" sz="1800" b="1" dirty="0" smtClean="0"/>
              <a:t>cases </a:t>
            </a:r>
            <a:r>
              <a:rPr lang="en-US" sz="1800" b="1" dirty="0"/>
              <a:t>with PD </a:t>
            </a:r>
            <a:r>
              <a:rPr lang="en-US" sz="1700" b="1" dirty="0"/>
              <a:t>(M/F 5/3; 70-85) compared to seven controls (M/F 7/0 </a:t>
            </a:r>
            <a:r>
              <a:rPr lang="en-US" sz="1700" b="1" dirty="0" smtClean="0"/>
              <a:t>50-72 </a:t>
            </a:r>
            <a:r>
              <a:rPr lang="en-US" sz="1700" i="1" dirty="0"/>
              <a:t>(</a:t>
            </a:r>
            <a:r>
              <a:rPr lang="en-US" sz="1400" i="1" dirty="0"/>
              <a:t>Corrigan et al. 2000)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20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1800" b="1" dirty="0" smtClean="0"/>
              <a:t>Increased risk of PD for insecticides (RR = 1.5, 95%CI 1.07, 2,11) and herbicides </a:t>
            </a:r>
            <a:r>
              <a:rPr lang="en-US" sz="1800" b="1" dirty="0"/>
              <a:t>(RR = </a:t>
            </a:r>
            <a:r>
              <a:rPr lang="en-US" sz="1800" b="1" dirty="0" smtClean="0"/>
              <a:t>1.4, </a:t>
            </a:r>
            <a:r>
              <a:rPr lang="en-US" sz="1800" b="1" dirty="0"/>
              <a:t>95%CI </a:t>
            </a:r>
            <a:r>
              <a:rPr lang="en-US" sz="1800" b="1" dirty="0" smtClean="0"/>
              <a:t>1.08, 1.81) in pooled analysis for ever vs. never exposure </a:t>
            </a:r>
            <a:r>
              <a:rPr lang="en-US" sz="1300" b="1" dirty="0" smtClean="0"/>
              <a:t>(</a:t>
            </a:r>
            <a:r>
              <a:rPr lang="en-US" sz="1300" i="1" dirty="0" smtClean="0"/>
              <a:t>van der Mark et al. 2012)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258271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61119"/>
            <a:ext cx="9418638" cy="8993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International </a:t>
            </a:r>
            <a:r>
              <a:rPr lang="en-US" sz="2000" b="1" dirty="0">
                <a:solidFill>
                  <a:srgbClr val="FFFF00"/>
                </a:solidFill>
              </a:rPr>
              <a:t>Parkinson and Movement Disorder Society (MDS)  </a:t>
            </a:r>
            <a:r>
              <a:rPr lang="en-US" sz="2000" b="1" dirty="0" smtClean="0">
                <a:solidFill>
                  <a:srgbClr val="FFFF00"/>
                </a:solidFill>
              </a:rPr>
              <a:t>Clinical/Research Diagnostic Criteria, 2017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9" y="746919"/>
            <a:ext cx="9067800" cy="67248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err="1" smtClean="0"/>
              <a:t>Clinicopathologic</a:t>
            </a:r>
            <a:r>
              <a:rPr lang="en-US" sz="2000" b="1" dirty="0" smtClean="0"/>
              <a:t> definition of PD (neuronal loss of substantia </a:t>
            </a:r>
            <a:r>
              <a:rPr lang="en-US" sz="2000" b="1" dirty="0" err="1" smtClean="0"/>
              <a:t>nigra</a:t>
            </a:r>
            <a:r>
              <a:rPr lang="en-US" sz="2000" b="1" dirty="0" smtClean="0"/>
              <a:t> with deposition of </a:t>
            </a:r>
            <a:r>
              <a:rPr lang="el-GR" sz="2000" b="1" dirty="0"/>
              <a:t>α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synuclein</a:t>
            </a:r>
            <a:r>
              <a:rPr lang="en-US" sz="2000" b="1" dirty="0" smtClean="0"/>
              <a:t> remained but genetic mutations present with no </a:t>
            </a:r>
            <a:r>
              <a:rPr lang="el-GR" sz="2000" b="1" dirty="0"/>
              <a:t>α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synuclein</a:t>
            </a:r>
            <a:r>
              <a:rPr lang="en-US" sz="2000" b="1" dirty="0" smtClean="0"/>
              <a:t> deposition (PSP) </a:t>
            </a:r>
            <a:r>
              <a:rPr lang="en-US" sz="2000" b="1" dirty="0" err="1" smtClean="0"/>
              <a:t>tauopathies</a:t>
            </a:r>
            <a:r>
              <a:rPr lang="en-US" sz="2000" b="1" dirty="0" smtClean="0"/>
              <a:t>?</a:t>
            </a:r>
          </a:p>
          <a:p>
            <a:pPr lvl="1">
              <a:lnSpc>
                <a:spcPct val="80000"/>
              </a:lnSpc>
              <a:defRPr/>
            </a:pPr>
            <a:endParaRPr lang="en-US" sz="2000" b="1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Defined </a:t>
            </a:r>
            <a:r>
              <a:rPr lang="en-US" sz="2000" b="1" dirty="0"/>
              <a:t>e</a:t>
            </a:r>
            <a:r>
              <a:rPr lang="en-US" sz="2000" b="1" dirty="0" smtClean="0"/>
              <a:t>arly stages of disease:</a:t>
            </a:r>
          </a:p>
          <a:p>
            <a:pPr lvl="1">
              <a:lnSpc>
                <a:spcPct val="80000"/>
              </a:lnSpc>
              <a:defRPr/>
            </a:pPr>
            <a:endParaRPr lang="en-US" sz="2000" b="1" dirty="0" smtClean="0"/>
          </a:p>
          <a:p>
            <a:pPr lvl="2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FFFF00"/>
                </a:solidFill>
              </a:rPr>
              <a:t>Pre-clinical</a:t>
            </a:r>
            <a:r>
              <a:rPr lang="en-US" sz="1600" b="1" dirty="0" smtClean="0"/>
              <a:t> - neurodegeneration has started but no symptoms (biomarkers not yet available)</a:t>
            </a:r>
          </a:p>
          <a:p>
            <a:pPr lvl="2">
              <a:lnSpc>
                <a:spcPct val="80000"/>
              </a:lnSpc>
              <a:defRPr/>
            </a:pPr>
            <a:endParaRPr lang="en-US" sz="1600" b="1" dirty="0" smtClean="0"/>
          </a:p>
          <a:p>
            <a:pPr lvl="2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FFFF00"/>
                </a:solidFill>
              </a:rPr>
              <a:t>Prodromal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/>
              <a:t> - presence of neurodegenerative motor symptoms but not at a clinical threshold level  - a category  created for clinical trials and prospective cohort studies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r>
              <a:rPr lang="en-US" sz="1600" b="1" dirty="0" smtClean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FFFF00"/>
                </a:solidFill>
              </a:rPr>
              <a:t>Clinical</a:t>
            </a:r>
            <a:r>
              <a:rPr lang="en-US" sz="1600" b="1" dirty="0" smtClean="0"/>
              <a:t> disease - presence of neurodegenerative motor signs -  parkinsonism symptoms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1600" b="1" dirty="0" smtClean="0"/>
          </a:p>
          <a:p>
            <a:pPr lvl="3">
              <a:lnSpc>
                <a:spcPct val="80000"/>
              </a:lnSpc>
              <a:defRPr/>
            </a:pPr>
            <a:r>
              <a:rPr lang="en-US" sz="1600" b="1" dirty="0" smtClean="0"/>
              <a:t>Clinically </a:t>
            </a:r>
            <a:r>
              <a:rPr lang="en-US" sz="1600" b="1" i="1" dirty="0" smtClean="0"/>
              <a:t>Established</a:t>
            </a:r>
            <a:r>
              <a:rPr lang="en-US" sz="1600" b="1" dirty="0" smtClean="0"/>
              <a:t> PD diagnosis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600" b="1" dirty="0" smtClean="0"/>
              <a:t>Clinically </a:t>
            </a:r>
            <a:r>
              <a:rPr lang="en-US" sz="1600" b="1" i="1" dirty="0" smtClean="0"/>
              <a:t>Probable</a:t>
            </a:r>
            <a:r>
              <a:rPr lang="en-US" sz="1600" b="1" dirty="0" smtClean="0"/>
              <a:t> PD Diagnosis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1600" b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smtClean="0"/>
              <a:t>   </a:t>
            </a: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2480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72" y="736054"/>
            <a:ext cx="7391400" cy="1660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72" y="2499519"/>
            <a:ext cx="7481094" cy="4039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401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MDS Diagnostic Criteria</a:t>
            </a:r>
            <a:r>
              <a:rPr lang="en-US" sz="1800" b="1" dirty="0">
                <a:solidFill>
                  <a:srgbClr val="FFFF00"/>
                </a:solidFill>
              </a:rPr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7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829" y="17383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MDS Diagnostic Criteria, 2017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9" y="823119"/>
            <a:ext cx="784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829" y="17383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MDS Diagnostic Criteria, 2017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29" y="594519"/>
            <a:ext cx="746379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829" y="17383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MDS Diagnostic Criteria, 2017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03" y="823119"/>
            <a:ext cx="766381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0"/>
            <a:ext cx="8476774" cy="14127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Parkinsonism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1585119"/>
            <a:ext cx="8947706" cy="5886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Group of progressive clinical syndromes characterized by </a:t>
            </a:r>
            <a:r>
              <a:rPr lang="en-US" sz="2400" b="1" i="1" dirty="0" smtClean="0"/>
              <a:t>parkinsonian</a:t>
            </a:r>
            <a:r>
              <a:rPr lang="en-US" sz="2400" b="1" dirty="0" smtClean="0"/>
              <a:t> symptoms: </a:t>
            </a:r>
            <a:endParaRPr lang="en-US" sz="2400" b="1" dirty="0"/>
          </a:p>
          <a:p>
            <a:pPr lvl="1">
              <a:lnSpc>
                <a:spcPct val="80000"/>
              </a:lnSpc>
              <a:defRPr/>
            </a:pPr>
            <a:endParaRPr lang="en-US" sz="2484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84" b="1" i="1" dirty="0" smtClean="0"/>
              <a:t>Bradykinesia </a:t>
            </a:r>
            <a:r>
              <a:rPr lang="en-US" sz="2484" b="1" i="1" u="sng" dirty="0" smtClean="0">
                <a:solidFill>
                  <a:srgbClr val="FFFF00"/>
                </a:solidFill>
              </a:rPr>
              <a:t>and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84" b="1" dirty="0" smtClean="0"/>
              <a:t>slowness of movement, fatigue, reduction  of repetitive movements, difficulty initiating movements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r>
              <a:rPr lang="en-US" sz="2084" b="1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 i="1" u="sng" dirty="0" smtClean="0"/>
              <a:t>Rigidity</a:t>
            </a:r>
            <a:r>
              <a:rPr lang="en-US" sz="1800" b="1" i="1" dirty="0" smtClean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b="1" dirty="0" smtClean="0"/>
              <a:t>stiffness/tightness  of the limbs/trunk, facial muscles</a:t>
            </a:r>
          </a:p>
          <a:p>
            <a:pPr lvl="1">
              <a:lnSpc>
                <a:spcPct val="80000"/>
              </a:lnSpc>
              <a:defRPr/>
            </a:pPr>
            <a:endParaRPr lang="en-US" sz="18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800" b="1" i="1" u="sng" dirty="0" smtClean="0">
                <a:solidFill>
                  <a:srgbClr val="FFFF00"/>
                </a:solidFill>
              </a:rPr>
              <a:t>and/or</a:t>
            </a:r>
            <a:r>
              <a:rPr lang="en-US" sz="1800" b="1" i="1" dirty="0" smtClean="0"/>
              <a:t> </a:t>
            </a:r>
            <a:r>
              <a:rPr lang="en-US" sz="1800" b="1" i="1" u="sng" dirty="0" smtClean="0"/>
              <a:t>Tremor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b="1" dirty="0" smtClean="0"/>
              <a:t>shaking </a:t>
            </a:r>
            <a:r>
              <a:rPr lang="en-US" sz="1800" b="1" dirty="0"/>
              <a:t>movement, </a:t>
            </a:r>
            <a:r>
              <a:rPr lang="en-US" sz="1800" b="1" dirty="0" smtClean="0"/>
              <a:t>upper limbs (hands - pill-rolling) </a:t>
            </a:r>
          </a:p>
          <a:p>
            <a:pPr lvl="2">
              <a:lnSpc>
                <a:spcPct val="80000"/>
              </a:lnSpc>
              <a:defRPr/>
            </a:pPr>
            <a:endParaRPr lang="en-US" sz="1800" b="1" dirty="0"/>
          </a:p>
          <a:p>
            <a:pPr lvl="2">
              <a:lnSpc>
                <a:spcPct val="80000"/>
              </a:lnSpc>
              <a:defRPr/>
            </a:pPr>
            <a:endParaRPr lang="en-US" sz="1800" b="1" dirty="0"/>
          </a:p>
          <a:p>
            <a:pPr marL="472882" lvl="1" indent="0">
              <a:lnSpc>
                <a:spcPct val="80000"/>
              </a:lnSpc>
              <a:buNone/>
              <a:defRPr/>
            </a:pPr>
            <a:endParaRPr lang="en-US" sz="2000" b="1" i="1" dirty="0" smtClean="0"/>
          </a:p>
          <a:p>
            <a:pPr marL="472882" lvl="1" indent="0">
              <a:lnSpc>
                <a:spcPct val="80000"/>
              </a:lnSpc>
              <a:buNone/>
              <a:defRPr/>
            </a:pPr>
            <a:r>
              <a:rPr lang="en-US" sz="1400" i="1" dirty="0" err="1"/>
              <a:t>Postuma</a:t>
            </a:r>
            <a:r>
              <a:rPr lang="en-US" sz="1400" i="1" dirty="0"/>
              <a:t> RB, Berg D, Stern M, et al. MDS Clinical Diagnostic Criteria for Parkinson’s Disease. </a:t>
            </a:r>
            <a:r>
              <a:rPr lang="en-US" sz="1400" i="1" dirty="0" err="1"/>
              <a:t>Mov</a:t>
            </a:r>
            <a:r>
              <a:rPr lang="en-US" sz="1400" i="1" dirty="0"/>
              <a:t> </a:t>
            </a:r>
            <a:r>
              <a:rPr lang="en-US" sz="1400" i="1" dirty="0" err="1"/>
              <a:t>Disord</a:t>
            </a:r>
            <a:r>
              <a:rPr lang="en-US" sz="1400" i="1" dirty="0"/>
              <a:t> 2015;30: 1591-1600.</a:t>
            </a:r>
            <a:endParaRPr lang="en-US" sz="1400" b="1" i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3023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829" y="17383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MDS Diagnostic Criteria, 2017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9" y="543165"/>
            <a:ext cx="7553325" cy="58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1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0"/>
            <a:ext cx="8476774" cy="7469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Parkinsonism - Classification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823119"/>
            <a:ext cx="8947706" cy="66486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Primary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i="1" dirty="0" smtClean="0"/>
              <a:t>Parkinson’s Disease (PD) –  70-80% of Parkinsonism cases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200" b="1" i="1" dirty="0" smtClean="0"/>
              <a:t>Idiopathic </a:t>
            </a:r>
            <a:r>
              <a:rPr lang="en-US" sz="1200" b="1" dirty="0" smtClean="0"/>
              <a:t>– up to 95% of all PD cases with genetic between 5-10% of cases</a:t>
            </a:r>
          </a:p>
          <a:p>
            <a:pPr marL="472882" lvl="1" indent="0">
              <a:lnSpc>
                <a:spcPct val="80000"/>
              </a:lnSpc>
              <a:buNone/>
              <a:defRPr/>
            </a:pPr>
            <a:endParaRPr lang="en-US" sz="2484" b="1" dirty="0" smtClean="0"/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Secondary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/>
              <a:t>Vascular (</a:t>
            </a:r>
            <a:r>
              <a:rPr lang="en-US" sz="1200" b="1" dirty="0" smtClean="0"/>
              <a:t>Lower </a:t>
            </a:r>
            <a:r>
              <a:rPr lang="en-US" sz="1200" b="1" dirty="0"/>
              <a:t>Body Parkinsonism)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/>
              <a:t>Drug Induced </a:t>
            </a:r>
            <a:r>
              <a:rPr lang="en-US" sz="1200" b="1" dirty="0" smtClean="0"/>
              <a:t> (neuroleptics (typical) ,antipsychotics (atypical) , </a:t>
            </a:r>
            <a:r>
              <a:rPr lang="en-US" sz="1200" b="1" dirty="0" err="1" smtClean="0"/>
              <a:t>metochlopramide</a:t>
            </a:r>
            <a:r>
              <a:rPr lang="en-US" sz="1200" b="1" dirty="0" smtClean="0"/>
              <a:t>, MPTP)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Infectious (</a:t>
            </a:r>
            <a:r>
              <a:rPr lang="en-US" sz="1200" b="1" dirty="0" err="1" smtClean="0"/>
              <a:t>postencephalitis</a:t>
            </a:r>
            <a:r>
              <a:rPr lang="en-US" sz="1200" b="1" dirty="0" smtClean="0"/>
              <a:t>, syphilis </a:t>
            </a:r>
            <a:endParaRPr lang="en-US" sz="1200" b="1" dirty="0"/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Metabolic (parathyroid, </a:t>
            </a:r>
            <a:r>
              <a:rPr lang="en-US" sz="1200" b="1" dirty="0" err="1" smtClean="0"/>
              <a:t>postanoxic</a:t>
            </a:r>
            <a:r>
              <a:rPr lang="en-US" sz="1200" b="1" dirty="0" smtClean="0"/>
              <a:t>)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Structural (brain tumor, hydrocephalus)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i="1" dirty="0" smtClean="0"/>
              <a:t>Exposure agents </a:t>
            </a:r>
            <a:r>
              <a:rPr lang="en-US" sz="1200" b="1" i="1" dirty="0">
                <a:solidFill>
                  <a:srgbClr val="FFFF00"/>
                </a:solidFill>
              </a:rPr>
              <a:t>(</a:t>
            </a:r>
            <a:r>
              <a:rPr lang="en-US" sz="1200" b="1" i="1" u="sng" dirty="0">
                <a:solidFill>
                  <a:srgbClr val="FFFF00"/>
                </a:solidFill>
              </a:rPr>
              <a:t>Carbon monoxide,  Carbon disulfide, </a:t>
            </a:r>
            <a:r>
              <a:rPr lang="en-US" sz="1200" b="1" i="1" u="sng" dirty="0" smtClean="0">
                <a:solidFill>
                  <a:srgbClr val="FFFF00"/>
                </a:solidFill>
              </a:rPr>
              <a:t>Manganese (</a:t>
            </a:r>
            <a:r>
              <a:rPr lang="en-US" sz="1200" b="1" i="1" u="sng" dirty="0" err="1" smtClean="0">
                <a:solidFill>
                  <a:srgbClr val="FFFF00"/>
                </a:solidFill>
              </a:rPr>
              <a:t>Mn</a:t>
            </a:r>
            <a:r>
              <a:rPr lang="en-US" sz="1200" b="1" i="1" u="sng" dirty="0" smtClean="0">
                <a:solidFill>
                  <a:srgbClr val="FFFF00"/>
                </a:solidFill>
              </a:rPr>
              <a:t>), </a:t>
            </a:r>
            <a:r>
              <a:rPr lang="en-US" sz="1200" b="1" i="1" u="sng" dirty="0">
                <a:solidFill>
                  <a:srgbClr val="FFFF00"/>
                </a:solidFill>
              </a:rPr>
              <a:t>methanol, pesticides</a:t>
            </a:r>
          </a:p>
          <a:p>
            <a:pPr>
              <a:lnSpc>
                <a:spcPct val="80000"/>
              </a:lnSpc>
              <a:defRPr/>
            </a:pPr>
            <a:endParaRPr lang="en-US" sz="18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Parkinson-Plus  (Atypical </a:t>
            </a:r>
            <a:r>
              <a:rPr lang="en-US" sz="1800" b="1" dirty="0" err="1" smtClean="0"/>
              <a:t>Parkinsonisms</a:t>
            </a:r>
            <a:r>
              <a:rPr lang="en-US" sz="1800" b="1" dirty="0" smtClean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Multiple Systems Atrophy (MSA)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Progressive </a:t>
            </a:r>
            <a:r>
              <a:rPr lang="en-US" sz="1200" b="1" dirty="0" err="1"/>
              <a:t>Supranuclear</a:t>
            </a:r>
            <a:r>
              <a:rPr lang="en-US" sz="1200" b="1" dirty="0"/>
              <a:t> Palsy (PSP)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err="1"/>
              <a:t>Corticobasal</a:t>
            </a:r>
            <a:r>
              <a:rPr lang="en-US" sz="1200" b="1" dirty="0"/>
              <a:t> Degeneration (CBD)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err="1"/>
              <a:t>Lewy</a:t>
            </a:r>
            <a:r>
              <a:rPr lang="en-US" sz="1200" b="1" dirty="0"/>
              <a:t> Body Dementia (LBD)</a:t>
            </a:r>
          </a:p>
          <a:p>
            <a:pPr lvl="2">
              <a:lnSpc>
                <a:spcPct val="80000"/>
              </a:lnSpc>
              <a:defRPr/>
            </a:pPr>
            <a:endParaRPr lang="en-US" sz="2084" b="1" dirty="0"/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/>
              <a:t>Hereditary  Disorders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Wilson disease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Huntington Disease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Neurodegeneration with brain iron accumulation (NBIA)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PARK1,2,6,7,8</a:t>
            </a:r>
            <a:endParaRPr lang="en-US" sz="1400" b="1" dirty="0"/>
          </a:p>
          <a:p>
            <a:pPr lvl="1">
              <a:lnSpc>
                <a:spcPct val="80000"/>
              </a:lnSpc>
              <a:defRPr/>
            </a:pPr>
            <a:endParaRPr lang="en-US" sz="1400" b="1" dirty="0" smtClean="0"/>
          </a:p>
          <a:p>
            <a:pPr marL="0" lvl="2" indent="944563">
              <a:lnSpc>
                <a:spcPct val="80000"/>
              </a:lnSpc>
              <a:buNone/>
              <a:defRPr/>
            </a:pPr>
            <a:endParaRPr lang="en-US" sz="2084" b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300" b="1" dirty="0" smtClean="0"/>
              <a:t>Source: </a:t>
            </a:r>
          </a:p>
          <a:p>
            <a:pPr marL="342900" lvl="2" indent="-342900">
              <a:lnSpc>
                <a:spcPct val="80000"/>
              </a:lnSpc>
              <a:buAutoNum type="arabicParenR"/>
              <a:defRPr/>
            </a:pPr>
            <a:r>
              <a:rPr lang="en-US" sz="1300" b="1" dirty="0" err="1" smtClean="0"/>
              <a:t>Rizek</a:t>
            </a:r>
            <a:r>
              <a:rPr lang="en-US" sz="1300" b="1" dirty="0" smtClean="0"/>
              <a:t> </a:t>
            </a:r>
            <a:r>
              <a:rPr lang="en-US" sz="1300" b="1" dirty="0"/>
              <a:t>P, Kumar N, Jog M. </a:t>
            </a:r>
            <a:r>
              <a:rPr lang="en-US" sz="1300" b="1" dirty="0" smtClean="0"/>
              <a:t>An </a:t>
            </a:r>
            <a:r>
              <a:rPr lang="en-US" sz="1300" b="1" dirty="0"/>
              <a:t>update on the diagnosis and treatment  of Parkinson disease. </a:t>
            </a:r>
            <a:r>
              <a:rPr lang="en-US" sz="1300" b="1" i="1" dirty="0"/>
              <a:t>CMAJ</a:t>
            </a:r>
            <a:r>
              <a:rPr lang="en-US" sz="1300" b="1" dirty="0"/>
              <a:t> </a:t>
            </a:r>
            <a:r>
              <a:rPr lang="en-US" sz="1300" b="1" dirty="0" smtClean="0"/>
              <a:t>2016. DOI10.1503/cmaj.151179; </a:t>
            </a:r>
            <a:endParaRPr lang="en-US" sz="1300" b="1" i="1" dirty="0" smtClean="0"/>
          </a:p>
          <a:p>
            <a:pPr marL="342900" lvl="2" indent="-342900">
              <a:lnSpc>
                <a:spcPct val="80000"/>
              </a:lnSpc>
              <a:buAutoNum type="arabicParenR"/>
              <a:defRPr/>
            </a:pPr>
            <a:r>
              <a:rPr lang="en-US" sz="1300" b="1" i="1" dirty="0" smtClean="0"/>
              <a:t>) Brooks D. Diagnosis and Management of Atypical Parkinsonian Syndromes. </a:t>
            </a:r>
            <a:r>
              <a:rPr lang="en-US" sz="1300" b="1" i="1" dirty="0"/>
              <a:t> </a:t>
            </a:r>
            <a:r>
              <a:rPr lang="en-US" sz="1300" b="1" dirty="0" smtClean="0"/>
              <a:t>J </a:t>
            </a:r>
            <a:r>
              <a:rPr lang="en-US" sz="1300" b="1" dirty="0" err="1" smtClean="0"/>
              <a:t>Neurosurg</a:t>
            </a:r>
            <a:r>
              <a:rPr lang="en-US" sz="1300" b="1" dirty="0" smtClean="0"/>
              <a:t> Psychiatry. 2002;72 </a:t>
            </a:r>
            <a:r>
              <a:rPr lang="en-US" sz="1300" b="1" dirty="0" err="1" smtClean="0"/>
              <a:t>Suppl</a:t>
            </a:r>
            <a:r>
              <a:rPr lang="en-US" sz="1300" b="1" dirty="0" smtClean="0"/>
              <a:t> I (pp.10-16)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b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b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1657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0"/>
            <a:ext cx="8305800" cy="8231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Parkinsonism - Pathology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344" y="975519"/>
            <a:ext cx="8947706" cy="6157119"/>
          </a:xfrm>
        </p:spPr>
        <p:txBody>
          <a:bodyPr>
            <a:normAutofit fontScale="40000" lnSpcReduction="20000"/>
          </a:bodyPr>
          <a:lstStyle/>
          <a:p>
            <a:pPr lvl="1">
              <a:lnSpc>
                <a:spcPct val="80000"/>
              </a:lnSpc>
              <a:defRPr/>
            </a:pPr>
            <a:endParaRPr lang="en-US" sz="2000" b="1" dirty="0" smtClean="0"/>
          </a:p>
          <a:p>
            <a:pPr marL="472882" lvl="1" indent="0">
              <a:lnSpc>
                <a:spcPct val="120000"/>
              </a:lnSpc>
              <a:buNone/>
              <a:defRPr/>
            </a:pPr>
            <a:r>
              <a:rPr lang="en-US" sz="4200" b="1" dirty="0" smtClean="0">
                <a:latin typeface="+mj-lt"/>
              </a:rPr>
              <a:t>- Pathology (neurodegenerative):</a:t>
            </a:r>
          </a:p>
          <a:p>
            <a:pPr marL="472882" lvl="1" indent="0">
              <a:lnSpc>
                <a:spcPct val="120000"/>
              </a:lnSpc>
              <a:buNone/>
              <a:defRPr/>
            </a:pPr>
            <a:endParaRPr lang="en-US" sz="3800" b="1" dirty="0" smtClean="0">
              <a:latin typeface="+mj-lt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sz="3800" b="1" dirty="0" smtClean="0">
                <a:latin typeface="+mj-lt"/>
              </a:rPr>
              <a:t>Loss of dopaminergic neurons in the </a:t>
            </a:r>
            <a:r>
              <a:rPr lang="en-US" sz="3800" b="1" i="1" u="sng" dirty="0" smtClean="0">
                <a:latin typeface="+mj-lt"/>
              </a:rPr>
              <a:t>substantia </a:t>
            </a:r>
            <a:r>
              <a:rPr lang="en-US" sz="3800" b="1" i="1" u="sng" dirty="0" err="1" smtClean="0">
                <a:latin typeface="+mj-lt"/>
              </a:rPr>
              <a:t>nigra</a:t>
            </a:r>
            <a:r>
              <a:rPr lang="en-US" sz="3800" b="1" u="sng" dirty="0" smtClean="0">
                <a:latin typeface="+mj-lt"/>
              </a:rPr>
              <a:t>  </a:t>
            </a:r>
            <a:r>
              <a:rPr lang="en-US" sz="3800" b="1" dirty="0" smtClean="0">
                <a:latin typeface="+mj-lt"/>
              </a:rPr>
              <a:t>-part of the midbrain - that controls reward seeking,  muscle movement (fine movement), learning and addiction</a:t>
            </a:r>
          </a:p>
          <a:p>
            <a:pPr lvl="2">
              <a:lnSpc>
                <a:spcPct val="120000"/>
              </a:lnSpc>
              <a:defRPr/>
            </a:pPr>
            <a:endParaRPr lang="en-US" sz="3800" b="1" dirty="0" smtClean="0">
              <a:latin typeface="+mj-lt"/>
            </a:endParaRPr>
          </a:p>
          <a:p>
            <a:pPr lvl="3">
              <a:lnSpc>
                <a:spcPct val="120000"/>
              </a:lnSpc>
              <a:defRPr/>
            </a:pPr>
            <a:r>
              <a:rPr lang="en-US" sz="3400" b="1" i="1" u="sng" dirty="0" smtClean="0">
                <a:latin typeface="+mj-lt"/>
              </a:rPr>
              <a:t>Dopamine</a:t>
            </a:r>
            <a:r>
              <a:rPr lang="en-US" sz="3400" b="1" dirty="0" smtClean="0">
                <a:latin typeface="+mj-lt"/>
              </a:rPr>
              <a:t> –neurotransmitter  - chemical released by neurons</a:t>
            </a:r>
          </a:p>
          <a:p>
            <a:pPr marL="945764" lvl="2" indent="0">
              <a:lnSpc>
                <a:spcPct val="120000"/>
              </a:lnSpc>
              <a:buNone/>
              <a:defRPr/>
            </a:pPr>
            <a:endParaRPr lang="en-US" sz="2800" b="1" dirty="0" smtClean="0">
              <a:latin typeface="+mj-lt"/>
            </a:endParaRPr>
          </a:p>
          <a:p>
            <a:pPr marL="472882" lvl="1" indent="0">
              <a:lnSpc>
                <a:spcPts val="216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4200" b="1" dirty="0" smtClean="0">
                <a:latin typeface="+mj-lt"/>
              </a:rPr>
              <a:t>- Molecular  - abnormal accumulation, cell inclusions of  normal proteins within  neurons</a:t>
            </a:r>
            <a:r>
              <a:rPr lang="en-US" sz="3300" b="1" dirty="0" smtClean="0">
                <a:latin typeface="+mj-lt"/>
              </a:rPr>
              <a:t>:   </a:t>
            </a:r>
            <a:r>
              <a:rPr lang="en-US" sz="2600" b="1" dirty="0" smtClean="0">
                <a:latin typeface="+mj-lt"/>
              </a:rPr>
              <a:t> 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endParaRPr lang="en-US" sz="3800" b="1" dirty="0" smtClean="0">
              <a:latin typeface="+mj-lt"/>
            </a:endParaRPr>
          </a:p>
          <a:p>
            <a:pPr lvl="2">
              <a:lnSpc>
                <a:spcPct val="80000"/>
              </a:lnSpc>
              <a:buFontTx/>
              <a:buChar char="-"/>
              <a:defRPr/>
            </a:pPr>
            <a:r>
              <a:rPr lang="el-GR" sz="3800" b="1" dirty="0" smtClean="0">
                <a:latin typeface="+mj-lt"/>
              </a:rPr>
              <a:t>α</a:t>
            </a:r>
            <a:r>
              <a:rPr lang="en-US" sz="3800" b="1" dirty="0" smtClean="0">
                <a:latin typeface="+mj-lt"/>
              </a:rPr>
              <a:t>-</a:t>
            </a:r>
            <a:r>
              <a:rPr lang="en-US" sz="3800" b="1" dirty="0" err="1" smtClean="0">
                <a:latin typeface="+mj-lt"/>
              </a:rPr>
              <a:t>synuclein</a:t>
            </a:r>
            <a:r>
              <a:rPr lang="en-US" sz="3800" b="1" dirty="0" smtClean="0">
                <a:latin typeface="+mj-lt"/>
              </a:rPr>
              <a:t>  (-o-</a:t>
            </a:r>
            <a:r>
              <a:rPr lang="en-US" sz="3800" b="1" dirty="0" err="1" smtClean="0">
                <a:latin typeface="+mj-lt"/>
              </a:rPr>
              <a:t>pathies</a:t>
            </a:r>
            <a:r>
              <a:rPr lang="en-US" sz="3800" b="1" dirty="0" smtClean="0">
                <a:latin typeface="+mj-lt"/>
              </a:rPr>
              <a:t>) 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3800" b="1" dirty="0" smtClean="0">
              <a:latin typeface="+mj-lt"/>
            </a:endParaRPr>
          </a:p>
          <a:p>
            <a:pPr lvl="3">
              <a:lnSpc>
                <a:spcPct val="80000"/>
              </a:lnSpc>
              <a:buFontTx/>
              <a:buChar char="-"/>
              <a:defRPr/>
            </a:pPr>
            <a:r>
              <a:rPr lang="en-US" sz="3800" b="1" dirty="0" smtClean="0">
                <a:latin typeface="+mj-lt"/>
              </a:rPr>
              <a:t>Parkinson’s </a:t>
            </a:r>
            <a:r>
              <a:rPr lang="en-US" sz="3800" b="1" dirty="0" err="1" smtClean="0">
                <a:latin typeface="+mj-lt"/>
              </a:rPr>
              <a:t>Dz</a:t>
            </a:r>
            <a:r>
              <a:rPr lang="en-US" sz="3800" b="1" dirty="0" smtClean="0">
                <a:latin typeface="+mj-lt"/>
              </a:rPr>
              <a:t>, MSA</a:t>
            </a:r>
          </a:p>
          <a:p>
            <a:pPr lvl="3">
              <a:lnSpc>
                <a:spcPct val="80000"/>
              </a:lnSpc>
              <a:buFontTx/>
              <a:buChar char="-"/>
              <a:defRPr/>
            </a:pPr>
            <a:endParaRPr lang="en-US" sz="3800" b="1" dirty="0" smtClean="0">
              <a:latin typeface="+mj-lt"/>
            </a:endParaRPr>
          </a:p>
          <a:p>
            <a:pPr lvl="3">
              <a:lnSpc>
                <a:spcPct val="80000"/>
              </a:lnSpc>
              <a:buFontTx/>
              <a:buChar char="-"/>
              <a:defRPr/>
            </a:pPr>
            <a:endParaRPr lang="en-US" sz="2600" b="1" dirty="0" smtClean="0">
              <a:latin typeface="+mj-lt"/>
            </a:endParaRPr>
          </a:p>
          <a:p>
            <a:pPr lvl="2">
              <a:lnSpc>
                <a:spcPct val="80000"/>
              </a:lnSpc>
              <a:buFontTx/>
              <a:buChar char="-"/>
              <a:defRPr/>
            </a:pPr>
            <a:r>
              <a:rPr lang="en-US" sz="3800" b="1" dirty="0" smtClean="0">
                <a:latin typeface="+mj-lt"/>
              </a:rPr>
              <a:t>tau (-o-</a:t>
            </a:r>
            <a:r>
              <a:rPr lang="en-US" sz="3800" b="1" dirty="0" err="1" smtClean="0">
                <a:latin typeface="+mj-lt"/>
              </a:rPr>
              <a:t>pathies</a:t>
            </a:r>
            <a:r>
              <a:rPr lang="en-US" sz="3800" b="1" dirty="0" smtClean="0">
                <a:latin typeface="+mj-lt"/>
              </a:rPr>
              <a:t>)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3800" b="1" dirty="0">
              <a:latin typeface="+mj-lt"/>
            </a:endParaRPr>
          </a:p>
          <a:p>
            <a:pPr lvl="3">
              <a:lnSpc>
                <a:spcPct val="80000"/>
              </a:lnSpc>
              <a:buFontTx/>
              <a:buChar char="-"/>
              <a:defRPr/>
            </a:pPr>
            <a:r>
              <a:rPr lang="en-US" sz="3800" b="1" dirty="0" smtClean="0"/>
              <a:t>PSP</a:t>
            </a:r>
            <a:endParaRPr lang="en-US" sz="1900" b="1" dirty="0" smtClean="0"/>
          </a:p>
          <a:p>
            <a:pPr lvl="2">
              <a:lnSpc>
                <a:spcPct val="170000"/>
              </a:lnSpc>
              <a:defRPr/>
            </a:pPr>
            <a:endParaRPr lang="en-US" sz="1900" b="1" dirty="0"/>
          </a:p>
          <a:p>
            <a:pPr lvl="2">
              <a:lnSpc>
                <a:spcPct val="170000"/>
              </a:lnSpc>
              <a:defRPr/>
            </a:pPr>
            <a:endParaRPr lang="en-US" sz="3000" b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3000" b="1" dirty="0" smtClean="0"/>
              <a:t>Source: 1) Dickson D. Parkinson’s Disease and Parkinsonism: Neuropathology. 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3000" b="1" i="1" dirty="0" smtClean="0"/>
              <a:t>Cold Spring </a:t>
            </a:r>
            <a:r>
              <a:rPr lang="en-US" sz="3000" b="1" i="1" dirty="0" err="1" smtClean="0"/>
              <a:t>Harb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Perspect</a:t>
            </a:r>
            <a:r>
              <a:rPr lang="en-US" sz="3000" b="1" i="1" dirty="0" smtClean="0"/>
              <a:t> Med </a:t>
            </a:r>
            <a:r>
              <a:rPr lang="en-US" sz="3000" b="1" dirty="0" smtClean="0"/>
              <a:t>2012;2:a009258 2) </a:t>
            </a:r>
            <a:r>
              <a:rPr lang="en-US" sz="3000" b="1" dirty="0" err="1" smtClean="0"/>
              <a:t>Rizek</a:t>
            </a:r>
            <a:r>
              <a:rPr lang="en-US" sz="3000" b="1" dirty="0" smtClean="0"/>
              <a:t> P, Kumar N, Jog M. 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3000" b="1" dirty="0" smtClean="0"/>
              <a:t>An update on the diagnosis and treatment  of Parkinson disease. CMAJ 2016.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3000" b="1" dirty="0"/>
              <a:t>DOI10.1503/cmaj.151179</a:t>
            </a:r>
            <a:endParaRPr lang="en-US" sz="3000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1300" dirty="0" smtClean="0"/>
              <a:t> 	</a:t>
            </a:r>
            <a:endParaRPr lang="en-US" sz="2884" dirty="0"/>
          </a:p>
        </p:txBody>
      </p:sp>
      <p:sp>
        <p:nvSpPr>
          <p:cNvPr id="3" name="Rectangle 2"/>
          <p:cNvSpPr/>
          <p:nvPr/>
        </p:nvSpPr>
        <p:spPr>
          <a:xfrm>
            <a:off x="6271417" y="6344617"/>
            <a:ext cx="307713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800" i="1" dirty="0" smtClean="0"/>
              <a:t>In: Farrer MJ. Genetics of Parkinson Disease. Paradigm Shifts and Future Prospects. Nat Rev </a:t>
            </a:r>
            <a:r>
              <a:rPr lang="en-US" sz="800" i="1" dirty="0" err="1" smtClean="0"/>
              <a:t>Gernet</a:t>
            </a:r>
            <a:r>
              <a:rPr lang="en-US" sz="800" i="1" dirty="0" smtClean="0"/>
              <a:t> 2006.:7(4):306-18 </a:t>
            </a:r>
            <a:r>
              <a:rPr lang="en-US" sz="500" i="1" dirty="0" smtClean="0">
                <a:hlinkClick r:id="rId3"/>
              </a:rPr>
              <a:t>/</a:t>
            </a:r>
            <a:endParaRPr lang="en-US" sz="5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086" y="3795775"/>
            <a:ext cx="2919413" cy="23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9" y="0"/>
            <a:ext cx="9067800" cy="7469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Parkinsonism and Parkinson’s Disease ICD-9 vs. ICD-10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719" y="518319"/>
            <a:ext cx="8947706" cy="6801048"/>
          </a:xfrm>
        </p:spPr>
        <p:txBody>
          <a:bodyPr>
            <a:normAutofit lnSpcReduction="10000"/>
          </a:bodyPr>
          <a:lstStyle/>
          <a:p>
            <a:pPr lvl="5">
              <a:lnSpc>
                <a:spcPct val="80000"/>
              </a:lnSpc>
              <a:defRPr/>
            </a:pPr>
            <a:endParaRPr lang="en-US" sz="600" b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 				</a:t>
            </a:r>
            <a:r>
              <a:rPr lang="en-US" sz="1800" b="1" dirty="0" smtClean="0">
                <a:solidFill>
                  <a:srgbClr val="92D050"/>
                </a:solidFill>
              </a:rPr>
              <a:t>ICD 9</a:t>
            </a:r>
            <a:r>
              <a:rPr lang="en-US" sz="1800" b="1" dirty="0" smtClean="0"/>
              <a:t>			</a:t>
            </a:r>
            <a:r>
              <a:rPr lang="en-US" sz="1800" b="1" u="sng" dirty="0" smtClean="0">
                <a:solidFill>
                  <a:srgbClr val="92D050"/>
                </a:solidFill>
              </a:rPr>
              <a:t>ICD 10*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Parkinsonism</a:t>
            </a:r>
            <a:r>
              <a:rPr lang="en-US" sz="1800" b="1" dirty="0" smtClean="0"/>
              <a:t> 		332.0			G20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Parkinson’s Disease</a:t>
            </a:r>
            <a:r>
              <a:rPr lang="en-US" sz="1800" b="1" dirty="0" smtClean="0"/>
              <a:t>		332.0			G20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200" b="1" i="1" dirty="0" smtClean="0"/>
              <a:t>Aliases:  Paralysis </a:t>
            </a:r>
            <a:r>
              <a:rPr lang="en-US" sz="1200" b="1" i="1" dirty="0" err="1" smtClean="0"/>
              <a:t>Agitans</a:t>
            </a:r>
            <a:r>
              <a:rPr lang="en-US" sz="1200" b="1" i="1" dirty="0" smtClean="0"/>
              <a:t>, Idiopathic or Primary Parkinsonism or PD,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Secondary Parkinsonism</a:t>
            </a:r>
            <a:r>
              <a:rPr lang="en-US" sz="1800" b="1" dirty="0" smtClean="0"/>
              <a:t>	332.1			G21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Drug – Induced		332.1			G21.1	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000" b="1" dirty="0" smtClean="0"/>
              <a:t>Neuroleptic Medication Induced	332.1</a:t>
            </a:r>
            <a:r>
              <a:rPr lang="en-US" sz="1400" b="1" dirty="0" smtClean="0"/>
              <a:t>			</a:t>
            </a:r>
            <a:r>
              <a:rPr lang="en-US" sz="1000" b="1" dirty="0" smtClean="0"/>
              <a:t>G21.11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000" b="1" dirty="0" smtClean="0"/>
              <a:t>Other Drug Induced 		332.1			G21.19</a:t>
            </a:r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10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Due to other external agents	332.1 			G21.2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000" b="1" dirty="0" smtClean="0"/>
              <a:t>Carbon Monoxide		332.1			T58.94XS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000" b="1" dirty="0"/>
              <a:t>C</a:t>
            </a:r>
            <a:r>
              <a:rPr lang="en-US" sz="1000" b="1" dirty="0" smtClean="0"/>
              <a:t>arbon Disulfide		332.1			982.2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000" b="1" dirty="0" smtClean="0"/>
              <a:t>Manganese			332.1			T56.894D					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Vascular</a:t>
            </a:r>
            <a:r>
              <a:rPr lang="en-US" sz="1400" b="1" dirty="0"/>
              <a:t> </a:t>
            </a:r>
            <a:r>
              <a:rPr lang="en-US" sz="1400" b="1" dirty="0" smtClean="0"/>
              <a:t>parkinsonism		322.1			G21.4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Other secondary parkinsonism	332.1			G21.8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b="1" dirty="0" smtClean="0"/>
              <a:t>Secondary parkinsonism, </a:t>
            </a:r>
            <a:r>
              <a:rPr lang="en-US" sz="1400" b="1" dirty="0" err="1" smtClean="0"/>
              <a:t>unsp</a:t>
            </a:r>
            <a:r>
              <a:rPr lang="en-US" sz="1400" b="1" dirty="0" smtClean="0"/>
              <a:t>.	332.1			G21.9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Parkinson-Plus</a:t>
            </a:r>
            <a:r>
              <a:rPr lang="en-US" sz="1800" b="1" dirty="0" smtClean="0"/>
              <a:t>		332.0			G20		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	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Multiple Systems Atrophy (MSA)	333.0			G13.8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b="1" dirty="0" smtClean="0"/>
              <a:t>Progressive </a:t>
            </a:r>
            <a:r>
              <a:rPr lang="en-US" sz="1200" b="1" dirty="0" err="1"/>
              <a:t>Supranuclear</a:t>
            </a:r>
            <a:r>
              <a:rPr lang="en-US" sz="1200" b="1" dirty="0"/>
              <a:t> Palsy (PSP</a:t>
            </a:r>
            <a:r>
              <a:rPr lang="en-US" sz="1200" b="1" dirty="0" smtClean="0"/>
              <a:t>)	333.0			G23.1</a:t>
            </a:r>
            <a:endParaRPr lang="en-US" sz="1200" b="1" dirty="0"/>
          </a:p>
          <a:p>
            <a:pPr lvl="1">
              <a:lnSpc>
                <a:spcPct val="80000"/>
              </a:lnSpc>
              <a:defRPr/>
            </a:pPr>
            <a:r>
              <a:rPr lang="en-US" sz="1200" b="1" dirty="0" err="1"/>
              <a:t>Corticobasal</a:t>
            </a:r>
            <a:r>
              <a:rPr lang="en-US" sz="1200" b="1" dirty="0"/>
              <a:t> Degeneration (CBD</a:t>
            </a:r>
            <a:r>
              <a:rPr lang="en-US" sz="1200" b="1" dirty="0" smtClean="0"/>
              <a:t>)	331.6			G31.85</a:t>
            </a:r>
            <a:endParaRPr lang="en-US" sz="1200" b="1" dirty="0"/>
          </a:p>
          <a:p>
            <a:pPr lvl="1">
              <a:lnSpc>
                <a:spcPct val="80000"/>
              </a:lnSpc>
              <a:defRPr/>
            </a:pPr>
            <a:r>
              <a:rPr lang="en-US" sz="1200" b="1" dirty="0" err="1"/>
              <a:t>Lewy</a:t>
            </a:r>
            <a:r>
              <a:rPr lang="en-US" sz="1200" b="1" dirty="0"/>
              <a:t> Body Dementia (LBD</a:t>
            </a:r>
            <a:r>
              <a:rPr lang="en-US" sz="1200" b="1" dirty="0" smtClean="0"/>
              <a:t>)		331.82			G31.83	</a:t>
            </a:r>
            <a:endParaRPr lang="en-US" sz="1200" b="1" dirty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 smtClean="0"/>
          </a:p>
          <a:p>
            <a:pPr marL="171450" indent="-17145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200" i="1" dirty="0" smtClean="0"/>
              <a:t> * </a:t>
            </a:r>
            <a:r>
              <a:rPr lang="en-US" sz="1200" b="1" i="1" dirty="0" smtClean="0">
                <a:solidFill>
                  <a:srgbClr val="FFFF00"/>
                </a:solidFill>
              </a:rPr>
              <a:t>ICD-10 </a:t>
            </a:r>
            <a:r>
              <a:rPr lang="en-US" sz="1200" i="1" dirty="0" smtClean="0"/>
              <a:t>- </a:t>
            </a:r>
            <a:r>
              <a:rPr lang="en-US" sz="1200" dirty="0" smtClean="0"/>
              <a:t>10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Revision of the </a:t>
            </a:r>
            <a:r>
              <a:rPr lang="en-US" sz="1200" i="1" dirty="0" smtClean="0"/>
              <a:t>International Statistical Classification of Diseases and Related Health Problems – in use since 1999, replaced ICD-9 </a:t>
            </a:r>
            <a:r>
              <a:rPr lang="en-US" sz="1200" b="1" i="1" u="sng" dirty="0" smtClean="0"/>
              <a:t>as of October 1, 2015   </a:t>
            </a:r>
            <a:endParaRPr lang="en-US" sz="1200" b="1" i="1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30577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18638" cy="7469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UK </a:t>
            </a:r>
            <a:r>
              <a:rPr lang="en-US" sz="1800" b="1" dirty="0">
                <a:solidFill>
                  <a:srgbClr val="FFFF00"/>
                </a:solidFill>
              </a:rPr>
              <a:t>Parkinson’s Disease Society Brain Bank Clinical Diagnostic Criteria (UKPDSBRC</a:t>
            </a:r>
            <a:r>
              <a:rPr lang="en-US" sz="1800" b="1" dirty="0" smtClean="0">
                <a:solidFill>
                  <a:srgbClr val="FFFF00"/>
                </a:solidFill>
              </a:rPr>
              <a:t>), 1988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3681" y="746919"/>
            <a:ext cx="4203224" cy="6724848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defRPr/>
            </a:pPr>
            <a:endParaRPr lang="en-US" sz="16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Designed for diagnosis in pathologic series, adapted by clinical community</a:t>
            </a:r>
          </a:p>
          <a:p>
            <a:pPr lvl="1">
              <a:lnSpc>
                <a:spcPct val="80000"/>
              </a:lnSpc>
              <a:defRPr/>
            </a:pPr>
            <a:endParaRPr lang="en-US" sz="1600" b="1" dirty="0"/>
          </a:p>
          <a:p>
            <a:pPr lvl="1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92D050"/>
                </a:solidFill>
              </a:rPr>
              <a:t>Did not identify early stages of disease,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b="1" dirty="0">
              <a:solidFill>
                <a:srgbClr val="92D05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Diagnosis based on Parkinsonism criteria + Exclusion Criteria + Supportive Criteria</a:t>
            </a:r>
          </a:p>
          <a:p>
            <a:pPr lvl="1">
              <a:lnSpc>
                <a:spcPct val="80000"/>
              </a:lnSpc>
              <a:defRPr/>
            </a:pPr>
            <a:endParaRPr lang="en-US" sz="1600" b="1" dirty="0"/>
          </a:p>
          <a:p>
            <a:pPr lvl="1">
              <a:lnSpc>
                <a:spcPct val="80000"/>
              </a:lnSpc>
              <a:defRPr/>
            </a:pPr>
            <a:r>
              <a:rPr lang="en-US" sz="1600" b="1" dirty="0" smtClean="0"/>
              <a:t>8 out of 10 patients with parkinsonism /PD diagnosed correctly (pooled diagnostic accuracy </a:t>
            </a:r>
            <a:r>
              <a:rPr lang="en-US" sz="1600" b="1" u="sng" dirty="0" smtClean="0">
                <a:solidFill>
                  <a:srgbClr val="FFFF00"/>
                </a:solidFill>
              </a:rPr>
              <a:t>82.7%, </a:t>
            </a:r>
            <a:r>
              <a:rPr lang="en-US" sz="1600" b="1" dirty="0" smtClean="0"/>
              <a:t>higher for experts in movement disorders</a:t>
            </a:r>
          </a:p>
          <a:p>
            <a:pPr lvl="1">
              <a:lnSpc>
                <a:spcPct val="80000"/>
              </a:lnSpc>
              <a:defRPr/>
            </a:pPr>
            <a:endParaRPr lang="en-US" sz="1400" b="1" dirty="0" smtClean="0"/>
          </a:p>
          <a:p>
            <a:pPr marL="57150" lvl="1" indent="-57150">
              <a:lnSpc>
                <a:spcPct val="80000"/>
              </a:lnSpc>
              <a:buNone/>
              <a:defRPr/>
            </a:pPr>
            <a:endParaRPr lang="en-US" sz="1100" b="1" i="1" dirty="0" smtClean="0"/>
          </a:p>
          <a:p>
            <a:pPr marL="57150" lvl="1" indent="-57150">
              <a:lnSpc>
                <a:spcPct val="80000"/>
              </a:lnSpc>
              <a:buNone/>
              <a:defRPr/>
            </a:pPr>
            <a:r>
              <a:rPr lang="en-US" sz="1100" b="1" i="1" dirty="0" smtClean="0"/>
              <a:t>	</a:t>
            </a:r>
            <a:r>
              <a:rPr lang="en-US" sz="1100" b="1" i="1" dirty="0"/>
              <a:t>	</a:t>
            </a:r>
            <a:r>
              <a:rPr lang="en-US" sz="1100" b="1" i="1" dirty="0" smtClean="0"/>
              <a:t>Rizzo et al. Accuracy of clinical diagnosis of 	Parkinson Disease: A systematic Review and 	meta-analysis. Neurology 2016: 86(6):566-76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300" dirty="0" smtClean="0"/>
              <a:t>	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719" y="670719"/>
            <a:ext cx="5005388" cy="62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8" y="61119"/>
            <a:ext cx="9144000" cy="7469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International Parkinson and Movement Disorder Society (MDS)  Clinical/Research Diagnostic Criteria, 2017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Two step diagnostic process:</a:t>
            </a:r>
          </a:p>
          <a:p>
            <a:pPr lvl="1">
              <a:lnSpc>
                <a:spcPct val="80000"/>
              </a:lnSpc>
              <a:defRPr/>
            </a:pPr>
            <a:endParaRPr lang="en-US" sz="2000" b="1" dirty="0"/>
          </a:p>
          <a:p>
            <a:pPr marL="1288664" lvl="2" indent="-342900">
              <a:lnSpc>
                <a:spcPct val="80000"/>
              </a:lnSpc>
              <a:buAutoNum type="arabicParenR"/>
              <a:defRPr/>
            </a:pPr>
            <a:endParaRPr lang="en-US" sz="1600" b="1" dirty="0"/>
          </a:p>
          <a:p>
            <a:pPr marL="1288664" lvl="2" indent="-342900">
              <a:lnSpc>
                <a:spcPct val="80000"/>
              </a:lnSpc>
              <a:buAutoNum type="arabicParenR"/>
              <a:defRPr/>
            </a:pPr>
            <a:endParaRPr lang="en-US" sz="1600" b="1" dirty="0" smtClean="0"/>
          </a:p>
          <a:p>
            <a:pPr marL="1288664" lvl="2" indent="-342900">
              <a:lnSpc>
                <a:spcPct val="80000"/>
              </a:lnSpc>
              <a:buAutoNum type="arabicParenR"/>
              <a:defRPr/>
            </a:pPr>
            <a:endParaRPr lang="en-US" sz="1600" b="1" dirty="0"/>
          </a:p>
          <a:p>
            <a:pPr marL="1288664" lvl="2" indent="-342900">
              <a:lnSpc>
                <a:spcPct val="80000"/>
              </a:lnSpc>
              <a:buAutoNum type="arabicParenR"/>
              <a:defRPr/>
            </a:pPr>
            <a:endParaRPr lang="en-US" sz="1600" b="1" dirty="0" smtClean="0"/>
          </a:p>
          <a:p>
            <a:pPr marL="1288664" lvl="2" indent="-342900">
              <a:lnSpc>
                <a:spcPct val="80000"/>
              </a:lnSpc>
              <a:buAutoNum type="arabicParenR"/>
              <a:defRPr/>
            </a:pPr>
            <a:endParaRPr lang="en-US" sz="1600" b="1" dirty="0"/>
          </a:p>
          <a:p>
            <a:pPr marL="1288664" lvl="2" indent="-342900">
              <a:lnSpc>
                <a:spcPct val="80000"/>
              </a:lnSpc>
              <a:buAutoNum type="arabicParenR"/>
              <a:defRPr/>
            </a:pPr>
            <a:endParaRPr lang="en-US" sz="1600" b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285750" lvl="2" indent="-285750">
              <a:lnSpc>
                <a:spcPct val="80000"/>
              </a:lnSpc>
              <a:buFontTx/>
              <a:buChar char="-"/>
              <a:defRPr/>
            </a:pPr>
            <a:r>
              <a:rPr lang="en-US" sz="1800" b="1" i="1" dirty="0" smtClean="0"/>
              <a:t>MDS Unified Parkinson’s Disease Rating Scale (MDS-UPDRS)  </a:t>
            </a:r>
          </a:p>
          <a:p>
            <a:pPr marL="758632" lvl="3" indent="-285750">
              <a:lnSpc>
                <a:spcPct val="80000"/>
              </a:lnSpc>
              <a:buFontTx/>
              <a:buChar char="-"/>
              <a:defRPr/>
            </a:pPr>
            <a:r>
              <a:rPr lang="en-US" sz="1400" b="1" i="1" dirty="0" smtClean="0"/>
              <a:t>0 = normal to 4 = several, Maximum Score  199 with 2008 update to 272 </a:t>
            </a:r>
          </a:p>
          <a:p>
            <a:pPr marL="758632" lvl="3" indent="-285750">
              <a:lnSpc>
                <a:spcPct val="80000"/>
              </a:lnSpc>
              <a:buFontTx/>
              <a:buChar char="-"/>
              <a:defRPr/>
            </a:pPr>
            <a:r>
              <a:rPr lang="en-US" sz="1400" b="1" i="1" dirty="0" smtClean="0"/>
              <a:t>65 items in four parts  (to assess both motor and non-motor symptoms)</a:t>
            </a:r>
          </a:p>
          <a:p>
            <a:pPr marL="1231514" lvl="4" indent="-285750">
              <a:lnSpc>
                <a:spcPct val="80000"/>
              </a:lnSpc>
              <a:buFontTx/>
              <a:buChar char="-"/>
              <a:defRPr/>
            </a:pPr>
            <a:r>
              <a:rPr lang="en-US" sz="1400" b="1" i="1" dirty="0" smtClean="0"/>
              <a:t>Part I, Mentation, Behavior and Mood</a:t>
            </a:r>
          </a:p>
          <a:p>
            <a:pPr marL="1231514" lvl="4" indent="-285750">
              <a:lnSpc>
                <a:spcPct val="80000"/>
              </a:lnSpc>
              <a:buFontTx/>
              <a:buChar char="-"/>
              <a:defRPr/>
            </a:pPr>
            <a:r>
              <a:rPr lang="en-US" sz="1400" b="1" i="1" dirty="0" smtClean="0"/>
              <a:t>Part II Activities of Daily Living</a:t>
            </a:r>
          </a:p>
          <a:p>
            <a:pPr marL="1231514" lvl="4" indent="-285750">
              <a:lnSpc>
                <a:spcPct val="80000"/>
              </a:lnSpc>
              <a:buFontTx/>
              <a:buChar char="-"/>
              <a:defRPr/>
            </a:pPr>
            <a:r>
              <a:rPr lang="en-US" sz="1400" b="1" i="1" dirty="0" smtClean="0"/>
              <a:t>Part III – Motor Examination</a:t>
            </a:r>
          </a:p>
          <a:p>
            <a:pPr marL="1231514" lvl="4" indent="-285750">
              <a:lnSpc>
                <a:spcPct val="80000"/>
              </a:lnSpc>
              <a:buFontTx/>
              <a:buChar char="-"/>
              <a:defRPr/>
            </a:pPr>
            <a:r>
              <a:rPr lang="en-US" sz="1400" b="1" i="1" dirty="0" smtClean="0"/>
              <a:t>Part IV – Complications of Therapy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dirty="0" smtClean="0"/>
              <a:t>Goetz C et al. Movement Disorder Society-Sponsored Revision of the Unified Parkinson’s Disease Rating Scale (MDS-UPDRS): </a:t>
            </a:r>
            <a:r>
              <a:rPr lang="en-US" sz="1200" dirty="0" err="1" smtClean="0"/>
              <a:t>ScalePresentation</a:t>
            </a:r>
            <a:r>
              <a:rPr lang="en-US" sz="1200" dirty="0" smtClean="0"/>
              <a:t> and </a:t>
            </a:r>
            <a:r>
              <a:rPr lang="en-US" sz="1200" dirty="0" err="1" smtClean="0"/>
              <a:t>Clinimetric</a:t>
            </a:r>
            <a:r>
              <a:rPr lang="en-US" sz="1200" dirty="0" smtClean="0"/>
              <a:t> Testing Results. </a:t>
            </a:r>
            <a:r>
              <a:rPr lang="en-US" sz="1200" dirty="0" err="1" smtClean="0"/>
              <a:t>Mov</a:t>
            </a:r>
            <a:r>
              <a:rPr lang="en-US" sz="1200" dirty="0" smtClean="0"/>
              <a:t> </a:t>
            </a:r>
            <a:r>
              <a:rPr lang="en-US" sz="1200" dirty="0" err="1" smtClean="0"/>
              <a:t>Disord</a:t>
            </a:r>
            <a:r>
              <a:rPr lang="en-US" sz="1200" dirty="0" smtClean="0"/>
              <a:t> 2008;23:pp-2129-2170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dirty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dirty="0" err="1" smtClean="0"/>
              <a:t>Postuma</a:t>
            </a:r>
            <a:r>
              <a:rPr lang="en-US" sz="1200" dirty="0" smtClean="0"/>
              <a:t> </a:t>
            </a:r>
            <a:r>
              <a:rPr lang="en-US" sz="1200" dirty="0"/>
              <a:t>RB, Berg D, Stern M, et al. MDS Clinical Diagnostic Criteria for Parkinson’s Disease. </a:t>
            </a:r>
            <a:r>
              <a:rPr lang="en-US" sz="1200" dirty="0" err="1"/>
              <a:t>Mov</a:t>
            </a:r>
            <a:r>
              <a:rPr lang="en-US" sz="1200" dirty="0"/>
              <a:t> </a:t>
            </a:r>
            <a:r>
              <a:rPr lang="en-US" sz="1200" dirty="0" err="1"/>
              <a:t>Disord</a:t>
            </a:r>
            <a:r>
              <a:rPr lang="en-US" sz="1200" dirty="0"/>
              <a:t> 2015;30: 1591-1600</a:t>
            </a:r>
            <a:r>
              <a:rPr lang="en-US" sz="12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1432719"/>
            <a:ext cx="7848600" cy="24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221059"/>
            <a:ext cx="8476774" cy="74691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International Parkinson and Movement Disorder Society (MDS)  Clinical/Research Diagnostic Criteria, 2017</a:t>
            </a:r>
            <a:endParaRPr lang="en-US" sz="2000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594519"/>
            <a:ext cx="8839200" cy="6877248"/>
          </a:xfr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dirty="0" smtClean="0"/>
              <a:t>Supportive Criteria: 1) Clear, beneficial response to dopaminergic therapy; 2) Rest tremor of a limb; 3) Presence of olfactory loss or cardiac denervation on MIBG scintigraphy;  4) presence off levodopa induced </a:t>
            </a:r>
            <a:r>
              <a:rPr lang="en-US" sz="1200" dirty="0" err="1" smtClean="0"/>
              <a:t>sykinesias</a:t>
            </a:r>
            <a:r>
              <a:rPr lang="en-US" sz="1200" dirty="0" smtClean="0"/>
              <a:t> </a:t>
            </a:r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dirty="0" smtClean="0"/>
              <a:t>Red flags:: 1) Rapid progression of gait impairment; 2)A complete absence f of progression of motor symptoms &gt;5 years; 3) severe </a:t>
            </a:r>
            <a:r>
              <a:rPr lang="en-US" sz="1200" dirty="0" err="1" smtClean="0"/>
              <a:t>dsyphnia</a:t>
            </a:r>
            <a:r>
              <a:rPr lang="en-US" sz="1200" dirty="0" smtClean="0"/>
              <a:t> and/or severe dysphagia ; 4) recurrent fails ; 5) absence of any non-motor symptoms despite &gt;5 years of disease duration; 6) Bilateral symmetric parkinsonism</a:t>
            </a:r>
            <a:endParaRPr lang="en-US" sz="1200" i="1" dirty="0" smtClean="0"/>
          </a:p>
          <a:p>
            <a:pPr marL="0" lvl="2" indent="0">
              <a:lnSpc>
                <a:spcPct val="80000"/>
              </a:lnSpc>
              <a:buNone/>
              <a:defRPr/>
            </a:pPr>
            <a:endParaRPr lang="en-US" sz="1200" i="1" dirty="0"/>
          </a:p>
          <a:p>
            <a:pPr marL="0" lvl="2" indent="0">
              <a:lnSpc>
                <a:spcPct val="80000"/>
              </a:lnSpc>
              <a:buNone/>
              <a:defRPr/>
            </a:pPr>
            <a:r>
              <a:rPr lang="en-US" sz="1200" i="1" dirty="0" err="1" smtClean="0"/>
              <a:t>Postuma</a:t>
            </a:r>
            <a:r>
              <a:rPr lang="en-US" sz="1200" i="1" dirty="0" smtClean="0"/>
              <a:t> </a:t>
            </a:r>
            <a:r>
              <a:rPr lang="en-US" sz="1200" i="1" dirty="0"/>
              <a:t>RB, Berg D, Stern M, et al. MDS Clinical Diagnostic Criteria for Parkinson’s Disease. </a:t>
            </a:r>
            <a:r>
              <a:rPr lang="en-US" sz="1200" i="1" dirty="0" err="1"/>
              <a:t>Mov</a:t>
            </a:r>
            <a:r>
              <a:rPr lang="en-US" sz="1200" i="1" dirty="0"/>
              <a:t> </a:t>
            </a:r>
            <a:r>
              <a:rPr lang="en-US" sz="1200" i="1" dirty="0" err="1"/>
              <a:t>Disord</a:t>
            </a:r>
            <a:r>
              <a:rPr lang="en-US" sz="1200" i="1" dirty="0"/>
              <a:t> 2015;30: 1591-1600.</a:t>
            </a:r>
            <a:endParaRPr lang="en-US" sz="12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9" y="1127919"/>
            <a:ext cx="8839200" cy="41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072" y="61119"/>
            <a:ext cx="8476774" cy="10468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Occupational Exposures and Risk of Parkinsonism/Parkinson’s Disease - Research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5519"/>
            <a:ext cx="9128919" cy="6629400"/>
          </a:xfrm>
        </p:spPr>
        <p:txBody>
          <a:bodyPr>
            <a:normAutofit fontScale="62500" lnSpcReduction="20000"/>
          </a:bodyPr>
          <a:lstStyle/>
          <a:p>
            <a:pPr marL="285750" lvl="4" indent="-285750">
              <a:lnSpc>
                <a:spcPct val="80000"/>
              </a:lnSpc>
              <a:buFontTx/>
              <a:buChar char="-"/>
              <a:defRPr/>
            </a:pPr>
            <a:endParaRPr lang="en-US" sz="2000" b="1" u="sng" dirty="0" smtClean="0">
              <a:solidFill>
                <a:srgbClr val="92D050"/>
              </a:solidFill>
            </a:endParaRPr>
          </a:p>
          <a:p>
            <a:pPr marL="285750" lvl="4" indent="-285750">
              <a:lnSpc>
                <a:spcPct val="80000"/>
              </a:lnSpc>
              <a:buFontTx/>
              <a:buChar char="-"/>
              <a:defRPr/>
            </a:pPr>
            <a:endParaRPr lang="en-US" sz="2600" b="1" u="sng" dirty="0" smtClean="0">
              <a:solidFill>
                <a:srgbClr val="92D050"/>
              </a:solidFill>
            </a:endParaRPr>
          </a:p>
          <a:p>
            <a:pPr marL="472882" lvl="5" indent="0">
              <a:lnSpc>
                <a:spcPct val="80000"/>
              </a:lnSpc>
              <a:buNone/>
              <a:defRPr/>
            </a:pPr>
            <a:r>
              <a:rPr lang="en-US" sz="2600" b="1" u="sng" dirty="0" err="1" smtClean="0">
                <a:solidFill>
                  <a:srgbClr val="92D050"/>
                </a:solidFill>
              </a:rPr>
              <a:t>Polchorinated</a:t>
            </a:r>
            <a:r>
              <a:rPr lang="en-US" sz="2600" b="1" u="sng" dirty="0" smtClean="0">
                <a:solidFill>
                  <a:srgbClr val="92D050"/>
                </a:solidFill>
              </a:rPr>
              <a:t> Biphenyls (PCBs) </a:t>
            </a:r>
            <a:r>
              <a:rPr lang="en-US" sz="2600" b="1" dirty="0" smtClean="0"/>
              <a:t> </a:t>
            </a:r>
          </a:p>
          <a:p>
            <a:pPr marL="285750" lvl="4" indent="-285750">
              <a:lnSpc>
                <a:spcPct val="80000"/>
              </a:lnSpc>
              <a:buFontTx/>
              <a:buChar char="-"/>
              <a:defRPr/>
            </a:pPr>
            <a:endParaRPr lang="en-US" sz="26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2600" b="1" dirty="0" smtClean="0"/>
              <a:t>Non-flammable, chemically stable, excellent electrical insulating properties - - wide industrial use, most commonly used: </a:t>
            </a:r>
            <a:r>
              <a:rPr lang="en-US" sz="2600" b="1" dirty="0" err="1" smtClean="0"/>
              <a:t>Aroclor</a:t>
            </a:r>
            <a:r>
              <a:rPr lang="en-US" sz="2600" b="1" dirty="0" smtClean="0"/>
              <a:t> 1242,1254 1260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26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2600" b="1" dirty="0" smtClean="0"/>
              <a:t>No longer manufactured, processed and distributed in the US (1977) but still found in the environment (</a:t>
            </a:r>
            <a:r>
              <a:rPr lang="en-US" sz="2600" b="1" dirty="0" err="1" smtClean="0"/>
              <a:t>Aroclor</a:t>
            </a:r>
            <a:r>
              <a:rPr lang="en-US" sz="2600" b="1" dirty="0" smtClean="0"/>
              <a:t> 1254 – 54% Cl 54% Cl – half life 4.8 years) . On-going servicing of “enclosed PCBs”    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26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2600" b="1" dirty="0" smtClean="0"/>
              <a:t>Most common occupational </a:t>
            </a:r>
            <a:r>
              <a:rPr lang="en-US" sz="2600" b="1" dirty="0"/>
              <a:t>exposure primarily through inhalation and/or </a:t>
            </a:r>
            <a:r>
              <a:rPr lang="en-US" sz="2600" b="1" dirty="0" smtClean="0"/>
              <a:t>skin</a:t>
            </a:r>
            <a:endParaRPr lang="en-US" sz="2600" b="1" dirty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2600" b="1" dirty="0" smtClean="0"/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r>
              <a:rPr lang="en-US" sz="2600" b="1" dirty="0" smtClean="0"/>
              <a:t>Dose Reconstruction Feasibility Study Oak Ridge Reservation (ORR) Health Studies (</a:t>
            </a:r>
            <a:r>
              <a:rPr lang="en-US" sz="2600" b="1" i="1" dirty="0" smtClean="0"/>
              <a:t>TN </a:t>
            </a:r>
            <a:r>
              <a:rPr lang="en-US" sz="2600" b="1" i="1" dirty="0" err="1"/>
              <a:t>Dept</a:t>
            </a:r>
            <a:r>
              <a:rPr lang="en-US" sz="2600" b="1" i="1" dirty="0"/>
              <a:t> .of </a:t>
            </a:r>
            <a:r>
              <a:rPr lang="en-US" sz="2600" b="1" i="1" dirty="0" smtClean="0"/>
              <a:t>Health, Oak Ridge Health Agreement Steering Panel</a:t>
            </a:r>
            <a:r>
              <a:rPr lang="en-US" sz="2600" b="1" dirty="0" smtClean="0"/>
              <a:t>)</a:t>
            </a:r>
          </a:p>
          <a:p>
            <a:pPr marL="758632" lvl="5" indent="-285750">
              <a:lnSpc>
                <a:spcPct val="120000"/>
              </a:lnSpc>
              <a:buFontTx/>
              <a:buChar char="-"/>
              <a:defRPr/>
            </a:pPr>
            <a:endParaRPr lang="en-US" sz="2600" b="1" dirty="0" smtClean="0"/>
          </a:p>
          <a:p>
            <a:pPr marL="1990146" lvl="5" indent="-342900">
              <a:lnSpc>
                <a:spcPct val="120000"/>
              </a:lnSpc>
              <a:buFontTx/>
              <a:buChar char="-"/>
              <a:defRPr/>
            </a:pPr>
            <a:r>
              <a:rPr lang="en-US" sz="2600" b="1" dirty="0" smtClean="0"/>
              <a:t>PCBs used extensively at the Y-12, K-25 and X-10 facilities:</a:t>
            </a:r>
          </a:p>
          <a:p>
            <a:pPr marL="2463028" lvl="6" indent="-342900">
              <a:lnSpc>
                <a:spcPct val="120000"/>
              </a:lnSpc>
              <a:buFontTx/>
              <a:buChar char="-"/>
              <a:defRPr/>
            </a:pPr>
            <a:r>
              <a:rPr lang="en-US" sz="2600" b="1" i="1" dirty="0" smtClean="0"/>
              <a:t>In electrical equipment, </a:t>
            </a:r>
          </a:p>
          <a:p>
            <a:pPr marL="2463028" lvl="6" indent="-342900">
              <a:lnSpc>
                <a:spcPct val="120000"/>
              </a:lnSpc>
              <a:buFontTx/>
              <a:buChar char="-"/>
              <a:defRPr/>
            </a:pPr>
            <a:r>
              <a:rPr lang="en-US" sz="2600" b="1" i="1" dirty="0" smtClean="0"/>
              <a:t>as cutting fluid in machining operations </a:t>
            </a:r>
          </a:p>
          <a:p>
            <a:pPr marL="2463028" lvl="6" indent="-342900">
              <a:lnSpc>
                <a:spcPct val="120000"/>
              </a:lnSpc>
              <a:buFontTx/>
              <a:buChar char="-"/>
              <a:defRPr/>
            </a:pPr>
            <a:r>
              <a:rPr lang="en-US" sz="2600" b="1" i="1" dirty="0" smtClean="0"/>
              <a:t>for fabrication of metal weapon parts, </a:t>
            </a:r>
          </a:p>
          <a:p>
            <a:pPr marL="2463028" lvl="6" indent="-342900">
              <a:lnSpc>
                <a:spcPct val="120000"/>
              </a:lnSpc>
              <a:buFontTx/>
              <a:buChar char="-"/>
              <a:defRPr/>
            </a:pPr>
            <a:r>
              <a:rPr lang="en-US" sz="2600" b="1" i="1" dirty="0" smtClean="0"/>
              <a:t>as </a:t>
            </a:r>
            <a:r>
              <a:rPr lang="en-US" sz="2600" b="1" i="1" dirty="0"/>
              <a:t>c</a:t>
            </a:r>
            <a:r>
              <a:rPr lang="en-US" sz="2600" b="1" i="1" dirty="0" smtClean="0"/>
              <a:t>omponent of paints, coatings, adhesives, inks and gaskets</a:t>
            </a:r>
          </a:p>
          <a:p>
            <a:pPr marL="1044382" lvl="3" indent="-342900">
              <a:lnSpc>
                <a:spcPct val="120000"/>
              </a:lnSpc>
              <a:buFontTx/>
              <a:buChar char="-"/>
              <a:defRPr/>
            </a:pPr>
            <a:endParaRPr lang="en-US" sz="1900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 smtClean="0"/>
          </a:p>
          <a:p>
            <a:pPr marL="945764" lvl="2" indent="0">
              <a:lnSpc>
                <a:spcPct val="80000"/>
              </a:lnSpc>
              <a:buNone/>
              <a:defRPr/>
            </a:pPr>
            <a:endParaRPr lang="en-US" sz="2084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84" dirty="0" smtClean="0"/>
              <a:t> </a:t>
            </a:r>
            <a:endParaRPr lang="en-US" sz="288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84" dirty="0"/>
          </a:p>
        </p:txBody>
      </p:sp>
    </p:spTree>
    <p:extLst>
      <p:ext uri="{BB962C8B-B14F-4D97-AF65-F5344CB8AC3E}">
        <p14:creationId xmlns:p14="http://schemas.microsoft.com/office/powerpoint/2010/main" val="37910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62033</TotalTime>
  <Words>1603</Words>
  <Application>Microsoft Office PowerPoint</Application>
  <PresentationFormat>Custom</PresentationFormat>
  <Paragraphs>491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Parkinsonism and Parkinson’s Disease   </vt:lpstr>
      <vt:lpstr>Parkinsonism</vt:lpstr>
      <vt:lpstr>Parkinsonism - Classification</vt:lpstr>
      <vt:lpstr> Parkinsonism - Pathology</vt:lpstr>
      <vt:lpstr>Parkinsonism and Parkinson’s Disease ICD-9 vs. ICD-10</vt:lpstr>
      <vt:lpstr>UK Parkinson’s Disease Society Brain Bank Clinical Diagnostic Criteria (UKPDSBRC), 1988</vt:lpstr>
      <vt:lpstr>  International Parkinson and Movement Disorder Society (MDS)  Clinical/Research Diagnostic Criteria, 2017 </vt:lpstr>
      <vt:lpstr>International Parkinson and Movement Disorder Society (MDS)  Clinical/Research Diagnostic Criteria, 2017</vt:lpstr>
      <vt:lpstr>Occupational Exposures and Risk of Parkinsonism/Parkinson’s Disease - Research</vt:lpstr>
      <vt:lpstr> Occupational Exposures and Risk of Parkinsonism/Parkinson’s Disease - Research</vt:lpstr>
      <vt:lpstr>Occupational Exposures and Risk of Parkinsonism/Parkinson’s Disease - Research</vt:lpstr>
      <vt:lpstr> Occupational Exposures and Risk of Parkinsonism/Parkinson’s Disease - Research</vt:lpstr>
      <vt:lpstr>Occupational/Environmental Exposures and Risk of Parkinson’s Disease - Research</vt:lpstr>
      <vt:lpstr>Occupational/Environmental Exposures and Risk of Parkinson’s Disease - Research</vt:lpstr>
      <vt:lpstr>International Parkinson and Movement Disorder Society (MDS)  Clinical/Research Diagnostic Criteria, 2017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mmikulski</dc:creator>
  <cp:lastModifiedBy>Rhoads, Carrie - OWCP</cp:lastModifiedBy>
  <cp:revision>4326</cp:revision>
  <cp:lastPrinted>2018-04-20T15:23:54Z</cp:lastPrinted>
  <dcterms:created xsi:type="dcterms:W3CDTF">2010-01-06T19:05:21Z</dcterms:created>
  <dcterms:modified xsi:type="dcterms:W3CDTF">2019-04-24T17:02:28Z</dcterms:modified>
</cp:coreProperties>
</file>