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66" r:id="rId2"/>
    <p:sldId id="329" r:id="rId3"/>
    <p:sldId id="303" r:id="rId4"/>
    <p:sldId id="363" r:id="rId5"/>
    <p:sldId id="402" r:id="rId6"/>
    <p:sldId id="403" r:id="rId7"/>
    <p:sldId id="404" r:id="rId8"/>
    <p:sldId id="364" r:id="rId9"/>
    <p:sldId id="302" r:id="rId10"/>
    <p:sldId id="365" r:id="rId11"/>
    <p:sldId id="366" r:id="rId12"/>
    <p:sldId id="380" r:id="rId13"/>
    <p:sldId id="379" r:id="rId14"/>
    <p:sldId id="381" r:id="rId15"/>
    <p:sldId id="405" r:id="rId16"/>
    <p:sldId id="384" r:id="rId17"/>
    <p:sldId id="406" r:id="rId18"/>
    <p:sldId id="305" r:id="rId19"/>
    <p:sldId id="410" r:id="rId20"/>
    <p:sldId id="407" r:id="rId21"/>
    <p:sldId id="409" r:id="rId22"/>
    <p:sldId id="411" r:id="rId23"/>
    <p:sldId id="412" r:id="rId24"/>
    <p:sldId id="408" r:id="rId25"/>
    <p:sldId id="377" r:id="rId26"/>
    <p:sldId id="304" r:id="rId27"/>
    <p:sldId id="416" r:id="rId28"/>
    <p:sldId id="413" r:id="rId29"/>
    <p:sldId id="291" r:id="rId30"/>
    <p:sldId id="386" r:id="rId31"/>
    <p:sldId id="389" r:id="rId32"/>
    <p:sldId id="414" r:id="rId33"/>
    <p:sldId id="418" r:id="rId34"/>
    <p:sldId id="388" r:id="rId35"/>
    <p:sldId id="417" r:id="rId36"/>
    <p:sldId id="382" r:id="rId37"/>
    <p:sldId id="394" r:id="rId38"/>
    <p:sldId id="401" r:id="rId39"/>
    <p:sldId id="399" r:id="rId40"/>
    <p:sldId id="400" r:id="rId41"/>
    <p:sldId id="397" r:id="rId42"/>
    <p:sldId id="395" r:id="rId43"/>
    <p:sldId id="392" r:id="rId44"/>
    <p:sldId id="273" r:id="rId45"/>
    <p:sldId id="419"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5" autoAdjust="0"/>
    <p:restoredTop sz="94660"/>
  </p:normalViewPr>
  <p:slideViewPr>
    <p:cSldViewPr snapToGrid="0">
      <p:cViewPr varScale="1">
        <p:scale>
          <a:sx n="101" d="100"/>
          <a:sy n="101" d="100"/>
        </p:scale>
        <p:origin x="564" y="102"/>
      </p:cViewPr>
      <p:guideLst/>
    </p:cSldViewPr>
  </p:slideViewPr>
  <p:notesTextViewPr>
    <p:cViewPr>
      <p:scale>
        <a:sx n="1" d="1"/>
        <a:sy n="1" d="1"/>
      </p:scale>
      <p:origin x="0" y="0"/>
    </p:cViewPr>
  </p:notesTextViewPr>
  <p:sorterViewPr>
    <p:cViewPr varScale="1">
      <p:scale>
        <a:sx n="100" d="100"/>
        <a:sy n="100" d="100"/>
      </p:scale>
      <p:origin x="0" y="-123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ACEB678-C71E-4FF8-B119-E406326C08F8}" type="datetimeFigureOut">
              <a:rPr lang="en-US" smtClean="0"/>
              <a:t>4/26/2021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B857BA8-3C2D-46FB-B831-466F65643EFC}" type="slidenum">
              <a:rPr lang="en-US" smtClean="0"/>
              <a:t>‹#›</a:t>
            </a:fld>
            <a:endParaRPr lang="en-US"/>
          </a:p>
        </p:txBody>
      </p:sp>
    </p:spTree>
    <p:extLst>
      <p:ext uri="{BB962C8B-B14F-4D97-AF65-F5344CB8AC3E}">
        <p14:creationId xmlns:p14="http://schemas.microsoft.com/office/powerpoint/2010/main" val="2686657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452906A-41D5-4CAD-8C17-6FD137A39478}"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4262328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257175" indent="0" algn="ctr">
              <a:buNone/>
              <a:defRPr/>
            </a:lvl2pPr>
            <a:lvl3pPr marL="514350" indent="0" algn="ctr">
              <a:buNone/>
              <a:defRPr/>
            </a:lvl3pPr>
            <a:lvl4pPr marL="771525" indent="0" algn="ctr">
              <a:buNone/>
              <a:defRPr/>
            </a:lvl4pPr>
            <a:lvl5pPr marL="1028700" indent="0" algn="ctr">
              <a:buNone/>
              <a:defRPr/>
            </a:lvl5pPr>
            <a:lvl6pPr marL="1285875" indent="0" algn="ctr">
              <a:buNone/>
              <a:defRPr/>
            </a:lvl6pPr>
            <a:lvl7pPr marL="1543050" indent="0" algn="ctr">
              <a:buNone/>
              <a:defRPr/>
            </a:lvl7pPr>
            <a:lvl8pPr marL="1800225" indent="0" algn="ctr">
              <a:buNone/>
              <a:defRPr/>
            </a:lvl8pPr>
            <a:lvl9pPr marL="20574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41A6C5-B849-45C3-8F7B-9A3711E9EC1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91189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E04533-47B8-42FE-87CD-EABA7932B7B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99514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74642"/>
            <a:ext cx="2171700" cy="56229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74642"/>
            <a:ext cx="6362700" cy="5622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E5C9624-94D9-4CD8-B9E8-BF6DAA5C45C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26323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18214C6-9EB1-4820-B76D-101E49E17E0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64813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225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125"/>
            </a:lvl1pPr>
            <a:lvl2pPr marL="257175" indent="0">
              <a:buNone/>
              <a:defRPr sz="1013"/>
            </a:lvl2pPr>
            <a:lvl3pPr marL="514350" indent="0">
              <a:buNone/>
              <a:defRPr sz="900"/>
            </a:lvl3pPr>
            <a:lvl4pPr marL="771525" indent="0">
              <a:buNone/>
              <a:defRPr sz="788"/>
            </a:lvl4pPr>
            <a:lvl5pPr marL="1028700" indent="0">
              <a:buNone/>
              <a:defRPr sz="788"/>
            </a:lvl5pPr>
            <a:lvl6pPr marL="1285875" indent="0">
              <a:buNone/>
              <a:defRPr sz="788"/>
            </a:lvl6pPr>
            <a:lvl7pPr marL="1543050" indent="0">
              <a:buNone/>
              <a:defRPr sz="788"/>
            </a:lvl7pPr>
            <a:lvl8pPr marL="1800225" indent="0">
              <a:buNone/>
              <a:defRPr sz="788"/>
            </a:lvl8pPr>
            <a:lvl9pPr marL="2057400" indent="0">
              <a:buNone/>
              <a:defRPr sz="788"/>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rgbClr val="FFFF00"/>
                </a:solidFill>
              </a:defRPr>
            </a:lvl1pPr>
          </a:lstStyle>
          <a:p>
            <a:endParaRPr lang="en-US" dirty="0"/>
          </a:p>
        </p:txBody>
      </p:sp>
      <p:sp>
        <p:nvSpPr>
          <p:cNvPr id="5" name="Footer Placeholder 4"/>
          <p:cNvSpPr>
            <a:spLocks noGrp="1"/>
          </p:cNvSpPr>
          <p:nvPr>
            <p:ph type="ftr" sz="quarter" idx="11"/>
          </p:nvPr>
        </p:nvSpPr>
        <p:spPr/>
        <p:txBody>
          <a:bodyPr/>
          <a:lstStyle>
            <a:lvl1pPr>
              <a:defRPr>
                <a:solidFill>
                  <a:srgbClr val="FFFF00"/>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00"/>
                </a:solidFill>
              </a:defRPr>
            </a:lvl1pPr>
          </a:lstStyle>
          <a:p>
            <a:fld id="{DDBC6C96-5284-4953-9C21-5BDA912E7522}" type="slidenum">
              <a:rPr lang="en-US" smtClean="0"/>
              <a:pPr/>
              <a:t>‹#›</a:t>
            </a:fld>
            <a:endParaRPr lang="en-US" dirty="0"/>
          </a:p>
        </p:txBody>
      </p:sp>
    </p:spTree>
    <p:extLst>
      <p:ext uri="{BB962C8B-B14F-4D97-AF65-F5344CB8AC3E}">
        <p14:creationId xmlns:p14="http://schemas.microsoft.com/office/powerpoint/2010/main" val="1064675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0" y="1371604"/>
            <a:ext cx="4038600" cy="4525963"/>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91000" y="1371604"/>
            <a:ext cx="4038600" cy="4525963"/>
          </a:xfrm>
        </p:spPr>
        <p:txBody>
          <a:bodyPr/>
          <a:lstStyle>
            <a:lvl1pPr>
              <a:defRPr sz="1575"/>
            </a:lvl1pPr>
            <a:lvl2pPr>
              <a:defRPr sz="1350"/>
            </a:lvl2pPr>
            <a:lvl3pPr>
              <a:defRPr sz="1125"/>
            </a:lvl3pPr>
            <a:lvl4pPr>
              <a:defRPr sz="1013"/>
            </a:lvl4pPr>
            <a:lvl5pPr>
              <a:defRPr sz="1013"/>
            </a:lvl5pPr>
            <a:lvl6pPr>
              <a:defRPr sz="1013"/>
            </a:lvl6pPr>
            <a:lvl7pPr>
              <a:defRPr sz="1013"/>
            </a:lvl7pPr>
            <a:lvl8pPr>
              <a:defRPr sz="1013"/>
            </a:lvl8pPr>
            <a:lvl9pPr>
              <a:defRPr sz="101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5003C50-E0EE-4F79-8652-F98D6852028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40714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F00"/>
                </a:solidFill>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350" b="1">
                <a:solidFill>
                  <a:srgbClr val="FFFF00"/>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1350" b="1">
                <a:solidFill>
                  <a:srgbClr val="FFFF00"/>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dirty="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1350"/>
            </a:lvl1pPr>
            <a:lvl2pPr>
              <a:defRPr sz="1125"/>
            </a:lvl2pPr>
            <a:lvl3pPr>
              <a:defRPr sz="1013"/>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8A358A8-FABD-40A0-95EB-BAEF14911F7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9508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AAE3D74-DFAC-4532-954E-84214334A8D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747484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36EA7AC-0061-462D-B841-F23F7AF35DB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2764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125"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8FC4184-1DA6-439B-9BAE-6BE4CF4D7D7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545689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125"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788"/>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11661B-B3D7-46CD-A15E-1E3426867ED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39480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0" y="1371604"/>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788">
                <a:solidFill>
                  <a:srgbClr val="FFFF00"/>
                </a:solidFill>
              </a:defRPr>
            </a:lvl1pPr>
          </a:lstStyle>
          <a:p>
            <a:pPr fontAlgn="base">
              <a:spcBef>
                <a:spcPct val="0"/>
              </a:spcBef>
              <a:spcAft>
                <a:spcPct val="0"/>
              </a:spcAft>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788">
                <a:solidFill>
                  <a:srgbClr val="FFFF00"/>
                </a:solidFill>
              </a:defRPr>
            </a:lvl1pPr>
          </a:lstStyle>
          <a:p>
            <a:pPr fontAlgn="base">
              <a:spcBef>
                <a:spcPct val="0"/>
              </a:spcBef>
              <a:spcAft>
                <a:spcPct val="0"/>
              </a:spcAft>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788"/>
            </a:lvl1pPr>
          </a:lstStyle>
          <a:p>
            <a:pPr fontAlgn="base">
              <a:spcBef>
                <a:spcPct val="0"/>
              </a:spcBef>
              <a:spcAft>
                <a:spcPct val="0"/>
              </a:spcAft>
            </a:pPr>
            <a:fld id="{BF3C54D5-8ACE-446F-AC15-ABF9907B9C1F}"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4153661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2475">
          <a:solidFill>
            <a:srgbClr val="FFFF00"/>
          </a:solidFill>
          <a:latin typeface="+mj-lt"/>
          <a:ea typeface="+mj-ea"/>
          <a:cs typeface="+mj-cs"/>
        </a:defRPr>
      </a:lvl1pPr>
      <a:lvl2pPr algn="ctr" rtl="0" fontAlgn="base">
        <a:spcBef>
          <a:spcPct val="0"/>
        </a:spcBef>
        <a:spcAft>
          <a:spcPct val="0"/>
        </a:spcAft>
        <a:defRPr sz="2475">
          <a:solidFill>
            <a:srgbClr val="FFFF00"/>
          </a:solidFill>
          <a:latin typeface="Arial" charset="0"/>
        </a:defRPr>
      </a:lvl2pPr>
      <a:lvl3pPr algn="ctr" rtl="0" fontAlgn="base">
        <a:spcBef>
          <a:spcPct val="0"/>
        </a:spcBef>
        <a:spcAft>
          <a:spcPct val="0"/>
        </a:spcAft>
        <a:defRPr sz="2475">
          <a:solidFill>
            <a:srgbClr val="FFFF00"/>
          </a:solidFill>
          <a:latin typeface="Arial" charset="0"/>
        </a:defRPr>
      </a:lvl3pPr>
      <a:lvl4pPr algn="ctr" rtl="0" fontAlgn="base">
        <a:spcBef>
          <a:spcPct val="0"/>
        </a:spcBef>
        <a:spcAft>
          <a:spcPct val="0"/>
        </a:spcAft>
        <a:defRPr sz="2475">
          <a:solidFill>
            <a:srgbClr val="FFFF00"/>
          </a:solidFill>
          <a:latin typeface="Arial" charset="0"/>
        </a:defRPr>
      </a:lvl4pPr>
      <a:lvl5pPr algn="ctr" rtl="0" fontAlgn="base">
        <a:spcBef>
          <a:spcPct val="0"/>
        </a:spcBef>
        <a:spcAft>
          <a:spcPct val="0"/>
        </a:spcAft>
        <a:defRPr sz="2475">
          <a:solidFill>
            <a:srgbClr val="FFFF00"/>
          </a:solidFill>
          <a:latin typeface="Arial" charset="0"/>
        </a:defRPr>
      </a:lvl5pPr>
      <a:lvl6pPr marL="257175" algn="ctr" rtl="0" fontAlgn="base">
        <a:spcBef>
          <a:spcPct val="0"/>
        </a:spcBef>
        <a:spcAft>
          <a:spcPct val="0"/>
        </a:spcAft>
        <a:defRPr sz="2475">
          <a:solidFill>
            <a:srgbClr val="FFFF00"/>
          </a:solidFill>
          <a:latin typeface="Arial" charset="0"/>
        </a:defRPr>
      </a:lvl6pPr>
      <a:lvl7pPr marL="514350" algn="ctr" rtl="0" fontAlgn="base">
        <a:spcBef>
          <a:spcPct val="0"/>
        </a:spcBef>
        <a:spcAft>
          <a:spcPct val="0"/>
        </a:spcAft>
        <a:defRPr sz="2475">
          <a:solidFill>
            <a:srgbClr val="FFFF00"/>
          </a:solidFill>
          <a:latin typeface="Arial" charset="0"/>
        </a:defRPr>
      </a:lvl7pPr>
      <a:lvl8pPr marL="771525" algn="ctr" rtl="0" fontAlgn="base">
        <a:spcBef>
          <a:spcPct val="0"/>
        </a:spcBef>
        <a:spcAft>
          <a:spcPct val="0"/>
        </a:spcAft>
        <a:defRPr sz="2475">
          <a:solidFill>
            <a:srgbClr val="FFFF00"/>
          </a:solidFill>
          <a:latin typeface="Arial" charset="0"/>
        </a:defRPr>
      </a:lvl8pPr>
      <a:lvl9pPr marL="1028700" algn="ctr" rtl="0" fontAlgn="base">
        <a:spcBef>
          <a:spcPct val="0"/>
        </a:spcBef>
        <a:spcAft>
          <a:spcPct val="0"/>
        </a:spcAft>
        <a:defRPr sz="2475">
          <a:solidFill>
            <a:srgbClr val="FFFF00"/>
          </a:solidFill>
          <a:latin typeface="Arial" charset="0"/>
        </a:defRPr>
      </a:lvl9pPr>
    </p:titleStyle>
    <p:bodyStyle>
      <a:lvl1pPr marL="192881" indent="-192881" algn="l" rtl="0" fontAlgn="base">
        <a:spcBef>
          <a:spcPct val="20000"/>
        </a:spcBef>
        <a:spcAft>
          <a:spcPct val="0"/>
        </a:spcAft>
        <a:buChar char="•"/>
        <a:defRPr sz="1800">
          <a:solidFill>
            <a:srgbClr val="FFFF00"/>
          </a:solidFill>
          <a:latin typeface="+mn-lt"/>
          <a:ea typeface="+mn-ea"/>
          <a:cs typeface="+mn-cs"/>
        </a:defRPr>
      </a:lvl1pPr>
      <a:lvl2pPr marL="417910" indent="-160735" algn="l" rtl="0" fontAlgn="base">
        <a:spcBef>
          <a:spcPct val="20000"/>
        </a:spcBef>
        <a:spcAft>
          <a:spcPct val="0"/>
        </a:spcAft>
        <a:buChar char="–"/>
        <a:defRPr sz="1575">
          <a:solidFill>
            <a:srgbClr val="FFFF00"/>
          </a:solidFill>
          <a:latin typeface="+mn-lt"/>
        </a:defRPr>
      </a:lvl2pPr>
      <a:lvl3pPr marL="642938" indent="-128588" algn="l" rtl="0" fontAlgn="base">
        <a:spcBef>
          <a:spcPct val="20000"/>
        </a:spcBef>
        <a:spcAft>
          <a:spcPct val="0"/>
        </a:spcAft>
        <a:buChar char="•"/>
        <a:defRPr sz="1350">
          <a:solidFill>
            <a:srgbClr val="FFFF00"/>
          </a:solidFill>
          <a:latin typeface="+mn-lt"/>
        </a:defRPr>
      </a:lvl3pPr>
      <a:lvl4pPr marL="900113" indent="-128588" algn="l" rtl="0" fontAlgn="base">
        <a:spcBef>
          <a:spcPct val="20000"/>
        </a:spcBef>
        <a:spcAft>
          <a:spcPct val="0"/>
        </a:spcAft>
        <a:buChar char="–"/>
        <a:defRPr sz="1125">
          <a:solidFill>
            <a:srgbClr val="FFFF00"/>
          </a:solidFill>
          <a:latin typeface="+mn-lt"/>
        </a:defRPr>
      </a:lvl4pPr>
      <a:lvl5pPr marL="1157288" indent="-128588" algn="l" rtl="0" fontAlgn="base">
        <a:spcBef>
          <a:spcPct val="20000"/>
        </a:spcBef>
        <a:spcAft>
          <a:spcPct val="0"/>
        </a:spcAft>
        <a:buChar char="»"/>
        <a:defRPr sz="1125">
          <a:solidFill>
            <a:srgbClr val="FFFF00"/>
          </a:solidFill>
          <a:latin typeface="+mn-lt"/>
        </a:defRPr>
      </a:lvl5pPr>
      <a:lvl6pPr marL="1414463" indent="-128588" algn="l" rtl="0" fontAlgn="base">
        <a:spcBef>
          <a:spcPct val="20000"/>
        </a:spcBef>
        <a:spcAft>
          <a:spcPct val="0"/>
        </a:spcAft>
        <a:buChar char="»"/>
        <a:defRPr sz="1125">
          <a:solidFill>
            <a:srgbClr val="FFFF00"/>
          </a:solidFill>
          <a:latin typeface="+mn-lt"/>
        </a:defRPr>
      </a:lvl6pPr>
      <a:lvl7pPr marL="1671638" indent="-128588" algn="l" rtl="0" fontAlgn="base">
        <a:spcBef>
          <a:spcPct val="20000"/>
        </a:spcBef>
        <a:spcAft>
          <a:spcPct val="0"/>
        </a:spcAft>
        <a:buChar char="»"/>
        <a:defRPr sz="1125">
          <a:solidFill>
            <a:srgbClr val="FFFF00"/>
          </a:solidFill>
          <a:latin typeface="+mn-lt"/>
        </a:defRPr>
      </a:lvl7pPr>
      <a:lvl8pPr marL="1928813" indent="-128588" algn="l" rtl="0" fontAlgn="base">
        <a:spcBef>
          <a:spcPct val="20000"/>
        </a:spcBef>
        <a:spcAft>
          <a:spcPct val="0"/>
        </a:spcAft>
        <a:buChar char="»"/>
        <a:defRPr sz="1125">
          <a:solidFill>
            <a:srgbClr val="FFFF00"/>
          </a:solidFill>
          <a:latin typeface="+mn-lt"/>
        </a:defRPr>
      </a:lvl8pPr>
      <a:lvl9pPr marL="2185988" indent="-128588" algn="l" rtl="0" fontAlgn="base">
        <a:spcBef>
          <a:spcPct val="20000"/>
        </a:spcBef>
        <a:spcAft>
          <a:spcPct val="0"/>
        </a:spcAft>
        <a:buChar char="»"/>
        <a:defRPr sz="1125">
          <a:solidFill>
            <a:srgbClr val="FFFF00"/>
          </a:solidFill>
          <a:latin typeface="+mn-lt"/>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3038" y="1685142"/>
            <a:ext cx="6115050" cy="3771900"/>
          </a:xfrm>
        </p:spPr>
        <p:txBody>
          <a:bodyPr>
            <a:normAutofit/>
          </a:bodyPr>
          <a:lstStyle/>
          <a:p>
            <a:pPr algn="ctr">
              <a:buNone/>
            </a:pPr>
            <a:r>
              <a:rPr lang="en-US" sz="3000" dirty="0"/>
              <a:t>Advisory Board on Toxic Substances and Worker Health</a:t>
            </a:r>
          </a:p>
          <a:p>
            <a:pPr algn="ctr">
              <a:buNone/>
            </a:pPr>
            <a:endParaRPr lang="en-US" sz="2700" dirty="0"/>
          </a:p>
          <a:p>
            <a:pPr algn="ctr">
              <a:buNone/>
            </a:pPr>
            <a:endParaRPr lang="en-US" sz="2700" dirty="0"/>
          </a:p>
          <a:p>
            <a:pPr>
              <a:buNone/>
            </a:pPr>
            <a:endParaRPr lang="en-US" sz="2250" dirty="0"/>
          </a:p>
        </p:txBody>
      </p:sp>
      <p:sp>
        <p:nvSpPr>
          <p:cNvPr id="4" name="Rectangle 3"/>
          <p:cNvSpPr/>
          <p:nvPr/>
        </p:nvSpPr>
        <p:spPr>
          <a:xfrm>
            <a:off x="1543050" y="3911696"/>
            <a:ext cx="5915025" cy="1366528"/>
          </a:xfrm>
          <a:prstGeom prst="rect">
            <a:avLst/>
          </a:prstGeom>
        </p:spPr>
        <p:txBody>
          <a:bodyPr wrap="square">
            <a:spAutoFit/>
          </a:bodyPr>
          <a:lstStyle/>
          <a:p>
            <a:pPr marL="257175" indent="-257175" algn="ctr" eaLnBrk="0" fontAlgn="base" hangingPunct="0">
              <a:spcBef>
                <a:spcPct val="20000"/>
              </a:spcBef>
              <a:spcAft>
                <a:spcPct val="0"/>
              </a:spcAft>
            </a:pPr>
            <a:r>
              <a:rPr lang="en-US" kern="0" dirty="0">
                <a:solidFill>
                  <a:srgbClr val="FFFF00"/>
                </a:solidFill>
              </a:rPr>
              <a:t>Steven Markowitz MD, </a:t>
            </a:r>
            <a:r>
              <a:rPr lang="en-US" kern="0" dirty="0" err="1">
                <a:solidFill>
                  <a:srgbClr val="FFFF00"/>
                </a:solidFill>
              </a:rPr>
              <a:t>DrPH</a:t>
            </a:r>
            <a:endParaRPr lang="en-US" kern="0" dirty="0">
              <a:solidFill>
                <a:srgbClr val="FFFF00"/>
              </a:solidFill>
            </a:endParaRPr>
          </a:p>
          <a:p>
            <a:pPr marL="257175" indent="-257175" algn="ctr" eaLnBrk="0" fontAlgn="base" hangingPunct="0">
              <a:spcBef>
                <a:spcPct val="20000"/>
              </a:spcBef>
              <a:spcAft>
                <a:spcPct val="0"/>
              </a:spcAft>
            </a:pPr>
            <a:endParaRPr lang="en-US" kern="0" dirty="0">
              <a:solidFill>
                <a:srgbClr val="FFFF00"/>
              </a:solidFill>
            </a:endParaRPr>
          </a:p>
          <a:p>
            <a:pPr marL="257175" indent="-257175" algn="ctr" eaLnBrk="0" fontAlgn="base" hangingPunct="0">
              <a:spcBef>
                <a:spcPct val="20000"/>
              </a:spcBef>
              <a:spcAft>
                <a:spcPct val="0"/>
              </a:spcAft>
            </a:pPr>
            <a:endParaRPr lang="en-US" kern="0" dirty="0">
              <a:solidFill>
                <a:srgbClr val="FFFF00"/>
              </a:solidFill>
            </a:endParaRPr>
          </a:p>
          <a:p>
            <a:pPr marL="257175" indent="-257175" algn="ctr" eaLnBrk="0" fontAlgn="base" hangingPunct="0">
              <a:spcBef>
                <a:spcPct val="20000"/>
              </a:spcBef>
              <a:spcAft>
                <a:spcPct val="0"/>
              </a:spcAft>
            </a:pPr>
            <a:r>
              <a:rPr lang="en-US" kern="0" dirty="0">
                <a:solidFill>
                  <a:srgbClr val="FFFF00"/>
                </a:solidFill>
              </a:rPr>
              <a:t>Meeting, April 22-23, 2021</a:t>
            </a:r>
          </a:p>
        </p:txBody>
      </p:sp>
    </p:spTree>
    <p:extLst>
      <p:ext uri="{BB962C8B-B14F-4D97-AF65-F5344CB8AC3E}">
        <p14:creationId xmlns:p14="http://schemas.microsoft.com/office/powerpoint/2010/main" val="2303335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478" y="1018598"/>
            <a:ext cx="8411125" cy="1102519"/>
          </a:xfrm>
        </p:spPr>
        <p:txBody>
          <a:bodyPr/>
          <a:lstStyle/>
          <a:p>
            <a:r>
              <a:rPr lang="en-US" sz="2400" dirty="0">
                <a:solidFill>
                  <a:schemeClr val="tx1">
                    <a:lumMod val="50000"/>
                    <a:lumOff val="50000"/>
                  </a:schemeClr>
                </a:solidFill>
              </a:rPr>
              <a:t>Board Recommendation: Sitewide Jobs (Adopted 11/5/20)</a:t>
            </a:r>
          </a:p>
        </p:txBody>
      </p:sp>
      <p:sp>
        <p:nvSpPr>
          <p:cNvPr id="3" name="Subtitle 2"/>
          <p:cNvSpPr>
            <a:spLocks noGrp="1"/>
          </p:cNvSpPr>
          <p:nvPr>
            <p:ph type="subTitle" idx="1"/>
          </p:nvPr>
        </p:nvSpPr>
        <p:spPr>
          <a:xfrm>
            <a:off x="-531340" y="1952692"/>
            <a:ext cx="6400800" cy="1314450"/>
          </a:xfrm>
        </p:spPr>
        <p:txBody>
          <a:bodyPr/>
          <a:lstStyle/>
          <a:p>
            <a:r>
              <a:rPr lang="en-US" sz="2100" dirty="0"/>
              <a:t>DOL Response (1/13/21)</a:t>
            </a:r>
          </a:p>
        </p:txBody>
      </p:sp>
      <p:pic>
        <p:nvPicPr>
          <p:cNvPr id="10" name="Picture 9">
            <a:extLst>
              <a:ext uri="{FF2B5EF4-FFF2-40B4-BE49-F238E27FC236}">
                <a16:creationId xmlns:a16="http://schemas.microsoft.com/office/drawing/2014/main" id="{7C91FFD2-9CC3-47E2-AAEE-648397E2560E}"/>
              </a:ext>
            </a:extLst>
          </p:cNvPr>
          <p:cNvPicPr>
            <a:picLocks noChangeAspect="1"/>
          </p:cNvPicPr>
          <p:nvPr/>
        </p:nvPicPr>
        <p:blipFill>
          <a:blip r:embed="rId2"/>
          <a:stretch>
            <a:fillRect/>
          </a:stretch>
        </p:blipFill>
        <p:spPr>
          <a:xfrm>
            <a:off x="687991" y="2653941"/>
            <a:ext cx="7513001" cy="2460666"/>
          </a:xfrm>
          <a:prstGeom prst="rect">
            <a:avLst/>
          </a:prstGeom>
        </p:spPr>
      </p:pic>
      <p:sp>
        <p:nvSpPr>
          <p:cNvPr id="4" name="Rectangle 3">
            <a:extLst>
              <a:ext uri="{FF2B5EF4-FFF2-40B4-BE49-F238E27FC236}">
                <a16:creationId xmlns:a16="http://schemas.microsoft.com/office/drawing/2014/main" id="{BB58F7E1-B3EA-4B22-9576-B41E50BFBE0B}"/>
              </a:ext>
            </a:extLst>
          </p:cNvPr>
          <p:cNvSpPr/>
          <p:nvPr/>
        </p:nvSpPr>
        <p:spPr>
          <a:xfrm>
            <a:off x="804105" y="3506820"/>
            <a:ext cx="7280772" cy="75490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5030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059" y="659002"/>
            <a:ext cx="8411125" cy="1102519"/>
          </a:xfrm>
        </p:spPr>
        <p:txBody>
          <a:bodyPr/>
          <a:lstStyle/>
          <a:p>
            <a:r>
              <a:rPr lang="en-US" sz="2400" dirty="0"/>
              <a:t>Board Recommendation: IH and MD Evaluations </a:t>
            </a:r>
            <a:br>
              <a:rPr lang="en-US" sz="2400" dirty="0"/>
            </a:br>
            <a:r>
              <a:rPr lang="en-US" sz="2400" dirty="0"/>
              <a:t>(Adopted 11/5/20)</a:t>
            </a:r>
          </a:p>
        </p:txBody>
      </p:sp>
      <p:pic>
        <p:nvPicPr>
          <p:cNvPr id="4" name="Picture 3">
            <a:extLst>
              <a:ext uri="{FF2B5EF4-FFF2-40B4-BE49-F238E27FC236}">
                <a16:creationId xmlns:a16="http://schemas.microsoft.com/office/drawing/2014/main" id="{FECA572D-74EE-4D47-B5AC-42BFE7241BA7}"/>
              </a:ext>
            </a:extLst>
          </p:cNvPr>
          <p:cNvPicPr>
            <a:picLocks noChangeAspect="1"/>
          </p:cNvPicPr>
          <p:nvPr/>
        </p:nvPicPr>
        <p:blipFill>
          <a:blip r:embed="rId2"/>
          <a:stretch>
            <a:fillRect/>
          </a:stretch>
        </p:blipFill>
        <p:spPr>
          <a:xfrm>
            <a:off x="308225" y="2217935"/>
            <a:ext cx="8510244" cy="3051424"/>
          </a:xfrm>
          <a:prstGeom prst="rect">
            <a:avLst/>
          </a:prstGeom>
        </p:spPr>
      </p:pic>
    </p:spTree>
    <p:extLst>
      <p:ext uri="{BB962C8B-B14F-4D97-AF65-F5344CB8AC3E}">
        <p14:creationId xmlns:p14="http://schemas.microsoft.com/office/powerpoint/2010/main" val="443488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478" y="551441"/>
            <a:ext cx="8411125" cy="1102519"/>
          </a:xfrm>
        </p:spPr>
        <p:txBody>
          <a:bodyPr/>
          <a:lstStyle/>
          <a:p>
            <a:r>
              <a:rPr lang="en-US" sz="2400" dirty="0">
                <a:solidFill>
                  <a:schemeClr val="bg1">
                    <a:lumMod val="65000"/>
                  </a:schemeClr>
                </a:solidFill>
              </a:rPr>
              <a:t>Board Recommendation: IH and MD Evaluations </a:t>
            </a:r>
            <a:br>
              <a:rPr lang="en-US" sz="2400" dirty="0">
                <a:solidFill>
                  <a:schemeClr val="bg1">
                    <a:lumMod val="65000"/>
                  </a:schemeClr>
                </a:solidFill>
              </a:rPr>
            </a:br>
            <a:r>
              <a:rPr lang="en-US" sz="2400" dirty="0">
                <a:solidFill>
                  <a:schemeClr val="bg1">
                    <a:lumMod val="65000"/>
                  </a:schemeClr>
                </a:solidFill>
              </a:rPr>
              <a:t>(Adopted 11/5/20)</a:t>
            </a:r>
          </a:p>
        </p:txBody>
      </p:sp>
      <p:sp>
        <p:nvSpPr>
          <p:cNvPr id="5" name="Subtitle 2">
            <a:extLst>
              <a:ext uri="{FF2B5EF4-FFF2-40B4-BE49-F238E27FC236}">
                <a16:creationId xmlns:a16="http://schemas.microsoft.com/office/drawing/2014/main" id="{2F0B87F3-6AAE-4843-8D9A-A519CAC268FE}"/>
              </a:ext>
            </a:extLst>
          </p:cNvPr>
          <p:cNvSpPr>
            <a:spLocks noGrp="1"/>
          </p:cNvSpPr>
          <p:nvPr>
            <p:ph type="subTitle" idx="1"/>
          </p:nvPr>
        </p:nvSpPr>
        <p:spPr>
          <a:xfrm>
            <a:off x="-615230" y="2114550"/>
            <a:ext cx="6400800" cy="1314450"/>
          </a:xfrm>
        </p:spPr>
        <p:txBody>
          <a:bodyPr/>
          <a:lstStyle/>
          <a:p>
            <a:r>
              <a:rPr lang="en-US" sz="2100" dirty="0"/>
              <a:t>DOL Response (1/13/21)</a:t>
            </a:r>
          </a:p>
        </p:txBody>
      </p:sp>
      <p:pic>
        <p:nvPicPr>
          <p:cNvPr id="7" name="Picture 6">
            <a:extLst>
              <a:ext uri="{FF2B5EF4-FFF2-40B4-BE49-F238E27FC236}">
                <a16:creationId xmlns:a16="http://schemas.microsoft.com/office/drawing/2014/main" id="{ACF5DCB1-A9E3-45A1-BE69-90668C2ACE1D}"/>
              </a:ext>
            </a:extLst>
          </p:cNvPr>
          <p:cNvPicPr>
            <a:picLocks noChangeAspect="1"/>
          </p:cNvPicPr>
          <p:nvPr/>
        </p:nvPicPr>
        <p:blipFill>
          <a:blip r:embed="rId2"/>
          <a:stretch>
            <a:fillRect/>
          </a:stretch>
        </p:blipFill>
        <p:spPr>
          <a:xfrm>
            <a:off x="512669" y="3429000"/>
            <a:ext cx="8305800" cy="1809750"/>
          </a:xfrm>
          <a:prstGeom prst="rect">
            <a:avLst/>
          </a:prstGeom>
        </p:spPr>
      </p:pic>
    </p:spTree>
    <p:extLst>
      <p:ext uri="{BB962C8B-B14F-4D97-AF65-F5344CB8AC3E}">
        <p14:creationId xmlns:p14="http://schemas.microsoft.com/office/powerpoint/2010/main" val="2614303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027" y="665794"/>
            <a:ext cx="8411125" cy="1102519"/>
          </a:xfrm>
        </p:spPr>
        <p:txBody>
          <a:bodyPr/>
          <a:lstStyle/>
          <a:p>
            <a:r>
              <a:rPr lang="en-US" sz="2400" dirty="0">
                <a:solidFill>
                  <a:schemeClr val="bg1">
                    <a:lumMod val="65000"/>
                  </a:schemeClr>
                </a:solidFill>
              </a:rPr>
              <a:t>Board Recommendation: IH and MD Evaluations </a:t>
            </a:r>
            <a:br>
              <a:rPr lang="en-US" sz="2400" dirty="0">
                <a:solidFill>
                  <a:schemeClr val="bg1">
                    <a:lumMod val="65000"/>
                  </a:schemeClr>
                </a:solidFill>
              </a:rPr>
            </a:br>
            <a:r>
              <a:rPr lang="en-US" sz="2400" dirty="0">
                <a:solidFill>
                  <a:schemeClr val="bg1">
                    <a:lumMod val="65000"/>
                  </a:schemeClr>
                </a:solidFill>
              </a:rPr>
              <a:t>(Adopted 11/5/20)</a:t>
            </a:r>
          </a:p>
        </p:txBody>
      </p:sp>
      <p:sp>
        <p:nvSpPr>
          <p:cNvPr id="5" name="Subtitle 2">
            <a:extLst>
              <a:ext uri="{FF2B5EF4-FFF2-40B4-BE49-F238E27FC236}">
                <a16:creationId xmlns:a16="http://schemas.microsoft.com/office/drawing/2014/main" id="{2F0B87F3-6AAE-4843-8D9A-A519CAC268FE}"/>
              </a:ext>
            </a:extLst>
          </p:cNvPr>
          <p:cNvSpPr>
            <a:spLocks noGrp="1"/>
          </p:cNvSpPr>
          <p:nvPr>
            <p:ph type="subTitle" idx="1"/>
          </p:nvPr>
        </p:nvSpPr>
        <p:spPr>
          <a:xfrm>
            <a:off x="-615230" y="2114550"/>
            <a:ext cx="6400800" cy="1314450"/>
          </a:xfrm>
        </p:spPr>
        <p:txBody>
          <a:bodyPr/>
          <a:lstStyle/>
          <a:p>
            <a:r>
              <a:rPr lang="en-US" sz="2100" dirty="0"/>
              <a:t>DOL Response (1/13/21)</a:t>
            </a:r>
          </a:p>
        </p:txBody>
      </p:sp>
      <p:pic>
        <p:nvPicPr>
          <p:cNvPr id="7" name="Picture 6">
            <a:extLst>
              <a:ext uri="{FF2B5EF4-FFF2-40B4-BE49-F238E27FC236}">
                <a16:creationId xmlns:a16="http://schemas.microsoft.com/office/drawing/2014/main" id="{AD8740CA-9124-45FE-BAD8-C16139D9086D}"/>
              </a:ext>
            </a:extLst>
          </p:cNvPr>
          <p:cNvPicPr>
            <a:picLocks noChangeAspect="1"/>
          </p:cNvPicPr>
          <p:nvPr/>
        </p:nvPicPr>
        <p:blipFill>
          <a:blip r:embed="rId2"/>
          <a:stretch>
            <a:fillRect/>
          </a:stretch>
        </p:blipFill>
        <p:spPr>
          <a:xfrm>
            <a:off x="550769" y="2807023"/>
            <a:ext cx="8267700" cy="2667000"/>
          </a:xfrm>
          <a:prstGeom prst="rect">
            <a:avLst/>
          </a:prstGeom>
        </p:spPr>
      </p:pic>
    </p:spTree>
    <p:extLst>
      <p:ext uri="{BB962C8B-B14F-4D97-AF65-F5344CB8AC3E}">
        <p14:creationId xmlns:p14="http://schemas.microsoft.com/office/powerpoint/2010/main" val="3864228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8953" y="1574570"/>
            <a:ext cx="8229600" cy="4525963"/>
          </a:xfrm>
        </p:spPr>
        <p:txBody>
          <a:bodyPr/>
          <a:lstStyle/>
          <a:p>
            <a:pPr marL="0" indent="0">
              <a:buNone/>
            </a:pPr>
            <a:r>
              <a:rPr lang="en-US" sz="3200" dirty="0"/>
              <a:t>             Agenda item #7</a:t>
            </a:r>
          </a:p>
          <a:p>
            <a:pPr marL="0" indent="0">
              <a:buNone/>
            </a:pPr>
            <a:endParaRPr lang="en-US" sz="3200" dirty="0"/>
          </a:p>
          <a:p>
            <a:pPr marL="0" indent="0">
              <a:buNone/>
            </a:pPr>
            <a:r>
              <a:rPr lang="en-US" sz="3200" dirty="0"/>
              <a:t>      IARC/NTP Carcinogens</a:t>
            </a:r>
          </a:p>
        </p:txBody>
      </p:sp>
    </p:spTree>
    <p:extLst>
      <p:ext uri="{BB962C8B-B14F-4D97-AF65-F5344CB8AC3E}">
        <p14:creationId xmlns:p14="http://schemas.microsoft.com/office/powerpoint/2010/main" val="2074002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37D931-B9D9-4F1B-A3B2-71E791DE7209}"/>
              </a:ext>
            </a:extLst>
          </p:cNvPr>
          <p:cNvSpPr>
            <a:spLocks noGrp="1"/>
          </p:cNvSpPr>
          <p:nvPr>
            <p:ph type="subTitle" idx="1"/>
          </p:nvPr>
        </p:nvSpPr>
        <p:spPr>
          <a:xfrm>
            <a:off x="1000125" y="1676400"/>
            <a:ext cx="7162800" cy="1752600"/>
          </a:xfrm>
        </p:spPr>
        <p:txBody>
          <a:bodyPr/>
          <a:lstStyle/>
          <a:p>
            <a:pPr algn="l"/>
            <a:r>
              <a:rPr lang="en-US" b="1" dirty="0"/>
              <a:t>ABTSWH Probable Human Carcinogen Recommendation</a:t>
            </a:r>
            <a:endParaRPr lang="en-US" dirty="0"/>
          </a:p>
          <a:p>
            <a:pPr algn="l"/>
            <a:r>
              <a:rPr lang="en-US" b="1" dirty="0"/>
              <a:t> </a:t>
            </a:r>
            <a:endParaRPr lang="en-US" dirty="0"/>
          </a:p>
          <a:p>
            <a:pPr algn="l"/>
            <a:r>
              <a:rPr lang="en-US" dirty="0"/>
              <a:t>The Advisory Board on Toxic Substances and Workers Health recommends that toxic substances that are found to be probable human carcinogens (IARC Group 2A) and that have limited human epidemiological evidence for specific human cancer sites as identified in Table 1, should be linked to those cancer sites in the SEM. The SEM should specify that IARC and NTP evaluations have been used in addition to HAZ MAP for the purpose of asserting linkages between toxic substances and human cancer sites. Future IARC Group 2A substance-cancer linkages identified by IARC or NTP should be incorporated in the SEM. Data from IARC and NTP should be used in addition to HAZ MAP for health effects and linkages of toxic substances to cancers.</a:t>
            </a:r>
          </a:p>
          <a:p>
            <a:pPr algn="l"/>
            <a:r>
              <a:rPr lang="en-US" dirty="0"/>
              <a:t> </a:t>
            </a:r>
          </a:p>
          <a:p>
            <a:pPr algn="l"/>
            <a:endParaRPr lang="en-US" dirty="0"/>
          </a:p>
        </p:txBody>
      </p:sp>
    </p:spTree>
    <p:extLst>
      <p:ext uri="{BB962C8B-B14F-4D97-AF65-F5344CB8AC3E}">
        <p14:creationId xmlns:p14="http://schemas.microsoft.com/office/powerpoint/2010/main" val="2028996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8953" y="1574570"/>
            <a:ext cx="8229600" cy="4525963"/>
          </a:xfrm>
        </p:spPr>
        <p:txBody>
          <a:bodyPr/>
          <a:lstStyle/>
          <a:p>
            <a:pPr marL="0" indent="0">
              <a:buNone/>
            </a:pPr>
            <a:r>
              <a:rPr lang="en-US" sz="3200" dirty="0"/>
              <a:t>             Agenda item #8</a:t>
            </a:r>
          </a:p>
          <a:p>
            <a:pPr marL="0" indent="0">
              <a:buNone/>
            </a:pPr>
            <a:endParaRPr lang="en-US" sz="3200" dirty="0"/>
          </a:p>
          <a:p>
            <a:pPr marL="0" indent="0">
              <a:buNone/>
            </a:pPr>
            <a:r>
              <a:rPr lang="en-US" sz="3200" dirty="0"/>
              <a:t>           DOL COVID Query</a:t>
            </a:r>
          </a:p>
        </p:txBody>
      </p:sp>
    </p:spTree>
    <p:extLst>
      <p:ext uri="{BB962C8B-B14F-4D97-AF65-F5344CB8AC3E}">
        <p14:creationId xmlns:p14="http://schemas.microsoft.com/office/powerpoint/2010/main" val="2587318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89242-BFE0-474D-ACBC-FF3732B43FDA}"/>
              </a:ext>
            </a:extLst>
          </p:cNvPr>
          <p:cNvSpPr>
            <a:spLocks noGrp="1"/>
          </p:cNvSpPr>
          <p:nvPr>
            <p:ph type="ctrTitle"/>
          </p:nvPr>
        </p:nvSpPr>
        <p:spPr>
          <a:xfrm>
            <a:off x="542925" y="473079"/>
            <a:ext cx="7772400" cy="1470025"/>
          </a:xfrm>
        </p:spPr>
        <p:txBody>
          <a:bodyPr/>
          <a:lstStyle/>
          <a:p>
            <a:pPr algn="l"/>
            <a:r>
              <a:rPr lang="en-US" sz="2800" dirty="0"/>
              <a:t>DOL COVID Query</a:t>
            </a:r>
            <a:endParaRPr lang="en-US" dirty="0"/>
          </a:p>
        </p:txBody>
      </p:sp>
      <p:sp>
        <p:nvSpPr>
          <p:cNvPr id="3" name="Subtitle 2">
            <a:extLst>
              <a:ext uri="{FF2B5EF4-FFF2-40B4-BE49-F238E27FC236}">
                <a16:creationId xmlns:a16="http://schemas.microsoft.com/office/drawing/2014/main" id="{0940D77C-F622-451C-9F28-C7E8ACD56F60}"/>
              </a:ext>
            </a:extLst>
          </p:cNvPr>
          <p:cNvSpPr>
            <a:spLocks noGrp="1"/>
          </p:cNvSpPr>
          <p:nvPr>
            <p:ph type="subTitle" idx="1"/>
          </p:nvPr>
        </p:nvSpPr>
        <p:spPr>
          <a:xfrm>
            <a:off x="781050" y="2238375"/>
            <a:ext cx="7772400" cy="1752600"/>
          </a:xfrm>
        </p:spPr>
        <p:txBody>
          <a:bodyPr/>
          <a:lstStyle/>
          <a:p>
            <a:pPr algn="l"/>
            <a:r>
              <a:rPr lang="en-US" dirty="0"/>
              <a:t>“DEEOIC is seeking input from the Board regarding whether it is reasonable under certain defined circumstances (as supported by medical health science) to presume that a certain type of accepted work-related illness (e.g. respiratory disorder or particular diagnosed condition)  will make the effect of a positive diagnosis of COVID19 worse.  </a:t>
            </a:r>
          </a:p>
          <a:p>
            <a:pPr algn="l"/>
            <a:endParaRPr lang="en-US" dirty="0"/>
          </a:p>
          <a:p>
            <a:pPr algn="l"/>
            <a:r>
              <a:rPr lang="en-US" dirty="0"/>
              <a:t>Under such a presumptive scenario,  DEEOIC would be able to accept that the COVID19 is a compensable consequential illness without further development.  Otherwise, DEEOIC would seek out the opinion of a qualified physician to establish such a relationship, as the attached case examples document.”   </a:t>
            </a:r>
          </a:p>
        </p:txBody>
      </p:sp>
    </p:spTree>
    <p:extLst>
      <p:ext uri="{BB962C8B-B14F-4D97-AF65-F5344CB8AC3E}">
        <p14:creationId xmlns:p14="http://schemas.microsoft.com/office/powerpoint/2010/main" val="1678293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1425" y="783706"/>
            <a:ext cx="7772400" cy="1102519"/>
          </a:xfrm>
        </p:spPr>
        <p:txBody>
          <a:bodyPr/>
          <a:lstStyle/>
          <a:p>
            <a:r>
              <a:rPr lang="en-US" sz="2400" dirty="0">
                <a:solidFill>
                  <a:schemeClr val="tx1">
                    <a:lumMod val="50000"/>
                    <a:lumOff val="50000"/>
                  </a:schemeClr>
                </a:solidFill>
              </a:rPr>
              <a:t>DOL COVID Query</a:t>
            </a:r>
          </a:p>
        </p:txBody>
      </p:sp>
      <p:sp>
        <p:nvSpPr>
          <p:cNvPr id="7" name="TextBox 6">
            <a:extLst>
              <a:ext uri="{FF2B5EF4-FFF2-40B4-BE49-F238E27FC236}">
                <a16:creationId xmlns:a16="http://schemas.microsoft.com/office/drawing/2014/main" id="{3407C328-EC75-4334-9E7E-5755A87ECE87}"/>
              </a:ext>
            </a:extLst>
          </p:cNvPr>
          <p:cNvSpPr txBox="1"/>
          <p:nvPr/>
        </p:nvSpPr>
        <p:spPr>
          <a:xfrm>
            <a:off x="943762" y="1886225"/>
            <a:ext cx="7256476" cy="3139321"/>
          </a:xfrm>
          <a:prstGeom prst="rect">
            <a:avLst/>
          </a:prstGeom>
          <a:noFill/>
        </p:spPr>
        <p:txBody>
          <a:bodyPr wrap="square">
            <a:spAutoFit/>
          </a:bodyPr>
          <a:lstStyle/>
          <a:p>
            <a:pPr marL="457200" marR="0">
              <a:spcBef>
                <a:spcPts val="0"/>
              </a:spcBef>
              <a:spcAft>
                <a:spcPts val="0"/>
              </a:spcAft>
            </a:pPr>
            <a:r>
              <a:rPr lang="en-US" sz="2000" u="sng" dirty="0">
                <a:solidFill>
                  <a:srgbClr val="FFFF00"/>
                </a:solidFill>
                <a:effectLst/>
                <a:latin typeface="Calibri" panose="020F0502020204030204" pitchFamily="34" charset="0"/>
                <a:ea typeface="Calibri" panose="020F0502020204030204" pitchFamily="34" charset="0"/>
              </a:rPr>
              <a:t>Consequential relationship to a previously accepted illness</a:t>
            </a:r>
            <a:r>
              <a:rPr lang="en-US" sz="2000" dirty="0">
                <a:solidFill>
                  <a:srgbClr val="FFFF00"/>
                </a:solidFill>
                <a:effectLst/>
                <a:latin typeface="Calibri" panose="020F0502020204030204" pitchFamily="34" charset="0"/>
                <a:ea typeface="Calibri" panose="020F0502020204030204" pitchFamily="34" charset="0"/>
              </a:rPr>
              <a:t>:</a:t>
            </a:r>
            <a:endParaRPr lang="en-US" sz="2000" dirty="0">
              <a:solidFill>
                <a:srgbClr val="FFFF00"/>
              </a:solidFill>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2000" dirty="0">
                <a:solidFill>
                  <a:srgbClr val="FFFF00"/>
                </a:solidFill>
                <a:effectLst/>
                <a:latin typeface="Calibri" panose="020F0502020204030204" pitchFamily="34" charset="0"/>
                <a:ea typeface="Calibri" panose="020F0502020204030204" pitchFamily="34" charset="0"/>
              </a:rPr>
              <a:t> </a:t>
            </a:r>
            <a:endParaRPr lang="en-US" sz="2000" dirty="0">
              <a:solidFill>
                <a:srgbClr val="FFFF00"/>
              </a:solidFill>
              <a:effectLst/>
              <a:latin typeface="Times New Roman" panose="02020603050405020304" pitchFamily="18" charset="0"/>
              <a:ea typeface="Calibri" panose="020F0502020204030204" pitchFamily="34" charset="0"/>
            </a:endParaRPr>
          </a:p>
          <a:p>
            <a:pPr marL="457200" marR="0">
              <a:spcBef>
                <a:spcPts val="0"/>
              </a:spcBef>
              <a:spcAft>
                <a:spcPts val="0"/>
              </a:spcAft>
            </a:pPr>
            <a:r>
              <a:rPr lang="en-US" sz="2000" i="1" dirty="0">
                <a:solidFill>
                  <a:srgbClr val="FFFF00"/>
                </a:solidFill>
                <a:effectLst/>
                <a:latin typeface="Calibri" panose="020F0502020204030204" pitchFamily="34" charset="0"/>
                <a:ea typeface="Calibri" panose="020F0502020204030204" pitchFamily="34" charset="0"/>
              </a:rPr>
              <a:t>The effect of an accepted occupational illness under Part B and/or covered illness under Part E in causing, contributing to or aggravating an injury, illness, impairment, or disease is considered a consequential condition. A CE is to accept as compensable any claimed consequential condition(s) that is documented properly by substantive, well-rationalized medical evidence.</a:t>
            </a:r>
            <a:endParaRPr lang="en-US" sz="2000" dirty="0">
              <a:solidFill>
                <a:srgbClr val="FFFF00"/>
              </a:solidFill>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800" i="1" dirty="0">
                <a:solidFill>
                  <a:srgbClr val="000000"/>
                </a:solidFill>
                <a:effectLst/>
                <a:latin typeface="Calibri" panose="020F0502020204030204" pitchFamily="34" charset="0"/>
                <a:ea typeface="Calibri" panose="020F0502020204030204" pitchFamily="34" charset="0"/>
              </a:rPr>
              <a:t> </a:t>
            </a:r>
            <a:endParaRPr lang="en-US" sz="20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09435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A6546-D11C-4AF8-ADCF-7EEE0C7A1D68}"/>
              </a:ext>
            </a:extLst>
          </p:cNvPr>
          <p:cNvSpPr>
            <a:spLocks noGrp="1"/>
          </p:cNvSpPr>
          <p:nvPr>
            <p:ph type="ctrTitle"/>
          </p:nvPr>
        </p:nvSpPr>
        <p:spPr>
          <a:xfrm>
            <a:off x="819150" y="330204"/>
            <a:ext cx="7772400" cy="1470025"/>
          </a:xfrm>
        </p:spPr>
        <p:txBody>
          <a:bodyPr/>
          <a:lstStyle/>
          <a:p>
            <a:r>
              <a:rPr lang="en-US" dirty="0"/>
              <a:t>Draft COVID Recommendation</a:t>
            </a:r>
          </a:p>
        </p:txBody>
      </p:sp>
      <p:sp>
        <p:nvSpPr>
          <p:cNvPr id="3" name="Subtitle 2">
            <a:extLst>
              <a:ext uri="{FF2B5EF4-FFF2-40B4-BE49-F238E27FC236}">
                <a16:creationId xmlns:a16="http://schemas.microsoft.com/office/drawing/2014/main" id="{53EFDE1D-F7BE-4EE8-8802-77A0A253F71A}"/>
              </a:ext>
            </a:extLst>
          </p:cNvPr>
          <p:cNvSpPr>
            <a:spLocks noGrp="1"/>
          </p:cNvSpPr>
          <p:nvPr>
            <p:ph type="subTitle" idx="1"/>
          </p:nvPr>
        </p:nvSpPr>
        <p:spPr>
          <a:xfrm>
            <a:off x="1057275" y="2257429"/>
            <a:ext cx="7296150" cy="2857500"/>
          </a:xfrm>
        </p:spPr>
        <p:txBody>
          <a:bodyPr/>
          <a:lstStyle/>
          <a:p>
            <a:pPr algn="l"/>
            <a:r>
              <a:rPr lang="en-US" sz="2000" dirty="0"/>
              <a:t>The Board recommends that any chronic health condition that is listed by the CDC as being associated with severe COVID-19 disease by  meta-analysis, systematic reviews, cohort studies, case control studies, cross sectional studies, case cases/series or mixed evidence be considered to be presumed to lead to symptomatic COVID -19 disease. That is, the diagnosis of symptomatic COVID-19 disease is a consequence of those chronic health conditions when it follows or coincides with the onset of those conditions.</a:t>
            </a:r>
          </a:p>
        </p:txBody>
      </p:sp>
    </p:spTree>
    <p:extLst>
      <p:ext uri="{BB962C8B-B14F-4D97-AF65-F5344CB8AC3E}">
        <p14:creationId xmlns:p14="http://schemas.microsoft.com/office/powerpoint/2010/main" val="1313783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1076" y="1401499"/>
            <a:ext cx="8229600" cy="4525963"/>
          </a:xfrm>
        </p:spPr>
        <p:txBody>
          <a:bodyPr/>
          <a:lstStyle/>
          <a:p>
            <a:pPr marL="0" indent="0">
              <a:buNone/>
            </a:pPr>
            <a:r>
              <a:rPr lang="en-US" sz="3200" dirty="0"/>
              <a:t>                  Agenda item #4</a:t>
            </a:r>
          </a:p>
          <a:p>
            <a:pPr marL="0" indent="0">
              <a:buNone/>
            </a:pPr>
            <a:endParaRPr lang="en-US" sz="3200" dirty="0"/>
          </a:p>
          <a:p>
            <a:pPr marL="0" indent="0">
              <a:buNone/>
            </a:pPr>
            <a:r>
              <a:rPr lang="en-US" sz="3200" dirty="0"/>
              <a:t>	     Information Items from </a:t>
            </a:r>
          </a:p>
          <a:p>
            <a:pPr marL="0" indent="0">
              <a:buNone/>
            </a:pPr>
            <a:r>
              <a:rPr lang="en-US" sz="3200" dirty="0"/>
              <a:t>November 5-6, 2020 ABTSWH Meeting</a:t>
            </a:r>
          </a:p>
        </p:txBody>
      </p:sp>
    </p:spTree>
    <p:extLst>
      <p:ext uri="{BB962C8B-B14F-4D97-AF65-F5344CB8AC3E}">
        <p14:creationId xmlns:p14="http://schemas.microsoft.com/office/powerpoint/2010/main" val="3651492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9176ED6-884E-41B8-9215-CA36FA7C66D8}"/>
              </a:ext>
            </a:extLst>
          </p:cNvPr>
          <p:cNvPicPr>
            <a:picLocks noChangeAspect="1"/>
          </p:cNvPicPr>
          <p:nvPr/>
        </p:nvPicPr>
        <p:blipFill>
          <a:blip r:embed="rId2"/>
          <a:stretch>
            <a:fillRect/>
          </a:stretch>
        </p:blipFill>
        <p:spPr>
          <a:xfrm>
            <a:off x="418738" y="1147279"/>
            <a:ext cx="8306523" cy="2880189"/>
          </a:xfrm>
          <a:prstGeom prst="rect">
            <a:avLst/>
          </a:prstGeom>
        </p:spPr>
      </p:pic>
      <p:sp>
        <p:nvSpPr>
          <p:cNvPr id="5" name="Oval 4">
            <a:extLst>
              <a:ext uri="{FF2B5EF4-FFF2-40B4-BE49-F238E27FC236}">
                <a16:creationId xmlns:a16="http://schemas.microsoft.com/office/drawing/2014/main" id="{C923E548-BE8F-4C39-B7D5-7B5473DB8158}"/>
              </a:ext>
            </a:extLst>
          </p:cNvPr>
          <p:cNvSpPr/>
          <p:nvPr/>
        </p:nvSpPr>
        <p:spPr>
          <a:xfrm>
            <a:off x="2600539" y="3513762"/>
            <a:ext cx="1510301" cy="62672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FD00B16-233C-4F7E-A748-E43EAD1295B2}"/>
              </a:ext>
            </a:extLst>
          </p:cNvPr>
          <p:cNvSpPr txBox="1"/>
          <p:nvPr/>
        </p:nvSpPr>
        <p:spPr>
          <a:xfrm>
            <a:off x="333375" y="5924550"/>
            <a:ext cx="8306523" cy="307777"/>
          </a:xfrm>
          <a:prstGeom prst="rect">
            <a:avLst/>
          </a:prstGeom>
          <a:noFill/>
        </p:spPr>
        <p:txBody>
          <a:bodyPr wrap="square" rtlCol="0">
            <a:spAutoFit/>
          </a:bodyPr>
          <a:lstStyle/>
          <a:p>
            <a:r>
              <a:rPr lang="en-US" sz="1400" dirty="0">
                <a:solidFill>
                  <a:srgbClr val="FFFF00"/>
                </a:solidFill>
              </a:rPr>
              <a:t>https://www.cdc.gov/coronavirus/2019-ncov/science/science-briefs/underlying-evidence-table.html</a:t>
            </a:r>
          </a:p>
        </p:txBody>
      </p:sp>
      <p:pic>
        <p:nvPicPr>
          <p:cNvPr id="7" name="Picture 6">
            <a:extLst>
              <a:ext uri="{FF2B5EF4-FFF2-40B4-BE49-F238E27FC236}">
                <a16:creationId xmlns:a16="http://schemas.microsoft.com/office/drawing/2014/main" id="{D1B3A738-E42A-479E-B793-E7AA4767B85A}"/>
              </a:ext>
            </a:extLst>
          </p:cNvPr>
          <p:cNvPicPr>
            <a:picLocks noChangeAspect="1"/>
          </p:cNvPicPr>
          <p:nvPr/>
        </p:nvPicPr>
        <p:blipFill>
          <a:blip r:embed="rId3"/>
          <a:stretch>
            <a:fillRect/>
          </a:stretch>
        </p:blipFill>
        <p:spPr>
          <a:xfrm>
            <a:off x="885824" y="4451492"/>
            <a:ext cx="7372350" cy="1162050"/>
          </a:xfrm>
          <a:prstGeom prst="rect">
            <a:avLst/>
          </a:prstGeom>
        </p:spPr>
      </p:pic>
    </p:spTree>
    <p:extLst>
      <p:ext uri="{BB962C8B-B14F-4D97-AF65-F5344CB8AC3E}">
        <p14:creationId xmlns:p14="http://schemas.microsoft.com/office/powerpoint/2010/main" val="3245195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E084-CB65-4B59-BBB7-BEE8C36C3A58}"/>
              </a:ext>
            </a:extLst>
          </p:cNvPr>
          <p:cNvSpPr>
            <a:spLocks noGrp="1"/>
          </p:cNvSpPr>
          <p:nvPr>
            <p:ph type="ctrTitle"/>
          </p:nvPr>
        </p:nvSpPr>
        <p:spPr>
          <a:xfrm>
            <a:off x="-247650" y="92080"/>
            <a:ext cx="2162176" cy="679446"/>
          </a:xfrm>
        </p:spPr>
        <p:txBody>
          <a:bodyPr/>
          <a:lstStyle/>
          <a:p>
            <a:r>
              <a:rPr lang="en-US" dirty="0"/>
              <a:t>CDC</a:t>
            </a:r>
          </a:p>
        </p:txBody>
      </p:sp>
      <p:pic>
        <p:nvPicPr>
          <p:cNvPr id="4" name="Picture 3">
            <a:extLst>
              <a:ext uri="{FF2B5EF4-FFF2-40B4-BE49-F238E27FC236}">
                <a16:creationId xmlns:a16="http://schemas.microsoft.com/office/drawing/2014/main" id="{0CBC3E0E-02AB-4368-9A1C-A7F810137C22}"/>
              </a:ext>
            </a:extLst>
          </p:cNvPr>
          <p:cNvPicPr>
            <a:picLocks noChangeAspect="1"/>
          </p:cNvPicPr>
          <p:nvPr/>
        </p:nvPicPr>
        <p:blipFill>
          <a:blip r:embed="rId2"/>
          <a:stretch>
            <a:fillRect/>
          </a:stretch>
        </p:blipFill>
        <p:spPr>
          <a:xfrm>
            <a:off x="1409700" y="612693"/>
            <a:ext cx="6705600" cy="5684822"/>
          </a:xfrm>
          <a:prstGeom prst="rect">
            <a:avLst/>
          </a:prstGeom>
        </p:spPr>
      </p:pic>
      <p:sp>
        <p:nvSpPr>
          <p:cNvPr id="5" name="TextBox 4">
            <a:extLst>
              <a:ext uri="{FF2B5EF4-FFF2-40B4-BE49-F238E27FC236}">
                <a16:creationId xmlns:a16="http://schemas.microsoft.com/office/drawing/2014/main" id="{2317952B-B240-41D6-B027-8D776168DCD5}"/>
              </a:ext>
            </a:extLst>
          </p:cNvPr>
          <p:cNvSpPr txBox="1"/>
          <p:nvPr/>
        </p:nvSpPr>
        <p:spPr>
          <a:xfrm>
            <a:off x="276225" y="6391275"/>
            <a:ext cx="8306523" cy="307777"/>
          </a:xfrm>
          <a:prstGeom prst="rect">
            <a:avLst/>
          </a:prstGeom>
          <a:noFill/>
        </p:spPr>
        <p:txBody>
          <a:bodyPr wrap="square" rtlCol="0">
            <a:spAutoFit/>
          </a:bodyPr>
          <a:lstStyle/>
          <a:p>
            <a:r>
              <a:rPr lang="en-US" sz="1400" dirty="0">
                <a:solidFill>
                  <a:srgbClr val="FFFF00"/>
                </a:solidFill>
              </a:rPr>
              <a:t>https://www.cdc.gov/coronavirus/2019-ncov/science/science-briefs/underlying-evidence-table.html</a:t>
            </a:r>
          </a:p>
        </p:txBody>
      </p:sp>
    </p:spTree>
    <p:extLst>
      <p:ext uri="{BB962C8B-B14F-4D97-AF65-F5344CB8AC3E}">
        <p14:creationId xmlns:p14="http://schemas.microsoft.com/office/powerpoint/2010/main" val="33793208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E084-CB65-4B59-BBB7-BEE8C36C3A58}"/>
              </a:ext>
            </a:extLst>
          </p:cNvPr>
          <p:cNvSpPr>
            <a:spLocks noGrp="1"/>
          </p:cNvSpPr>
          <p:nvPr>
            <p:ph type="ctrTitle"/>
          </p:nvPr>
        </p:nvSpPr>
        <p:spPr>
          <a:xfrm>
            <a:off x="-247650" y="92080"/>
            <a:ext cx="2162176" cy="679446"/>
          </a:xfrm>
        </p:spPr>
        <p:txBody>
          <a:bodyPr/>
          <a:lstStyle/>
          <a:p>
            <a:r>
              <a:rPr lang="en-US" dirty="0"/>
              <a:t>CDC</a:t>
            </a:r>
          </a:p>
        </p:txBody>
      </p:sp>
      <p:pic>
        <p:nvPicPr>
          <p:cNvPr id="3" name="Picture 2">
            <a:extLst>
              <a:ext uri="{FF2B5EF4-FFF2-40B4-BE49-F238E27FC236}">
                <a16:creationId xmlns:a16="http://schemas.microsoft.com/office/drawing/2014/main" id="{D0693C4D-89D5-401F-9E83-2F4A0C37ACFF}"/>
              </a:ext>
            </a:extLst>
          </p:cNvPr>
          <p:cNvPicPr>
            <a:picLocks noChangeAspect="1"/>
          </p:cNvPicPr>
          <p:nvPr/>
        </p:nvPicPr>
        <p:blipFill>
          <a:blip r:embed="rId2"/>
          <a:stretch>
            <a:fillRect/>
          </a:stretch>
        </p:blipFill>
        <p:spPr>
          <a:xfrm>
            <a:off x="993066" y="695326"/>
            <a:ext cx="7613494" cy="5305425"/>
          </a:xfrm>
          <a:prstGeom prst="rect">
            <a:avLst/>
          </a:prstGeom>
        </p:spPr>
      </p:pic>
      <p:sp>
        <p:nvSpPr>
          <p:cNvPr id="5" name="TextBox 4">
            <a:extLst>
              <a:ext uri="{FF2B5EF4-FFF2-40B4-BE49-F238E27FC236}">
                <a16:creationId xmlns:a16="http://schemas.microsoft.com/office/drawing/2014/main" id="{FFC69A81-3CA9-40C1-9831-B1C67F130366}"/>
              </a:ext>
            </a:extLst>
          </p:cNvPr>
          <p:cNvSpPr txBox="1"/>
          <p:nvPr/>
        </p:nvSpPr>
        <p:spPr>
          <a:xfrm>
            <a:off x="200025" y="6296220"/>
            <a:ext cx="8306523" cy="307777"/>
          </a:xfrm>
          <a:prstGeom prst="rect">
            <a:avLst/>
          </a:prstGeom>
          <a:noFill/>
        </p:spPr>
        <p:txBody>
          <a:bodyPr wrap="square" rtlCol="0">
            <a:spAutoFit/>
          </a:bodyPr>
          <a:lstStyle/>
          <a:p>
            <a:r>
              <a:rPr lang="en-US" sz="1400" dirty="0">
                <a:solidFill>
                  <a:srgbClr val="FFFF00"/>
                </a:solidFill>
              </a:rPr>
              <a:t>https://www.cdc.gov/coronavirus/2019-ncov/science/science-briefs/underlying-evidence-table.html</a:t>
            </a:r>
          </a:p>
        </p:txBody>
      </p:sp>
    </p:spTree>
    <p:extLst>
      <p:ext uri="{BB962C8B-B14F-4D97-AF65-F5344CB8AC3E}">
        <p14:creationId xmlns:p14="http://schemas.microsoft.com/office/powerpoint/2010/main" val="4043053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E084-CB65-4B59-BBB7-BEE8C36C3A58}"/>
              </a:ext>
            </a:extLst>
          </p:cNvPr>
          <p:cNvSpPr>
            <a:spLocks noGrp="1"/>
          </p:cNvSpPr>
          <p:nvPr>
            <p:ph type="ctrTitle"/>
          </p:nvPr>
        </p:nvSpPr>
        <p:spPr>
          <a:xfrm>
            <a:off x="-247650" y="92080"/>
            <a:ext cx="2162176" cy="679446"/>
          </a:xfrm>
        </p:spPr>
        <p:txBody>
          <a:bodyPr/>
          <a:lstStyle/>
          <a:p>
            <a:r>
              <a:rPr lang="en-US" dirty="0"/>
              <a:t>CDC</a:t>
            </a:r>
          </a:p>
        </p:txBody>
      </p:sp>
      <p:sp>
        <p:nvSpPr>
          <p:cNvPr id="5" name="TextBox 4">
            <a:extLst>
              <a:ext uri="{FF2B5EF4-FFF2-40B4-BE49-F238E27FC236}">
                <a16:creationId xmlns:a16="http://schemas.microsoft.com/office/drawing/2014/main" id="{FFC69A81-3CA9-40C1-9831-B1C67F130366}"/>
              </a:ext>
            </a:extLst>
          </p:cNvPr>
          <p:cNvSpPr txBox="1"/>
          <p:nvPr/>
        </p:nvSpPr>
        <p:spPr>
          <a:xfrm>
            <a:off x="200025" y="6296220"/>
            <a:ext cx="8306523" cy="307777"/>
          </a:xfrm>
          <a:prstGeom prst="rect">
            <a:avLst/>
          </a:prstGeom>
          <a:noFill/>
        </p:spPr>
        <p:txBody>
          <a:bodyPr wrap="square" rtlCol="0">
            <a:spAutoFit/>
          </a:bodyPr>
          <a:lstStyle/>
          <a:p>
            <a:r>
              <a:rPr lang="en-US" sz="1400" dirty="0">
                <a:solidFill>
                  <a:srgbClr val="FFFF00"/>
                </a:solidFill>
              </a:rPr>
              <a:t>https://www.cdc.gov/coronavirus/2019-ncov/science/science-briefs/underlying-evidence-table.html</a:t>
            </a:r>
          </a:p>
        </p:txBody>
      </p:sp>
      <p:pic>
        <p:nvPicPr>
          <p:cNvPr id="4" name="Picture 3">
            <a:extLst>
              <a:ext uri="{FF2B5EF4-FFF2-40B4-BE49-F238E27FC236}">
                <a16:creationId xmlns:a16="http://schemas.microsoft.com/office/drawing/2014/main" id="{9BFBF1F9-1BFD-4956-8ACF-BE009626B33B}"/>
              </a:ext>
            </a:extLst>
          </p:cNvPr>
          <p:cNvPicPr>
            <a:picLocks noChangeAspect="1"/>
          </p:cNvPicPr>
          <p:nvPr/>
        </p:nvPicPr>
        <p:blipFill>
          <a:blip r:embed="rId2"/>
          <a:stretch>
            <a:fillRect/>
          </a:stretch>
        </p:blipFill>
        <p:spPr>
          <a:xfrm>
            <a:off x="280986" y="1459110"/>
            <a:ext cx="8370920" cy="3214688"/>
          </a:xfrm>
          <a:prstGeom prst="rect">
            <a:avLst/>
          </a:prstGeom>
        </p:spPr>
      </p:pic>
      <p:pic>
        <p:nvPicPr>
          <p:cNvPr id="6" name="Picture 5">
            <a:extLst>
              <a:ext uri="{FF2B5EF4-FFF2-40B4-BE49-F238E27FC236}">
                <a16:creationId xmlns:a16="http://schemas.microsoft.com/office/drawing/2014/main" id="{EB6B7CE0-32E7-463C-B584-AF87A7A14C62}"/>
              </a:ext>
            </a:extLst>
          </p:cNvPr>
          <p:cNvPicPr>
            <a:picLocks noChangeAspect="1"/>
          </p:cNvPicPr>
          <p:nvPr/>
        </p:nvPicPr>
        <p:blipFill>
          <a:blip r:embed="rId3"/>
          <a:stretch>
            <a:fillRect/>
          </a:stretch>
        </p:blipFill>
        <p:spPr>
          <a:xfrm>
            <a:off x="794559" y="5472112"/>
            <a:ext cx="7343775" cy="447675"/>
          </a:xfrm>
          <a:prstGeom prst="rect">
            <a:avLst/>
          </a:prstGeom>
        </p:spPr>
      </p:pic>
    </p:spTree>
    <p:extLst>
      <p:ext uri="{BB962C8B-B14F-4D97-AF65-F5344CB8AC3E}">
        <p14:creationId xmlns:p14="http://schemas.microsoft.com/office/powerpoint/2010/main" val="1617624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BD2F7-4FA3-46CD-8A88-87C64B627B73}"/>
              </a:ext>
            </a:extLst>
          </p:cNvPr>
          <p:cNvSpPr>
            <a:spLocks noGrp="1"/>
          </p:cNvSpPr>
          <p:nvPr>
            <p:ph type="title"/>
          </p:nvPr>
        </p:nvSpPr>
        <p:spPr/>
        <p:txBody>
          <a:bodyPr/>
          <a:lstStyle/>
          <a:p>
            <a:pPr algn="l"/>
            <a:r>
              <a:rPr lang="en-US" dirty="0"/>
              <a:t>CDC</a:t>
            </a:r>
          </a:p>
        </p:txBody>
      </p:sp>
      <p:pic>
        <p:nvPicPr>
          <p:cNvPr id="4" name="Content Placeholder 3">
            <a:extLst>
              <a:ext uri="{FF2B5EF4-FFF2-40B4-BE49-F238E27FC236}">
                <a16:creationId xmlns:a16="http://schemas.microsoft.com/office/drawing/2014/main" id="{8A720C4D-AAE4-4ACE-A8CB-8525A55257BD}"/>
              </a:ext>
            </a:extLst>
          </p:cNvPr>
          <p:cNvPicPr>
            <a:picLocks noGrp="1" noChangeAspect="1"/>
          </p:cNvPicPr>
          <p:nvPr>
            <p:ph idx="1"/>
          </p:nvPr>
        </p:nvPicPr>
        <p:blipFill>
          <a:blip r:embed="rId2"/>
          <a:stretch>
            <a:fillRect/>
          </a:stretch>
        </p:blipFill>
        <p:spPr>
          <a:xfrm>
            <a:off x="231231" y="1628775"/>
            <a:ext cx="8469428" cy="2998493"/>
          </a:xfrm>
          <a:prstGeom prst="rect">
            <a:avLst/>
          </a:prstGeom>
        </p:spPr>
      </p:pic>
      <p:sp>
        <p:nvSpPr>
          <p:cNvPr id="5" name="Rectangle 4">
            <a:extLst>
              <a:ext uri="{FF2B5EF4-FFF2-40B4-BE49-F238E27FC236}">
                <a16:creationId xmlns:a16="http://schemas.microsoft.com/office/drawing/2014/main" id="{F9F5D566-F3F3-42B3-95C7-98B9F5CF8C13}"/>
              </a:ext>
            </a:extLst>
          </p:cNvPr>
          <p:cNvSpPr/>
          <p:nvPr/>
        </p:nvSpPr>
        <p:spPr>
          <a:xfrm>
            <a:off x="457200" y="5541213"/>
            <a:ext cx="8142270" cy="584775"/>
          </a:xfrm>
          <a:prstGeom prst="rect">
            <a:avLst/>
          </a:prstGeom>
        </p:spPr>
        <p:txBody>
          <a:bodyPr wrap="square">
            <a:spAutoFit/>
          </a:bodyPr>
          <a:lstStyle/>
          <a:p>
            <a:r>
              <a:rPr lang="en-US" sz="1600" dirty="0">
                <a:solidFill>
                  <a:srgbClr val="FFFF00"/>
                </a:solidFill>
              </a:rPr>
              <a:t>https://www.cdc.gov/coronavirus/2019-ncov/covid-data/investigations-discovery/hospitalization-death-by-race-ethnicity.html</a:t>
            </a:r>
          </a:p>
        </p:txBody>
      </p:sp>
    </p:spTree>
    <p:extLst>
      <p:ext uri="{BB962C8B-B14F-4D97-AF65-F5344CB8AC3E}">
        <p14:creationId xmlns:p14="http://schemas.microsoft.com/office/powerpoint/2010/main" val="1469380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0478" y="1799522"/>
            <a:ext cx="8229600" cy="4525963"/>
          </a:xfrm>
        </p:spPr>
        <p:txBody>
          <a:bodyPr/>
          <a:lstStyle/>
          <a:p>
            <a:pPr marL="0" indent="0">
              <a:buNone/>
            </a:pPr>
            <a:r>
              <a:rPr lang="en-US" sz="3200" dirty="0"/>
              <a:t>         Agenda item #9</a:t>
            </a:r>
          </a:p>
          <a:p>
            <a:pPr marL="0" indent="0">
              <a:buNone/>
            </a:pPr>
            <a:endParaRPr lang="en-US" sz="3200" dirty="0"/>
          </a:p>
          <a:p>
            <a:pPr marL="0" indent="0">
              <a:buNone/>
            </a:pPr>
            <a:r>
              <a:rPr lang="en-US" sz="3200" dirty="0"/>
              <a:t>  Asbestos Recommendation</a:t>
            </a:r>
          </a:p>
          <a:p>
            <a:pPr marL="0" indent="0">
              <a:buNone/>
            </a:pPr>
            <a:endParaRPr lang="en-US" sz="3200" dirty="0"/>
          </a:p>
          <a:p>
            <a:pPr marL="0" indent="0">
              <a:buNone/>
            </a:pPr>
            <a:r>
              <a:rPr lang="en-US" sz="2400" dirty="0"/>
              <a:t>                   Working Group </a:t>
            </a:r>
          </a:p>
          <a:p>
            <a:pPr marL="0" indent="0">
              <a:buNone/>
            </a:pPr>
            <a:r>
              <a:rPr lang="en-US" sz="2400" dirty="0"/>
              <a:t>     Mike Van Dyke, Dianne Whitten, </a:t>
            </a:r>
          </a:p>
          <a:p>
            <a:pPr marL="0" indent="0">
              <a:buNone/>
            </a:pPr>
            <a:r>
              <a:rPr lang="en-US" sz="2400" dirty="0"/>
              <a:t>       Mark Catlin, Steven Markowitz</a:t>
            </a:r>
          </a:p>
        </p:txBody>
      </p:sp>
    </p:spTree>
    <p:extLst>
      <p:ext uri="{BB962C8B-B14F-4D97-AF65-F5344CB8AC3E}">
        <p14:creationId xmlns:p14="http://schemas.microsoft.com/office/powerpoint/2010/main" val="17152385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0108" y="187423"/>
            <a:ext cx="7772400" cy="1102519"/>
          </a:xfrm>
        </p:spPr>
        <p:txBody>
          <a:bodyPr/>
          <a:lstStyle/>
          <a:p>
            <a:r>
              <a:rPr lang="en-US" sz="2400" dirty="0">
                <a:solidFill>
                  <a:schemeClr val="tx1">
                    <a:lumMod val="50000"/>
                    <a:lumOff val="50000"/>
                  </a:schemeClr>
                </a:solidFill>
              </a:rPr>
              <a:t>ABTSWH Response to PTS Asbestos Report for DOL</a:t>
            </a:r>
          </a:p>
        </p:txBody>
      </p:sp>
      <p:sp>
        <p:nvSpPr>
          <p:cNvPr id="3" name="Subtitle 2"/>
          <p:cNvSpPr>
            <a:spLocks noGrp="1"/>
          </p:cNvSpPr>
          <p:nvPr>
            <p:ph type="subTitle" idx="1"/>
          </p:nvPr>
        </p:nvSpPr>
        <p:spPr>
          <a:xfrm>
            <a:off x="116377" y="1289942"/>
            <a:ext cx="8911243" cy="1314450"/>
          </a:xfrm>
        </p:spPr>
        <p:txBody>
          <a:bodyPr/>
          <a:lstStyle/>
          <a:p>
            <a:r>
              <a:rPr lang="en-US" sz="2100" dirty="0"/>
              <a:t>Draft Additional ABTSWH Recommendation Concerning Asbestos</a:t>
            </a:r>
          </a:p>
        </p:txBody>
      </p:sp>
      <p:sp>
        <p:nvSpPr>
          <p:cNvPr id="7" name="TextBox 6">
            <a:extLst>
              <a:ext uri="{FF2B5EF4-FFF2-40B4-BE49-F238E27FC236}">
                <a16:creationId xmlns:a16="http://schemas.microsoft.com/office/drawing/2014/main" id="{29972874-96C0-46DD-B92E-C5AAC44829CA}"/>
              </a:ext>
            </a:extLst>
          </p:cNvPr>
          <p:cNvSpPr txBox="1"/>
          <p:nvPr/>
        </p:nvSpPr>
        <p:spPr>
          <a:xfrm>
            <a:off x="1308682" y="2237237"/>
            <a:ext cx="6526635" cy="4247317"/>
          </a:xfrm>
          <a:prstGeom prst="rect">
            <a:avLst/>
          </a:prstGeom>
          <a:noFill/>
        </p:spPr>
        <p:txBody>
          <a:bodyPr wrap="square">
            <a:spAutoFit/>
          </a:bodyPr>
          <a:lstStyle/>
          <a:p>
            <a:r>
              <a:rPr lang="en-US" dirty="0">
                <a:solidFill>
                  <a:srgbClr val="FFFF00"/>
                </a:solidFill>
              </a:rPr>
              <a:t>We recommend that Paragon Technical Services (PTS) re-evaluate the job titles of Chemical Engineers, Industrial, Health, &amp; Safety Engineers, and Mechanical Engineers and that these titles be added to the list of occupations presumptively exposed to the asbestos under EEOICP.</a:t>
            </a:r>
          </a:p>
          <a:p>
            <a:endParaRPr lang="en-US" dirty="0">
              <a:solidFill>
                <a:srgbClr val="FFFF00"/>
              </a:solidFill>
            </a:endParaRPr>
          </a:p>
          <a:p>
            <a:endParaRPr lang="en-US" dirty="0">
              <a:solidFill>
                <a:srgbClr val="FFFF00"/>
              </a:solidFill>
            </a:endParaRPr>
          </a:p>
          <a:p>
            <a:r>
              <a:rPr lang="en-US" dirty="0">
                <a:solidFill>
                  <a:srgbClr val="FFFF00"/>
                </a:solidFill>
              </a:rPr>
              <a:t>We request access to the Generic Profiles, including the Asbestos Generic profile, as cited in the PTS report.</a:t>
            </a:r>
          </a:p>
          <a:p>
            <a:endParaRPr lang="en-US" dirty="0">
              <a:solidFill>
                <a:srgbClr val="FFFF00"/>
              </a:solidFill>
            </a:endParaRPr>
          </a:p>
          <a:p>
            <a:endParaRPr lang="en-US" dirty="0">
              <a:solidFill>
                <a:srgbClr val="FFFF00"/>
              </a:solidFill>
            </a:endParaRPr>
          </a:p>
          <a:p>
            <a:r>
              <a:rPr lang="en-US" dirty="0">
                <a:solidFill>
                  <a:srgbClr val="FFFF00"/>
                </a:solidFill>
              </a:rPr>
              <a:t>We recommend that DOL clarify how DOE jobs that correspond to the job title “Maintenance and Repair, General Helper” are classified within the SEM and whether they are linked to asbestos exposure. </a:t>
            </a:r>
          </a:p>
        </p:txBody>
      </p:sp>
    </p:spTree>
    <p:extLst>
      <p:ext uri="{BB962C8B-B14F-4D97-AF65-F5344CB8AC3E}">
        <p14:creationId xmlns:p14="http://schemas.microsoft.com/office/powerpoint/2010/main" val="704886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6891A-1C49-4E9D-8CD4-0506FAB9FF9C}"/>
              </a:ext>
            </a:extLst>
          </p:cNvPr>
          <p:cNvSpPr>
            <a:spLocks noGrp="1"/>
          </p:cNvSpPr>
          <p:nvPr>
            <p:ph type="ctrTitle"/>
          </p:nvPr>
        </p:nvSpPr>
        <p:spPr>
          <a:xfrm>
            <a:off x="123826" y="-400845"/>
            <a:ext cx="8905874" cy="1470025"/>
          </a:xfrm>
        </p:spPr>
        <p:txBody>
          <a:bodyPr/>
          <a:lstStyle/>
          <a:p>
            <a:pPr algn="l"/>
            <a:r>
              <a:rPr lang="en-US" sz="1900" dirty="0"/>
              <a:t>   Occupations with Very Elevated Risk of Malignant Mesothelioma (PMR</a:t>
            </a:r>
            <a:r>
              <a:rPr lang="en-US" sz="1900" u="sng" dirty="0"/>
              <a:t>&gt;</a:t>
            </a:r>
            <a:r>
              <a:rPr lang="en-US" sz="1900" dirty="0"/>
              <a:t>250)</a:t>
            </a:r>
          </a:p>
        </p:txBody>
      </p:sp>
      <p:sp>
        <p:nvSpPr>
          <p:cNvPr id="3" name="Subtitle 2">
            <a:extLst>
              <a:ext uri="{FF2B5EF4-FFF2-40B4-BE49-F238E27FC236}">
                <a16:creationId xmlns:a16="http://schemas.microsoft.com/office/drawing/2014/main" id="{6C77278E-AD44-4AC8-B321-DC53E8496F8C}"/>
              </a:ext>
            </a:extLst>
          </p:cNvPr>
          <p:cNvSpPr>
            <a:spLocks noGrp="1"/>
          </p:cNvSpPr>
          <p:nvPr>
            <p:ph type="subTitle" idx="1"/>
          </p:nvPr>
        </p:nvSpPr>
        <p:spPr>
          <a:xfrm>
            <a:off x="-190072" y="6320747"/>
            <a:ext cx="6400800" cy="1752600"/>
          </a:xfrm>
        </p:spPr>
        <p:txBody>
          <a:bodyPr/>
          <a:lstStyle/>
          <a:p>
            <a:r>
              <a:rPr lang="en-US" dirty="0"/>
              <a:t>Source: NOMS data submitted to EEOICP by ABTSWH</a:t>
            </a:r>
          </a:p>
        </p:txBody>
      </p:sp>
      <p:pic>
        <p:nvPicPr>
          <p:cNvPr id="6" name="Picture 5">
            <a:extLst>
              <a:ext uri="{FF2B5EF4-FFF2-40B4-BE49-F238E27FC236}">
                <a16:creationId xmlns:a16="http://schemas.microsoft.com/office/drawing/2014/main" id="{13FCDAD7-487A-474F-8E1F-A55EDEE4F7E3}"/>
              </a:ext>
            </a:extLst>
          </p:cNvPr>
          <p:cNvPicPr>
            <a:picLocks noChangeAspect="1"/>
          </p:cNvPicPr>
          <p:nvPr/>
        </p:nvPicPr>
        <p:blipFill>
          <a:blip r:embed="rId2"/>
          <a:stretch>
            <a:fillRect/>
          </a:stretch>
        </p:blipFill>
        <p:spPr>
          <a:xfrm>
            <a:off x="495300" y="597615"/>
            <a:ext cx="8240309" cy="5723132"/>
          </a:xfrm>
          <a:prstGeom prst="rect">
            <a:avLst/>
          </a:prstGeom>
        </p:spPr>
      </p:pic>
    </p:spTree>
    <p:extLst>
      <p:ext uri="{BB962C8B-B14F-4D97-AF65-F5344CB8AC3E}">
        <p14:creationId xmlns:p14="http://schemas.microsoft.com/office/powerpoint/2010/main" val="26789471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0108" y="187423"/>
            <a:ext cx="7772400" cy="1102519"/>
          </a:xfrm>
        </p:spPr>
        <p:txBody>
          <a:bodyPr/>
          <a:lstStyle/>
          <a:p>
            <a:r>
              <a:rPr lang="en-US" sz="2400" dirty="0">
                <a:solidFill>
                  <a:schemeClr val="tx1">
                    <a:lumMod val="50000"/>
                    <a:lumOff val="50000"/>
                  </a:schemeClr>
                </a:solidFill>
              </a:rPr>
              <a:t>ABTSWH Response to PTS Asbestos Report for DOL</a:t>
            </a:r>
          </a:p>
        </p:txBody>
      </p:sp>
      <p:pic>
        <p:nvPicPr>
          <p:cNvPr id="5" name="Picture 4">
            <a:extLst>
              <a:ext uri="{FF2B5EF4-FFF2-40B4-BE49-F238E27FC236}">
                <a16:creationId xmlns:a16="http://schemas.microsoft.com/office/drawing/2014/main" id="{0439D4C4-3813-40AB-BC8E-BC31536C1485}"/>
              </a:ext>
            </a:extLst>
          </p:cNvPr>
          <p:cNvPicPr>
            <a:picLocks noChangeAspect="1"/>
          </p:cNvPicPr>
          <p:nvPr/>
        </p:nvPicPr>
        <p:blipFill>
          <a:blip r:embed="rId2"/>
          <a:stretch>
            <a:fillRect/>
          </a:stretch>
        </p:blipFill>
        <p:spPr>
          <a:xfrm>
            <a:off x="2027857" y="1419015"/>
            <a:ext cx="5088286" cy="4934369"/>
          </a:xfrm>
          <a:prstGeom prst="rect">
            <a:avLst/>
          </a:prstGeom>
        </p:spPr>
      </p:pic>
    </p:spTree>
    <p:extLst>
      <p:ext uri="{BB962C8B-B14F-4D97-AF65-F5344CB8AC3E}">
        <p14:creationId xmlns:p14="http://schemas.microsoft.com/office/powerpoint/2010/main" val="18787751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2925" y="1663700"/>
            <a:ext cx="7772400" cy="1470025"/>
          </a:xfrm>
        </p:spPr>
        <p:txBody>
          <a:bodyPr>
            <a:normAutofit fontScale="90000"/>
          </a:bodyPr>
          <a:lstStyle/>
          <a:p>
            <a:r>
              <a:rPr lang="en-US" sz="1600" b="1" dirty="0">
                <a:solidFill>
                  <a:srgbClr val="FFFF00"/>
                </a:solidFill>
              </a:rPr>
              <a:t> </a:t>
            </a:r>
            <a:br>
              <a:rPr lang="en-US" sz="1600" dirty="0">
                <a:solidFill>
                  <a:srgbClr val="FFFF00"/>
                </a:solidFill>
              </a:rPr>
            </a:br>
            <a:r>
              <a:rPr lang="en-US" sz="1300" b="1" dirty="0">
                <a:solidFill>
                  <a:srgbClr val="FFFF00"/>
                </a:solidFill>
              </a:rPr>
              <a:t>Paragon Technical Services, Inc.</a:t>
            </a:r>
            <a:br>
              <a:rPr lang="en-US" sz="1300" dirty="0">
                <a:solidFill>
                  <a:srgbClr val="FFFF00"/>
                </a:solidFill>
              </a:rPr>
            </a:br>
            <a:r>
              <a:rPr lang="en-US" sz="1300" b="1" dirty="0">
                <a:solidFill>
                  <a:srgbClr val="FFFF00"/>
                </a:solidFill>
              </a:rPr>
              <a:t> </a:t>
            </a:r>
            <a:br>
              <a:rPr lang="en-US" sz="1300" dirty="0">
                <a:solidFill>
                  <a:srgbClr val="FFFF00"/>
                </a:solidFill>
              </a:rPr>
            </a:br>
            <a:r>
              <a:rPr lang="en-US" sz="1300" b="1" dirty="0">
                <a:solidFill>
                  <a:srgbClr val="FFFF00"/>
                </a:solidFill>
              </a:rPr>
              <a:t>Recommendation to US Department of Labor</a:t>
            </a:r>
            <a:br>
              <a:rPr lang="en-US" sz="1300" dirty="0">
                <a:solidFill>
                  <a:srgbClr val="FFFF00"/>
                </a:solidFill>
              </a:rPr>
            </a:br>
            <a:r>
              <a:rPr lang="en-US" sz="1300" b="1" dirty="0">
                <a:solidFill>
                  <a:srgbClr val="FFFF00"/>
                </a:solidFill>
              </a:rPr>
              <a:t>Office of Workers’ Compensation Programs</a:t>
            </a:r>
            <a:br>
              <a:rPr lang="en-US" sz="1300" dirty="0">
                <a:solidFill>
                  <a:srgbClr val="FFFF00"/>
                </a:solidFill>
              </a:rPr>
            </a:br>
            <a:r>
              <a:rPr lang="en-US" sz="1300" b="1" dirty="0">
                <a:solidFill>
                  <a:srgbClr val="FFFF00"/>
                </a:solidFill>
              </a:rPr>
              <a:t>Division of Energy Employees Occupational Illness Compensation</a:t>
            </a:r>
            <a:br>
              <a:rPr lang="en-US" sz="1300" dirty="0">
                <a:solidFill>
                  <a:srgbClr val="FFFF00"/>
                </a:solidFill>
              </a:rPr>
            </a:br>
            <a:r>
              <a:rPr lang="en-US" sz="1300" b="1" dirty="0">
                <a:solidFill>
                  <a:srgbClr val="FFFF00"/>
                </a:solidFill>
              </a:rPr>
              <a:t> </a:t>
            </a:r>
            <a:br>
              <a:rPr lang="en-US" sz="1300" dirty="0">
                <a:solidFill>
                  <a:srgbClr val="FFFF00"/>
                </a:solidFill>
              </a:rPr>
            </a:br>
            <a:r>
              <a:rPr lang="en-US" sz="1300" b="1" dirty="0">
                <a:solidFill>
                  <a:srgbClr val="FFFF00"/>
                </a:solidFill>
              </a:rPr>
              <a:t>For</a:t>
            </a:r>
            <a:br>
              <a:rPr lang="en-US" sz="1300" dirty="0">
                <a:solidFill>
                  <a:srgbClr val="FFFF00"/>
                </a:solidFill>
              </a:rPr>
            </a:br>
            <a:r>
              <a:rPr lang="en-US" sz="1300" b="1" dirty="0">
                <a:solidFill>
                  <a:srgbClr val="FFFF00"/>
                </a:solidFill>
              </a:rPr>
              <a:t> </a:t>
            </a:r>
            <a:br>
              <a:rPr lang="en-US" sz="1300" dirty="0">
                <a:solidFill>
                  <a:srgbClr val="FFFF00"/>
                </a:solidFill>
              </a:rPr>
            </a:br>
            <a:r>
              <a:rPr lang="en-US" sz="1300" b="1" dirty="0">
                <a:solidFill>
                  <a:srgbClr val="FFFF00"/>
                </a:solidFill>
              </a:rPr>
              <a:t>Integrating the Recommendation of the Department of Labor </a:t>
            </a:r>
            <a:br>
              <a:rPr lang="en-US" sz="1300" dirty="0">
                <a:solidFill>
                  <a:srgbClr val="FFFF00"/>
                </a:solidFill>
              </a:rPr>
            </a:br>
            <a:r>
              <a:rPr lang="en-US" sz="1300" b="1" dirty="0">
                <a:solidFill>
                  <a:srgbClr val="FFFF00"/>
                </a:solidFill>
              </a:rPr>
              <a:t>Advisory Board on Toxic Substances and Worker Heath</a:t>
            </a:r>
            <a:br>
              <a:rPr lang="en-US" sz="1300" dirty="0">
                <a:solidFill>
                  <a:srgbClr val="FFFF00"/>
                </a:solidFill>
              </a:rPr>
            </a:br>
            <a:r>
              <a:rPr lang="en-US" sz="1300" b="1" dirty="0">
                <a:solidFill>
                  <a:srgbClr val="FFFF00"/>
                </a:solidFill>
              </a:rPr>
              <a:t>Jobs Presumed Asbestos Exposure</a:t>
            </a:r>
            <a:br>
              <a:rPr lang="en-US" dirty="0"/>
            </a:br>
            <a:r>
              <a:rPr lang="en-US" b="1" dirty="0"/>
              <a:t> </a:t>
            </a:r>
            <a:br>
              <a:rPr lang="en-US" dirty="0"/>
            </a:b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54" y="3962400"/>
            <a:ext cx="8889146"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descr="ParagonLogo"/>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1" y="266065"/>
            <a:ext cx="2266950" cy="848360"/>
          </a:xfrm>
          <a:prstGeom prst="rect">
            <a:avLst/>
          </a:prstGeom>
          <a:noFill/>
          <a:ln>
            <a:noFill/>
          </a:ln>
        </p:spPr>
      </p:pic>
    </p:spTree>
    <p:extLst>
      <p:ext uri="{BB962C8B-B14F-4D97-AF65-F5344CB8AC3E}">
        <p14:creationId xmlns:p14="http://schemas.microsoft.com/office/powerpoint/2010/main" val="2316078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750" y="666260"/>
            <a:ext cx="7772400" cy="1102519"/>
          </a:xfrm>
        </p:spPr>
        <p:txBody>
          <a:bodyPr/>
          <a:lstStyle/>
          <a:p>
            <a:r>
              <a:rPr lang="en-US" sz="1600" dirty="0"/>
              <a:t>Follow-up Items from November 5-6, 2020 ABTSWH Meeting </a:t>
            </a:r>
            <a:br>
              <a:rPr lang="en-US" sz="1600" dirty="0"/>
            </a:br>
            <a:endParaRPr lang="en-US" sz="2400" dirty="0"/>
          </a:p>
        </p:txBody>
      </p:sp>
      <p:sp>
        <p:nvSpPr>
          <p:cNvPr id="3" name="Subtitle 2"/>
          <p:cNvSpPr>
            <a:spLocks noGrp="1"/>
          </p:cNvSpPr>
          <p:nvPr>
            <p:ph type="subTitle" idx="1"/>
          </p:nvPr>
        </p:nvSpPr>
        <p:spPr>
          <a:xfrm>
            <a:off x="1371600" y="2028630"/>
            <a:ext cx="7059336" cy="1314450"/>
          </a:xfrm>
        </p:spPr>
        <p:txBody>
          <a:bodyPr/>
          <a:lstStyle/>
          <a:p>
            <a:pPr algn="l"/>
            <a:r>
              <a:rPr lang="en-US" sz="1600" dirty="0"/>
              <a:t> 1. Ms. </a:t>
            </a:r>
            <a:r>
              <a:rPr lang="en-US" sz="1600" dirty="0" err="1"/>
              <a:t>Hearthway</a:t>
            </a:r>
            <a:r>
              <a:rPr lang="en-US" sz="1600" dirty="0"/>
              <a:t> described “an increased focus on individual employee performance through case action sample reviews and the addition of a quality assurance analyst, who will conduct quality reviews on a weekly basis to help guide policy and training management.” What is the status of this effort and of any change in the QA work overall?</a:t>
            </a:r>
          </a:p>
          <a:p>
            <a:pPr algn="l"/>
            <a:endParaRPr lang="en-US" sz="1600" dirty="0"/>
          </a:p>
          <a:p>
            <a:pPr algn="l"/>
            <a:r>
              <a:rPr lang="en-US" sz="1600" dirty="0"/>
              <a:t>2. Ms. Pond said that the program refers most cases that have at least some information about exposure and conditions. What proportion and how many cases get referred to IH’s on new non-impairment claims?</a:t>
            </a:r>
          </a:p>
          <a:p>
            <a:pPr algn="l"/>
            <a:endParaRPr lang="en-US" sz="1600" dirty="0"/>
          </a:p>
          <a:p>
            <a:pPr algn="l"/>
            <a:r>
              <a:rPr lang="en-US" sz="1600" dirty="0"/>
              <a:t>3. Ms. Pond noted that ideally the program would have a research arm to evaluate claims data, but that all current resources are dedicated to adjudication. Is this an idea that the Department is considering?</a:t>
            </a:r>
          </a:p>
        </p:txBody>
      </p:sp>
    </p:spTree>
    <p:extLst>
      <p:ext uri="{BB962C8B-B14F-4D97-AF65-F5344CB8AC3E}">
        <p14:creationId xmlns:p14="http://schemas.microsoft.com/office/powerpoint/2010/main" val="25768274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0108" y="187423"/>
            <a:ext cx="7772400" cy="1102519"/>
          </a:xfrm>
        </p:spPr>
        <p:txBody>
          <a:bodyPr/>
          <a:lstStyle/>
          <a:p>
            <a:r>
              <a:rPr lang="en-US" sz="2400" dirty="0">
                <a:solidFill>
                  <a:schemeClr val="tx1">
                    <a:lumMod val="50000"/>
                    <a:lumOff val="50000"/>
                  </a:schemeClr>
                </a:solidFill>
              </a:rPr>
              <a:t>ABTSWH Response to PTS Asbestos Report for DOL</a:t>
            </a:r>
          </a:p>
        </p:txBody>
      </p:sp>
      <p:sp>
        <p:nvSpPr>
          <p:cNvPr id="5" name="Rectangle 4">
            <a:extLst>
              <a:ext uri="{FF2B5EF4-FFF2-40B4-BE49-F238E27FC236}">
                <a16:creationId xmlns:a16="http://schemas.microsoft.com/office/drawing/2014/main" id="{9F804D0B-EC11-4741-B6EA-9B9F96CDACD7}"/>
              </a:ext>
            </a:extLst>
          </p:cNvPr>
          <p:cNvSpPr/>
          <p:nvPr/>
        </p:nvSpPr>
        <p:spPr>
          <a:xfrm>
            <a:off x="809625" y="1400175"/>
            <a:ext cx="7610475" cy="4093428"/>
          </a:xfrm>
          <a:prstGeom prst="rect">
            <a:avLst/>
          </a:prstGeom>
        </p:spPr>
        <p:txBody>
          <a:bodyPr wrap="square">
            <a:spAutoFit/>
          </a:bodyPr>
          <a:lstStyle/>
          <a:p>
            <a:r>
              <a:rPr lang="en-US" sz="2000" dirty="0">
                <a:solidFill>
                  <a:srgbClr val="FFFF00"/>
                </a:solidFill>
                <a:latin typeface="Times New Roman" panose="02020603050405020304" pitchFamily="18" charset="0"/>
                <a:ea typeface="Calibri" panose="020F0502020204030204" pitchFamily="34" charset="0"/>
              </a:rPr>
              <a:t>The PTS report argues against presumptive asbestos exposure for some occupations identified in the National Occupational Mortality Surveillance</a:t>
            </a:r>
            <a:r>
              <a:rPr lang="en-US"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srgbClr val="FFFF00"/>
                </a:solidFill>
                <a:latin typeface="Times New Roman" panose="02020603050405020304" pitchFamily="18" charset="0"/>
                <a:ea typeface="Calibri" panose="020F0502020204030204" pitchFamily="34" charset="0"/>
              </a:rPr>
              <a:t>NOMS) as having excess mesothelioma risk when:</a:t>
            </a:r>
          </a:p>
          <a:p>
            <a:endParaRPr lang="en-US" sz="2000" dirty="0">
              <a:solidFill>
                <a:srgbClr val="FFFF00"/>
              </a:solidFill>
              <a:latin typeface="Times New Roman" panose="02020603050405020304" pitchFamily="18" charset="0"/>
              <a:ea typeface="Calibri" panose="020F0502020204030204" pitchFamily="34" charset="0"/>
            </a:endParaRPr>
          </a:p>
          <a:p>
            <a:pPr marL="342900" indent="-342900">
              <a:buAutoNum type="arabicParenR"/>
            </a:pPr>
            <a:r>
              <a:rPr lang="en-US" sz="2000" dirty="0">
                <a:solidFill>
                  <a:srgbClr val="FFFF00"/>
                </a:solidFill>
                <a:latin typeface="Times New Roman" panose="02020603050405020304" pitchFamily="18" charset="0"/>
                <a:ea typeface="Calibri" panose="020F0502020204030204" pitchFamily="34" charset="0"/>
              </a:rPr>
              <a:t>Asbestos does not appear for the occupation in the SEM</a:t>
            </a:r>
          </a:p>
          <a:p>
            <a:r>
              <a:rPr lang="en-US" sz="2000" dirty="0">
                <a:solidFill>
                  <a:srgbClr val="FFFF00"/>
                </a:solidFill>
                <a:latin typeface="Times New Roman" panose="02020603050405020304" pitchFamily="18" charset="0"/>
                <a:ea typeface="Calibri" panose="020F0502020204030204" pitchFamily="34" charset="0"/>
              </a:rPr>
              <a:t> </a:t>
            </a:r>
          </a:p>
          <a:p>
            <a:r>
              <a:rPr lang="en-US" sz="2000" dirty="0">
                <a:solidFill>
                  <a:srgbClr val="FFFF00"/>
                </a:solidFill>
                <a:latin typeface="Times New Roman" panose="02020603050405020304" pitchFamily="18" charset="0"/>
                <a:ea typeface="Calibri" panose="020F0502020204030204" pitchFamily="34" charset="0"/>
              </a:rPr>
              <a:t>2)  Job titles in NOMS encompass work in diverse industries that may    </a:t>
            </a:r>
          </a:p>
          <a:p>
            <a:r>
              <a:rPr lang="en-US" sz="2000" dirty="0">
                <a:solidFill>
                  <a:srgbClr val="FFFF00"/>
                </a:solidFill>
                <a:latin typeface="Times New Roman" panose="02020603050405020304" pitchFamily="18" charset="0"/>
                <a:ea typeface="Calibri" panose="020F0502020204030204" pitchFamily="34" charset="0"/>
              </a:rPr>
              <a:t>      have limited and uncertain relevance to work at DOE sites</a:t>
            </a:r>
          </a:p>
          <a:p>
            <a:r>
              <a:rPr lang="en-US" sz="2000" dirty="0">
                <a:solidFill>
                  <a:srgbClr val="FFFF00"/>
                </a:solidFill>
                <a:latin typeface="Times New Roman" panose="02020603050405020304" pitchFamily="18" charset="0"/>
                <a:ea typeface="Calibri" panose="020F0502020204030204" pitchFamily="34" charset="0"/>
              </a:rPr>
              <a:t> </a:t>
            </a:r>
          </a:p>
          <a:p>
            <a:r>
              <a:rPr lang="en-US" sz="2000" dirty="0">
                <a:solidFill>
                  <a:srgbClr val="FFFF00"/>
                </a:solidFill>
                <a:latin typeface="Times New Roman" panose="02020603050405020304" pitchFamily="18" charset="0"/>
                <a:ea typeface="Calibri" panose="020F0502020204030204" pitchFamily="34" charset="0"/>
              </a:rPr>
              <a:t>3) Job titles may not have widespread exposure to asbestos across </a:t>
            </a:r>
          </a:p>
          <a:p>
            <a:r>
              <a:rPr lang="en-US" sz="2000" dirty="0">
                <a:solidFill>
                  <a:srgbClr val="FFFF00"/>
                </a:solidFill>
                <a:latin typeface="Times New Roman" panose="02020603050405020304" pitchFamily="18" charset="0"/>
                <a:ea typeface="Calibri" panose="020F0502020204030204" pitchFamily="34" charset="0"/>
              </a:rPr>
              <a:t>     many job settings, or</a:t>
            </a:r>
          </a:p>
          <a:p>
            <a:r>
              <a:rPr lang="en-US" sz="2000" dirty="0">
                <a:solidFill>
                  <a:srgbClr val="FFFF00"/>
                </a:solidFill>
                <a:latin typeface="Times New Roman" panose="02020603050405020304" pitchFamily="18" charset="0"/>
                <a:ea typeface="Calibri" panose="020F0502020204030204" pitchFamily="34" charset="0"/>
              </a:rPr>
              <a:t> </a:t>
            </a:r>
          </a:p>
          <a:p>
            <a:r>
              <a:rPr lang="en-US" sz="2000" dirty="0">
                <a:solidFill>
                  <a:srgbClr val="FFFF00"/>
                </a:solidFill>
                <a:latin typeface="Times New Roman" panose="02020603050405020304" pitchFamily="18" charset="0"/>
                <a:ea typeface="Calibri" panose="020F0502020204030204" pitchFamily="34" charset="0"/>
              </a:rPr>
              <a:t>4) The occupations are infrequent at DOE. </a:t>
            </a:r>
            <a:endParaRPr lang="en-US" sz="2000" dirty="0">
              <a:solidFill>
                <a:srgbClr val="FFFF00"/>
              </a:solidFill>
            </a:endParaRPr>
          </a:p>
        </p:txBody>
      </p:sp>
    </p:spTree>
    <p:extLst>
      <p:ext uri="{BB962C8B-B14F-4D97-AF65-F5344CB8AC3E}">
        <p14:creationId xmlns:p14="http://schemas.microsoft.com/office/powerpoint/2010/main" val="2098851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1058" y="188406"/>
            <a:ext cx="7772400" cy="1102519"/>
          </a:xfrm>
        </p:spPr>
        <p:txBody>
          <a:bodyPr/>
          <a:lstStyle/>
          <a:p>
            <a:r>
              <a:rPr lang="en-US" sz="2400" dirty="0">
                <a:solidFill>
                  <a:schemeClr val="tx1">
                    <a:lumMod val="50000"/>
                    <a:lumOff val="50000"/>
                  </a:schemeClr>
                </a:solidFill>
              </a:rPr>
              <a:t>ABTSWH Response to PTS Asbestos Report for DOL</a:t>
            </a:r>
          </a:p>
        </p:txBody>
      </p:sp>
      <p:sp>
        <p:nvSpPr>
          <p:cNvPr id="5" name="Rectangle 4">
            <a:extLst>
              <a:ext uri="{FF2B5EF4-FFF2-40B4-BE49-F238E27FC236}">
                <a16:creationId xmlns:a16="http://schemas.microsoft.com/office/drawing/2014/main" id="{9F804D0B-EC11-4741-B6EA-9B9F96CDACD7}"/>
              </a:ext>
            </a:extLst>
          </p:cNvPr>
          <p:cNvSpPr/>
          <p:nvPr/>
        </p:nvSpPr>
        <p:spPr>
          <a:xfrm>
            <a:off x="665069" y="1921899"/>
            <a:ext cx="8181975" cy="3477875"/>
          </a:xfrm>
          <a:prstGeom prst="rect">
            <a:avLst/>
          </a:prstGeom>
        </p:spPr>
        <p:txBody>
          <a:bodyPr wrap="square">
            <a:spAutoFit/>
          </a:bodyPr>
          <a:lstStyle/>
          <a:p>
            <a:r>
              <a:rPr lang="en-US" sz="2000" dirty="0">
                <a:solidFill>
                  <a:srgbClr val="FFFF00"/>
                </a:solidFill>
                <a:ea typeface="Calibri" panose="020F0502020204030204" pitchFamily="34" charset="0"/>
              </a:rPr>
              <a:t>These arguments are unpersuasive for occupations in NOMS with:</a:t>
            </a:r>
          </a:p>
          <a:p>
            <a:endParaRPr lang="en-US" sz="2000" dirty="0">
              <a:solidFill>
                <a:srgbClr val="FFFF00"/>
              </a:solidFill>
              <a:ea typeface="Calibri" panose="020F0502020204030204" pitchFamily="34" charset="0"/>
            </a:endParaRPr>
          </a:p>
          <a:p>
            <a:r>
              <a:rPr lang="en-US" sz="2000" dirty="0">
                <a:solidFill>
                  <a:srgbClr val="FFFF00"/>
                </a:solidFill>
                <a:ea typeface="Calibri" panose="020F0502020204030204" pitchFamily="34" charset="0"/>
              </a:rPr>
              <a:t> </a:t>
            </a:r>
          </a:p>
          <a:p>
            <a:pPr marL="914400" lvl="1" indent="-457200">
              <a:buAutoNum type="alphaLcParenR"/>
            </a:pPr>
            <a:r>
              <a:rPr lang="en-US" sz="2000" dirty="0">
                <a:solidFill>
                  <a:srgbClr val="FFFF00"/>
                </a:solidFill>
                <a:ea typeface="Calibri" panose="020F0502020204030204" pitchFamily="34" charset="0"/>
              </a:rPr>
              <a:t>High </a:t>
            </a:r>
            <a:r>
              <a:rPr lang="en-US" sz="2000" dirty="0">
                <a:solidFill>
                  <a:srgbClr val="FFFF00"/>
                </a:solidFill>
              </a:rPr>
              <a:t>Proportionate Mortality Ratio (</a:t>
            </a:r>
            <a:r>
              <a:rPr lang="en-US" sz="2000" dirty="0">
                <a:solidFill>
                  <a:srgbClr val="FFFF00"/>
                </a:solidFill>
                <a:ea typeface="Calibri" panose="020F0502020204030204" pitchFamily="34" charset="0"/>
              </a:rPr>
              <a:t>PMR </a:t>
            </a:r>
            <a:r>
              <a:rPr lang="en-US" sz="2000" u="sng" dirty="0">
                <a:solidFill>
                  <a:srgbClr val="FFFF00"/>
                </a:solidFill>
              </a:rPr>
              <a:t>&gt;</a:t>
            </a:r>
            <a:r>
              <a:rPr lang="en-US" sz="2000" dirty="0">
                <a:solidFill>
                  <a:srgbClr val="FFFF00"/>
                </a:solidFill>
              </a:rPr>
              <a:t> 250</a:t>
            </a:r>
            <a:r>
              <a:rPr lang="en-US" sz="2000" dirty="0">
                <a:solidFill>
                  <a:srgbClr val="FFFF00"/>
                </a:solidFill>
                <a:ea typeface="Calibri" panose="020F0502020204030204" pitchFamily="34" charset="0"/>
              </a:rPr>
              <a:t>) </a:t>
            </a:r>
          </a:p>
          <a:p>
            <a:endParaRPr lang="en-US" sz="2000" dirty="0">
              <a:solidFill>
                <a:srgbClr val="FFFF00"/>
              </a:solidFill>
              <a:ea typeface="Calibri" panose="020F0502020204030204" pitchFamily="34" charset="0"/>
            </a:endParaRPr>
          </a:p>
          <a:p>
            <a:pPr marL="914400" lvl="1" indent="-457200">
              <a:buAutoNum type="alphaLcParenR" startAt="2"/>
            </a:pPr>
            <a:r>
              <a:rPr lang="en-US" sz="2000" dirty="0">
                <a:solidFill>
                  <a:srgbClr val="FFFF00"/>
                </a:solidFill>
                <a:ea typeface="Calibri" panose="020F0502020204030204" pitchFamily="34" charset="0"/>
              </a:rPr>
              <a:t>A substantial number of mesothelioma cases (</a:t>
            </a:r>
            <a:r>
              <a:rPr lang="en-US" sz="2000" u="sng" dirty="0">
                <a:solidFill>
                  <a:srgbClr val="FFFF00"/>
                </a:solidFill>
              </a:rPr>
              <a:t>&gt;</a:t>
            </a:r>
            <a:r>
              <a:rPr lang="en-US" sz="2000" dirty="0">
                <a:solidFill>
                  <a:srgbClr val="FFFF00"/>
                </a:solidFill>
              </a:rPr>
              <a:t> 30 cases)</a:t>
            </a:r>
          </a:p>
          <a:p>
            <a:pPr marL="914400" lvl="1" indent="-457200">
              <a:buAutoNum type="alphaLcParenR" startAt="2"/>
            </a:pPr>
            <a:endParaRPr lang="en-US" sz="2000" dirty="0">
              <a:solidFill>
                <a:srgbClr val="FFFF00"/>
              </a:solidFill>
            </a:endParaRPr>
          </a:p>
          <a:p>
            <a:pPr marL="914400" lvl="1" indent="-457200">
              <a:buAutoNum type="alphaLcParenR" startAt="2"/>
            </a:pPr>
            <a:r>
              <a:rPr lang="en-US" sz="2000" dirty="0">
                <a:solidFill>
                  <a:srgbClr val="FFFF00"/>
                </a:solidFill>
              </a:rPr>
              <a:t>Reasonably high frequency within DOE complex</a:t>
            </a:r>
          </a:p>
          <a:p>
            <a:pPr marL="914400" lvl="1" indent="-457200">
              <a:buAutoNum type="alphaLcParenR" startAt="2"/>
            </a:pPr>
            <a:endParaRPr lang="en-US" sz="2000" dirty="0">
              <a:solidFill>
                <a:srgbClr val="FFFF00"/>
              </a:solidFill>
            </a:endParaRPr>
          </a:p>
          <a:p>
            <a:pPr lvl="1"/>
            <a:endParaRPr lang="en-US" sz="2000" dirty="0">
              <a:solidFill>
                <a:srgbClr val="FFFF00"/>
              </a:solidFill>
              <a:ea typeface="Calibri" panose="020F0502020204030204" pitchFamily="34" charset="0"/>
            </a:endParaRPr>
          </a:p>
          <a:p>
            <a:r>
              <a:rPr lang="en-US" sz="2000" dirty="0">
                <a:solidFill>
                  <a:srgbClr val="FFFF00"/>
                </a:solidFill>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11929431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6891A-1C49-4E9D-8CD4-0506FAB9FF9C}"/>
              </a:ext>
            </a:extLst>
          </p:cNvPr>
          <p:cNvSpPr>
            <a:spLocks noGrp="1"/>
          </p:cNvSpPr>
          <p:nvPr>
            <p:ph type="ctrTitle"/>
          </p:nvPr>
        </p:nvSpPr>
        <p:spPr>
          <a:xfrm>
            <a:off x="123826" y="-400845"/>
            <a:ext cx="8905874" cy="1470025"/>
          </a:xfrm>
        </p:spPr>
        <p:txBody>
          <a:bodyPr/>
          <a:lstStyle/>
          <a:p>
            <a:pPr algn="l"/>
            <a:r>
              <a:rPr lang="en-US" sz="1900" dirty="0"/>
              <a:t>   Occupations with Very Elevated Risk of Malignant Mesothelioma (PMR</a:t>
            </a:r>
            <a:r>
              <a:rPr lang="en-US" sz="1900" u="sng" dirty="0"/>
              <a:t>&gt;</a:t>
            </a:r>
            <a:r>
              <a:rPr lang="en-US" sz="1900" dirty="0"/>
              <a:t>250)</a:t>
            </a:r>
          </a:p>
        </p:txBody>
      </p:sp>
      <p:sp>
        <p:nvSpPr>
          <p:cNvPr id="3" name="Subtitle 2">
            <a:extLst>
              <a:ext uri="{FF2B5EF4-FFF2-40B4-BE49-F238E27FC236}">
                <a16:creationId xmlns:a16="http://schemas.microsoft.com/office/drawing/2014/main" id="{6C77278E-AD44-4AC8-B321-DC53E8496F8C}"/>
              </a:ext>
            </a:extLst>
          </p:cNvPr>
          <p:cNvSpPr>
            <a:spLocks noGrp="1"/>
          </p:cNvSpPr>
          <p:nvPr>
            <p:ph type="subTitle" idx="1"/>
          </p:nvPr>
        </p:nvSpPr>
        <p:spPr>
          <a:xfrm>
            <a:off x="-190072" y="6320747"/>
            <a:ext cx="6400800" cy="1752600"/>
          </a:xfrm>
        </p:spPr>
        <p:txBody>
          <a:bodyPr/>
          <a:lstStyle/>
          <a:p>
            <a:r>
              <a:rPr lang="en-US" dirty="0"/>
              <a:t>Source: NOMS data submitted to EEOICP by ABTSWH</a:t>
            </a:r>
          </a:p>
        </p:txBody>
      </p:sp>
      <p:pic>
        <p:nvPicPr>
          <p:cNvPr id="5" name="Picture 4">
            <a:extLst>
              <a:ext uri="{FF2B5EF4-FFF2-40B4-BE49-F238E27FC236}">
                <a16:creationId xmlns:a16="http://schemas.microsoft.com/office/drawing/2014/main" id="{17900335-05A2-4AFB-AC6A-C22E6E642664}"/>
              </a:ext>
            </a:extLst>
          </p:cNvPr>
          <p:cNvPicPr>
            <a:picLocks noChangeAspect="1"/>
          </p:cNvPicPr>
          <p:nvPr/>
        </p:nvPicPr>
        <p:blipFill>
          <a:blip r:embed="rId2"/>
          <a:stretch>
            <a:fillRect/>
          </a:stretch>
        </p:blipFill>
        <p:spPr>
          <a:xfrm>
            <a:off x="400050" y="553737"/>
            <a:ext cx="8367818" cy="5767009"/>
          </a:xfrm>
          <a:prstGeom prst="rect">
            <a:avLst/>
          </a:prstGeom>
        </p:spPr>
      </p:pic>
    </p:spTree>
    <p:extLst>
      <p:ext uri="{BB962C8B-B14F-4D97-AF65-F5344CB8AC3E}">
        <p14:creationId xmlns:p14="http://schemas.microsoft.com/office/powerpoint/2010/main" val="34006783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1058" y="188406"/>
            <a:ext cx="7772400" cy="1102519"/>
          </a:xfrm>
        </p:spPr>
        <p:txBody>
          <a:bodyPr/>
          <a:lstStyle/>
          <a:p>
            <a:r>
              <a:rPr lang="en-US" sz="2400" dirty="0">
                <a:solidFill>
                  <a:schemeClr val="tx1">
                    <a:lumMod val="50000"/>
                    <a:lumOff val="50000"/>
                  </a:schemeClr>
                </a:solidFill>
              </a:rPr>
              <a:t>ABTSWH Response to PTS Asbestos Report for DOL</a:t>
            </a:r>
          </a:p>
        </p:txBody>
      </p:sp>
      <p:sp>
        <p:nvSpPr>
          <p:cNvPr id="5" name="Rectangle 4">
            <a:extLst>
              <a:ext uri="{FF2B5EF4-FFF2-40B4-BE49-F238E27FC236}">
                <a16:creationId xmlns:a16="http://schemas.microsoft.com/office/drawing/2014/main" id="{9F804D0B-EC11-4741-B6EA-9B9F96CDACD7}"/>
              </a:ext>
            </a:extLst>
          </p:cNvPr>
          <p:cNvSpPr/>
          <p:nvPr/>
        </p:nvSpPr>
        <p:spPr>
          <a:xfrm>
            <a:off x="636494" y="1217049"/>
            <a:ext cx="8181975" cy="5632311"/>
          </a:xfrm>
          <a:prstGeom prst="rect">
            <a:avLst/>
          </a:prstGeom>
        </p:spPr>
        <p:txBody>
          <a:bodyPr wrap="square">
            <a:spAutoFit/>
          </a:bodyPr>
          <a:lstStyle/>
          <a:p>
            <a:r>
              <a:rPr lang="en-US" sz="2000" dirty="0">
                <a:solidFill>
                  <a:srgbClr val="FFFF00"/>
                </a:solidFill>
                <a:ea typeface="Calibri" panose="020F0502020204030204" pitchFamily="34" charset="0"/>
              </a:rPr>
              <a:t>These arguments are unpersuasive for occupations in NOMS with:</a:t>
            </a:r>
          </a:p>
          <a:p>
            <a:r>
              <a:rPr lang="en-US" sz="2000" dirty="0">
                <a:solidFill>
                  <a:srgbClr val="FFFF00"/>
                </a:solidFill>
                <a:ea typeface="Calibri" panose="020F0502020204030204" pitchFamily="34" charset="0"/>
              </a:rPr>
              <a:t> </a:t>
            </a:r>
          </a:p>
          <a:p>
            <a:pPr marL="914400" lvl="1" indent="-457200">
              <a:buAutoNum type="alphaLcParenR"/>
            </a:pPr>
            <a:r>
              <a:rPr lang="en-US" sz="2000" dirty="0">
                <a:solidFill>
                  <a:srgbClr val="FFFF00"/>
                </a:solidFill>
                <a:ea typeface="Calibri" panose="020F0502020204030204" pitchFamily="34" charset="0"/>
              </a:rPr>
              <a:t>High </a:t>
            </a:r>
            <a:r>
              <a:rPr lang="en-US" sz="2000" dirty="0">
                <a:solidFill>
                  <a:srgbClr val="FFFF00"/>
                </a:solidFill>
              </a:rPr>
              <a:t>Proportionate Mortality Ratio (</a:t>
            </a:r>
            <a:r>
              <a:rPr lang="en-US" sz="2000" dirty="0">
                <a:solidFill>
                  <a:srgbClr val="FFFF00"/>
                </a:solidFill>
                <a:ea typeface="Calibri" panose="020F0502020204030204" pitchFamily="34" charset="0"/>
              </a:rPr>
              <a:t>PMR</a:t>
            </a:r>
            <a:r>
              <a:rPr lang="en-US" sz="2000" u="sng" dirty="0">
                <a:solidFill>
                  <a:srgbClr val="FFFF00"/>
                </a:solidFill>
              </a:rPr>
              <a:t>&gt;</a:t>
            </a:r>
            <a:r>
              <a:rPr lang="en-US" sz="2000" dirty="0">
                <a:solidFill>
                  <a:srgbClr val="FFFF00"/>
                </a:solidFill>
              </a:rPr>
              <a:t> 250</a:t>
            </a:r>
            <a:r>
              <a:rPr lang="en-US" sz="2000" dirty="0">
                <a:solidFill>
                  <a:srgbClr val="FFFF00"/>
                </a:solidFill>
                <a:ea typeface="Calibri" panose="020F0502020204030204" pitchFamily="34" charset="0"/>
              </a:rPr>
              <a:t>) </a:t>
            </a:r>
          </a:p>
          <a:p>
            <a:endParaRPr lang="en-US" sz="2000" dirty="0">
              <a:solidFill>
                <a:srgbClr val="FFFF00"/>
              </a:solidFill>
              <a:ea typeface="Calibri" panose="020F0502020204030204" pitchFamily="34" charset="0"/>
            </a:endParaRPr>
          </a:p>
          <a:p>
            <a:pPr marL="914400" lvl="1" indent="-457200">
              <a:buAutoNum type="alphaLcParenR" startAt="2"/>
            </a:pPr>
            <a:r>
              <a:rPr lang="en-US" sz="2000" dirty="0">
                <a:solidFill>
                  <a:srgbClr val="FFFF00"/>
                </a:solidFill>
                <a:ea typeface="Calibri" panose="020F0502020204030204" pitchFamily="34" charset="0"/>
              </a:rPr>
              <a:t>A substantial number of mesothelioma cases (</a:t>
            </a:r>
            <a:r>
              <a:rPr lang="en-US" sz="2000" u="sng" dirty="0">
                <a:solidFill>
                  <a:srgbClr val="FFFF00"/>
                </a:solidFill>
              </a:rPr>
              <a:t>&gt;</a:t>
            </a:r>
            <a:r>
              <a:rPr lang="en-US" sz="2000" dirty="0">
                <a:solidFill>
                  <a:srgbClr val="FFFF00"/>
                </a:solidFill>
              </a:rPr>
              <a:t> 30 cases)</a:t>
            </a:r>
          </a:p>
          <a:p>
            <a:pPr marL="914400" lvl="1" indent="-457200">
              <a:buAutoNum type="alphaLcParenR" startAt="2"/>
            </a:pPr>
            <a:endParaRPr lang="en-US" sz="2000" dirty="0">
              <a:solidFill>
                <a:srgbClr val="FFFF00"/>
              </a:solidFill>
            </a:endParaRPr>
          </a:p>
          <a:p>
            <a:pPr marL="914400" lvl="1" indent="-457200">
              <a:buAutoNum type="alphaLcParenR" startAt="2"/>
            </a:pPr>
            <a:r>
              <a:rPr lang="en-US" sz="2000" dirty="0">
                <a:solidFill>
                  <a:srgbClr val="FFFF00"/>
                </a:solidFill>
              </a:rPr>
              <a:t>Reasonably high frequency within DOE complex</a:t>
            </a:r>
          </a:p>
          <a:p>
            <a:pPr marL="914400" lvl="1" indent="-457200">
              <a:buAutoNum type="alphaLcParenR" startAt="2"/>
            </a:pPr>
            <a:endParaRPr lang="en-US" sz="2000" dirty="0">
              <a:solidFill>
                <a:srgbClr val="FFFF00"/>
              </a:solidFill>
            </a:endParaRPr>
          </a:p>
          <a:p>
            <a:pPr lvl="1"/>
            <a:endParaRPr lang="en-US" sz="2000" dirty="0">
              <a:solidFill>
                <a:srgbClr val="FFFF00"/>
              </a:solidFill>
              <a:ea typeface="Calibri" panose="020F0502020204030204" pitchFamily="34" charset="0"/>
            </a:endParaRPr>
          </a:p>
          <a:p>
            <a:r>
              <a:rPr lang="en-US" sz="2000" dirty="0">
                <a:solidFill>
                  <a:srgbClr val="FFFF00"/>
                </a:solidFill>
                <a:ea typeface="Calibri" panose="020F0502020204030204" pitchFamily="34" charset="0"/>
              </a:rPr>
              <a:t>NOMS-identified </a:t>
            </a:r>
            <a:r>
              <a:rPr lang="en-US" sz="2000" dirty="0">
                <a:solidFill>
                  <a:srgbClr val="FFFF00"/>
                </a:solidFill>
              </a:rPr>
              <a:t>occupations meeting these criteria include: </a:t>
            </a:r>
          </a:p>
          <a:p>
            <a:endParaRPr lang="en-US" sz="2000" dirty="0">
              <a:solidFill>
                <a:srgbClr val="FFFF00"/>
              </a:solidFill>
            </a:endParaRPr>
          </a:p>
          <a:p>
            <a:r>
              <a:rPr lang="en-US" sz="2000" dirty="0">
                <a:solidFill>
                  <a:srgbClr val="FFFF00"/>
                </a:solidFill>
              </a:rPr>
              <a:t>	</a:t>
            </a:r>
            <a:r>
              <a:rPr lang="en-US" sz="2000" u="sng" dirty="0">
                <a:solidFill>
                  <a:srgbClr val="FFFF00"/>
                </a:solidFill>
              </a:rPr>
              <a:t>Chemical Engineers </a:t>
            </a:r>
            <a:r>
              <a:rPr lang="en-US" sz="2000" dirty="0">
                <a:solidFill>
                  <a:srgbClr val="FFFF00"/>
                </a:solidFill>
              </a:rPr>
              <a:t>(PMR = 449; # MM deaths = 30) </a:t>
            </a:r>
          </a:p>
          <a:p>
            <a:endParaRPr lang="en-US" sz="2000" dirty="0">
              <a:solidFill>
                <a:srgbClr val="FFFF00"/>
              </a:solidFill>
            </a:endParaRPr>
          </a:p>
          <a:p>
            <a:r>
              <a:rPr lang="en-US" sz="2000" dirty="0">
                <a:solidFill>
                  <a:srgbClr val="FFFF00"/>
                </a:solidFill>
              </a:rPr>
              <a:t>	</a:t>
            </a:r>
            <a:r>
              <a:rPr lang="en-US" sz="2000" u="sng" dirty="0">
                <a:solidFill>
                  <a:srgbClr val="FFFF00"/>
                </a:solidFill>
              </a:rPr>
              <a:t>Industrial, Health, &amp; Safety Engineers </a:t>
            </a:r>
            <a:r>
              <a:rPr lang="en-US" sz="2000" dirty="0">
                <a:solidFill>
                  <a:srgbClr val="FFFF00"/>
                </a:solidFill>
              </a:rPr>
              <a:t>(PMR = 259; # MM 		deaths = 30) </a:t>
            </a:r>
          </a:p>
          <a:p>
            <a:endParaRPr lang="en-US" sz="2000" dirty="0">
              <a:solidFill>
                <a:srgbClr val="FFFF00"/>
              </a:solidFill>
            </a:endParaRPr>
          </a:p>
          <a:p>
            <a:r>
              <a:rPr lang="en-US" sz="2000" dirty="0">
                <a:solidFill>
                  <a:srgbClr val="FFFF00"/>
                </a:solidFill>
              </a:rPr>
              <a:t>	</a:t>
            </a:r>
            <a:r>
              <a:rPr lang="en-US" sz="2000" u="sng" dirty="0">
                <a:solidFill>
                  <a:srgbClr val="FFFF00"/>
                </a:solidFill>
              </a:rPr>
              <a:t>Mechanical Engineers </a:t>
            </a:r>
            <a:r>
              <a:rPr lang="en-US" sz="2000" dirty="0">
                <a:solidFill>
                  <a:srgbClr val="FFFF00"/>
                </a:solidFill>
              </a:rPr>
              <a:t>(PMR = 250; # MM deaths = 50)</a:t>
            </a:r>
            <a:endParaRPr lang="en-US" sz="2000" dirty="0">
              <a:solidFill>
                <a:srgbClr val="FFFF00"/>
              </a:solidFill>
              <a:latin typeface="Times New Roman" panose="02020603050405020304" pitchFamily="18" charset="0"/>
              <a:ea typeface="Calibri" panose="020F0502020204030204" pitchFamily="34" charset="0"/>
            </a:endParaRPr>
          </a:p>
          <a:p>
            <a:r>
              <a:rPr lang="en-US" sz="2000" dirty="0">
                <a:solidFill>
                  <a:srgbClr val="FFFF00"/>
                </a:solidFill>
                <a:latin typeface="Times New Roman" panose="02020603050405020304" pitchFamily="18" charset="0"/>
                <a:ea typeface="Calibri" panose="020F0502020204030204" pitchFamily="34" charset="0"/>
              </a:rPr>
              <a:t> </a:t>
            </a:r>
          </a:p>
        </p:txBody>
      </p:sp>
    </p:spTree>
    <p:extLst>
      <p:ext uri="{BB962C8B-B14F-4D97-AF65-F5344CB8AC3E}">
        <p14:creationId xmlns:p14="http://schemas.microsoft.com/office/powerpoint/2010/main" val="33955322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2983" y="155756"/>
            <a:ext cx="7772400" cy="1102519"/>
          </a:xfrm>
        </p:spPr>
        <p:txBody>
          <a:bodyPr/>
          <a:lstStyle/>
          <a:p>
            <a:r>
              <a:rPr lang="en-US" sz="2400" dirty="0">
                <a:solidFill>
                  <a:schemeClr val="tx1">
                    <a:lumMod val="50000"/>
                    <a:lumOff val="50000"/>
                  </a:schemeClr>
                </a:solidFill>
              </a:rPr>
              <a:t>ABTSWH Response to PTS Asbestos Report for DOL</a:t>
            </a:r>
          </a:p>
        </p:txBody>
      </p:sp>
      <p:pic>
        <p:nvPicPr>
          <p:cNvPr id="4" name="Picture 3">
            <a:extLst>
              <a:ext uri="{FF2B5EF4-FFF2-40B4-BE49-F238E27FC236}">
                <a16:creationId xmlns:a16="http://schemas.microsoft.com/office/drawing/2014/main" id="{2573B380-20C6-44DA-9EE2-5AB025159B96}"/>
              </a:ext>
            </a:extLst>
          </p:cNvPr>
          <p:cNvPicPr>
            <a:picLocks noChangeAspect="1"/>
          </p:cNvPicPr>
          <p:nvPr/>
        </p:nvPicPr>
        <p:blipFill>
          <a:blip r:embed="rId2"/>
          <a:stretch>
            <a:fillRect/>
          </a:stretch>
        </p:blipFill>
        <p:spPr>
          <a:xfrm>
            <a:off x="752861" y="2484109"/>
            <a:ext cx="7843759" cy="2214563"/>
          </a:xfrm>
          <a:prstGeom prst="rect">
            <a:avLst/>
          </a:prstGeom>
        </p:spPr>
      </p:pic>
      <p:sp>
        <p:nvSpPr>
          <p:cNvPr id="5" name="TextBox 4">
            <a:extLst>
              <a:ext uri="{FF2B5EF4-FFF2-40B4-BE49-F238E27FC236}">
                <a16:creationId xmlns:a16="http://schemas.microsoft.com/office/drawing/2014/main" id="{A117B640-5BE5-428C-9989-EBF7E3679D52}"/>
              </a:ext>
            </a:extLst>
          </p:cNvPr>
          <p:cNvSpPr txBox="1"/>
          <p:nvPr/>
        </p:nvSpPr>
        <p:spPr>
          <a:xfrm>
            <a:off x="645691" y="1420665"/>
            <a:ext cx="6886574" cy="738664"/>
          </a:xfrm>
          <a:prstGeom prst="rect">
            <a:avLst/>
          </a:prstGeom>
          <a:noFill/>
        </p:spPr>
        <p:txBody>
          <a:bodyPr wrap="square" rtlCol="0">
            <a:spAutoFit/>
          </a:bodyPr>
          <a:lstStyle/>
          <a:p>
            <a:r>
              <a:rPr lang="en-US" sz="2100" dirty="0">
                <a:solidFill>
                  <a:srgbClr val="FFFF00"/>
                </a:solidFill>
              </a:rPr>
              <a:t>PTS Report, p. 2</a:t>
            </a:r>
          </a:p>
          <a:p>
            <a:endParaRPr lang="en-US" sz="2100" dirty="0">
              <a:solidFill>
                <a:srgbClr val="FFFF00"/>
              </a:solidFill>
            </a:endParaRPr>
          </a:p>
        </p:txBody>
      </p:sp>
      <p:sp>
        <p:nvSpPr>
          <p:cNvPr id="7" name="TextBox 6">
            <a:extLst>
              <a:ext uri="{FF2B5EF4-FFF2-40B4-BE49-F238E27FC236}">
                <a16:creationId xmlns:a16="http://schemas.microsoft.com/office/drawing/2014/main" id="{A76B6CBC-F84E-403F-82CE-D4641149AD90}"/>
              </a:ext>
            </a:extLst>
          </p:cNvPr>
          <p:cNvSpPr txBox="1"/>
          <p:nvPr/>
        </p:nvSpPr>
        <p:spPr>
          <a:xfrm>
            <a:off x="752861" y="5273536"/>
            <a:ext cx="7943463" cy="984885"/>
          </a:xfrm>
          <a:prstGeom prst="rect">
            <a:avLst/>
          </a:prstGeom>
          <a:noFill/>
        </p:spPr>
        <p:txBody>
          <a:bodyPr wrap="square" rtlCol="0">
            <a:spAutoFit/>
          </a:bodyPr>
          <a:lstStyle/>
          <a:p>
            <a:r>
              <a:rPr lang="en-US" sz="2000" dirty="0">
                <a:solidFill>
                  <a:srgbClr val="FFFF00"/>
                </a:solidFill>
              </a:rPr>
              <a:t>Note: Janitorial activities, Laundry, Power/Communication line maintenance. These are not on EEOICP asbestos presumption list.</a:t>
            </a:r>
          </a:p>
          <a:p>
            <a:endParaRPr lang="en-US" b="1" dirty="0"/>
          </a:p>
        </p:txBody>
      </p:sp>
    </p:spTree>
    <p:extLst>
      <p:ext uri="{BB962C8B-B14F-4D97-AF65-F5344CB8AC3E}">
        <p14:creationId xmlns:p14="http://schemas.microsoft.com/office/powerpoint/2010/main" val="6112215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0108" y="187423"/>
            <a:ext cx="7772400" cy="1102519"/>
          </a:xfrm>
        </p:spPr>
        <p:txBody>
          <a:bodyPr/>
          <a:lstStyle/>
          <a:p>
            <a:r>
              <a:rPr lang="en-US" sz="2400" dirty="0">
                <a:solidFill>
                  <a:schemeClr val="tx1">
                    <a:lumMod val="50000"/>
                    <a:lumOff val="50000"/>
                  </a:schemeClr>
                </a:solidFill>
              </a:rPr>
              <a:t>ABTSWH Response to PTS Asbestos Report for DOL</a:t>
            </a:r>
          </a:p>
        </p:txBody>
      </p:sp>
      <p:sp>
        <p:nvSpPr>
          <p:cNvPr id="3" name="Subtitle 2"/>
          <p:cNvSpPr>
            <a:spLocks noGrp="1"/>
          </p:cNvSpPr>
          <p:nvPr>
            <p:ph type="subTitle" idx="1"/>
          </p:nvPr>
        </p:nvSpPr>
        <p:spPr>
          <a:xfrm>
            <a:off x="116377" y="1289942"/>
            <a:ext cx="8911243" cy="1314450"/>
          </a:xfrm>
        </p:spPr>
        <p:txBody>
          <a:bodyPr/>
          <a:lstStyle/>
          <a:p>
            <a:r>
              <a:rPr lang="en-US" sz="2100" dirty="0"/>
              <a:t>Draft Additional ABTSWH Recommendation Concerning Asbestos</a:t>
            </a:r>
          </a:p>
        </p:txBody>
      </p:sp>
      <p:sp>
        <p:nvSpPr>
          <p:cNvPr id="7" name="TextBox 6">
            <a:extLst>
              <a:ext uri="{FF2B5EF4-FFF2-40B4-BE49-F238E27FC236}">
                <a16:creationId xmlns:a16="http://schemas.microsoft.com/office/drawing/2014/main" id="{29972874-96C0-46DD-B92E-C5AAC44829CA}"/>
              </a:ext>
            </a:extLst>
          </p:cNvPr>
          <p:cNvSpPr txBox="1"/>
          <p:nvPr/>
        </p:nvSpPr>
        <p:spPr>
          <a:xfrm>
            <a:off x="1384882" y="2129950"/>
            <a:ext cx="6526635" cy="4247317"/>
          </a:xfrm>
          <a:prstGeom prst="rect">
            <a:avLst/>
          </a:prstGeom>
          <a:noFill/>
        </p:spPr>
        <p:txBody>
          <a:bodyPr wrap="square">
            <a:spAutoFit/>
          </a:bodyPr>
          <a:lstStyle/>
          <a:p>
            <a:r>
              <a:rPr lang="en-US" dirty="0">
                <a:solidFill>
                  <a:srgbClr val="FFFF00"/>
                </a:solidFill>
              </a:rPr>
              <a:t>We recommend that Paragon Technical Services (PTS) re-evaluate the job titles of Chemical Engineers, Industrial, Health, &amp; Safety Engineers, and Mechanical Engineers and that these titles be added to the list of occupations presumptively exposed to the asbestos under EEOICP.</a:t>
            </a:r>
          </a:p>
          <a:p>
            <a:endParaRPr lang="en-US" dirty="0">
              <a:solidFill>
                <a:srgbClr val="FFFF00"/>
              </a:solidFill>
            </a:endParaRPr>
          </a:p>
          <a:p>
            <a:endParaRPr lang="en-US" dirty="0">
              <a:solidFill>
                <a:srgbClr val="FFFF00"/>
              </a:solidFill>
            </a:endParaRPr>
          </a:p>
          <a:p>
            <a:r>
              <a:rPr lang="en-US" dirty="0">
                <a:solidFill>
                  <a:srgbClr val="FFFF00"/>
                </a:solidFill>
              </a:rPr>
              <a:t>We request access to the Generic Profiles, including the Asbestos Generic profile, as cited in the PTS report.</a:t>
            </a:r>
          </a:p>
          <a:p>
            <a:endParaRPr lang="en-US" dirty="0">
              <a:solidFill>
                <a:srgbClr val="FFFF00"/>
              </a:solidFill>
            </a:endParaRPr>
          </a:p>
          <a:p>
            <a:endParaRPr lang="en-US" dirty="0">
              <a:solidFill>
                <a:srgbClr val="FFFF00"/>
              </a:solidFill>
            </a:endParaRPr>
          </a:p>
          <a:p>
            <a:r>
              <a:rPr lang="en-US" dirty="0">
                <a:solidFill>
                  <a:srgbClr val="FFFF00"/>
                </a:solidFill>
              </a:rPr>
              <a:t>We recommend that DOL clarify how DOE jobs that correspond to the job title “Maintenance and Repair, General Helper” are classified within the SEM and whether they are linked to asbestos exposure. </a:t>
            </a:r>
          </a:p>
        </p:txBody>
      </p:sp>
    </p:spTree>
    <p:extLst>
      <p:ext uri="{BB962C8B-B14F-4D97-AF65-F5344CB8AC3E}">
        <p14:creationId xmlns:p14="http://schemas.microsoft.com/office/powerpoint/2010/main" val="13286508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2404" y="2093171"/>
            <a:ext cx="8229600" cy="4525963"/>
          </a:xfrm>
        </p:spPr>
        <p:txBody>
          <a:bodyPr/>
          <a:lstStyle/>
          <a:p>
            <a:pPr marL="0" indent="0">
              <a:buNone/>
            </a:pPr>
            <a:r>
              <a:rPr lang="en-US" sz="3200" dirty="0"/>
              <a:t>          Agenda Item #7</a:t>
            </a:r>
          </a:p>
          <a:p>
            <a:pPr marL="0" indent="0">
              <a:buNone/>
            </a:pPr>
            <a:endParaRPr lang="en-US" sz="3200" dirty="0"/>
          </a:p>
          <a:p>
            <a:pPr marL="0" indent="0">
              <a:buNone/>
            </a:pPr>
            <a:r>
              <a:rPr lang="en-US" sz="3200" dirty="0"/>
              <a:t>    Six Minute Walk Test</a:t>
            </a:r>
          </a:p>
        </p:txBody>
      </p:sp>
    </p:spTree>
    <p:extLst>
      <p:ext uri="{BB962C8B-B14F-4D97-AF65-F5344CB8AC3E}">
        <p14:creationId xmlns:p14="http://schemas.microsoft.com/office/powerpoint/2010/main" val="32141038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4B066-8952-4BB7-B049-CFAF1EAF4338}"/>
              </a:ext>
            </a:extLst>
          </p:cNvPr>
          <p:cNvSpPr>
            <a:spLocks noGrp="1"/>
          </p:cNvSpPr>
          <p:nvPr>
            <p:ph type="ctrTitle"/>
          </p:nvPr>
        </p:nvSpPr>
        <p:spPr>
          <a:xfrm>
            <a:off x="514350" y="149229"/>
            <a:ext cx="7772400" cy="1470025"/>
          </a:xfrm>
        </p:spPr>
        <p:txBody>
          <a:bodyPr/>
          <a:lstStyle/>
          <a:p>
            <a:pPr algn="l"/>
            <a:r>
              <a:rPr lang="en-US" dirty="0"/>
              <a:t>Six Minute Walk Test</a:t>
            </a:r>
          </a:p>
        </p:txBody>
      </p:sp>
      <p:pic>
        <p:nvPicPr>
          <p:cNvPr id="4" name="Picture 3">
            <a:extLst>
              <a:ext uri="{FF2B5EF4-FFF2-40B4-BE49-F238E27FC236}">
                <a16:creationId xmlns:a16="http://schemas.microsoft.com/office/drawing/2014/main" id="{183C48A8-08AE-452A-90C4-0C69AE184040}"/>
              </a:ext>
            </a:extLst>
          </p:cNvPr>
          <p:cNvPicPr>
            <a:picLocks noChangeAspect="1"/>
          </p:cNvPicPr>
          <p:nvPr/>
        </p:nvPicPr>
        <p:blipFill>
          <a:blip r:embed="rId2"/>
          <a:stretch>
            <a:fillRect/>
          </a:stretch>
        </p:blipFill>
        <p:spPr>
          <a:xfrm>
            <a:off x="133350" y="1852612"/>
            <a:ext cx="8877300" cy="3648075"/>
          </a:xfrm>
          <a:prstGeom prst="rect">
            <a:avLst/>
          </a:prstGeom>
        </p:spPr>
      </p:pic>
    </p:spTree>
    <p:extLst>
      <p:ext uri="{BB962C8B-B14F-4D97-AF65-F5344CB8AC3E}">
        <p14:creationId xmlns:p14="http://schemas.microsoft.com/office/powerpoint/2010/main" val="32142076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CFA71-95A1-4CAE-B4B9-45AC99493B82}"/>
              </a:ext>
            </a:extLst>
          </p:cNvPr>
          <p:cNvSpPr>
            <a:spLocks noGrp="1"/>
          </p:cNvSpPr>
          <p:nvPr>
            <p:ph type="ctrTitle"/>
          </p:nvPr>
        </p:nvSpPr>
        <p:spPr>
          <a:xfrm>
            <a:off x="619125" y="587379"/>
            <a:ext cx="7772400" cy="1470025"/>
          </a:xfrm>
        </p:spPr>
        <p:txBody>
          <a:bodyPr/>
          <a:lstStyle/>
          <a:p>
            <a:pPr algn="l"/>
            <a:r>
              <a:rPr lang="en-US" dirty="0"/>
              <a:t>6MWT</a:t>
            </a:r>
          </a:p>
        </p:txBody>
      </p:sp>
      <p:sp>
        <p:nvSpPr>
          <p:cNvPr id="3" name="Subtitle 2">
            <a:extLst>
              <a:ext uri="{FF2B5EF4-FFF2-40B4-BE49-F238E27FC236}">
                <a16:creationId xmlns:a16="http://schemas.microsoft.com/office/drawing/2014/main" id="{A162DF31-643F-4FD1-814E-E2984C866195}"/>
              </a:ext>
            </a:extLst>
          </p:cNvPr>
          <p:cNvSpPr>
            <a:spLocks noGrp="1"/>
          </p:cNvSpPr>
          <p:nvPr>
            <p:ph type="subTitle" idx="1"/>
          </p:nvPr>
        </p:nvSpPr>
        <p:spPr>
          <a:xfrm>
            <a:off x="1228725" y="2286000"/>
            <a:ext cx="6400800" cy="1752600"/>
          </a:xfrm>
        </p:spPr>
        <p:txBody>
          <a:bodyPr/>
          <a:lstStyle/>
          <a:p>
            <a:pPr algn="l"/>
            <a:r>
              <a:rPr lang="en-US" dirty="0"/>
              <a:t>The 6MWT is a field test that is widely available, does not require specialized equipment, and can be performed safely in a typical medical office setting by most patients with pulmonary or cardiac compromise. </a:t>
            </a:r>
          </a:p>
          <a:p>
            <a:pPr algn="l"/>
            <a:endParaRPr lang="en-US" dirty="0"/>
          </a:p>
          <a:p>
            <a:pPr algn="l"/>
            <a:r>
              <a:rPr lang="en-US" dirty="0"/>
              <a:t>The ERS/ATS Technical Standard published by Holland et al. (2014) provides standardized instructions and quality assurance procedures for the 6MWT.</a:t>
            </a:r>
          </a:p>
        </p:txBody>
      </p:sp>
    </p:spTree>
    <p:extLst>
      <p:ext uri="{BB962C8B-B14F-4D97-AF65-F5344CB8AC3E}">
        <p14:creationId xmlns:p14="http://schemas.microsoft.com/office/powerpoint/2010/main" val="34176048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45D90-13DE-4991-977D-1A0AB7923931}"/>
              </a:ext>
            </a:extLst>
          </p:cNvPr>
          <p:cNvSpPr>
            <a:spLocks noGrp="1"/>
          </p:cNvSpPr>
          <p:nvPr>
            <p:ph type="ctrTitle"/>
          </p:nvPr>
        </p:nvSpPr>
        <p:spPr>
          <a:xfrm>
            <a:off x="-1628775" y="-133350"/>
            <a:ext cx="7772400" cy="1470025"/>
          </a:xfrm>
        </p:spPr>
        <p:txBody>
          <a:bodyPr/>
          <a:lstStyle/>
          <a:p>
            <a:r>
              <a:rPr lang="en-US" dirty="0"/>
              <a:t>Six Minute Walk Test</a:t>
            </a:r>
          </a:p>
        </p:txBody>
      </p:sp>
      <p:sp>
        <p:nvSpPr>
          <p:cNvPr id="3" name="Subtitle 2">
            <a:extLst>
              <a:ext uri="{FF2B5EF4-FFF2-40B4-BE49-F238E27FC236}">
                <a16:creationId xmlns:a16="http://schemas.microsoft.com/office/drawing/2014/main" id="{CAD890E4-A88D-43C5-9648-945397F65275}"/>
              </a:ext>
            </a:extLst>
          </p:cNvPr>
          <p:cNvSpPr>
            <a:spLocks noGrp="1"/>
          </p:cNvSpPr>
          <p:nvPr>
            <p:ph type="subTitle" idx="1"/>
          </p:nvPr>
        </p:nvSpPr>
        <p:spPr>
          <a:xfrm>
            <a:off x="1143000" y="1470025"/>
            <a:ext cx="7105650" cy="1752600"/>
          </a:xfrm>
        </p:spPr>
        <p:txBody>
          <a:bodyPr/>
          <a:lstStyle/>
          <a:p>
            <a:pPr marL="342900" indent="-342900" algn="l">
              <a:buAutoNum type="arabicPeriod"/>
            </a:pPr>
            <a:r>
              <a:rPr lang="en-US" dirty="0"/>
              <a:t>The 6MWT has been well studied for patients with a variety of lung disorders and is reported to have acceptable repeatability, reproducibility, safety and precision to predict mean VO</a:t>
            </a:r>
            <a:r>
              <a:rPr lang="en-US" baseline="-25000" dirty="0"/>
              <a:t>2</a:t>
            </a:r>
            <a:r>
              <a:rPr lang="en-US" dirty="0"/>
              <a:t>max of a group (Singh, 2014; </a:t>
            </a:r>
            <a:r>
              <a:rPr lang="en-US" dirty="0" err="1"/>
              <a:t>Sood</a:t>
            </a:r>
            <a:r>
              <a:rPr lang="en-US" dirty="0"/>
              <a:t>, 2014; Ross, 2010; </a:t>
            </a:r>
            <a:r>
              <a:rPr lang="en-US" dirty="0" err="1"/>
              <a:t>Cahalin</a:t>
            </a:r>
            <a:r>
              <a:rPr lang="en-US" dirty="0"/>
              <a:t>, 1995). </a:t>
            </a:r>
          </a:p>
          <a:p>
            <a:pPr marL="342900" indent="-342900" algn="l">
              <a:buAutoNum type="arabicPeriod"/>
            </a:pPr>
            <a:endParaRPr lang="en-US" dirty="0"/>
          </a:p>
          <a:p>
            <a:pPr marL="342900" indent="-342900" algn="l">
              <a:buAutoNum type="arabicPeriod"/>
            </a:pPr>
            <a:r>
              <a:rPr lang="en-US" dirty="0"/>
              <a:t>A systematic review by the European Respiratory Society / American Thoracic Society in 2014 concluded that the 6MWT is a valid, reliable, and “robust test of functional exercise capacity in adults with chronic respiratory disease” (Singh 2014). </a:t>
            </a:r>
          </a:p>
          <a:p>
            <a:pPr marL="342900" indent="-342900" algn="l">
              <a:buAutoNum type="arabicPeriod"/>
            </a:pPr>
            <a:endParaRPr lang="en-US" dirty="0"/>
          </a:p>
          <a:p>
            <a:pPr algn="l"/>
            <a:r>
              <a:rPr lang="en-US" dirty="0"/>
              <a:t>3.  The systematic review also concluded that the relationship   </a:t>
            </a:r>
          </a:p>
          <a:p>
            <a:pPr algn="l"/>
            <a:r>
              <a:rPr lang="en-US" dirty="0"/>
              <a:t>     between 6MWD and either VO2peak or peak work on a     </a:t>
            </a:r>
          </a:p>
          <a:p>
            <a:pPr algn="l"/>
            <a:r>
              <a:rPr lang="en-US" dirty="0"/>
              <a:t>     progressive incremental Cardiopulmonary Exercise Testing </a:t>
            </a:r>
          </a:p>
          <a:p>
            <a:pPr algn="l"/>
            <a:r>
              <a:rPr lang="en-US" dirty="0"/>
              <a:t>     (CPET) was moderate to strong and was consistent across </a:t>
            </a:r>
          </a:p>
          <a:p>
            <a:pPr algn="l"/>
            <a:r>
              <a:rPr lang="en-US" dirty="0"/>
              <a:t>     patient groups with chronic obstructive pulmonary disease and </a:t>
            </a:r>
          </a:p>
          <a:p>
            <a:pPr algn="l"/>
            <a:r>
              <a:rPr lang="en-US" dirty="0"/>
              <a:t>     interstitial lung disease. </a:t>
            </a:r>
            <a:endParaRPr lang="en-US" b="1" dirty="0"/>
          </a:p>
        </p:txBody>
      </p:sp>
    </p:spTree>
    <p:extLst>
      <p:ext uri="{BB962C8B-B14F-4D97-AF65-F5344CB8AC3E}">
        <p14:creationId xmlns:p14="http://schemas.microsoft.com/office/powerpoint/2010/main" val="2667451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750" y="666260"/>
            <a:ext cx="7772400" cy="1102519"/>
          </a:xfrm>
        </p:spPr>
        <p:txBody>
          <a:bodyPr/>
          <a:lstStyle/>
          <a:p>
            <a:r>
              <a:rPr lang="en-US" sz="1600" dirty="0"/>
              <a:t>Follow-up Items from November 5-6, 2020 ABTSWH Meeting (cont.)</a:t>
            </a:r>
            <a:br>
              <a:rPr lang="en-US" sz="1600" dirty="0"/>
            </a:br>
            <a:endParaRPr lang="en-US" sz="2400" dirty="0"/>
          </a:p>
        </p:txBody>
      </p:sp>
      <p:sp>
        <p:nvSpPr>
          <p:cNvPr id="3" name="Subtitle 2"/>
          <p:cNvSpPr>
            <a:spLocks noGrp="1"/>
          </p:cNvSpPr>
          <p:nvPr>
            <p:ph type="subTitle" idx="1"/>
          </p:nvPr>
        </p:nvSpPr>
        <p:spPr>
          <a:xfrm>
            <a:off x="1333850" y="1768779"/>
            <a:ext cx="6950279" cy="1314450"/>
          </a:xfrm>
        </p:spPr>
        <p:txBody>
          <a:bodyPr/>
          <a:lstStyle/>
          <a:p>
            <a:pPr algn="l"/>
            <a:r>
              <a:rPr lang="en-US" sz="1600" dirty="0"/>
              <a:t>4. EEOICP has begun implementing the new OHQ, and between July and November completed over 612 OHQ interviews with the new format. The Program would ask the Resource Centers for feedback. What is the feedback from the Resource Centers, claims examiners, IH’s, and CMC?</a:t>
            </a:r>
          </a:p>
          <a:p>
            <a:pPr algn="l"/>
            <a:endParaRPr lang="en-US" sz="1600" dirty="0"/>
          </a:p>
          <a:p>
            <a:pPr algn="l"/>
            <a:r>
              <a:rPr lang="en-US" sz="1600" dirty="0"/>
              <a:t>5. A public commenter requested that the Board “review Dr. Armstrong’s directives, communications, and personal opinions within the claims adjudication process and make recommendations to address issues of undue influence.” Please clarify the roles of the Medical Director and any medical personnel within EEOICP with regard to review of claims. Are their roles entirely described in the Procedure Manual? If not, what is a written description of their roles?</a:t>
            </a:r>
          </a:p>
          <a:p>
            <a:pPr algn="l"/>
            <a:endParaRPr lang="en-US" sz="1600" dirty="0"/>
          </a:p>
          <a:p>
            <a:pPr algn="l"/>
            <a:r>
              <a:rPr lang="en-US" sz="1600" dirty="0"/>
              <a:t>6. A public commenter noted that the importance of bystander exposure seems to be minimized in claims evaluations. How does the EEOICP deal with claimants’ potential bystander exposures, especially since they may not be included in the SEM? </a:t>
            </a:r>
          </a:p>
        </p:txBody>
      </p:sp>
    </p:spTree>
    <p:extLst>
      <p:ext uri="{BB962C8B-B14F-4D97-AF65-F5344CB8AC3E}">
        <p14:creationId xmlns:p14="http://schemas.microsoft.com/office/powerpoint/2010/main" val="27415237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00470-3A28-4951-9D61-3C7009208BCD}"/>
              </a:ext>
            </a:extLst>
          </p:cNvPr>
          <p:cNvSpPr>
            <a:spLocks noGrp="1"/>
          </p:cNvSpPr>
          <p:nvPr>
            <p:ph type="ctrTitle"/>
          </p:nvPr>
        </p:nvSpPr>
        <p:spPr>
          <a:xfrm>
            <a:off x="481519" y="272446"/>
            <a:ext cx="7772400" cy="1470025"/>
          </a:xfrm>
        </p:spPr>
        <p:txBody>
          <a:bodyPr/>
          <a:lstStyle/>
          <a:p>
            <a:pPr algn="l"/>
            <a:r>
              <a:rPr lang="en-US" dirty="0"/>
              <a:t>Six Minute Walk Test</a:t>
            </a:r>
          </a:p>
        </p:txBody>
      </p:sp>
      <p:sp>
        <p:nvSpPr>
          <p:cNvPr id="3" name="Subtitle 2">
            <a:extLst>
              <a:ext uri="{FF2B5EF4-FFF2-40B4-BE49-F238E27FC236}">
                <a16:creationId xmlns:a16="http://schemas.microsoft.com/office/drawing/2014/main" id="{9D3258BB-61AF-4038-9CDB-D339A88ED145}"/>
              </a:ext>
            </a:extLst>
          </p:cNvPr>
          <p:cNvSpPr>
            <a:spLocks noGrp="1"/>
          </p:cNvSpPr>
          <p:nvPr>
            <p:ph type="subTitle" idx="1"/>
          </p:nvPr>
        </p:nvSpPr>
        <p:spPr>
          <a:xfrm>
            <a:off x="1371600" y="2193587"/>
            <a:ext cx="6400800" cy="1752600"/>
          </a:xfrm>
        </p:spPr>
        <p:txBody>
          <a:bodyPr/>
          <a:lstStyle/>
          <a:p>
            <a:pPr algn="l"/>
            <a:r>
              <a:rPr lang="en-US" dirty="0"/>
              <a:t>The 6MWT measures peak VO</a:t>
            </a:r>
            <a:r>
              <a:rPr lang="en-US" baseline="-25000" dirty="0"/>
              <a:t>2 </a:t>
            </a:r>
            <a:r>
              <a:rPr lang="en-US" dirty="0"/>
              <a:t>(VO</a:t>
            </a:r>
            <a:r>
              <a:rPr lang="en-US" baseline="-25000" dirty="0"/>
              <a:t>2</a:t>
            </a:r>
            <a:r>
              <a:rPr lang="en-US" dirty="0"/>
              <a:t>peak), which provides acceptable estimates of VO</a:t>
            </a:r>
            <a:r>
              <a:rPr lang="en-US" baseline="-25000" dirty="0"/>
              <a:t>2</a:t>
            </a:r>
            <a:r>
              <a:rPr lang="en-US" dirty="0"/>
              <a:t>max when VO</a:t>
            </a:r>
            <a:r>
              <a:rPr lang="en-US" baseline="-25000" dirty="0"/>
              <a:t>2</a:t>
            </a:r>
            <a:r>
              <a:rPr lang="en-US" dirty="0"/>
              <a:t>max is not clinically advisable or achievable. Both the CPET and the 6MWT would generally yield a VO</a:t>
            </a:r>
            <a:r>
              <a:rPr lang="en-US" baseline="-25000" dirty="0"/>
              <a:t>2</a:t>
            </a:r>
            <a:r>
              <a:rPr lang="en-US" dirty="0"/>
              <a:t>peak rather than a VO</a:t>
            </a:r>
            <a:r>
              <a:rPr lang="en-US" baseline="-25000" dirty="0"/>
              <a:t>2</a:t>
            </a:r>
            <a:r>
              <a:rPr lang="en-US" dirty="0"/>
              <a:t>max in most or all of these patients since individuals with significant lung disease can rarely achieve the maximal anaerobic level of exertion needed to generate a true VO</a:t>
            </a:r>
            <a:r>
              <a:rPr lang="en-US" baseline="-25000" dirty="0"/>
              <a:t>2</a:t>
            </a:r>
            <a:r>
              <a:rPr lang="en-US" dirty="0"/>
              <a:t>max on the CPET.</a:t>
            </a:r>
          </a:p>
        </p:txBody>
      </p:sp>
    </p:spTree>
    <p:extLst>
      <p:ext uri="{BB962C8B-B14F-4D97-AF65-F5344CB8AC3E}">
        <p14:creationId xmlns:p14="http://schemas.microsoft.com/office/powerpoint/2010/main" val="36000186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4B066-8952-4BB7-B049-CFAF1EAF4338}"/>
              </a:ext>
            </a:extLst>
          </p:cNvPr>
          <p:cNvSpPr>
            <a:spLocks noGrp="1"/>
          </p:cNvSpPr>
          <p:nvPr>
            <p:ph type="ctrTitle"/>
          </p:nvPr>
        </p:nvSpPr>
        <p:spPr>
          <a:xfrm>
            <a:off x="514350" y="149229"/>
            <a:ext cx="7772400" cy="1470025"/>
          </a:xfrm>
        </p:spPr>
        <p:txBody>
          <a:bodyPr/>
          <a:lstStyle/>
          <a:p>
            <a:pPr algn="l"/>
            <a:r>
              <a:rPr lang="en-US" dirty="0"/>
              <a:t>Six Minute Walk Test</a:t>
            </a:r>
          </a:p>
        </p:txBody>
      </p:sp>
      <p:sp>
        <p:nvSpPr>
          <p:cNvPr id="3" name="Rectangle 2">
            <a:extLst>
              <a:ext uri="{FF2B5EF4-FFF2-40B4-BE49-F238E27FC236}">
                <a16:creationId xmlns:a16="http://schemas.microsoft.com/office/drawing/2014/main" id="{00BDFE79-9478-4A51-9B7E-0501DA56392C}"/>
              </a:ext>
            </a:extLst>
          </p:cNvPr>
          <p:cNvSpPr/>
          <p:nvPr/>
        </p:nvSpPr>
        <p:spPr>
          <a:xfrm>
            <a:off x="1009650" y="1919318"/>
            <a:ext cx="7620000" cy="2862322"/>
          </a:xfrm>
          <a:prstGeom prst="rect">
            <a:avLst/>
          </a:prstGeom>
        </p:spPr>
        <p:txBody>
          <a:bodyPr wrap="square">
            <a:spAutoFit/>
          </a:bodyPr>
          <a:lstStyle/>
          <a:p>
            <a:pPr indent="457200"/>
            <a:r>
              <a:rPr lang="en-US" dirty="0">
                <a:solidFill>
                  <a:srgbClr val="FFFF00"/>
                </a:solidFill>
                <a:latin typeface="Times New Roman" panose="02020603050405020304" pitchFamily="18" charset="0"/>
                <a:ea typeface="Calibri" panose="020F0502020204030204" pitchFamily="34" charset="0"/>
              </a:rPr>
              <a:t>The best available method to estimate the VO</a:t>
            </a:r>
            <a:r>
              <a:rPr lang="en-US" baseline="-25000" dirty="0">
                <a:solidFill>
                  <a:srgbClr val="FFFF00"/>
                </a:solidFill>
                <a:latin typeface="Times New Roman" panose="02020603050405020304" pitchFamily="18" charset="0"/>
                <a:ea typeface="Calibri" panose="020F0502020204030204" pitchFamily="34" charset="0"/>
              </a:rPr>
              <a:t>2</a:t>
            </a:r>
            <a:r>
              <a:rPr lang="en-US" dirty="0">
                <a:solidFill>
                  <a:srgbClr val="FFFF00"/>
                </a:solidFill>
                <a:latin typeface="Times New Roman" panose="02020603050405020304" pitchFamily="18" charset="0"/>
                <a:ea typeface="Calibri" panose="020F0502020204030204" pitchFamily="34" charset="0"/>
              </a:rPr>
              <a:t>peak in an individual patient is to use the equation published by Ross et al in 2010. This equation is:</a:t>
            </a:r>
          </a:p>
          <a:p>
            <a:pPr indent="457200"/>
            <a:endParaRPr lang="en-US" dirty="0">
              <a:solidFill>
                <a:srgbClr val="FFFF00"/>
              </a:solidFill>
              <a:latin typeface="Times New Roman" panose="02020603050405020304" pitchFamily="18" charset="0"/>
              <a:ea typeface="Calibri" panose="020F0502020204030204" pitchFamily="34" charset="0"/>
            </a:endParaRPr>
          </a:p>
          <a:p>
            <a:pPr indent="457200"/>
            <a:endParaRPr lang="en-US" dirty="0">
              <a:solidFill>
                <a:srgbClr val="FFFF00"/>
              </a:solidFill>
              <a:latin typeface="Times New Roman" panose="02020603050405020304" pitchFamily="18" charset="0"/>
              <a:ea typeface="Calibri" panose="020F0502020204030204" pitchFamily="34" charset="0"/>
            </a:endParaRPr>
          </a:p>
          <a:p>
            <a:pPr indent="457200"/>
            <a:r>
              <a:rPr lang="en-US" dirty="0">
                <a:solidFill>
                  <a:srgbClr val="FFFF00"/>
                </a:solidFill>
                <a:latin typeface="Times New Roman" panose="02020603050405020304" pitchFamily="18" charset="0"/>
                <a:ea typeface="Calibri" panose="020F0502020204030204" pitchFamily="34" charset="0"/>
              </a:rPr>
              <a:t>    Mean Peak VO2 (ml / kg /min) = 4.948 + 0.023*Mean 6MWD (meters)</a:t>
            </a:r>
          </a:p>
          <a:p>
            <a:pPr indent="457200"/>
            <a:endParaRPr lang="en-US" dirty="0">
              <a:solidFill>
                <a:srgbClr val="FFFF00"/>
              </a:solidFill>
              <a:latin typeface="Times New Roman" panose="02020603050405020304" pitchFamily="18" charset="0"/>
              <a:ea typeface="Calibri" panose="020F0502020204030204" pitchFamily="34" charset="0"/>
            </a:endParaRPr>
          </a:p>
          <a:p>
            <a:pPr indent="228600"/>
            <a:r>
              <a:rPr lang="en-US" dirty="0">
                <a:solidFill>
                  <a:srgbClr val="FFFF00"/>
                </a:solidFill>
                <a:latin typeface="Times New Roman" panose="02020603050405020304" pitchFamily="18" charset="0"/>
                <a:ea typeface="Calibri" panose="020F0502020204030204" pitchFamily="34" charset="0"/>
              </a:rPr>
              <a:t> </a:t>
            </a:r>
          </a:p>
          <a:p>
            <a:r>
              <a:rPr lang="en-US" dirty="0">
                <a:solidFill>
                  <a:srgbClr val="FFFF00"/>
                </a:solidFill>
                <a:latin typeface="Times New Roman" panose="02020603050405020304" pitchFamily="18" charset="0"/>
                <a:ea typeface="Calibri" panose="020F0502020204030204" pitchFamily="34" charset="0"/>
              </a:rPr>
              <a:t>       This regression equation was derived from pooled data taken from 11 studies conducted between 1996 and 2006 including a total of 1,083 patients with diverse cardiopulmonary disorders. </a:t>
            </a:r>
            <a:endParaRPr lang="en-US" dirty="0">
              <a:solidFill>
                <a:srgbClr val="FFFF00"/>
              </a:solidFill>
            </a:endParaRPr>
          </a:p>
        </p:txBody>
      </p:sp>
    </p:spTree>
    <p:extLst>
      <p:ext uri="{BB962C8B-B14F-4D97-AF65-F5344CB8AC3E}">
        <p14:creationId xmlns:p14="http://schemas.microsoft.com/office/powerpoint/2010/main" val="32461525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02630-E4E7-4F8B-96CB-363E7F51833A}"/>
              </a:ext>
            </a:extLst>
          </p:cNvPr>
          <p:cNvSpPr>
            <a:spLocks noGrp="1"/>
          </p:cNvSpPr>
          <p:nvPr>
            <p:ph type="ctrTitle"/>
          </p:nvPr>
        </p:nvSpPr>
        <p:spPr>
          <a:xfrm>
            <a:off x="314325" y="415929"/>
            <a:ext cx="7772400" cy="1470025"/>
          </a:xfrm>
        </p:spPr>
        <p:txBody>
          <a:bodyPr/>
          <a:lstStyle/>
          <a:p>
            <a:pPr algn="l"/>
            <a:r>
              <a:rPr lang="en-US" dirty="0"/>
              <a:t>Recommendation: 6MWT</a:t>
            </a:r>
          </a:p>
        </p:txBody>
      </p:sp>
      <p:sp>
        <p:nvSpPr>
          <p:cNvPr id="4" name="Rectangle 3">
            <a:extLst>
              <a:ext uri="{FF2B5EF4-FFF2-40B4-BE49-F238E27FC236}">
                <a16:creationId xmlns:a16="http://schemas.microsoft.com/office/drawing/2014/main" id="{1318D54C-ABD6-49E6-A387-59017416F8A7}"/>
              </a:ext>
            </a:extLst>
          </p:cNvPr>
          <p:cNvSpPr/>
          <p:nvPr/>
        </p:nvSpPr>
        <p:spPr>
          <a:xfrm>
            <a:off x="828675" y="1806803"/>
            <a:ext cx="7772400" cy="3724096"/>
          </a:xfrm>
          <a:prstGeom prst="rect">
            <a:avLst/>
          </a:prstGeom>
        </p:spPr>
        <p:txBody>
          <a:bodyPr wrap="square">
            <a:spAutoFit/>
          </a:bodyPr>
          <a:lstStyle/>
          <a:p>
            <a:r>
              <a:rPr lang="en-US" sz="2000" dirty="0">
                <a:solidFill>
                  <a:srgbClr val="FFFF00"/>
                </a:solidFill>
                <a:latin typeface="Times New Roman" panose="02020603050405020304" pitchFamily="18" charset="0"/>
                <a:ea typeface="Calibri" panose="020F0502020204030204" pitchFamily="34" charset="0"/>
              </a:rPr>
              <a:t>The Board advises that the 6MWT is an entirely acceptable to measure the VO</a:t>
            </a:r>
            <a:r>
              <a:rPr lang="en-US" sz="2000" baseline="-25000" dirty="0">
                <a:solidFill>
                  <a:srgbClr val="FFFF00"/>
                </a:solidFill>
                <a:latin typeface="Times New Roman" panose="02020603050405020304" pitchFamily="18" charset="0"/>
                <a:ea typeface="Calibri" panose="020F0502020204030204" pitchFamily="34" charset="0"/>
              </a:rPr>
              <a:t>2</a:t>
            </a:r>
            <a:r>
              <a:rPr lang="en-US" sz="2000" dirty="0">
                <a:solidFill>
                  <a:srgbClr val="FFFF00"/>
                </a:solidFill>
                <a:latin typeface="Times New Roman" panose="02020603050405020304" pitchFamily="18" charset="0"/>
                <a:ea typeface="Calibri" panose="020F0502020204030204" pitchFamily="34" charset="0"/>
              </a:rPr>
              <a:t>max for the purposes of impairment assessment. </a:t>
            </a:r>
          </a:p>
          <a:p>
            <a:endParaRPr lang="en-US" sz="2000" dirty="0">
              <a:solidFill>
                <a:srgbClr val="FFFF00"/>
              </a:solidFill>
              <a:latin typeface="Times New Roman" panose="02020603050405020304" pitchFamily="18" charset="0"/>
              <a:ea typeface="Calibri" panose="020F0502020204030204" pitchFamily="34" charset="0"/>
            </a:endParaRPr>
          </a:p>
          <a:p>
            <a:r>
              <a:rPr lang="en-US" sz="2000" dirty="0">
                <a:solidFill>
                  <a:srgbClr val="FFFF00"/>
                </a:solidFill>
                <a:latin typeface="Times New Roman" panose="02020603050405020304" pitchFamily="18" charset="0"/>
                <a:ea typeface="Calibri" panose="020F0502020204030204" pitchFamily="34" charset="0"/>
              </a:rPr>
              <a:t>The best valid and available method to estimate a value of VO</a:t>
            </a:r>
            <a:r>
              <a:rPr lang="en-US" sz="2000" baseline="-25000" dirty="0">
                <a:solidFill>
                  <a:srgbClr val="FFFF00"/>
                </a:solidFill>
                <a:latin typeface="Times New Roman" panose="02020603050405020304" pitchFamily="18" charset="0"/>
                <a:ea typeface="Calibri" panose="020F0502020204030204" pitchFamily="34" charset="0"/>
              </a:rPr>
              <a:t>2</a:t>
            </a:r>
            <a:r>
              <a:rPr lang="en-US" sz="2000" dirty="0">
                <a:solidFill>
                  <a:srgbClr val="FFFF00"/>
                </a:solidFill>
                <a:latin typeface="Times New Roman" panose="02020603050405020304" pitchFamily="18" charset="0"/>
                <a:ea typeface="Calibri" panose="020F0502020204030204" pitchFamily="34" charset="0"/>
              </a:rPr>
              <a:t>max from the 6MWD for application in Table 5-12 of the AMA Impairment Guide is to use the equation derived by Ross et al (2010):</a:t>
            </a:r>
          </a:p>
          <a:p>
            <a:endParaRPr lang="en-US" sz="2000" dirty="0">
              <a:solidFill>
                <a:srgbClr val="FFFF00"/>
              </a:solidFill>
              <a:latin typeface="Times New Roman" panose="02020603050405020304" pitchFamily="18" charset="0"/>
              <a:ea typeface="Calibri" panose="020F0502020204030204" pitchFamily="34" charset="0"/>
            </a:endParaRPr>
          </a:p>
          <a:p>
            <a:r>
              <a:rPr lang="en-US" sz="2000" dirty="0">
                <a:solidFill>
                  <a:srgbClr val="FFFF00"/>
                </a:solidFill>
                <a:latin typeface="Times New Roman" panose="02020603050405020304" pitchFamily="18" charset="0"/>
                <a:ea typeface="Calibri" panose="020F0502020204030204" pitchFamily="34" charset="0"/>
              </a:rPr>
              <a:t>     Mean Peak VO2 (ml / kg /min) = 4.948 + 0.023*Mean 6MWD (meters)</a:t>
            </a:r>
          </a:p>
          <a:p>
            <a:endParaRPr lang="en-US" sz="2000" dirty="0">
              <a:solidFill>
                <a:srgbClr val="FFFF00"/>
              </a:solidFill>
              <a:latin typeface="Times New Roman" panose="02020603050405020304" pitchFamily="18" charset="0"/>
              <a:ea typeface="Calibri" panose="020F0502020204030204" pitchFamily="34" charset="0"/>
            </a:endParaRPr>
          </a:p>
          <a:p>
            <a:endParaRPr lang="en-US" dirty="0">
              <a:solidFill>
                <a:srgbClr val="FFFF00"/>
              </a:solidFill>
              <a:latin typeface="Times New Roman" panose="02020603050405020304" pitchFamily="18" charset="0"/>
              <a:ea typeface="Calibri" panose="020F0502020204030204" pitchFamily="34" charset="0"/>
            </a:endParaRPr>
          </a:p>
          <a:p>
            <a:r>
              <a:rPr lang="en-US" dirty="0">
                <a:solidFill>
                  <a:srgbClr val="FFFF00"/>
                </a:solidFill>
                <a:latin typeface="Times New Roman" panose="02020603050405020304" pitchFamily="18" charset="0"/>
                <a:ea typeface="Calibri" panose="020F0502020204030204" pitchFamily="34" charset="0"/>
              </a:rPr>
              <a:t> </a:t>
            </a:r>
            <a:endParaRPr lang="en-US"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93204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975" y="2093171"/>
            <a:ext cx="9891029" cy="4525963"/>
          </a:xfrm>
        </p:spPr>
        <p:txBody>
          <a:bodyPr/>
          <a:lstStyle/>
          <a:p>
            <a:pPr marL="0" indent="0">
              <a:buNone/>
            </a:pPr>
            <a:r>
              <a:rPr lang="en-US" sz="3200" dirty="0"/>
              <a:t>                      Agenda Item #8</a:t>
            </a:r>
          </a:p>
          <a:p>
            <a:pPr marL="0" indent="0">
              <a:buNone/>
            </a:pPr>
            <a:endParaRPr lang="en-US" sz="3200" dirty="0"/>
          </a:p>
          <a:p>
            <a:pPr marL="0" indent="0">
              <a:buNone/>
            </a:pPr>
            <a:r>
              <a:rPr lang="en-US" sz="3200" dirty="0"/>
              <a:t>     Comments of DOL Impairment Evaluations</a:t>
            </a:r>
          </a:p>
        </p:txBody>
      </p:sp>
    </p:spTree>
    <p:extLst>
      <p:ext uri="{BB962C8B-B14F-4D97-AF65-F5344CB8AC3E}">
        <p14:creationId xmlns:p14="http://schemas.microsoft.com/office/powerpoint/2010/main" val="6882031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596B69B-6456-134A-9D6A-23FA6805D3B6}"/>
              </a:ext>
            </a:extLst>
          </p:cNvPr>
          <p:cNvGraphicFramePr>
            <a:graphicFrameLocks noGrp="1"/>
          </p:cNvGraphicFramePr>
          <p:nvPr/>
        </p:nvGraphicFramePr>
        <p:xfrm>
          <a:off x="189535" y="2281994"/>
          <a:ext cx="8648701" cy="1909451"/>
        </p:xfrm>
        <a:graphic>
          <a:graphicData uri="http://schemas.openxmlformats.org/drawingml/2006/table">
            <a:tbl>
              <a:tblPr>
                <a:tableStyleId>{5C22544A-7EE6-4342-B048-85BDC9FD1C3A}</a:tableStyleId>
              </a:tblPr>
              <a:tblGrid>
                <a:gridCol w="1139822">
                  <a:extLst>
                    <a:ext uri="{9D8B030D-6E8A-4147-A177-3AD203B41FA5}">
                      <a16:colId xmlns:a16="http://schemas.microsoft.com/office/drawing/2014/main" val="891460362"/>
                    </a:ext>
                  </a:extLst>
                </a:gridCol>
                <a:gridCol w="1273963">
                  <a:extLst>
                    <a:ext uri="{9D8B030D-6E8A-4147-A177-3AD203B41FA5}">
                      <a16:colId xmlns:a16="http://schemas.microsoft.com/office/drawing/2014/main" val="485994088"/>
                    </a:ext>
                  </a:extLst>
                </a:gridCol>
                <a:gridCol w="1273963">
                  <a:extLst>
                    <a:ext uri="{9D8B030D-6E8A-4147-A177-3AD203B41FA5}">
                      <a16:colId xmlns:a16="http://schemas.microsoft.com/office/drawing/2014/main" val="12290548"/>
                    </a:ext>
                  </a:extLst>
                </a:gridCol>
                <a:gridCol w="1273963">
                  <a:extLst>
                    <a:ext uri="{9D8B030D-6E8A-4147-A177-3AD203B41FA5}">
                      <a16:colId xmlns:a16="http://schemas.microsoft.com/office/drawing/2014/main" val="4064812555"/>
                    </a:ext>
                  </a:extLst>
                </a:gridCol>
                <a:gridCol w="1273963">
                  <a:extLst>
                    <a:ext uri="{9D8B030D-6E8A-4147-A177-3AD203B41FA5}">
                      <a16:colId xmlns:a16="http://schemas.microsoft.com/office/drawing/2014/main" val="1540171262"/>
                    </a:ext>
                  </a:extLst>
                </a:gridCol>
                <a:gridCol w="1212576">
                  <a:extLst>
                    <a:ext uri="{9D8B030D-6E8A-4147-A177-3AD203B41FA5}">
                      <a16:colId xmlns:a16="http://schemas.microsoft.com/office/drawing/2014/main" val="432794387"/>
                    </a:ext>
                  </a:extLst>
                </a:gridCol>
                <a:gridCol w="1200451">
                  <a:extLst>
                    <a:ext uri="{9D8B030D-6E8A-4147-A177-3AD203B41FA5}">
                      <a16:colId xmlns:a16="http://schemas.microsoft.com/office/drawing/2014/main" val="1765010934"/>
                    </a:ext>
                  </a:extLst>
                </a:gridCol>
              </a:tblGrid>
              <a:tr h="456150">
                <a:tc>
                  <a:txBody>
                    <a:bodyPr/>
                    <a:lstStyle/>
                    <a:p>
                      <a:pPr algn="l" fontAlgn="b"/>
                      <a:endParaRPr lang="en-US" sz="1100" b="0" i="0" u="none" strike="noStrike" dirty="0">
                        <a:solidFill>
                          <a:srgbClr val="000000"/>
                        </a:solidFill>
                        <a:effectLst/>
                        <a:latin typeface="Calibri" panose="020F0502020204030204" pitchFamily="34" charset="0"/>
                      </a:endParaRPr>
                    </a:p>
                  </a:txBody>
                  <a:tcPr marL="8657" marR="8657" marT="8657" marB="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fontAlgn="ctr"/>
                      <a:r>
                        <a:rPr lang="en-US" sz="1400" b="1" u="none" strike="noStrike" dirty="0">
                          <a:effectLst/>
                        </a:rPr>
                        <a:t>2018</a:t>
                      </a:r>
                      <a:endParaRPr lang="en-US" sz="1400" b="1" i="0" u="none" strike="noStrike" dirty="0">
                        <a:solidFill>
                          <a:srgbClr val="000000"/>
                        </a:solidFill>
                        <a:effectLst/>
                        <a:latin typeface="Calibri" panose="020F0502020204030204" pitchFamily="34" charset="0"/>
                      </a:endParaRPr>
                    </a:p>
                  </a:txBody>
                  <a:tcPr marL="8657" marR="8657" marT="8657"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gridSpan="2">
                  <a:txBody>
                    <a:bodyPr/>
                    <a:lstStyle/>
                    <a:p>
                      <a:pPr algn="ctr" fontAlgn="ctr"/>
                      <a:r>
                        <a:rPr lang="en-US" sz="1400" b="1" u="none" strike="noStrike" dirty="0">
                          <a:effectLst/>
                        </a:rPr>
                        <a:t>2019</a:t>
                      </a:r>
                      <a:endParaRPr lang="en-US" sz="14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gridSpan="2">
                  <a:txBody>
                    <a:bodyPr/>
                    <a:lstStyle/>
                    <a:p>
                      <a:pPr algn="l" fontAlgn="b"/>
                      <a:endParaRPr lang="en-US" sz="1100" b="0" i="0" u="none" strike="noStrike" dirty="0">
                        <a:solidFill>
                          <a:srgbClr val="000000"/>
                        </a:solidFill>
                        <a:effectLst/>
                        <a:latin typeface="Calibri" panose="020F0502020204030204" pitchFamily="34" charset="0"/>
                      </a:endParaRPr>
                    </a:p>
                  </a:txBody>
                  <a:tcPr marL="8657" marR="8657" marT="8657" marB="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b"/>
                      <a:endParaRPr lang="en-US" sz="1100" b="0" i="0" u="none" strike="noStrike" dirty="0">
                        <a:solidFill>
                          <a:srgbClr val="000000"/>
                        </a:solidFill>
                        <a:effectLst/>
                        <a:latin typeface="Calibri" panose="020F0502020204030204" pitchFamily="34" charset="0"/>
                      </a:endParaRPr>
                    </a:p>
                  </a:txBody>
                  <a:tcPr marL="8657" marR="8657" marT="8657" marB="0" anchor="b">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4065880"/>
                  </a:ext>
                </a:extLst>
              </a:tr>
              <a:tr h="500293">
                <a:tc>
                  <a:txBody>
                    <a:bodyPr/>
                    <a:lstStyle/>
                    <a:p>
                      <a:pPr algn="ctr" fontAlgn="ctr"/>
                      <a:r>
                        <a:rPr lang="en-US" sz="1100" b="1" u="none" strike="noStrike" dirty="0">
                          <a:effectLst/>
                        </a:rPr>
                        <a:t>Type of Review</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100" b="1" u="none" strike="noStrike" dirty="0">
                          <a:effectLst/>
                        </a:rPr>
                        <a:t>Total No.</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100" b="1" u="none" strike="noStrike" dirty="0">
                          <a:effectLst/>
                        </a:rPr>
                        <a:t>No. that "need improvement" (%)</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100" b="1" u="none" strike="noStrike" dirty="0">
                          <a:effectLst/>
                        </a:rPr>
                        <a:t>Total No.</a:t>
                      </a:r>
                      <a:endParaRPr lang="en-US" sz="1100" b="1" i="0" u="none" strike="noStrike" dirty="0">
                        <a:solidFill>
                          <a:srgbClr val="000000"/>
                        </a:solidFill>
                        <a:effectLst/>
                        <a:latin typeface="Calibri" panose="020F0502020204030204" pitchFamily="34" charset="0"/>
                      </a:endParaRPr>
                    </a:p>
                  </a:txBody>
                  <a:tcPr marL="8657" marR="8657" marT="8657"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100" b="1" u="none" strike="noStrike" dirty="0">
                          <a:effectLst/>
                        </a:rPr>
                        <a:t>No. that "need improvement" (%)</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100" b="1" u="none" strike="noStrike" dirty="0">
                          <a:effectLst/>
                        </a:rPr>
                        <a:t>Grand Total</a:t>
                      </a:r>
                      <a:endParaRPr lang="en-US" sz="1100" b="1" i="0" u="none" strike="noStrike" dirty="0">
                        <a:solidFill>
                          <a:srgbClr val="000000"/>
                        </a:solidFill>
                        <a:effectLst/>
                        <a:latin typeface="Calibri" panose="020F0502020204030204" pitchFamily="34" charset="0"/>
                      </a:endParaRPr>
                    </a:p>
                  </a:txBody>
                  <a:tcPr marL="8657" marR="8657" marT="8657"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r>
                        <a:rPr lang="en-US" sz="1100" b="1" u="none" strike="noStrike" dirty="0">
                          <a:effectLst/>
                        </a:rPr>
                        <a:t>No. that "need improvement" (%)</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41845655"/>
                  </a:ext>
                </a:extLst>
              </a:tr>
              <a:tr h="235431">
                <a:tc>
                  <a:txBody>
                    <a:bodyPr/>
                    <a:lstStyle/>
                    <a:p>
                      <a:pPr algn="ctr" fontAlgn="ctr"/>
                      <a:r>
                        <a:rPr lang="en-US" sz="1100" b="1" u="none" strike="noStrike" dirty="0">
                          <a:effectLst/>
                        </a:rPr>
                        <a:t>Causation</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a:effectLst/>
                        </a:rPr>
                        <a:t>67</a:t>
                      </a:r>
                      <a:endParaRPr lang="en-US" sz="1100" b="0" i="0" u="none" strike="noStrike">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1 (1%)</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b="0" i="0" u="none" strike="noStrike" dirty="0">
                          <a:solidFill>
                            <a:srgbClr val="000000"/>
                          </a:solidFill>
                          <a:effectLst/>
                          <a:latin typeface="Calibri" panose="020F0502020204030204" pitchFamily="34" charset="0"/>
                        </a:rPr>
                        <a:t>79</a:t>
                      </a:r>
                    </a:p>
                  </a:txBody>
                  <a:tcPr marL="8657" marR="8657" marT="8657"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0 (0%)</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146</a:t>
                      </a:r>
                      <a:endParaRPr lang="en-US" sz="1100" b="0" i="0" u="none" strike="noStrike" dirty="0">
                        <a:solidFill>
                          <a:srgbClr val="000000"/>
                        </a:solidFill>
                        <a:effectLst/>
                        <a:latin typeface="Calibri" panose="020F0502020204030204" pitchFamily="34" charset="0"/>
                      </a:endParaRPr>
                    </a:p>
                  </a:txBody>
                  <a:tcPr marL="8657" marR="8657" marT="8657" marB="0" anchor="b">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1 (0.68%)</a:t>
                      </a:r>
                      <a:endParaRPr lang="en-US" sz="1100" b="0" i="0" u="none" strike="noStrike" dirty="0">
                        <a:solidFill>
                          <a:srgbClr val="000000"/>
                        </a:solidFill>
                        <a:effectLst/>
                        <a:latin typeface="Calibri" panose="020F0502020204030204" pitchFamily="34" charset="0"/>
                      </a:endParaRPr>
                    </a:p>
                  </a:txBody>
                  <a:tcPr marL="8657" marR="8657" marT="8657"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1530640"/>
                  </a:ext>
                </a:extLst>
              </a:tr>
              <a:tr h="235431">
                <a:tc>
                  <a:txBody>
                    <a:bodyPr/>
                    <a:lstStyle/>
                    <a:p>
                      <a:pPr algn="ctr" fontAlgn="ctr"/>
                      <a:r>
                        <a:rPr lang="en-US" sz="1100" b="1" u="none" strike="noStrike" dirty="0">
                          <a:effectLst/>
                        </a:rPr>
                        <a:t>Impairment</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67</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25 (37%)</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71</a:t>
                      </a:r>
                      <a:endParaRPr lang="en-US" sz="1100" b="0" i="0" u="none" strike="noStrike" dirty="0">
                        <a:solidFill>
                          <a:srgbClr val="000000"/>
                        </a:solidFill>
                        <a:effectLst/>
                        <a:latin typeface="Calibri" panose="020F0502020204030204" pitchFamily="34" charset="0"/>
                      </a:endParaRPr>
                    </a:p>
                  </a:txBody>
                  <a:tcPr marL="8657" marR="8657" marT="8657"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19 (27%)</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138</a:t>
                      </a:r>
                      <a:endParaRPr lang="en-US" sz="1100" b="0" i="0" u="none" strike="noStrike">
                        <a:solidFill>
                          <a:srgbClr val="000000"/>
                        </a:solidFill>
                        <a:effectLst/>
                        <a:latin typeface="Calibri" panose="020F0502020204030204" pitchFamily="34" charset="0"/>
                      </a:endParaRPr>
                    </a:p>
                  </a:txBody>
                  <a:tcPr marL="8657" marR="8657" marT="8657" marB="0" anchor="b">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44 (32%)</a:t>
                      </a:r>
                      <a:endParaRPr lang="en-US" sz="1100" b="0" i="0" u="none" strike="noStrike">
                        <a:solidFill>
                          <a:srgbClr val="000000"/>
                        </a:solidFill>
                        <a:effectLst/>
                        <a:latin typeface="Calibri" panose="020F0502020204030204" pitchFamily="34" charset="0"/>
                      </a:endParaRPr>
                    </a:p>
                  </a:txBody>
                  <a:tcPr marL="8657" marR="8657" marT="8657"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1882257"/>
                  </a:ext>
                </a:extLst>
              </a:tr>
              <a:tr h="235431">
                <a:tc>
                  <a:txBody>
                    <a:bodyPr/>
                    <a:lstStyle/>
                    <a:p>
                      <a:pPr algn="ctr" fontAlgn="ctr"/>
                      <a:r>
                        <a:rPr lang="en-US" sz="1100" b="1" u="none" strike="noStrike" dirty="0">
                          <a:effectLst/>
                        </a:rPr>
                        <a:t>Other*</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a:effectLst/>
                        </a:rPr>
                        <a:t>63</a:t>
                      </a:r>
                      <a:endParaRPr lang="en-US" sz="1100" b="0" i="0" u="none" strike="noStrike">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12 (19%)</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47</a:t>
                      </a:r>
                      <a:endParaRPr lang="en-US" sz="1100" b="0" i="0" u="none" strike="noStrike" dirty="0">
                        <a:solidFill>
                          <a:srgbClr val="000000"/>
                        </a:solidFill>
                        <a:effectLst/>
                        <a:latin typeface="Calibri" panose="020F0502020204030204" pitchFamily="34" charset="0"/>
                      </a:endParaRPr>
                    </a:p>
                  </a:txBody>
                  <a:tcPr marL="8657" marR="8657" marT="8657"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3 (6%)</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110</a:t>
                      </a:r>
                      <a:endParaRPr lang="en-US" sz="1100" b="0" i="0" u="none" strike="noStrike" dirty="0">
                        <a:solidFill>
                          <a:srgbClr val="000000"/>
                        </a:solidFill>
                        <a:effectLst/>
                        <a:latin typeface="Calibri" panose="020F0502020204030204" pitchFamily="34" charset="0"/>
                      </a:endParaRPr>
                    </a:p>
                  </a:txBody>
                  <a:tcPr marL="8657" marR="8657" marT="8657" marB="0" anchor="b">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a:effectLst/>
                        </a:rPr>
                        <a:t>15 (14%)</a:t>
                      </a:r>
                      <a:endParaRPr lang="en-US" sz="1100" b="0" i="0" u="none" strike="noStrike">
                        <a:solidFill>
                          <a:srgbClr val="000000"/>
                        </a:solidFill>
                        <a:effectLst/>
                        <a:latin typeface="Calibri" panose="020F0502020204030204" pitchFamily="34" charset="0"/>
                      </a:endParaRPr>
                    </a:p>
                  </a:txBody>
                  <a:tcPr marL="8657" marR="8657" marT="8657"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3727019"/>
                  </a:ext>
                </a:extLst>
              </a:tr>
              <a:tr h="235431">
                <a:tc>
                  <a:txBody>
                    <a:bodyPr/>
                    <a:lstStyle/>
                    <a:p>
                      <a:pPr algn="ctr" fontAlgn="ctr"/>
                      <a:r>
                        <a:rPr lang="en-US" sz="1100" b="1" u="none" strike="noStrike" dirty="0">
                          <a:effectLst/>
                        </a:rPr>
                        <a:t>Total</a:t>
                      </a:r>
                      <a:endParaRPr lang="en-US" sz="1100" b="1"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a:effectLst/>
                        </a:rPr>
                        <a:t>197</a:t>
                      </a:r>
                      <a:endParaRPr lang="en-US" sz="1100" b="0" i="0" u="none" strike="noStrike">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38 (19%)</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a:effectLst/>
                        </a:rPr>
                        <a:t>197</a:t>
                      </a:r>
                      <a:endParaRPr lang="en-US" sz="1100" b="0" i="0" u="none" strike="noStrike">
                        <a:solidFill>
                          <a:srgbClr val="000000"/>
                        </a:solidFill>
                        <a:effectLst/>
                        <a:latin typeface="Calibri" panose="020F0502020204030204" pitchFamily="34" charset="0"/>
                      </a:endParaRPr>
                    </a:p>
                  </a:txBody>
                  <a:tcPr marL="8657" marR="8657" marT="8657" marB="0" anchor="ctr">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100" u="none" strike="noStrike" dirty="0">
                          <a:effectLst/>
                        </a:rPr>
                        <a:t>22 (11%)</a:t>
                      </a:r>
                      <a:endParaRPr lang="en-US" sz="1100" b="0" i="0" u="none" strike="noStrike" dirty="0">
                        <a:solidFill>
                          <a:srgbClr val="000000"/>
                        </a:solidFill>
                        <a:effectLst/>
                        <a:latin typeface="Calibri" panose="020F0502020204030204" pitchFamily="34" charset="0"/>
                      </a:endParaRPr>
                    </a:p>
                  </a:txBody>
                  <a:tcPr marL="8657" marR="8657" marT="8657" marB="0" anchor="ctr">
                    <a:lnL w="31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394</a:t>
                      </a:r>
                      <a:endParaRPr lang="en-US" sz="1100" b="0" i="0" u="none" strike="noStrike" dirty="0">
                        <a:solidFill>
                          <a:srgbClr val="000000"/>
                        </a:solidFill>
                        <a:effectLst/>
                        <a:latin typeface="Calibri" panose="020F0502020204030204" pitchFamily="34" charset="0"/>
                      </a:endParaRPr>
                    </a:p>
                  </a:txBody>
                  <a:tcPr marL="8657" marR="8657" marT="8657" marB="0" anchor="b">
                    <a:lnL w="285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00" u="none" strike="noStrike" dirty="0">
                          <a:effectLst/>
                        </a:rPr>
                        <a:t>60 (15%)</a:t>
                      </a:r>
                      <a:endParaRPr lang="en-US" sz="1100" b="0" i="0" u="none" strike="noStrike" dirty="0">
                        <a:solidFill>
                          <a:srgbClr val="000000"/>
                        </a:solidFill>
                        <a:effectLst/>
                        <a:latin typeface="Calibri" panose="020F0502020204030204" pitchFamily="34" charset="0"/>
                      </a:endParaRPr>
                    </a:p>
                  </a:txBody>
                  <a:tcPr marL="8657" marR="8657" marT="8657"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06479475"/>
                  </a:ext>
                </a:extLst>
              </a:tr>
            </a:tbl>
          </a:graphicData>
        </a:graphic>
      </p:graphicFrame>
      <p:sp>
        <p:nvSpPr>
          <p:cNvPr id="6" name="TextBox 5">
            <a:extLst>
              <a:ext uri="{FF2B5EF4-FFF2-40B4-BE49-F238E27FC236}">
                <a16:creationId xmlns:a16="http://schemas.microsoft.com/office/drawing/2014/main" id="{67DB88F8-E978-8B43-B5DC-D9EF7753CBD4}"/>
              </a:ext>
            </a:extLst>
          </p:cNvPr>
          <p:cNvSpPr txBox="1"/>
          <p:nvPr/>
        </p:nvSpPr>
        <p:spPr>
          <a:xfrm>
            <a:off x="192429" y="4244719"/>
            <a:ext cx="7518212" cy="307777"/>
          </a:xfrm>
          <a:prstGeom prst="rect">
            <a:avLst/>
          </a:prstGeom>
          <a:noFill/>
        </p:spPr>
        <p:txBody>
          <a:bodyPr wrap="none" rtlCol="0">
            <a:spAutoFit/>
          </a:bodyPr>
          <a:lstStyle/>
          <a:p>
            <a:r>
              <a:rPr lang="en-US" sz="1400" dirty="0">
                <a:solidFill>
                  <a:srgbClr val="FFFF00"/>
                </a:solidFill>
              </a:rPr>
              <a:t>*includes clarification of diagnosis reports, referee &amp; second opinions, and supplemental file reviews</a:t>
            </a:r>
          </a:p>
        </p:txBody>
      </p:sp>
      <p:sp>
        <p:nvSpPr>
          <p:cNvPr id="7" name="TextBox 6">
            <a:extLst>
              <a:ext uri="{FF2B5EF4-FFF2-40B4-BE49-F238E27FC236}">
                <a16:creationId xmlns:a16="http://schemas.microsoft.com/office/drawing/2014/main" id="{D8258772-90FA-8541-AB50-3CE9A8BB69E5}"/>
              </a:ext>
            </a:extLst>
          </p:cNvPr>
          <p:cNvSpPr txBox="1"/>
          <p:nvPr/>
        </p:nvSpPr>
        <p:spPr>
          <a:xfrm>
            <a:off x="1542085" y="685800"/>
            <a:ext cx="5943600" cy="830997"/>
          </a:xfrm>
          <a:prstGeom prst="rect">
            <a:avLst/>
          </a:prstGeom>
          <a:noFill/>
        </p:spPr>
        <p:txBody>
          <a:bodyPr wrap="square" rtlCol="0">
            <a:spAutoFit/>
          </a:bodyPr>
          <a:lstStyle/>
          <a:p>
            <a:pPr algn="ctr"/>
            <a:r>
              <a:rPr lang="en-US" sz="2400" dirty="0">
                <a:solidFill>
                  <a:srgbClr val="FFFF00"/>
                </a:solidFill>
              </a:rPr>
              <a:t>Medical Director's Quarterly Audits and CMC Audit Analysis, 2018 &amp; 2019</a:t>
            </a:r>
            <a:endParaRPr lang="en-US" sz="2400" dirty="0"/>
          </a:p>
        </p:txBody>
      </p:sp>
      <p:sp>
        <p:nvSpPr>
          <p:cNvPr id="2" name="TextBox 1">
            <a:extLst>
              <a:ext uri="{FF2B5EF4-FFF2-40B4-BE49-F238E27FC236}">
                <a16:creationId xmlns:a16="http://schemas.microsoft.com/office/drawing/2014/main" id="{8A2598A9-CBB0-4911-93F0-91DBCFBBC712}"/>
              </a:ext>
            </a:extLst>
          </p:cNvPr>
          <p:cNvSpPr txBox="1"/>
          <p:nvPr/>
        </p:nvSpPr>
        <p:spPr>
          <a:xfrm>
            <a:off x="552450" y="5343525"/>
            <a:ext cx="8285786" cy="369332"/>
          </a:xfrm>
          <a:prstGeom prst="rect">
            <a:avLst/>
          </a:prstGeom>
          <a:noFill/>
        </p:spPr>
        <p:txBody>
          <a:bodyPr wrap="square" rtlCol="0">
            <a:spAutoFit/>
          </a:bodyPr>
          <a:lstStyle/>
          <a:p>
            <a:r>
              <a:rPr lang="en-US" dirty="0">
                <a:highlight>
                  <a:srgbClr val="FFFF00"/>
                </a:highlight>
              </a:rPr>
              <a:t>There are no Medical Director Quarterly Audit Reports for 2020 posted online</a:t>
            </a:r>
          </a:p>
        </p:txBody>
      </p:sp>
    </p:spTree>
    <p:extLst>
      <p:ext uri="{BB962C8B-B14F-4D97-AF65-F5344CB8AC3E}">
        <p14:creationId xmlns:p14="http://schemas.microsoft.com/office/powerpoint/2010/main" val="26427532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340F1-85A5-4A39-919D-31368839474A}"/>
              </a:ext>
            </a:extLst>
          </p:cNvPr>
          <p:cNvSpPr>
            <a:spLocks noGrp="1"/>
          </p:cNvSpPr>
          <p:nvPr>
            <p:ph type="ctrTitle"/>
          </p:nvPr>
        </p:nvSpPr>
        <p:spPr>
          <a:xfrm>
            <a:off x="685800" y="273054"/>
            <a:ext cx="7772400" cy="1470025"/>
          </a:xfrm>
        </p:spPr>
        <p:txBody>
          <a:bodyPr/>
          <a:lstStyle/>
          <a:p>
            <a:pPr algn="l"/>
            <a:r>
              <a:rPr lang="en-US" dirty="0"/>
              <a:t>Questions on Impairment Ratings</a:t>
            </a:r>
          </a:p>
        </p:txBody>
      </p:sp>
      <p:sp>
        <p:nvSpPr>
          <p:cNvPr id="3" name="Subtitle 2">
            <a:extLst>
              <a:ext uri="{FF2B5EF4-FFF2-40B4-BE49-F238E27FC236}">
                <a16:creationId xmlns:a16="http://schemas.microsoft.com/office/drawing/2014/main" id="{93E1C730-D4AD-4406-9B69-D9E93C85781D}"/>
              </a:ext>
            </a:extLst>
          </p:cNvPr>
          <p:cNvSpPr>
            <a:spLocks noGrp="1"/>
          </p:cNvSpPr>
          <p:nvPr>
            <p:ph type="subTitle" idx="1"/>
          </p:nvPr>
        </p:nvSpPr>
        <p:spPr>
          <a:xfrm>
            <a:off x="590550" y="1476372"/>
            <a:ext cx="8220075" cy="2628900"/>
          </a:xfrm>
        </p:spPr>
        <p:txBody>
          <a:bodyPr/>
          <a:lstStyle/>
          <a:p>
            <a:r>
              <a:rPr lang="en-US" dirty="0"/>
              <a:t> </a:t>
            </a:r>
          </a:p>
          <a:p>
            <a:pPr marL="342900" lvl="0" indent="-342900" algn="l">
              <a:buAutoNum type="arabicPeriod"/>
            </a:pPr>
            <a:r>
              <a:rPr lang="en-US" dirty="0"/>
              <a:t>How many Impairment Ratings have been performed in the last two years?</a:t>
            </a:r>
          </a:p>
          <a:p>
            <a:pPr lvl="0" algn="l"/>
            <a:endParaRPr lang="en-US" dirty="0"/>
          </a:p>
          <a:p>
            <a:pPr lvl="0" algn="l"/>
            <a:r>
              <a:rPr lang="en-US" dirty="0"/>
              <a:t>2. How many of those Impairment Ratings have been flagged for review by the </a:t>
            </a:r>
          </a:p>
          <a:p>
            <a:pPr lvl="0" algn="l"/>
            <a:r>
              <a:rPr lang="en-US" dirty="0"/>
              <a:t>    Medical Director?</a:t>
            </a:r>
          </a:p>
          <a:p>
            <a:pPr lvl="0" algn="l"/>
            <a:endParaRPr lang="en-US" dirty="0"/>
          </a:p>
          <a:p>
            <a:pPr lvl="0" algn="l"/>
            <a:r>
              <a:rPr lang="en-US" dirty="0"/>
              <a:t>3. How many of the Impairment Ratings that the Medical Director has flagged </a:t>
            </a:r>
          </a:p>
          <a:p>
            <a:pPr lvl="0" algn="l"/>
            <a:r>
              <a:rPr lang="en-US" dirty="0"/>
              <a:t>    have been challenged in one way or another? </a:t>
            </a:r>
          </a:p>
          <a:p>
            <a:pPr lvl="0" algn="l"/>
            <a:endParaRPr lang="en-US" dirty="0"/>
          </a:p>
          <a:p>
            <a:pPr lvl="0" algn="l"/>
            <a:r>
              <a:rPr lang="en-US" dirty="0"/>
              <a:t>4. Are there specific Impairment physicians with more challenged Impairment    </a:t>
            </a:r>
          </a:p>
          <a:p>
            <a:pPr lvl="0" algn="l"/>
            <a:r>
              <a:rPr lang="en-US" dirty="0"/>
              <a:t>    Ratings than other physicians? </a:t>
            </a:r>
          </a:p>
          <a:p>
            <a:pPr lvl="0" algn="l"/>
            <a:endParaRPr lang="en-US" dirty="0"/>
          </a:p>
          <a:p>
            <a:pPr lvl="0" algn="l"/>
            <a:r>
              <a:rPr lang="en-US" dirty="0"/>
              <a:t>5. What actions has the CMC contractor taken to improve impairment ratings?</a:t>
            </a:r>
          </a:p>
          <a:p>
            <a:pPr algn="l"/>
            <a:endParaRPr lang="en-US" dirty="0"/>
          </a:p>
        </p:txBody>
      </p:sp>
    </p:spTree>
    <p:extLst>
      <p:ext uri="{BB962C8B-B14F-4D97-AF65-F5344CB8AC3E}">
        <p14:creationId xmlns:p14="http://schemas.microsoft.com/office/powerpoint/2010/main" val="3730532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14E65-DE8D-4FED-8902-FAFE7FC66043}"/>
              </a:ext>
            </a:extLst>
          </p:cNvPr>
          <p:cNvSpPr>
            <a:spLocks noGrp="1"/>
          </p:cNvSpPr>
          <p:nvPr>
            <p:ph type="ctrTitle"/>
          </p:nvPr>
        </p:nvSpPr>
        <p:spPr>
          <a:xfrm>
            <a:off x="400050" y="158754"/>
            <a:ext cx="7772400" cy="1470025"/>
          </a:xfrm>
        </p:spPr>
        <p:txBody>
          <a:bodyPr/>
          <a:lstStyle/>
          <a:p>
            <a:pPr algn="l"/>
            <a:r>
              <a:rPr lang="en-US" dirty="0"/>
              <a:t>OHQ Feedback</a:t>
            </a:r>
          </a:p>
        </p:txBody>
      </p:sp>
      <p:sp>
        <p:nvSpPr>
          <p:cNvPr id="3" name="Subtitle 2">
            <a:extLst>
              <a:ext uri="{FF2B5EF4-FFF2-40B4-BE49-F238E27FC236}">
                <a16:creationId xmlns:a16="http://schemas.microsoft.com/office/drawing/2014/main" id="{8FEC55F4-8413-4F58-BDFF-6C4A63EE7257}"/>
              </a:ext>
            </a:extLst>
          </p:cNvPr>
          <p:cNvSpPr>
            <a:spLocks noGrp="1"/>
          </p:cNvSpPr>
          <p:nvPr>
            <p:ph type="subTitle" idx="1"/>
          </p:nvPr>
        </p:nvSpPr>
        <p:spPr>
          <a:xfrm>
            <a:off x="1371600" y="1447804"/>
            <a:ext cx="6400800" cy="1752600"/>
          </a:xfrm>
        </p:spPr>
        <p:txBody>
          <a:bodyPr/>
          <a:lstStyle/>
          <a:p>
            <a:pPr lvl="0" algn="l"/>
            <a:r>
              <a:rPr lang="en-US" dirty="0"/>
              <a:t>It is </a:t>
            </a:r>
            <a:r>
              <a:rPr lang="en-US" u="sng" dirty="0"/>
              <a:t>significantly better</a:t>
            </a:r>
            <a:r>
              <a:rPr lang="en-US" dirty="0"/>
              <a:t>/more concise/useful than that previous version. It is better organized than the prior version.</a:t>
            </a:r>
          </a:p>
          <a:p>
            <a:pPr lvl="0" algn="l"/>
            <a:endParaRPr lang="en-US" dirty="0"/>
          </a:p>
          <a:p>
            <a:pPr lvl="0" algn="l"/>
            <a:r>
              <a:rPr lang="en-US" dirty="0"/>
              <a:t>It’s a </a:t>
            </a:r>
            <a:r>
              <a:rPr lang="en-US" u="sng" dirty="0"/>
              <a:t>lot easier to go through </a:t>
            </a:r>
            <a:r>
              <a:rPr lang="en-US" dirty="0"/>
              <a:t>compared to the previous format and I think it adequately addresses everything.</a:t>
            </a:r>
          </a:p>
          <a:p>
            <a:pPr lvl="0" algn="l"/>
            <a:endParaRPr lang="en-US" dirty="0"/>
          </a:p>
          <a:p>
            <a:pPr lvl="0" algn="l"/>
            <a:r>
              <a:rPr lang="en-US" dirty="0"/>
              <a:t>Like that </a:t>
            </a:r>
            <a:r>
              <a:rPr lang="en-US" u="sng" dirty="0"/>
              <a:t>it’s shorte</a:t>
            </a:r>
            <a:r>
              <a:rPr lang="en-US" dirty="0"/>
              <a:t>r without multiple pages of no information/information we don’t use. The old format included a lot of information we never really used. </a:t>
            </a:r>
          </a:p>
          <a:p>
            <a:pPr lvl="0" algn="l"/>
            <a:endParaRPr lang="en-US" dirty="0"/>
          </a:p>
          <a:p>
            <a:pPr lvl="0" algn="l"/>
            <a:r>
              <a:rPr lang="en-US" dirty="0"/>
              <a:t>The OHQ's are fine, suggest that they </a:t>
            </a:r>
            <a:r>
              <a:rPr lang="en-US" u="sng" dirty="0"/>
              <a:t>should be an automatic for every new claim</a:t>
            </a:r>
            <a:r>
              <a:rPr lang="en-US" dirty="0"/>
              <a:t> from the RC.</a:t>
            </a:r>
          </a:p>
          <a:p>
            <a:pPr lvl="0" algn="l"/>
            <a:endParaRPr lang="en-US" dirty="0"/>
          </a:p>
          <a:p>
            <a:pPr lvl="0" algn="l"/>
            <a:r>
              <a:rPr lang="en-US" dirty="0"/>
              <a:t>I do feel it is much more condensed as far as the toxins. I do like it </a:t>
            </a:r>
            <a:r>
              <a:rPr lang="en-US" u="sng" dirty="0"/>
              <a:t>MUCH better than the old format </a:t>
            </a:r>
            <a:r>
              <a:rPr lang="en-US" dirty="0"/>
              <a:t>- that was just a lot of wasted pages.</a:t>
            </a:r>
          </a:p>
          <a:p>
            <a:pPr algn="l"/>
            <a:endParaRPr lang="en-US" dirty="0"/>
          </a:p>
        </p:txBody>
      </p:sp>
    </p:spTree>
    <p:extLst>
      <p:ext uri="{BB962C8B-B14F-4D97-AF65-F5344CB8AC3E}">
        <p14:creationId xmlns:p14="http://schemas.microsoft.com/office/powerpoint/2010/main" val="4069051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14E65-DE8D-4FED-8902-FAFE7FC66043}"/>
              </a:ext>
            </a:extLst>
          </p:cNvPr>
          <p:cNvSpPr>
            <a:spLocks noGrp="1"/>
          </p:cNvSpPr>
          <p:nvPr>
            <p:ph type="ctrTitle"/>
          </p:nvPr>
        </p:nvSpPr>
        <p:spPr>
          <a:xfrm>
            <a:off x="504825" y="330204"/>
            <a:ext cx="7772400" cy="1470025"/>
          </a:xfrm>
        </p:spPr>
        <p:txBody>
          <a:bodyPr/>
          <a:lstStyle/>
          <a:p>
            <a:pPr algn="l"/>
            <a:r>
              <a:rPr lang="en-US" dirty="0"/>
              <a:t>OHQ Feedback</a:t>
            </a:r>
          </a:p>
        </p:txBody>
      </p:sp>
      <p:pic>
        <p:nvPicPr>
          <p:cNvPr id="4" name="Picture 3">
            <a:extLst>
              <a:ext uri="{FF2B5EF4-FFF2-40B4-BE49-F238E27FC236}">
                <a16:creationId xmlns:a16="http://schemas.microsoft.com/office/drawing/2014/main" id="{2703C640-035C-4BF6-9586-7A49A1CE56F1}"/>
              </a:ext>
            </a:extLst>
          </p:cNvPr>
          <p:cNvPicPr>
            <a:picLocks noChangeAspect="1"/>
          </p:cNvPicPr>
          <p:nvPr/>
        </p:nvPicPr>
        <p:blipFill>
          <a:blip r:embed="rId2"/>
          <a:stretch>
            <a:fillRect/>
          </a:stretch>
        </p:blipFill>
        <p:spPr>
          <a:xfrm>
            <a:off x="806658" y="1542871"/>
            <a:ext cx="5922916" cy="1470025"/>
          </a:xfrm>
          <a:prstGeom prst="rect">
            <a:avLst/>
          </a:prstGeom>
        </p:spPr>
      </p:pic>
      <p:pic>
        <p:nvPicPr>
          <p:cNvPr id="5" name="Picture 4">
            <a:extLst>
              <a:ext uri="{FF2B5EF4-FFF2-40B4-BE49-F238E27FC236}">
                <a16:creationId xmlns:a16="http://schemas.microsoft.com/office/drawing/2014/main" id="{C53EE781-DEDB-487E-953A-A1251AF1CC26}"/>
              </a:ext>
            </a:extLst>
          </p:cNvPr>
          <p:cNvPicPr>
            <a:picLocks noChangeAspect="1"/>
          </p:cNvPicPr>
          <p:nvPr/>
        </p:nvPicPr>
        <p:blipFill>
          <a:blip r:embed="rId3"/>
          <a:stretch>
            <a:fillRect/>
          </a:stretch>
        </p:blipFill>
        <p:spPr>
          <a:xfrm>
            <a:off x="806658" y="3246633"/>
            <a:ext cx="7781305" cy="2808484"/>
          </a:xfrm>
          <a:prstGeom prst="rect">
            <a:avLst/>
          </a:prstGeom>
        </p:spPr>
      </p:pic>
    </p:spTree>
    <p:extLst>
      <p:ext uri="{BB962C8B-B14F-4D97-AF65-F5344CB8AC3E}">
        <p14:creationId xmlns:p14="http://schemas.microsoft.com/office/powerpoint/2010/main" val="1829584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14E65-DE8D-4FED-8902-FAFE7FC66043}"/>
              </a:ext>
            </a:extLst>
          </p:cNvPr>
          <p:cNvSpPr>
            <a:spLocks noGrp="1"/>
          </p:cNvSpPr>
          <p:nvPr>
            <p:ph type="ctrTitle"/>
          </p:nvPr>
        </p:nvSpPr>
        <p:spPr>
          <a:xfrm>
            <a:off x="504825" y="330204"/>
            <a:ext cx="7772400" cy="1470025"/>
          </a:xfrm>
        </p:spPr>
        <p:txBody>
          <a:bodyPr/>
          <a:lstStyle/>
          <a:p>
            <a:pPr algn="l"/>
            <a:r>
              <a:rPr lang="en-US" dirty="0"/>
              <a:t>OHQ Feedback</a:t>
            </a:r>
          </a:p>
        </p:txBody>
      </p:sp>
      <p:pic>
        <p:nvPicPr>
          <p:cNvPr id="4" name="Picture 3">
            <a:extLst>
              <a:ext uri="{FF2B5EF4-FFF2-40B4-BE49-F238E27FC236}">
                <a16:creationId xmlns:a16="http://schemas.microsoft.com/office/drawing/2014/main" id="{DB7DBA59-1822-4B66-A78C-66E714D70E78}"/>
              </a:ext>
            </a:extLst>
          </p:cNvPr>
          <p:cNvPicPr>
            <a:picLocks noChangeAspect="1"/>
          </p:cNvPicPr>
          <p:nvPr/>
        </p:nvPicPr>
        <p:blipFill>
          <a:blip r:embed="rId2"/>
          <a:stretch>
            <a:fillRect/>
          </a:stretch>
        </p:blipFill>
        <p:spPr>
          <a:xfrm>
            <a:off x="504825" y="2199394"/>
            <a:ext cx="8243235" cy="1842445"/>
          </a:xfrm>
          <a:prstGeom prst="rect">
            <a:avLst/>
          </a:prstGeom>
        </p:spPr>
      </p:pic>
    </p:spTree>
    <p:extLst>
      <p:ext uri="{BB962C8B-B14F-4D97-AF65-F5344CB8AC3E}">
        <p14:creationId xmlns:p14="http://schemas.microsoft.com/office/powerpoint/2010/main" val="3108426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95957" y="1701030"/>
            <a:ext cx="8229600" cy="4525963"/>
          </a:xfrm>
        </p:spPr>
        <p:txBody>
          <a:bodyPr/>
          <a:lstStyle/>
          <a:p>
            <a:pPr marL="0" indent="0">
              <a:buNone/>
            </a:pPr>
            <a:r>
              <a:rPr lang="en-US" sz="3200" dirty="0"/>
              <a:t>             Agenda item #5</a:t>
            </a:r>
          </a:p>
          <a:p>
            <a:pPr marL="0" indent="0">
              <a:buNone/>
            </a:pPr>
            <a:endParaRPr lang="en-US" sz="3200" dirty="0"/>
          </a:p>
          <a:p>
            <a:pPr marL="0" indent="0">
              <a:buNone/>
            </a:pPr>
            <a:r>
              <a:rPr lang="en-US" sz="3200" dirty="0"/>
              <a:t>Update on Prior Recommendations</a:t>
            </a:r>
          </a:p>
        </p:txBody>
      </p:sp>
    </p:spTree>
    <p:extLst>
      <p:ext uri="{BB962C8B-B14F-4D97-AF65-F5344CB8AC3E}">
        <p14:creationId xmlns:p14="http://schemas.microsoft.com/office/powerpoint/2010/main" val="3756760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478" y="1018598"/>
            <a:ext cx="8411125" cy="1102519"/>
          </a:xfrm>
        </p:spPr>
        <p:txBody>
          <a:bodyPr/>
          <a:lstStyle/>
          <a:p>
            <a:r>
              <a:rPr lang="en-US" sz="2400" dirty="0"/>
              <a:t>Board Recommendation: Sitewide Jobs (Adopted 11/5/20)</a:t>
            </a:r>
          </a:p>
        </p:txBody>
      </p:sp>
      <p:pic>
        <p:nvPicPr>
          <p:cNvPr id="5" name="Picture 4">
            <a:extLst>
              <a:ext uri="{FF2B5EF4-FFF2-40B4-BE49-F238E27FC236}">
                <a16:creationId xmlns:a16="http://schemas.microsoft.com/office/drawing/2014/main" id="{736074AD-EC18-4AB6-8C3F-9E576D3CCDD5}"/>
              </a:ext>
            </a:extLst>
          </p:cNvPr>
          <p:cNvPicPr>
            <a:picLocks noChangeAspect="1"/>
          </p:cNvPicPr>
          <p:nvPr/>
        </p:nvPicPr>
        <p:blipFill>
          <a:blip r:embed="rId2"/>
          <a:stretch>
            <a:fillRect/>
          </a:stretch>
        </p:blipFill>
        <p:spPr>
          <a:xfrm>
            <a:off x="860784" y="2745862"/>
            <a:ext cx="7422432" cy="1394661"/>
          </a:xfrm>
          <a:prstGeom prst="rect">
            <a:avLst/>
          </a:prstGeom>
        </p:spPr>
      </p:pic>
    </p:spTree>
    <p:extLst>
      <p:ext uri="{BB962C8B-B14F-4D97-AF65-F5344CB8AC3E}">
        <p14:creationId xmlns:p14="http://schemas.microsoft.com/office/powerpoint/2010/main" val="194231705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3617</TotalTime>
  <Words>2494</Words>
  <Application>Microsoft Office PowerPoint</Application>
  <PresentationFormat>On-screen Show (4:3)</PresentationFormat>
  <Paragraphs>247</Paragraphs>
  <Slides>45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Times New Roman</vt:lpstr>
      <vt:lpstr>Default Design</vt:lpstr>
      <vt:lpstr>PowerPoint Presentation</vt:lpstr>
      <vt:lpstr>PowerPoint Presentation</vt:lpstr>
      <vt:lpstr>Follow-up Items from November 5-6, 2020 ABTSWH Meeting  </vt:lpstr>
      <vt:lpstr>Follow-up Items from November 5-6, 2020 ABTSWH Meeting (cont.) </vt:lpstr>
      <vt:lpstr>OHQ Feedback</vt:lpstr>
      <vt:lpstr>OHQ Feedback</vt:lpstr>
      <vt:lpstr>OHQ Feedback</vt:lpstr>
      <vt:lpstr>PowerPoint Presentation</vt:lpstr>
      <vt:lpstr>Board Recommendation: Sitewide Jobs (Adopted 11/5/20)</vt:lpstr>
      <vt:lpstr>Board Recommendation: Sitewide Jobs (Adopted 11/5/20)</vt:lpstr>
      <vt:lpstr>Board Recommendation: IH and MD Evaluations  (Adopted 11/5/20)</vt:lpstr>
      <vt:lpstr>Board Recommendation: IH and MD Evaluations  (Adopted 11/5/20)</vt:lpstr>
      <vt:lpstr>Board Recommendation: IH and MD Evaluations  (Adopted 11/5/20)</vt:lpstr>
      <vt:lpstr>PowerPoint Presentation</vt:lpstr>
      <vt:lpstr>PowerPoint Presentation</vt:lpstr>
      <vt:lpstr>PowerPoint Presentation</vt:lpstr>
      <vt:lpstr>DOL COVID Query</vt:lpstr>
      <vt:lpstr>DOL COVID Query</vt:lpstr>
      <vt:lpstr>Draft COVID Recommendation</vt:lpstr>
      <vt:lpstr>PowerPoint Presentation</vt:lpstr>
      <vt:lpstr>CDC</vt:lpstr>
      <vt:lpstr>CDC</vt:lpstr>
      <vt:lpstr>CDC</vt:lpstr>
      <vt:lpstr>CDC</vt:lpstr>
      <vt:lpstr>PowerPoint Presentation</vt:lpstr>
      <vt:lpstr>ABTSWH Response to PTS Asbestos Report for DOL</vt:lpstr>
      <vt:lpstr>   Occupations with Very Elevated Risk of Malignant Mesothelioma (PMR&gt;250)</vt:lpstr>
      <vt:lpstr>ABTSWH Response to PTS Asbestos Report for DOL</vt:lpstr>
      <vt:lpstr>  Paragon Technical Services, Inc.   Recommendation to US Department of Labor Office of Workers’ Compensation Programs Division of Energy Employees Occupational Illness Compensation   For   Integrating the Recommendation of the Department of Labor  Advisory Board on Toxic Substances and Worker Heath Jobs Presumed Asbestos Exposure   </vt:lpstr>
      <vt:lpstr>ABTSWH Response to PTS Asbestos Report for DOL</vt:lpstr>
      <vt:lpstr>ABTSWH Response to PTS Asbestos Report for DOL</vt:lpstr>
      <vt:lpstr>   Occupations with Very Elevated Risk of Malignant Mesothelioma (PMR&gt;250)</vt:lpstr>
      <vt:lpstr>ABTSWH Response to PTS Asbestos Report for DOL</vt:lpstr>
      <vt:lpstr>ABTSWH Response to PTS Asbestos Report for DOL</vt:lpstr>
      <vt:lpstr>ABTSWH Response to PTS Asbestos Report for DOL</vt:lpstr>
      <vt:lpstr>PowerPoint Presentation</vt:lpstr>
      <vt:lpstr>Six Minute Walk Test</vt:lpstr>
      <vt:lpstr>6MWT</vt:lpstr>
      <vt:lpstr>Six Minute Walk Test</vt:lpstr>
      <vt:lpstr>Six Minute Walk Test</vt:lpstr>
      <vt:lpstr>Six Minute Walk Test</vt:lpstr>
      <vt:lpstr>Recommendation: 6MWT</vt:lpstr>
      <vt:lpstr>PowerPoint Presentation</vt:lpstr>
      <vt:lpstr>PowerPoint Presentation</vt:lpstr>
      <vt:lpstr>Questions on Impairment Ratings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Manowitz</dc:creator>
  <cp:lastModifiedBy>Steven Markowitz</cp:lastModifiedBy>
  <cp:revision>98</cp:revision>
  <cp:lastPrinted>2020-01-27T20:11:38Z</cp:lastPrinted>
  <dcterms:created xsi:type="dcterms:W3CDTF">2020-01-17T20:14:14Z</dcterms:created>
  <dcterms:modified xsi:type="dcterms:W3CDTF">2021-04-26T16:17:06Z</dcterms:modified>
</cp:coreProperties>
</file>