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9"/>
  </p:notesMasterIdLst>
  <p:sldIdLst>
    <p:sldId id="266" r:id="rId3"/>
    <p:sldId id="329" r:id="rId4"/>
    <p:sldId id="303" r:id="rId5"/>
    <p:sldId id="302" r:id="rId6"/>
    <p:sldId id="304" r:id="rId7"/>
    <p:sldId id="305" r:id="rId8"/>
    <p:sldId id="306" r:id="rId9"/>
    <p:sldId id="307" r:id="rId10"/>
    <p:sldId id="308" r:id="rId11"/>
    <p:sldId id="348" r:id="rId12"/>
    <p:sldId id="309" r:id="rId13"/>
    <p:sldId id="310" r:id="rId14"/>
    <p:sldId id="341" r:id="rId15"/>
    <p:sldId id="342" r:id="rId16"/>
    <p:sldId id="343" r:id="rId17"/>
    <p:sldId id="344" r:id="rId18"/>
    <p:sldId id="318" r:id="rId19"/>
    <p:sldId id="319" r:id="rId20"/>
    <p:sldId id="320" r:id="rId21"/>
    <p:sldId id="321" r:id="rId22"/>
    <p:sldId id="322" r:id="rId23"/>
    <p:sldId id="362" r:id="rId24"/>
    <p:sldId id="330" r:id="rId25"/>
    <p:sldId id="333" r:id="rId26"/>
    <p:sldId id="331" r:id="rId27"/>
    <p:sldId id="332" r:id="rId28"/>
    <p:sldId id="323" r:id="rId29"/>
    <p:sldId id="334" r:id="rId30"/>
    <p:sldId id="351" r:id="rId31"/>
    <p:sldId id="349" r:id="rId32"/>
    <p:sldId id="350" r:id="rId33"/>
    <p:sldId id="340" r:id="rId34"/>
    <p:sldId id="338" r:id="rId35"/>
    <p:sldId id="339" r:id="rId36"/>
    <p:sldId id="352" r:id="rId37"/>
    <p:sldId id="345" r:id="rId38"/>
    <p:sldId id="316" r:id="rId39"/>
    <p:sldId id="360" r:id="rId40"/>
    <p:sldId id="361" r:id="rId41"/>
    <p:sldId id="353" r:id="rId42"/>
    <p:sldId id="354" r:id="rId43"/>
    <p:sldId id="355" r:id="rId44"/>
    <p:sldId id="356" r:id="rId45"/>
    <p:sldId id="357" r:id="rId46"/>
    <p:sldId id="359" r:id="rId47"/>
    <p:sldId id="358" r:id="rId4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015" autoAdjust="0"/>
    <p:restoredTop sz="94660"/>
  </p:normalViewPr>
  <p:slideViewPr>
    <p:cSldViewPr snapToGrid="0">
      <p:cViewPr varScale="1">
        <p:scale>
          <a:sx n="78" d="100"/>
          <a:sy n="78" d="100"/>
        </p:scale>
        <p:origin x="1164" y="84"/>
      </p:cViewPr>
      <p:guideLst/>
    </p:cSldViewPr>
  </p:slideViewPr>
  <p:notesTextViewPr>
    <p:cViewPr>
      <p:scale>
        <a:sx n="1" d="1"/>
        <a:sy n="1" d="1"/>
      </p:scale>
      <p:origin x="0" y="0"/>
    </p:cViewPr>
  </p:notesTextViewPr>
  <p:sorterViewPr>
    <p:cViewPr>
      <p:scale>
        <a:sx n="100" d="100"/>
        <a:sy n="100" d="100"/>
      </p:scale>
      <p:origin x="0" y="-637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CBNS\Desktop\IARC%20Carcinogens\IARC%20Graphic.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CBNS\Desktop\IARC%20Carcinogens\IARC%20Graphic.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accent1"/>
                </a:solidFill>
              </a:ln>
              <a:effectLst/>
            </c:spPr>
          </c:dPt>
          <c:dPt>
            <c:idx val="1"/>
            <c:bubble3D val="0"/>
            <c:spPr>
              <a:solidFill>
                <a:schemeClr val="accent2"/>
              </a:solidFill>
              <a:ln w="19050">
                <a:solidFill>
                  <a:schemeClr val="accent2"/>
                </a:solidFill>
              </a:ln>
              <a:effectLst/>
            </c:spPr>
          </c:dPt>
          <c:cat>
            <c:strRef>
              <c:f>'Chemicals Total and IARC'!$A$1:$B$1</c:f>
              <c:strCache>
                <c:ptCount val="2"/>
                <c:pt idx="0">
                  <c:v>chemicals in use in USA</c:v>
                </c:pt>
                <c:pt idx="1">
                  <c:v>evaluated by IARC</c:v>
                </c:pt>
              </c:strCache>
            </c:strRef>
          </c:cat>
          <c:val>
            <c:numRef>
              <c:f>'Chemicals Total and IARC'!$A$2:$B$2</c:f>
              <c:numCache>
                <c:formatCode>General</c:formatCode>
                <c:ptCount val="2"/>
                <c:pt idx="0">
                  <c:v>80000</c:v>
                </c:pt>
                <c:pt idx="1">
                  <c:v>1000</c:v>
                </c:pt>
              </c:numCache>
            </c:numRef>
          </c:val>
        </c:ser>
        <c:dLbls>
          <c:showLegendKey val="0"/>
          <c:showVal val="0"/>
          <c:showCatName val="0"/>
          <c:showSerName val="0"/>
          <c:showPercent val="0"/>
          <c:showBubbleSize val="0"/>
          <c:showLeaderLines val="1"/>
        </c:dLbls>
        <c:firstSliceAng val="161"/>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cat>
            <c:strRef>
              <c:f>Sheet1!$A$1:$D$1</c:f>
              <c:strCache>
                <c:ptCount val="4"/>
                <c:pt idx="0">
                  <c:v>Group 1</c:v>
                </c:pt>
                <c:pt idx="1">
                  <c:v>Group 2A</c:v>
                </c:pt>
                <c:pt idx="2">
                  <c:v>Group 2B</c:v>
                </c:pt>
                <c:pt idx="3">
                  <c:v>Group 3</c:v>
                </c:pt>
              </c:strCache>
            </c:strRef>
          </c:cat>
          <c:val>
            <c:numRef>
              <c:f>Sheet1!$A$2:$D$2</c:f>
              <c:numCache>
                <c:formatCode>General</c:formatCode>
                <c:ptCount val="4"/>
                <c:pt idx="0">
                  <c:v>120</c:v>
                </c:pt>
                <c:pt idx="1">
                  <c:v>83</c:v>
                </c:pt>
                <c:pt idx="2">
                  <c:v>314</c:v>
                </c:pt>
                <c:pt idx="3">
                  <c:v>500</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rgbClr val="FFFFFF"/>
    </a:solid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0000"/>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Sheet1!$A$1:$D$1</c:f>
              <c:strCache>
                <c:ptCount val="4"/>
                <c:pt idx="0">
                  <c:v>Group 1</c:v>
                </c:pt>
                <c:pt idx="1">
                  <c:v>Group 2A</c:v>
                </c:pt>
                <c:pt idx="2">
                  <c:v>Group 2B</c:v>
                </c:pt>
                <c:pt idx="3">
                  <c:v>Group 3</c:v>
                </c:pt>
              </c:strCache>
            </c:strRef>
          </c:cat>
          <c:val>
            <c:numRef>
              <c:f>Sheet1!$A$2:$D$2</c:f>
              <c:numCache>
                <c:formatCode>General</c:formatCode>
                <c:ptCount val="4"/>
                <c:pt idx="0">
                  <c:v>120</c:v>
                </c:pt>
                <c:pt idx="1">
                  <c:v>83</c:v>
                </c:pt>
                <c:pt idx="2">
                  <c:v>314</c:v>
                </c:pt>
                <c:pt idx="3">
                  <c:v>500</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rgbClr val="FFFFFF"/>
    </a:solid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ACEB678-C71E-4FF8-B119-E406326C08F8}" type="datetimeFigureOut">
              <a:rPr lang="en-US" smtClean="0"/>
              <a:t>28-Jan-20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B857BA8-3C2D-46FB-B831-466F65643EFC}" type="slidenum">
              <a:rPr lang="en-US" smtClean="0"/>
              <a:t>‹#›</a:t>
            </a:fld>
            <a:endParaRPr lang="en-US"/>
          </a:p>
        </p:txBody>
      </p:sp>
    </p:spTree>
    <p:extLst>
      <p:ext uri="{BB962C8B-B14F-4D97-AF65-F5344CB8AC3E}">
        <p14:creationId xmlns:p14="http://schemas.microsoft.com/office/powerpoint/2010/main" val="2686657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52906A-41D5-4CAD-8C17-6FD137A39478}"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4262328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257175" indent="0" algn="ctr">
              <a:buNone/>
              <a:defRPr/>
            </a:lvl2pPr>
            <a:lvl3pPr marL="514350" indent="0" algn="ctr">
              <a:buNone/>
              <a:defRPr/>
            </a:lvl3pPr>
            <a:lvl4pPr marL="771525" indent="0" algn="ctr">
              <a:buNone/>
              <a:defRPr/>
            </a:lvl4pPr>
            <a:lvl5pPr marL="1028700" indent="0" algn="ctr">
              <a:buNone/>
              <a:defRPr/>
            </a:lvl5pPr>
            <a:lvl6pPr marL="1285875" indent="0" algn="ctr">
              <a:buNone/>
              <a:defRPr/>
            </a:lvl6pPr>
            <a:lvl7pPr marL="1543050" indent="0" algn="ctr">
              <a:buNone/>
              <a:defRPr/>
            </a:lvl7pPr>
            <a:lvl8pPr marL="1800225" indent="0" algn="ctr">
              <a:buNone/>
              <a:defRPr/>
            </a:lvl8pPr>
            <a:lvl9pPr marL="20574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41A6C5-B849-45C3-8F7B-9A3711E9EC1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91189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4E04533-47B8-42FE-87CD-EABA7932B7B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99514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74642"/>
            <a:ext cx="2171700" cy="5622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274642"/>
            <a:ext cx="6362700" cy="5622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E5C9624-94D9-4CD8-B9E8-BF6DAA5C45C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26323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E33FD1-894D-4028-80A7-4203AD42EB8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69066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rgbClr val="FFFF00"/>
                </a:solidFill>
              </a:defRPr>
            </a:lvl1pPr>
            <a:lvl2pPr>
              <a:defRPr>
                <a:solidFill>
                  <a:srgbClr val="FFFF00"/>
                </a:solidFill>
              </a:defRPr>
            </a:lvl2pPr>
            <a:lvl3pPr>
              <a:defRPr>
                <a:solidFill>
                  <a:srgbClr val="FFFF00"/>
                </a:solidFill>
              </a:defRPr>
            </a:lvl3pPr>
            <a:lvl4pPr>
              <a:defRPr>
                <a:solidFill>
                  <a:srgbClr val="FFFF00"/>
                </a:solidFill>
              </a:defRPr>
            </a:lvl4pPr>
            <a:lvl5pPr>
              <a:defRPr>
                <a:solidFill>
                  <a:srgbClr val="FFFF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DF3CA7-F927-46F7-8038-CF0D34B13A7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66361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48AF3AD-0ACB-47CF-8BAD-2F50E2E2A86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0473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D79FCD6-FBF5-4F52-AECA-65FB11F639C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822138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902858E-592F-4716-9D71-4A92088AE6A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975304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54020A8-530E-45D6-8C9F-443E6D78CAB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770374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6043D67-F2E4-4794-9E00-421803BE04B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130029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54F6874-41E0-4096-9C3F-B1276682C5B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23429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18214C6-9EB1-4820-B76D-101E49E17E0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648139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B5556A-B9D9-4A5C-8D7E-1270A58768D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906182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15537F3-2EF5-4F50-8DFC-161BA70D4D3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945554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AC19AE2-106F-465F-9F8C-54E6DFE1A2F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120943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B414751-69B6-4956-8FE8-0EBC1CB236F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134820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F2DA87D-2EA3-4155-AA1D-1EC32CCFF5C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1443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225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125"/>
            </a:lvl1pPr>
            <a:lvl2pPr marL="257175" indent="0">
              <a:buNone/>
              <a:defRPr sz="1013"/>
            </a:lvl2pPr>
            <a:lvl3pPr marL="514350" indent="0">
              <a:buNone/>
              <a:defRPr sz="900"/>
            </a:lvl3pPr>
            <a:lvl4pPr marL="771525" indent="0">
              <a:buNone/>
              <a:defRPr sz="788"/>
            </a:lvl4pPr>
            <a:lvl5pPr marL="1028700" indent="0">
              <a:buNone/>
              <a:defRPr sz="788"/>
            </a:lvl5pPr>
            <a:lvl6pPr marL="1285875" indent="0">
              <a:buNone/>
              <a:defRPr sz="788"/>
            </a:lvl6pPr>
            <a:lvl7pPr marL="1543050" indent="0">
              <a:buNone/>
              <a:defRPr sz="788"/>
            </a:lvl7pPr>
            <a:lvl8pPr marL="1800225" indent="0">
              <a:buNone/>
              <a:defRPr sz="788"/>
            </a:lvl8pPr>
            <a:lvl9pPr marL="2057400" indent="0">
              <a:buNone/>
              <a:defRPr sz="788"/>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FFFF00"/>
                </a:solidFill>
              </a:defRPr>
            </a:lvl1pPr>
          </a:lstStyle>
          <a:p>
            <a:endParaRPr lang="en-US" dirty="0"/>
          </a:p>
        </p:txBody>
      </p:sp>
      <p:sp>
        <p:nvSpPr>
          <p:cNvPr id="5" name="Footer Placeholder 4"/>
          <p:cNvSpPr>
            <a:spLocks noGrp="1"/>
          </p:cNvSpPr>
          <p:nvPr>
            <p:ph type="ftr" sz="quarter" idx="11"/>
          </p:nvPr>
        </p:nvSpPr>
        <p:spPr/>
        <p:txBody>
          <a:bodyPr/>
          <a:lstStyle>
            <a:lvl1pPr>
              <a:defRPr>
                <a:solidFill>
                  <a:srgbClr val="FFFF00"/>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00"/>
                </a:solidFill>
              </a:defRPr>
            </a:lvl1pPr>
          </a:lstStyle>
          <a:p>
            <a:fld id="{DDBC6C96-5284-4953-9C21-5BDA912E7522}" type="slidenum">
              <a:rPr lang="en-US" smtClean="0"/>
              <a:pPr/>
              <a:t>‹#›</a:t>
            </a:fld>
            <a:endParaRPr lang="en-US" dirty="0"/>
          </a:p>
        </p:txBody>
      </p:sp>
    </p:spTree>
    <p:extLst>
      <p:ext uri="{BB962C8B-B14F-4D97-AF65-F5344CB8AC3E}">
        <p14:creationId xmlns:p14="http://schemas.microsoft.com/office/powerpoint/2010/main" val="1064675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371604"/>
            <a:ext cx="403860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91000" y="1371604"/>
            <a:ext cx="403860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5003C50-E0EE-4F79-8652-F98D6852028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40714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0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350" b="1">
                <a:solidFill>
                  <a:srgbClr val="FFFF00"/>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350" b="1">
                <a:solidFill>
                  <a:srgbClr val="FFFF00"/>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8A358A8-FABD-40A0-95EB-BAEF14911F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9508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AAE3D74-DFAC-4532-954E-84214334A8D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47484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36EA7AC-0061-462D-B841-F23F7AF35DB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52764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125"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8FC4184-1DA6-439B-9BAE-6BE4CF4D7D7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45689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125"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D11661B-B3D7-46CD-A15E-1E3426867ED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39480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36"/>
            </a:gs>
            <a:gs pos="64000">
              <a:srgbClr val="0A128C"/>
            </a:gs>
            <a:gs pos="100000">
              <a:srgbClr val="2429E4"/>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0" y="1371604"/>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788">
                <a:solidFill>
                  <a:srgbClr val="FFFF00"/>
                </a:solidFill>
              </a:defRPr>
            </a:lvl1pPr>
          </a:lstStyle>
          <a:p>
            <a:pPr fontAlgn="base">
              <a:spcBef>
                <a:spcPct val="0"/>
              </a:spcBef>
              <a:spcAft>
                <a:spcPct val="0"/>
              </a:spcAft>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788">
                <a:solidFill>
                  <a:srgbClr val="FFFF00"/>
                </a:solidFill>
              </a:defRPr>
            </a:lvl1pPr>
          </a:lstStyle>
          <a:p>
            <a:pPr fontAlgn="base">
              <a:spcBef>
                <a:spcPct val="0"/>
              </a:spcBef>
              <a:spcAft>
                <a:spcPct val="0"/>
              </a:spcAft>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788"/>
            </a:lvl1pPr>
          </a:lstStyle>
          <a:p>
            <a:pPr fontAlgn="base">
              <a:spcBef>
                <a:spcPct val="0"/>
              </a:spcBef>
              <a:spcAft>
                <a:spcPct val="0"/>
              </a:spcAft>
            </a:pPr>
            <a:fld id="{BF3C54D5-8ACE-446F-AC15-ABF9907B9C1F}"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4153661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2475">
          <a:solidFill>
            <a:srgbClr val="FFFF00"/>
          </a:solidFill>
          <a:latin typeface="+mj-lt"/>
          <a:ea typeface="+mj-ea"/>
          <a:cs typeface="+mj-cs"/>
        </a:defRPr>
      </a:lvl1pPr>
      <a:lvl2pPr algn="ctr" rtl="0" fontAlgn="base">
        <a:spcBef>
          <a:spcPct val="0"/>
        </a:spcBef>
        <a:spcAft>
          <a:spcPct val="0"/>
        </a:spcAft>
        <a:defRPr sz="2475">
          <a:solidFill>
            <a:srgbClr val="FFFF00"/>
          </a:solidFill>
          <a:latin typeface="Arial" charset="0"/>
        </a:defRPr>
      </a:lvl2pPr>
      <a:lvl3pPr algn="ctr" rtl="0" fontAlgn="base">
        <a:spcBef>
          <a:spcPct val="0"/>
        </a:spcBef>
        <a:spcAft>
          <a:spcPct val="0"/>
        </a:spcAft>
        <a:defRPr sz="2475">
          <a:solidFill>
            <a:srgbClr val="FFFF00"/>
          </a:solidFill>
          <a:latin typeface="Arial" charset="0"/>
        </a:defRPr>
      </a:lvl3pPr>
      <a:lvl4pPr algn="ctr" rtl="0" fontAlgn="base">
        <a:spcBef>
          <a:spcPct val="0"/>
        </a:spcBef>
        <a:spcAft>
          <a:spcPct val="0"/>
        </a:spcAft>
        <a:defRPr sz="2475">
          <a:solidFill>
            <a:srgbClr val="FFFF00"/>
          </a:solidFill>
          <a:latin typeface="Arial" charset="0"/>
        </a:defRPr>
      </a:lvl4pPr>
      <a:lvl5pPr algn="ctr" rtl="0" fontAlgn="base">
        <a:spcBef>
          <a:spcPct val="0"/>
        </a:spcBef>
        <a:spcAft>
          <a:spcPct val="0"/>
        </a:spcAft>
        <a:defRPr sz="2475">
          <a:solidFill>
            <a:srgbClr val="FFFF00"/>
          </a:solidFill>
          <a:latin typeface="Arial" charset="0"/>
        </a:defRPr>
      </a:lvl5pPr>
      <a:lvl6pPr marL="257175" algn="ctr" rtl="0" fontAlgn="base">
        <a:spcBef>
          <a:spcPct val="0"/>
        </a:spcBef>
        <a:spcAft>
          <a:spcPct val="0"/>
        </a:spcAft>
        <a:defRPr sz="2475">
          <a:solidFill>
            <a:srgbClr val="FFFF00"/>
          </a:solidFill>
          <a:latin typeface="Arial" charset="0"/>
        </a:defRPr>
      </a:lvl6pPr>
      <a:lvl7pPr marL="514350" algn="ctr" rtl="0" fontAlgn="base">
        <a:spcBef>
          <a:spcPct val="0"/>
        </a:spcBef>
        <a:spcAft>
          <a:spcPct val="0"/>
        </a:spcAft>
        <a:defRPr sz="2475">
          <a:solidFill>
            <a:srgbClr val="FFFF00"/>
          </a:solidFill>
          <a:latin typeface="Arial" charset="0"/>
        </a:defRPr>
      </a:lvl7pPr>
      <a:lvl8pPr marL="771525" algn="ctr" rtl="0" fontAlgn="base">
        <a:spcBef>
          <a:spcPct val="0"/>
        </a:spcBef>
        <a:spcAft>
          <a:spcPct val="0"/>
        </a:spcAft>
        <a:defRPr sz="2475">
          <a:solidFill>
            <a:srgbClr val="FFFF00"/>
          </a:solidFill>
          <a:latin typeface="Arial" charset="0"/>
        </a:defRPr>
      </a:lvl8pPr>
      <a:lvl9pPr marL="1028700" algn="ctr" rtl="0" fontAlgn="base">
        <a:spcBef>
          <a:spcPct val="0"/>
        </a:spcBef>
        <a:spcAft>
          <a:spcPct val="0"/>
        </a:spcAft>
        <a:defRPr sz="2475">
          <a:solidFill>
            <a:srgbClr val="FFFF00"/>
          </a:solidFill>
          <a:latin typeface="Arial" charset="0"/>
        </a:defRPr>
      </a:lvl9pPr>
    </p:titleStyle>
    <p:bodyStyle>
      <a:lvl1pPr marL="192881" indent="-192881" algn="l" rtl="0" fontAlgn="base">
        <a:spcBef>
          <a:spcPct val="20000"/>
        </a:spcBef>
        <a:spcAft>
          <a:spcPct val="0"/>
        </a:spcAft>
        <a:buChar char="•"/>
        <a:defRPr sz="1800">
          <a:solidFill>
            <a:srgbClr val="FFFF00"/>
          </a:solidFill>
          <a:latin typeface="+mn-lt"/>
          <a:ea typeface="+mn-ea"/>
          <a:cs typeface="+mn-cs"/>
        </a:defRPr>
      </a:lvl1pPr>
      <a:lvl2pPr marL="417910" indent="-160735" algn="l" rtl="0" fontAlgn="base">
        <a:spcBef>
          <a:spcPct val="20000"/>
        </a:spcBef>
        <a:spcAft>
          <a:spcPct val="0"/>
        </a:spcAft>
        <a:buChar char="–"/>
        <a:defRPr sz="1575">
          <a:solidFill>
            <a:srgbClr val="FFFF00"/>
          </a:solidFill>
          <a:latin typeface="+mn-lt"/>
        </a:defRPr>
      </a:lvl2pPr>
      <a:lvl3pPr marL="642938" indent="-128588" algn="l" rtl="0" fontAlgn="base">
        <a:spcBef>
          <a:spcPct val="20000"/>
        </a:spcBef>
        <a:spcAft>
          <a:spcPct val="0"/>
        </a:spcAft>
        <a:buChar char="•"/>
        <a:defRPr sz="1350">
          <a:solidFill>
            <a:srgbClr val="FFFF00"/>
          </a:solidFill>
          <a:latin typeface="+mn-lt"/>
        </a:defRPr>
      </a:lvl3pPr>
      <a:lvl4pPr marL="900113" indent="-128588" algn="l" rtl="0" fontAlgn="base">
        <a:spcBef>
          <a:spcPct val="20000"/>
        </a:spcBef>
        <a:spcAft>
          <a:spcPct val="0"/>
        </a:spcAft>
        <a:buChar char="–"/>
        <a:defRPr sz="1125">
          <a:solidFill>
            <a:srgbClr val="FFFF00"/>
          </a:solidFill>
          <a:latin typeface="+mn-lt"/>
        </a:defRPr>
      </a:lvl4pPr>
      <a:lvl5pPr marL="1157288" indent="-128588" algn="l" rtl="0" fontAlgn="base">
        <a:spcBef>
          <a:spcPct val="20000"/>
        </a:spcBef>
        <a:spcAft>
          <a:spcPct val="0"/>
        </a:spcAft>
        <a:buChar char="»"/>
        <a:defRPr sz="1125">
          <a:solidFill>
            <a:srgbClr val="FFFF00"/>
          </a:solidFill>
          <a:latin typeface="+mn-lt"/>
        </a:defRPr>
      </a:lvl5pPr>
      <a:lvl6pPr marL="1414463" indent="-128588" algn="l" rtl="0" fontAlgn="base">
        <a:spcBef>
          <a:spcPct val="20000"/>
        </a:spcBef>
        <a:spcAft>
          <a:spcPct val="0"/>
        </a:spcAft>
        <a:buChar char="»"/>
        <a:defRPr sz="1125">
          <a:solidFill>
            <a:srgbClr val="FFFF00"/>
          </a:solidFill>
          <a:latin typeface="+mn-lt"/>
        </a:defRPr>
      </a:lvl6pPr>
      <a:lvl7pPr marL="1671638" indent="-128588" algn="l" rtl="0" fontAlgn="base">
        <a:spcBef>
          <a:spcPct val="20000"/>
        </a:spcBef>
        <a:spcAft>
          <a:spcPct val="0"/>
        </a:spcAft>
        <a:buChar char="»"/>
        <a:defRPr sz="1125">
          <a:solidFill>
            <a:srgbClr val="FFFF00"/>
          </a:solidFill>
          <a:latin typeface="+mn-lt"/>
        </a:defRPr>
      </a:lvl7pPr>
      <a:lvl8pPr marL="1928813" indent="-128588" algn="l" rtl="0" fontAlgn="base">
        <a:spcBef>
          <a:spcPct val="20000"/>
        </a:spcBef>
        <a:spcAft>
          <a:spcPct val="0"/>
        </a:spcAft>
        <a:buChar char="»"/>
        <a:defRPr sz="1125">
          <a:solidFill>
            <a:srgbClr val="FFFF00"/>
          </a:solidFill>
          <a:latin typeface="+mn-lt"/>
        </a:defRPr>
      </a:lvl8pPr>
      <a:lvl9pPr marL="2185988" indent="-128588" algn="l" rtl="0" fontAlgn="base">
        <a:spcBef>
          <a:spcPct val="20000"/>
        </a:spcBef>
        <a:spcAft>
          <a:spcPct val="0"/>
        </a:spcAft>
        <a:buChar char="»"/>
        <a:defRPr sz="1125">
          <a:solidFill>
            <a:srgbClr val="FFFF00"/>
          </a:solidFill>
          <a:latin typeface="+mn-lt"/>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36"/>
            </a:gs>
            <a:gs pos="64000">
              <a:srgbClr val="0A128C"/>
            </a:gs>
            <a:gs pos="100000">
              <a:srgbClr val="2429E4"/>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fontAlgn="base">
              <a:spcBef>
                <a:spcPct val="0"/>
              </a:spcBef>
              <a:spcAft>
                <a:spcPct val="0"/>
              </a:spcAft>
              <a:defRPr/>
            </a:pPr>
            <a:endParaRPr lang="en-US">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pPr fontAlgn="base">
              <a:spcBef>
                <a:spcPct val="0"/>
              </a:spcBef>
              <a:spcAft>
                <a:spcPct val="0"/>
              </a:spcAft>
              <a:defRPr/>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fontAlgn="base">
              <a:spcBef>
                <a:spcPct val="0"/>
              </a:spcBef>
              <a:spcAft>
                <a:spcPct val="0"/>
              </a:spcAft>
              <a:defRPr/>
            </a:pPr>
            <a:fld id="{D7F2572E-E180-4129-8B46-4D30EA791A71}"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2670122442"/>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hyperlink" Target="https://www.dol.gov/owcp/energy/regs/compliance/advboard/teeleaong_contr_form.pdf"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dol.gov/owcp/energy/regs/compliance/advboard/teeleaong_contr_form.pdf" TargetMode="Externa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hyperlink" Target="https://www.dol.gov/owcp/energy/regs/compliance/advboard/teeleaong_contr_form.pdf"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hyperlink" Target="https://www.dol.gov/owcp/energy/regs/compliance/advboard/teeleaong_contr_form.pdf"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hyperlink" Target="https://www.dol.gov/owcp/energy/regs/compliance/advboard/teeleaong_contr_form.pdf" TargetMode="External"/><Relationship Id="rId4" Type="http://schemas.openxmlformats.org/officeDocument/2006/relationships/image" Target="../media/image3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3038" y="1685142"/>
            <a:ext cx="6115050" cy="3771900"/>
          </a:xfrm>
        </p:spPr>
        <p:txBody>
          <a:bodyPr>
            <a:normAutofit/>
          </a:bodyPr>
          <a:lstStyle/>
          <a:p>
            <a:pPr algn="ctr">
              <a:buNone/>
            </a:pPr>
            <a:r>
              <a:rPr lang="en-US" sz="3000" dirty="0"/>
              <a:t>Advisory Board on Toxic Substances and Worker </a:t>
            </a:r>
            <a:r>
              <a:rPr lang="en-US" sz="3000" dirty="0" smtClean="0"/>
              <a:t>Health</a:t>
            </a:r>
            <a:endParaRPr lang="en-US" sz="3000" dirty="0"/>
          </a:p>
          <a:p>
            <a:pPr algn="ctr">
              <a:buNone/>
            </a:pPr>
            <a:endParaRPr lang="en-US" sz="2700" dirty="0"/>
          </a:p>
          <a:p>
            <a:pPr algn="ctr">
              <a:buNone/>
            </a:pPr>
            <a:endParaRPr lang="en-US" sz="2700" dirty="0"/>
          </a:p>
          <a:p>
            <a:pPr>
              <a:buNone/>
            </a:pPr>
            <a:endParaRPr lang="en-US" sz="2250" dirty="0"/>
          </a:p>
        </p:txBody>
      </p:sp>
      <p:sp>
        <p:nvSpPr>
          <p:cNvPr id="4" name="Rectangle 3"/>
          <p:cNvSpPr/>
          <p:nvPr/>
        </p:nvSpPr>
        <p:spPr>
          <a:xfrm>
            <a:off x="1543050" y="3911696"/>
            <a:ext cx="5915025" cy="1366528"/>
          </a:xfrm>
          <a:prstGeom prst="rect">
            <a:avLst/>
          </a:prstGeom>
        </p:spPr>
        <p:txBody>
          <a:bodyPr wrap="square">
            <a:spAutoFit/>
          </a:bodyPr>
          <a:lstStyle/>
          <a:p>
            <a:pPr marL="257175" indent="-257175" algn="ctr" eaLnBrk="0" fontAlgn="base" hangingPunct="0">
              <a:spcBef>
                <a:spcPct val="20000"/>
              </a:spcBef>
              <a:spcAft>
                <a:spcPct val="0"/>
              </a:spcAft>
            </a:pPr>
            <a:r>
              <a:rPr lang="en-US" kern="0" dirty="0">
                <a:solidFill>
                  <a:srgbClr val="FFFF00"/>
                </a:solidFill>
              </a:rPr>
              <a:t>Steven Markowitz MD, </a:t>
            </a:r>
            <a:r>
              <a:rPr lang="en-US" kern="0" dirty="0" err="1">
                <a:solidFill>
                  <a:srgbClr val="FFFF00"/>
                </a:solidFill>
              </a:rPr>
              <a:t>DrPH</a:t>
            </a:r>
            <a:endParaRPr lang="en-US" kern="0" dirty="0">
              <a:solidFill>
                <a:srgbClr val="FFFF00"/>
              </a:solidFill>
            </a:endParaRPr>
          </a:p>
          <a:p>
            <a:pPr marL="257175" indent="-257175" algn="ctr" eaLnBrk="0" fontAlgn="base" hangingPunct="0">
              <a:spcBef>
                <a:spcPct val="20000"/>
              </a:spcBef>
              <a:spcAft>
                <a:spcPct val="0"/>
              </a:spcAft>
            </a:pPr>
            <a:endParaRPr lang="en-US" kern="0" dirty="0">
              <a:solidFill>
                <a:srgbClr val="FFFF00"/>
              </a:solidFill>
            </a:endParaRPr>
          </a:p>
          <a:p>
            <a:pPr marL="257175" indent="-257175" algn="ctr" eaLnBrk="0" fontAlgn="base" hangingPunct="0">
              <a:spcBef>
                <a:spcPct val="20000"/>
              </a:spcBef>
              <a:spcAft>
                <a:spcPct val="0"/>
              </a:spcAft>
            </a:pPr>
            <a:endParaRPr lang="en-US" kern="0" dirty="0">
              <a:solidFill>
                <a:srgbClr val="FFFF00"/>
              </a:solidFill>
            </a:endParaRPr>
          </a:p>
          <a:p>
            <a:pPr marL="257175" indent="-257175" algn="ctr" eaLnBrk="0" fontAlgn="base" hangingPunct="0">
              <a:spcBef>
                <a:spcPct val="20000"/>
              </a:spcBef>
              <a:spcAft>
                <a:spcPct val="0"/>
              </a:spcAft>
            </a:pPr>
            <a:r>
              <a:rPr lang="en-US" kern="0" dirty="0" smtClean="0">
                <a:solidFill>
                  <a:srgbClr val="FFFF00"/>
                </a:solidFill>
              </a:rPr>
              <a:t>Meeting</a:t>
            </a:r>
            <a:r>
              <a:rPr lang="en-US" kern="0" dirty="0">
                <a:solidFill>
                  <a:srgbClr val="FFFF00"/>
                </a:solidFill>
              </a:rPr>
              <a:t>, January </a:t>
            </a:r>
            <a:r>
              <a:rPr lang="en-US" kern="0" dirty="0" smtClean="0">
                <a:solidFill>
                  <a:srgbClr val="FFFF00"/>
                </a:solidFill>
              </a:rPr>
              <a:t>28, </a:t>
            </a:r>
            <a:r>
              <a:rPr lang="en-US" kern="0" dirty="0">
                <a:solidFill>
                  <a:srgbClr val="FFFF00"/>
                </a:solidFill>
              </a:rPr>
              <a:t>2020</a:t>
            </a:r>
          </a:p>
        </p:txBody>
      </p:sp>
      <p:pic>
        <p:nvPicPr>
          <p:cNvPr id="5" name="Picture 4"/>
          <p:cNvPicPr>
            <a:picLocks noChangeAspect="1"/>
          </p:cNvPicPr>
          <p:nvPr/>
        </p:nvPicPr>
        <p:blipFill>
          <a:blip r:embed="rId3"/>
          <a:stretch>
            <a:fillRect/>
          </a:stretch>
        </p:blipFill>
        <p:spPr>
          <a:xfrm>
            <a:off x="8038683" y="6159930"/>
            <a:ext cx="779786" cy="402310"/>
          </a:xfrm>
          <a:prstGeom prst="rect">
            <a:avLst/>
          </a:prstGeom>
        </p:spPr>
      </p:pic>
    </p:spTree>
    <p:extLst>
      <p:ext uri="{BB962C8B-B14F-4D97-AF65-F5344CB8AC3E}">
        <p14:creationId xmlns:p14="http://schemas.microsoft.com/office/powerpoint/2010/main" val="23033356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181" y="5612757"/>
            <a:ext cx="3212757" cy="1143000"/>
          </a:xfrm>
        </p:spPr>
        <p:txBody>
          <a:bodyPr/>
          <a:lstStyle/>
          <a:p>
            <a:r>
              <a:rPr lang="en-US" sz="1400" dirty="0" smtClean="0"/>
              <a:t>MMWR 2017</a:t>
            </a:r>
            <a:endParaRPr lang="en-US" sz="1400" dirty="0"/>
          </a:p>
        </p:txBody>
      </p:sp>
      <p:pic>
        <p:nvPicPr>
          <p:cNvPr id="4" name="Content Placeholder 3"/>
          <p:cNvPicPr>
            <a:picLocks noGrp="1" noChangeAspect="1"/>
          </p:cNvPicPr>
          <p:nvPr>
            <p:ph idx="1"/>
          </p:nvPr>
        </p:nvPicPr>
        <p:blipFill>
          <a:blip r:embed="rId2"/>
          <a:stretch>
            <a:fillRect/>
          </a:stretch>
        </p:blipFill>
        <p:spPr>
          <a:xfrm>
            <a:off x="1327249" y="273782"/>
            <a:ext cx="6563641" cy="1200318"/>
          </a:xfrm>
          <a:prstGeom prst="rect">
            <a:avLst/>
          </a:prstGeom>
        </p:spPr>
      </p:pic>
      <p:pic>
        <p:nvPicPr>
          <p:cNvPr id="3" name="Picture 2"/>
          <p:cNvPicPr>
            <a:picLocks noChangeAspect="1"/>
          </p:cNvPicPr>
          <p:nvPr/>
        </p:nvPicPr>
        <p:blipFill>
          <a:blip r:embed="rId3"/>
          <a:stretch>
            <a:fillRect/>
          </a:stretch>
        </p:blipFill>
        <p:spPr>
          <a:xfrm>
            <a:off x="1956409" y="1430120"/>
            <a:ext cx="5509516" cy="5273979"/>
          </a:xfrm>
          <a:prstGeom prst="rect">
            <a:avLst/>
          </a:prstGeom>
        </p:spPr>
      </p:pic>
    </p:spTree>
    <p:extLst>
      <p:ext uri="{BB962C8B-B14F-4D97-AF65-F5344CB8AC3E}">
        <p14:creationId xmlns:p14="http://schemas.microsoft.com/office/powerpoint/2010/main" val="3001260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479" y="1018598"/>
            <a:ext cx="7772400" cy="1102519"/>
          </a:xfrm>
        </p:spPr>
        <p:txBody>
          <a:bodyPr/>
          <a:lstStyle/>
          <a:p>
            <a:r>
              <a:rPr lang="en-US" sz="2400" dirty="0">
                <a:solidFill>
                  <a:schemeClr val="tx1">
                    <a:lumMod val="50000"/>
                    <a:lumOff val="50000"/>
                  </a:schemeClr>
                </a:solidFill>
              </a:rPr>
              <a:t>DOL Responses to Board Recommendations (12/18/19)</a:t>
            </a:r>
          </a:p>
        </p:txBody>
      </p:sp>
      <p:sp>
        <p:nvSpPr>
          <p:cNvPr id="3" name="Subtitle 2"/>
          <p:cNvSpPr>
            <a:spLocks noGrp="1"/>
          </p:cNvSpPr>
          <p:nvPr>
            <p:ph type="subTitle" idx="1"/>
          </p:nvPr>
        </p:nvSpPr>
        <p:spPr>
          <a:xfrm>
            <a:off x="-683740" y="1933642"/>
            <a:ext cx="6400800" cy="1314450"/>
          </a:xfrm>
        </p:spPr>
        <p:txBody>
          <a:bodyPr/>
          <a:lstStyle/>
          <a:p>
            <a:r>
              <a:rPr lang="en-US" sz="2100" dirty="0"/>
              <a:t>Occupational Health Questionnaire</a:t>
            </a:r>
          </a:p>
        </p:txBody>
      </p:sp>
      <p:pic>
        <p:nvPicPr>
          <p:cNvPr id="5" name="Picture 4"/>
          <p:cNvPicPr>
            <a:picLocks noChangeAspect="1"/>
          </p:cNvPicPr>
          <p:nvPr/>
        </p:nvPicPr>
        <p:blipFill>
          <a:blip r:embed="rId2"/>
          <a:stretch>
            <a:fillRect/>
          </a:stretch>
        </p:blipFill>
        <p:spPr>
          <a:xfrm>
            <a:off x="8038683" y="6159930"/>
            <a:ext cx="779786" cy="40231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362" y="2844475"/>
            <a:ext cx="7064943" cy="2637322"/>
          </a:xfrm>
          <a:prstGeom prst="rect">
            <a:avLst/>
          </a:prstGeom>
        </p:spPr>
      </p:pic>
    </p:spTree>
    <p:extLst>
      <p:ext uri="{BB962C8B-B14F-4D97-AF65-F5344CB8AC3E}">
        <p14:creationId xmlns:p14="http://schemas.microsoft.com/office/powerpoint/2010/main" val="39039667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479" y="1018598"/>
            <a:ext cx="7772400" cy="1102519"/>
          </a:xfrm>
        </p:spPr>
        <p:txBody>
          <a:bodyPr/>
          <a:lstStyle/>
          <a:p>
            <a:r>
              <a:rPr lang="en-US" sz="2400" dirty="0">
                <a:solidFill>
                  <a:schemeClr val="tx1">
                    <a:lumMod val="50000"/>
                    <a:lumOff val="50000"/>
                  </a:schemeClr>
                </a:solidFill>
              </a:rPr>
              <a:t>DOL Responses to Board Recommendations (12/18/19)</a:t>
            </a:r>
          </a:p>
        </p:txBody>
      </p:sp>
      <p:sp>
        <p:nvSpPr>
          <p:cNvPr id="3" name="Subtitle 2"/>
          <p:cNvSpPr>
            <a:spLocks noGrp="1"/>
          </p:cNvSpPr>
          <p:nvPr>
            <p:ph type="subTitle" idx="1"/>
          </p:nvPr>
        </p:nvSpPr>
        <p:spPr>
          <a:xfrm>
            <a:off x="-664690" y="1921642"/>
            <a:ext cx="6400800" cy="1314450"/>
          </a:xfrm>
        </p:spPr>
        <p:txBody>
          <a:bodyPr/>
          <a:lstStyle/>
          <a:p>
            <a:r>
              <a:rPr lang="en-US" sz="2100" dirty="0"/>
              <a:t>Occupational Health Questionnaire</a:t>
            </a:r>
          </a:p>
        </p:txBody>
      </p:sp>
      <p:pic>
        <p:nvPicPr>
          <p:cNvPr id="5" name="Picture 4"/>
          <p:cNvPicPr>
            <a:picLocks noChangeAspect="1"/>
          </p:cNvPicPr>
          <p:nvPr/>
        </p:nvPicPr>
        <p:blipFill>
          <a:blip r:embed="rId2"/>
          <a:stretch>
            <a:fillRect/>
          </a:stretch>
        </p:blipFill>
        <p:spPr>
          <a:xfrm>
            <a:off x="8038683" y="6159930"/>
            <a:ext cx="779786" cy="40231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3228" b="15580"/>
          <a:stretch/>
        </p:blipFill>
        <p:spPr>
          <a:xfrm>
            <a:off x="492034" y="2913874"/>
            <a:ext cx="8146869" cy="644435"/>
          </a:xfrm>
          <a:prstGeom prst="rect">
            <a:avLst/>
          </a:prstGeom>
        </p:spPr>
      </p:pic>
    </p:spTree>
    <p:extLst>
      <p:ext uri="{BB962C8B-B14F-4D97-AF65-F5344CB8AC3E}">
        <p14:creationId xmlns:p14="http://schemas.microsoft.com/office/powerpoint/2010/main" val="15923624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479" y="1018598"/>
            <a:ext cx="7772400" cy="1102519"/>
          </a:xfrm>
        </p:spPr>
        <p:txBody>
          <a:bodyPr/>
          <a:lstStyle/>
          <a:p>
            <a:r>
              <a:rPr lang="en-US" sz="2400" dirty="0">
                <a:solidFill>
                  <a:schemeClr val="tx1">
                    <a:lumMod val="50000"/>
                    <a:lumOff val="50000"/>
                  </a:schemeClr>
                </a:solidFill>
              </a:rPr>
              <a:t>DOL Responses to Board Recommendations (12/18/19)</a:t>
            </a:r>
          </a:p>
        </p:txBody>
      </p:sp>
      <p:sp>
        <p:nvSpPr>
          <p:cNvPr id="3" name="Subtitle 2"/>
          <p:cNvSpPr>
            <a:spLocks noGrp="1"/>
          </p:cNvSpPr>
          <p:nvPr>
            <p:ph type="subTitle" idx="1"/>
          </p:nvPr>
        </p:nvSpPr>
        <p:spPr>
          <a:xfrm>
            <a:off x="-1369540" y="1886017"/>
            <a:ext cx="6400800" cy="1314450"/>
          </a:xfrm>
        </p:spPr>
        <p:txBody>
          <a:bodyPr/>
          <a:lstStyle/>
          <a:p>
            <a:r>
              <a:rPr lang="en-US" sz="2100" dirty="0"/>
              <a:t>Resources for Board</a:t>
            </a:r>
          </a:p>
        </p:txBody>
      </p:sp>
      <p:pic>
        <p:nvPicPr>
          <p:cNvPr id="5" name="Picture 4"/>
          <p:cNvPicPr>
            <a:picLocks noChangeAspect="1"/>
          </p:cNvPicPr>
          <p:nvPr/>
        </p:nvPicPr>
        <p:blipFill>
          <a:blip r:embed="rId2"/>
          <a:stretch>
            <a:fillRect/>
          </a:stretch>
        </p:blipFill>
        <p:spPr>
          <a:xfrm>
            <a:off x="8038683" y="6159930"/>
            <a:ext cx="779786" cy="40231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685" y="2509809"/>
            <a:ext cx="7878161" cy="3116153"/>
          </a:xfrm>
          <a:prstGeom prst="rect">
            <a:avLst/>
          </a:prstGeom>
        </p:spPr>
      </p:pic>
    </p:spTree>
    <p:extLst>
      <p:ext uri="{BB962C8B-B14F-4D97-AF65-F5344CB8AC3E}">
        <p14:creationId xmlns:p14="http://schemas.microsoft.com/office/powerpoint/2010/main" val="25732339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479" y="1018598"/>
            <a:ext cx="7772400" cy="1102519"/>
          </a:xfrm>
        </p:spPr>
        <p:txBody>
          <a:bodyPr/>
          <a:lstStyle/>
          <a:p>
            <a:r>
              <a:rPr lang="en-US" sz="2400" dirty="0">
                <a:solidFill>
                  <a:schemeClr val="tx1">
                    <a:lumMod val="50000"/>
                    <a:lumOff val="50000"/>
                  </a:schemeClr>
                </a:solidFill>
              </a:rPr>
              <a:t>DOL Responses to Board Recommendations (12/18/19)</a:t>
            </a:r>
          </a:p>
        </p:txBody>
      </p:sp>
      <p:sp>
        <p:nvSpPr>
          <p:cNvPr id="3" name="Subtitle 2"/>
          <p:cNvSpPr>
            <a:spLocks noGrp="1"/>
          </p:cNvSpPr>
          <p:nvPr>
            <p:ph type="subTitle" idx="1"/>
          </p:nvPr>
        </p:nvSpPr>
        <p:spPr>
          <a:xfrm>
            <a:off x="-1045690" y="1962217"/>
            <a:ext cx="6400800" cy="1314450"/>
          </a:xfrm>
        </p:spPr>
        <p:txBody>
          <a:bodyPr/>
          <a:lstStyle/>
          <a:p>
            <a:r>
              <a:rPr lang="en-US" sz="2100" dirty="0"/>
              <a:t>Industrial Hygiene Evaluation</a:t>
            </a:r>
          </a:p>
        </p:txBody>
      </p:sp>
      <p:pic>
        <p:nvPicPr>
          <p:cNvPr id="5" name="Picture 4"/>
          <p:cNvPicPr>
            <a:picLocks noChangeAspect="1"/>
          </p:cNvPicPr>
          <p:nvPr/>
        </p:nvPicPr>
        <p:blipFill>
          <a:blip r:embed="rId2"/>
          <a:stretch>
            <a:fillRect/>
          </a:stretch>
        </p:blipFill>
        <p:spPr>
          <a:xfrm>
            <a:off x="8038683" y="6159930"/>
            <a:ext cx="779786" cy="40231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657" y="2650882"/>
            <a:ext cx="7945791" cy="3138807"/>
          </a:xfrm>
          <a:prstGeom prst="rect">
            <a:avLst/>
          </a:prstGeom>
        </p:spPr>
      </p:pic>
    </p:spTree>
    <p:extLst>
      <p:ext uri="{BB962C8B-B14F-4D97-AF65-F5344CB8AC3E}">
        <p14:creationId xmlns:p14="http://schemas.microsoft.com/office/powerpoint/2010/main" val="23210438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479" y="1018598"/>
            <a:ext cx="7772400" cy="1102519"/>
          </a:xfrm>
        </p:spPr>
        <p:txBody>
          <a:bodyPr/>
          <a:lstStyle/>
          <a:p>
            <a:r>
              <a:rPr lang="en-US" sz="2400" dirty="0">
                <a:solidFill>
                  <a:schemeClr val="tx1">
                    <a:lumMod val="50000"/>
                    <a:lumOff val="50000"/>
                  </a:schemeClr>
                </a:solidFill>
              </a:rPr>
              <a:t>DOL Responses to Board Recommendations (12/18/19)</a:t>
            </a:r>
          </a:p>
        </p:txBody>
      </p:sp>
      <p:sp>
        <p:nvSpPr>
          <p:cNvPr id="3" name="Subtitle 2"/>
          <p:cNvSpPr>
            <a:spLocks noGrp="1"/>
          </p:cNvSpPr>
          <p:nvPr>
            <p:ph type="subTitle" idx="1"/>
          </p:nvPr>
        </p:nvSpPr>
        <p:spPr>
          <a:xfrm>
            <a:off x="-1045690" y="1962217"/>
            <a:ext cx="6400800" cy="1314450"/>
          </a:xfrm>
        </p:spPr>
        <p:txBody>
          <a:bodyPr/>
          <a:lstStyle/>
          <a:p>
            <a:r>
              <a:rPr lang="en-US" sz="2100" dirty="0"/>
              <a:t>Industrial Hygiene Evaluation</a:t>
            </a:r>
          </a:p>
        </p:txBody>
      </p:sp>
      <p:pic>
        <p:nvPicPr>
          <p:cNvPr id="7" name="Picture 6"/>
          <p:cNvPicPr>
            <a:picLocks noChangeAspect="1"/>
          </p:cNvPicPr>
          <p:nvPr/>
        </p:nvPicPr>
        <p:blipFill>
          <a:blip r:embed="rId2"/>
          <a:stretch>
            <a:fillRect/>
          </a:stretch>
        </p:blipFill>
        <p:spPr>
          <a:xfrm>
            <a:off x="8038683" y="6159930"/>
            <a:ext cx="779786" cy="40231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983" y="2619442"/>
            <a:ext cx="8600303" cy="91440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983" y="3785945"/>
            <a:ext cx="8514608" cy="1816925"/>
          </a:xfrm>
          <a:prstGeom prst="rect">
            <a:avLst/>
          </a:prstGeom>
        </p:spPr>
      </p:pic>
    </p:spTree>
    <p:extLst>
      <p:ext uri="{BB962C8B-B14F-4D97-AF65-F5344CB8AC3E}">
        <p14:creationId xmlns:p14="http://schemas.microsoft.com/office/powerpoint/2010/main" val="7196227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479" y="1018598"/>
            <a:ext cx="7772400" cy="1102519"/>
          </a:xfrm>
        </p:spPr>
        <p:txBody>
          <a:bodyPr/>
          <a:lstStyle/>
          <a:p>
            <a:r>
              <a:rPr lang="en-US" sz="2400" dirty="0">
                <a:solidFill>
                  <a:schemeClr val="tx1">
                    <a:lumMod val="50000"/>
                    <a:lumOff val="50000"/>
                  </a:schemeClr>
                </a:solidFill>
              </a:rPr>
              <a:t>DOL Responses to Board Recommendations (12/18/19)</a:t>
            </a:r>
          </a:p>
        </p:txBody>
      </p:sp>
      <p:sp>
        <p:nvSpPr>
          <p:cNvPr id="3" name="Subtitle 2"/>
          <p:cNvSpPr>
            <a:spLocks noGrp="1"/>
          </p:cNvSpPr>
          <p:nvPr>
            <p:ph type="subTitle" idx="1"/>
          </p:nvPr>
        </p:nvSpPr>
        <p:spPr>
          <a:xfrm>
            <a:off x="-1045690" y="1962217"/>
            <a:ext cx="6400800" cy="1314450"/>
          </a:xfrm>
        </p:spPr>
        <p:txBody>
          <a:bodyPr/>
          <a:lstStyle/>
          <a:p>
            <a:r>
              <a:rPr lang="en-US" sz="2100" dirty="0"/>
              <a:t>Industrial Hygiene Evaluation</a:t>
            </a:r>
          </a:p>
        </p:txBody>
      </p:sp>
      <p:pic>
        <p:nvPicPr>
          <p:cNvPr id="6" name="Picture 5"/>
          <p:cNvPicPr>
            <a:picLocks noChangeAspect="1"/>
          </p:cNvPicPr>
          <p:nvPr/>
        </p:nvPicPr>
        <p:blipFill>
          <a:blip r:embed="rId2"/>
          <a:stretch>
            <a:fillRect/>
          </a:stretch>
        </p:blipFill>
        <p:spPr>
          <a:xfrm>
            <a:off x="8038683" y="6159930"/>
            <a:ext cx="779786" cy="40231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674" y="2621686"/>
            <a:ext cx="8414795" cy="9144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649" y="3809430"/>
            <a:ext cx="8082844" cy="1038578"/>
          </a:xfrm>
          <a:prstGeom prst="rect">
            <a:avLst/>
          </a:prstGeom>
        </p:spPr>
      </p:pic>
    </p:spTree>
    <p:extLst>
      <p:ext uri="{BB962C8B-B14F-4D97-AF65-F5344CB8AC3E}">
        <p14:creationId xmlns:p14="http://schemas.microsoft.com/office/powerpoint/2010/main" val="25922977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16195" y="2965626"/>
            <a:ext cx="8229600" cy="4525963"/>
          </a:xfrm>
        </p:spPr>
        <p:txBody>
          <a:bodyPr/>
          <a:lstStyle/>
          <a:p>
            <a:pPr marL="0" indent="0">
              <a:buNone/>
            </a:pPr>
            <a:r>
              <a:rPr lang="en-US" sz="3200" dirty="0" smtClean="0"/>
              <a:t>Agenda item #4</a:t>
            </a:r>
            <a:endParaRPr lang="en-US" sz="3200" dirty="0"/>
          </a:p>
        </p:txBody>
      </p:sp>
    </p:spTree>
    <p:extLst>
      <p:ext uri="{BB962C8B-B14F-4D97-AF65-F5344CB8AC3E}">
        <p14:creationId xmlns:p14="http://schemas.microsoft.com/office/powerpoint/2010/main" val="1869913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886" y="944457"/>
            <a:ext cx="7772400" cy="1102519"/>
          </a:xfrm>
        </p:spPr>
        <p:txBody>
          <a:bodyPr/>
          <a:lstStyle/>
          <a:p>
            <a:r>
              <a:rPr lang="en-US" sz="2100" dirty="0"/>
              <a:t>New duties, ABTSWH (December 30, 2019)</a:t>
            </a:r>
          </a:p>
        </p:txBody>
      </p:sp>
      <p:sp>
        <p:nvSpPr>
          <p:cNvPr id="3" name="Subtitle 2"/>
          <p:cNvSpPr>
            <a:spLocks noGrp="1"/>
          </p:cNvSpPr>
          <p:nvPr>
            <p:ph type="subTitle" idx="1"/>
          </p:nvPr>
        </p:nvSpPr>
        <p:spPr>
          <a:xfrm>
            <a:off x="1167714" y="2270555"/>
            <a:ext cx="6400800" cy="1314450"/>
          </a:xfrm>
        </p:spPr>
        <p:txBody>
          <a:bodyPr/>
          <a:lstStyle/>
          <a:p>
            <a:pPr algn="l"/>
            <a:r>
              <a:rPr lang="en-US" dirty="0" smtClean="0"/>
              <a:t>National Defense Reauthorization Act of 2020</a:t>
            </a:r>
          </a:p>
          <a:p>
            <a:pPr algn="l"/>
            <a:endParaRPr lang="en-US" dirty="0"/>
          </a:p>
          <a:p>
            <a:pPr marL="342900" indent="-342900" algn="l">
              <a:buAutoNum type="arabicPeriod"/>
            </a:pPr>
            <a:r>
              <a:rPr lang="en-US" dirty="0" smtClean="0"/>
              <a:t>Provide advice upon “the claims adjudication process generally, including review of procedure manual changes prior to incorporation into the manual and claims for medical benefits”</a:t>
            </a:r>
          </a:p>
          <a:p>
            <a:pPr marL="342900" indent="-342900" algn="l">
              <a:buAutoNum type="arabicPeriod"/>
            </a:pPr>
            <a:endParaRPr lang="en-US" dirty="0"/>
          </a:p>
          <a:p>
            <a:pPr algn="l"/>
            <a:endParaRPr lang="en-US" dirty="0" smtClean="0"/>
          </a:p>
          <a:p>
            <a:pPr algn="l"/>
            <a:r>
              <a:rPr lang="en-US" dirty="0"/>
              <a:t> </a:t>
            </a:r>
            <a:r>
              <a:rPr lang="en-US" dirty="0" smtClean="0"/>
              <a:t>   OWCP plan: OWCP will submit changes to Board and </a:t>
            </a:r>
          </a:p>
          <a:p>
            <a:pPr algn="l"/>
            <a:r>
              <a:rPr lang="en-US" dirty="0"/>
              <a:t> </a:t>
            </a:r>
            <a:r>
              <a:rPr lang="en-US" dirty="0" smtClean="0"/>
              <a:t>   publish changes w/</a:t>
            </a:r>
            <a:r>
              <a:rPr lang="en-US" dirty="0" err="1" smtClean="0"/>
              <a:t>i</a:t>
            </a:r>
            <a:r>
              <a:rPr lang="en-US" dirty="0" smtClean="0"/>
              <a:t> 10 days. Board’s recommendations </a:t>
            </a:r>
          </a:p>
          <a:p>
            <a:pPr algn="l"/>
            <a:r>
              <a:rPr lang="en-US" dirty="0"/>
              <a:t> </a:t>
            </a:r>
            <a:r>
              <a:rPr lang="en-US" dirty="0" smtClean="0"/>
              <a:t>   are “welcome…at any time.”</a:t>
            </a:r>
            <a:endParaRPr lang="en-US" dirty="0"/>
          </a:p>
        </p:txBody>
      </p:sp>
      <p:pic>
        <p:nvPicPr>
          <p:cNvPr id="4" name="Picture 3"/>
          <p:cNvPicPr>
            <a:picLocks noChangeAspect="1"/>
          </p:cNvPicPr>
          <p:nvPr/>
        </p:nvPicPr>
        <p:blipFill>
          <a:blip r:embed="rId2"/>
          <a:stretch>
            <a:fillRect/>
          </a:stretch>
        </p:blipFill>
        <p:spPr>
          <a:xfrm>
            <a:off x="8038683" y="6159930"/>
            <a:ext cx="779786" cy="402310"/>
          </a:xfrm>
          <a:prstGeom prst="rect">
            <a:avLst/>
          </a:prstGeom>
        </p:spPr>
      </p:pic>
    </p:spTree>
    <p:extLst>
      <p:ext uri="{BB962C8B-B14F-4D97-AF65-F5344CB8AC3E}">
        <p14:creationId xmlns:p14="http://schemas.microsoft.com/office/powerpoint/2010/main" val="21824875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886" y="944457"/>
            <a:ext cx="7772400" cy="1102519"/>
          </a:xfrm>
        </p:spPr>
        <p:txBody>
          <a:bodyPr/>
          <a:lstStyle/>
          <a:p>
            <a:r>
              <a:rPr lang="en-US" sz="2100" dirty="0"/>
              <a:t>New duties, ABTSWH (December 30, 2019)</a:t>
            </a:r>
          </a:p>
        </p:txBody>
      </p:sp>
      <p:sp>
        <p:nvSpPr>
          <p:cNvPr id="3" name="Subtitle 2"/>
          <p:cNvSpPr>
            <a:spLocks noGrp="1"/>
          </p:cNvSpPr>
          <p:nvPr>
            <p:ph type="subTitle" idx="1"/>
          </p:nvPr>
        </p:nvSpPr>
        <p:spPr>
          <a:xfrm>
            <a:off x="1167714" y="2270555"/>
            <a:ext cx="6400800" cy="1314450"/>
          </a:xfrm>
        </p:spPr>
        <p:txBody>
          <a:bodyPr/>
          <a:lstStyle/>
          <a:p>
            <a:pPr algn="l"/>
            <a:r>
              <a:rPr lang="en-US" dirty="0" smtClean="0"/>
              <a:t>National Defense Reauthorization Act of 2020</a:t>
            </a:r>
          </a:p>
          <a:p>
            <a:pPr algn="l"/>
            <a:endParaRPr lang="en-US" dirty="0"/>
          </a:p>
          <a:p>
            <a:pPr algn="l"/>
            <a:r>
              <a:rPr lang="en-US" dirty="0" smtClean="0"/>
              <a:t>2. Make available to Board the EEOICP medical director,   </a:t>
            </a:r>
          </a:p>
          <a:p>
            <a:pPr algn="l"/>
            <a:r>
              <a:rPr lang="en-US" dirty="0"/>
              <a:t> </a:t>
            </a:r>
            <a:r>
              <a:rPr lang="en-US" dirty="0" smtClean="0"/>
              <a:t>   toxicologist, industrial hygienist, and contractors when </a:t>
            </a:r>
          </a:p>
          <a:p>
            <a:pPr algn="l"/>
            <a:r>
              <a:rPr lang="en-US" dirty="0"/>
              <a:t> </a:t>
            </a:r>
            <a:r>
              <a:rPr lang="en-US" dirty="0" smtClean="0"/>
              <a:t>   requested. </a:t>
            </a:r>
          </a:p>
          <a:p>
            <a:pPr algn="l"/>
            <a:endParaRPr lang="en-US" dirty="0"/>
          </a:p>
          <a:p>
            <a:pPr algn="l"/>
            <a:r>
              <a:rPr lang="en-US" dirty="0" smtClean="0"/>
              <a:t>    OWCP plan: Board will submit written questions and   </a:t>
            </a:r>
          </a:p>
          <a:p>
            <a:pPr algn="l"/>
            <a:r>
              <a:rPr lang="en-US" dirty="0"/>
              <a:t> </a:t>
            </a:r>
            <a:r>
              <a:rPr lang="en-US" dirty="0" smtClean="0"/>
              <a:t>   “specialist will respond to questions.” Method to handle </a:t>
            </a:r>
          </a:p>
          <a:p>
            <a:pPr algn="l"/>
            <a:r>
              <a:rPr lang="en-US" dirty="0"/>
              <a:t> </a:t>
            </a:r>
            <a:r>
              <a:rPr lang="en-US" dirty="0" smtClean="0"/>
              <a:t>   follow-up questions will be determined later.</a:t>
            </a:r>
          </a:p>
          <a:p>
            <a:pPr algn="l"/>
            <a:endParaRPr lang="en-US" dirty="0"/>
          </a:p>
        </p:txBody>
      </p:sp>
      <p:pic>
        <p:nvPicPr>
          <p:cNvPr id="4" name="Picture 3"/>
          <p:cNvPicPr>
            <a:picLocks noChangeAspect="1"/>
          </p:cNvPicPr>
          <p:nvPr/>
        </p:nvPicPr>
        <p:blipFill>
          <a:blip r:embed="rId2"/>
          <a:stretch>
            <a:fillRect/>
          </a:stretch>
        </p:blipFill>
        <p:spPr>
          <a:xfrm>
            <a:off x="8038683" y="6159930"/>
            <a:ext cx="779786" cy="402310"/>
          </a:xfrm>
          <a:prstGeom prst="rect">
            <a:avLst/>
          </a:prstGeom>
        </p:spPr>
      </p:pic>
    </p:spTree>
    <p:extLst>
      <p:ext uri="{BB962C8B-B14F-4D97-AF65-F5344CB8AC3E}">
        <p14:creationId xmlns:p14="http://schemas.microsoft.com/office/powerpoint/2010/main" val="21864255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16195" y="2965626"/>
            <a:ext cx="8229600" cy="4525963"/>
          </a:xfrm>
        </p:spPr>
        <p:txBody>
          <a:bodyPr/>
          <a:lstStyle/>
          <a:p>
            <a:pPr marL="0" indent="0">
              <a:buNone/>
            </a:pPr>
            <a:r>
              <a:rPr lang="en-US" sz="3200" dirty="0" smtClean="0"/>
              <a:t>Agenda item #3</a:t>
            </a:r>
            <a:endParaRPr lang="en-US" sz="3200" dirty="0"/>
          </a:p>
        </p:txBody>
      </p:sp>
    </p:spTree>
    <p:extLst>
      <p:ext uri="{BB962C8B-B14F-4D97-AF65-F5344CB8AC3E}">
        <p14:creationId xmlns:p14="http://schemas.microsoft.com/office/powerpoint/2010/main" val="36514921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886" y="944457"/>
            <a:ext cx="7772400" cy="1102519"/>
          </a:xfrm>
        </p:spPr>
        <p:txBody>
          <a:bodyPr/>
          <a:lstStyle/>
          <a:p>
            <a:r>
              <a:rPr lang="en-US" sz="2100" dirty="0"/>
              <a:t>New duties, ABTSWH (December 30, 2019)</a:t>
            </a:r>
          </a:p>
        </p:txBody>
      </p:sp>
      <p:sp>
        <p:nvSpPr>
          <p:cNvPr id="3" name="Subtitle 2"/>
          <p:cNvSpPr>
            <a:spLocks noGrp="1"/>
          </p:cNvSpPr>
          <p:nvPr>
            <p:ph type="subTitle" idx="1"/>
          </p:nvPr>
        </p:nvSpPr>
        <p:spPr>
          <a:xfrm>
            <a:off x="1167714" y="2046976"/>
            <a:ext cx="6400800" cy="1314450"/>
          </a:xfrm>
        </p:spPr>
        <p:txBody>
          <a:bodyPr/>
          <a:lstStyle/>
          <a:p>
            <a:pPr algn="l"/>
            <a:r>
              <a:rPr lang="en-US" dirty="0" smtClean="0"/>
              <a:t>National Defense Reauthorization Act of 2020</a:t>
            </a:r>
          </a:p>
          <a:p>
            <a:pPr algn="l"/>
            <a:endParaRPr lang="en-US" dirty="0"/>
          </a:p>
          <a:p>
            <a:pPr algn="l"/>
            <a:r>
              <a:rPr lang="en-US" dirty="0"/>
              <a:t>3</a:t>
            </a:r>
            <a:r>
              <a:rPr lang="en-US" dirty="0" smtClean="0"/>
              <a:t>. DOL  Secretary will respond to Board’s recommendations </a:t>
            </a:r>
          </a:p>
          <a:p>
            <a:pPr algn="l"/>
            <a:r>
              <a:rPr lang="en-US" dirty="0"/>
              <a:t> </a:t>
            </a:r>
            <a:r>
              <a:rPr lang="en-US" dirty="0" smtClean="0"/>
              <a:t>   in writing within 60 days of the date of submission.</a:t>
            </a:r>
          </a:p>
          <a:p>
            <a:pPr algn="l"/>
            <a:endParaRPr lang="en-US" dirty="0" smtClean="0"/>
          </a:p>
          <a:p>
            <a:pPr algn="l"/>
            <a:r>
              <a:rPr lang="en-US" dirty="0"/>
              <a:t> </a:t>
            </a:r>
            <a:r>
              <a:rPr lang="en-US" dirty="0" smtClean="0"/>
              <a:t>   If recommendations are accepted, a timeline of </a:t>
            </a:r>
          </a:p>
          <a:p>
            <a:pPr algn="l"/>
            <a:r>
              <a:rPr lang="en-US" dirty="0"/>
              <a:t> </a:t>
            </a:r>
            <a:r>
              <a:rPr lang="en-US" dirty="0" smtClean="0"/>
              <a:t>   implementation will be provided. </a:t>
            </a:r>
          </a:p>
          <a:p>
            <a:pPr algn="l"/>
            <a:endParaRPr lang="en-US" dirty="0"/>
          </a:p>
          <a:p>
            <a:pPr algn="l"/>
            <a:r>
              <a:rPr lang="en-US" dirty="0" smtClean="0"/>
              <a:t>    If recommendation is not accepted, a rationale and “all </a:t>
            </a:r>
          </a:p>
          <a:p>
            <a:pPr algn="l"/>
            <a:r>
              <a:rPr lang="en-US" dirty="0"/>
              <a:t> </a:t>
            </a:r>
            <a:r>
              <a:rPr lang="en-US" dirty="0" smtClean="0"/>
              <a:t>   scientific research” supportive of the decision will be </a:t>
            </a:r>
          </a:p>
          <a:p>
            <a:pPr algn="l"/>
            <a:r>
              <a:rPr lang="en-US" dirty="0"/>
              <a:t> </a:t>
            </a:r>
            <a:r>
              <a:rPr lang="en-US" dirty="0" smtClean="0"/>
              <a:t>   provided to Board.</a:t>
            </a:r>
            <a:endParaRPr lang="en-US" dirty="0"/>
          </a:p>
          <a:p>
            <a:pPr algn="l"/>
            <a:endParaRPr lang="en-US" dirty="0"/>
          </a:p>
        </p:txBody>
      </p:sp>
      <p:pic>
        <p:nvPicPr>
          <p:cNvPr id="4" name="Picture 3"/>
          <p:cNvPicPr>
            <a:picLocks noChangeAspect="1"/>
          </p:cNvPicPr>
          <p:nvPr/>
        </p:nvPicPr>
        <p:blipFill>
          <a:blip r:embed="rId2"/>
          <a:stretch>
            <a:fillRect/>
          </a:stretch>
        </p:blipFill>
        <p:spPr>
          <a:xfrm>
            <a:off x="8038683" y="6159930"/>
            <a:ext cx="779786" cy="402310"/>
          </a:xfrm>
          <a:prstGeom prst="rect">
            <a:avLst/>
          </a:prstGeom>
        </p:spPr>
      </p:pic>
    </p:spTree>
    <p:extLst>
      <p:ext uri="{BB962C8B-B14F-4D97-AF65-F5344CB8AC3E}">
        <p14:creationId xmlns:p14="http://schemas.microsoft.com/office/powerpoint/2010/main" val="10709860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886" y="944457"/>
            <a:ext cx="7772400" cy="1102519"/>
          </a:xfrm>
        </p:spPr>
        <p:txBody>
          <a:bodyPr/>
          <a:lstStyle/>
          <a:p>
            <a:r>
              <a:rPr lang="en-US" sz="2100" dirty="0"/>
              <a:t>New duties, ABTSWH (December 30, 2019)</a:t>
            </a:r>
          </a:p>
        </p:txBody>
      </p:sp>
      <p:sp>
        <p:nvSpPr>
          <p:cNvPr id="3" name="Subtitle 2"/>
          <p:cNvSpPr>
            <a:spLocks noGrp="1"/>
          </p:cNvSpPr>
          <p:nvPr>
            <p:ph type="subTitle" idx="1"/>
          </p:nvPr>
        </p:nvSpPr>
        <p:spPr>
          <a:xfrm>
            <a:off x="1167714" y="2046976"/>
            <a:ext cx="6400800" cy="1314450"/>
          </a:xfrm>
        </p:spPr>
        <p:txBody>
          <a:bodyPr/>
          <a:lstStyle/>
          <a:p>
            <a:pPr algn="l"/>
            <a:r>
              <a:rPr lang="en-US" dirty="0" smtClean="0"/>
              <a:t>National Defense Reauthorization Act of 2020</a:t>
            </a:r>
          </a:p>
          <a:p>
            <a:pPr algn="l"/>
            <a:endParaRPr lang="en-US" dirty="0"/>
          </a:p>
          <a:p>
            <a:pPr algn="l"/>
            <a:r>
              <a:rPr lang="en-US" dirty="0" smtClean="0"/>
              <a:t>4. Board will advise DOL Secretary on other matters that the </a:t>
            </a:r>
          </a:p>
          <a:p>
            <a:pPr algn="l"/>
            <a:r>
              <a:rPr lang="en-US" dirty="0"/>
              <a:t> </a:t>
            </a:r>
            <a:r>
              <a:rPr lang="en-US" dirty="0" smtClean="0"/>
              <a:t>   Secretary considers appropriate. “OWCP may provide the </a:t>
            </a:r>
          </a:p>
          <a:p>
            <a:pPr algn="l"/>
            <a:r>
              <a:rPr lang="en-US" dirty="0"/>
              <a:t> </a:t>
            </a:r>
            <a:r>
              <a:rPr lang="en-US" dirty="0" smtClean="0"/>
              <a:t>   Board with directives in the future regarding specific topics </a:t>
            </a:r>
          </a:p>
          <a:p>
            <a:pPr algn="l"/>
            <a:r>
              <a:rPr lang="en-US" dirty="0"/>
              <a:t> </a:t>
            </a:r>
            <a:r>
              <a:rPr lang="en-US" dirty="0" smtClean="0"/>
              <a:t>   for its review and recommendations.”</a:t>
            </a:r>
          </a:p>
          <a:p>
            <a:pPr algn="l"/>
            <a:endParaRPr lang="en-US" dirty="0"/>
          </a:p>
          <a:p>
            <a:pPr algn="l"/>
            <a:endParaRPr lang="en-US" dirty="0"/>
          </a:p>
          <a:p>
            <a:pPr algn="l"/>
            <a:endParaRPr lang="en-US" dirty="0"/>
          </a:p>
        </p:txBody>
      </p:sp>
      <p:pic>
        <p:nvPicPr>
          <p:cNvPr id="4" name="Picture 3"/>
          <p:cNvPicPr>
            <a:picLocks noChangeAspect="1"/>
          </p:cNvPicPr>
          <p:nvPr/>
        </p:nvPicPr>
        <p:blipFill>
          <a:blip r:embed="rId2"/>
          <a:stretch>
            <a:fillRect/>
          </a:stretch>
        </p:blipFill>
        <p:spPr>
          <a:xfrm>
            <a:off x="8038683" y="6159930"/>
            <a:ext cx="779786" cy="402310"/>
          </a:xfrm>
          <a:prstGeom prst="rect">
            <a:avLst/>
          </a:prstGeom>
        </p:spPr>
      </p:pic>
    </p:spTree>
    <p:extLst>
      <p:ext uri="{BB962C8B-B14F-4D97-AF65-F5344CB8AC3E}">
        <p14:creationId xmlns:p14="http://schemas.microsoft.com/office/powerpoint/2010/main" val="34019982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543702"/>
            <a:ext cx="8229600" cy="4525963"/>
          </a:xfrm>
        </p:spPr>
        <p:txBody>
          <a:bodyPr/>
          <a:lstStyle/>
          <a:p>
            <a:pPr marL="0" indent="0">
              <a:buNone/>
            </a:pPr>
            <a:r>
              <a:rPr lang="en-US" sz="3200" dirty="0" smtClean="0"/>
              <a:t>Agenda item #</a:t>
            </a:r>
            <a:r>
              <a:rPr lang="en-US" sz="3200" dirty="0" smtClean="0"/>
              <a:t>4a</a:t>
            </a:r>
            <a:endParaRPr lang="en-US" sz="3200" dirty="0"/>
          </a:p>
        </p:txBody>
      </p:sp>
      <p:pic>
        <p:nvPicPr>
          <p:cNvPr id="2" name="Picture 1"/>
          <p:cNvPicPr>
            <a:picLocks noChangeAspect="1"/>
          </p:cNvPicPr>
          <p:nvPr/>
        </p:nvPicPr>
        <p:blipFill>
          <a:blip r:embed="rId2"/>
          <a:stretch>
            <a:fillRect/>
          </a:stretch>
        </p:blipFill>
        <p:spPr>
          <a:xfrm>
            <a:off x="1182759" y="1432884"/>
            <a:ext cx="7189595" cy="4337722"/>
          </a:xfrm>
          <a:prstGeom prst="rect">
            <a:avLst/>
          </a:prstGeom>
        </p:spPr>
      </p:pic>
      <p:sp>
        <p:nvSpPr>
          <p:cNvPr id="4" name="TextBox 3"/>
          <p:cNvSpPr txBox="1"/>
          <p:nvPr/>
        </p:nvSpPr>
        <p:spPr>
          <a:xfrm>
            <a:off x="654907" y="6054811"/>
            <a:ext cx="5968314" cy="400110"/>
          </a:xfrm>
          <a:prstGeom prst="rect">
            <a:avLst/>
          </a:prstGeom>
          <a:noFill/>
        </p:spPr>
        <p:txBody>
          <a:bodyPr wrap="square" rtlCol="0">
            <a:spAutoFit/>
          </a:bodyPr>
          <a:lstStyle/>
          <a:p>
            <a:r>
              <a:rPr lang="en-US" sz="2000" dirty="0" smtClean="0">
                <a:solidFill>
                  <a:srgbClr val="FFFF00"/>
                </a:solidFill>
              </a:rPr>
              <a:t>Sent to Board 1/27/20; 69 pages</a:t>
            </a:r>
            <a:endParaRPr lang="en-US" sz="2000" dirty="0">
              <a:solidFill>
                <a:srgbClr val="FFFF00"/>
              </a:solidFill>
            </a:endParaRPr>
          </a:p>
        </p:txBody>
      </p:sp>
    </p:spTree>
    <p:extLst>
      <p:ext uri="{BB962C8B-B14F-4D97-AF65-F5344CB8AC3E}">
        <p14:creationId xmlns:p14="http://schemas.microsoft.com/office/powerpoint/2010/main" val="32752679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17341" y="2100653"/>
            <a:ext cx="8229600" cy="4525963"/>
          </a:xfrm>
        </p:spPr>
        <p:txBody>
          <a:bodyPr/>
          <a:lstStyle/>
          <a:p>
            <a:pPr marL="0" indent="0">
              <a:buNone/>
            </a:pPr>
            <a:r>
              <a:rPr lang="en-US" sz="3200" dirty="0" smtClean="0"/>
              <a:t>Agenda item #</a:t>
            </a:r>
            <a:r>
              <a:rPr lang="en-US" sz="3200" dirty="0" smtClean="0"/>
              <a:t>5</a:t>
            </a:r>
          </a:p>
          <a:p>
            <a:pPr marL="0" indent="0">
              <a:buNone/>
            </a:pPr>
            <a:endParaRPr lang="en-US" sz="3200" dirty="0" smtClean="0"/>
          </a:p>
          <a:p>
            <a:pPr marL="0" indent="0">
              <a:buNone/>
            </a:pPr>
            <a:r>
              <a:rPr lang="en-US" sz="3200" dirty="0" smtClean="0"/>
              <a:t>Public Comments</a:t>
            </a:r>
            <a:endParaRPr lang="en-US" sz="3200" dirty="0"/>
          </a:p>
        </p:txBody>
      </p:sp>
    </p:spTree>
    <p:extLst>
      <p:ext uri="{BB962C8B-B14F-4D97-AF65-F5344CB8AC3E}">
        <p14:creationId xmlns:p14="http://schemas.microsoft.com/office/powerpoint/2010/main" val="22586301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16195" y="2965626"/>
            <a:ext cx="8229600" cy="4525963"/>
          </a:xfrm>
        </p:spPr>
        <p:txBody>
          <a:bodyPr/>
          <a:lstStyle/>
          <a:p>
            <a:pPr marL="0" indent="0">
              <a:buNone/>
            </a:pPr>
            <a:r>
              <a:rPr lang="en-US" sz="3200" dirty="0" smtClean="0"/>
              <a:t>Agenda item #6</a:t>
            </a:r>
            <a:endParaRPr lang="en-US" sz="3200" dirty="0"/>
          </a:p>
        </p:txBody>
      </p:sp>
    </p:spTree>
    <p:extLst>
      <p:ext uri="{BB962C8B-B14F-4D97-AF65-F5344CB8AC3E}">
        <p14:creationId xmlns:p14="http://schemas.microsoft.com/office/powerpoint/2010/main" val="25785741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803" y="1000063"/>
            <a:ext cx="7772400" cy="1102519"/>
          </a:xfrm>
        </p:spPr>
        <p:txBody>
          <a:bodyPr/>
          <a:lstStyle/>
          <a:p>
            <a:r>
              <a:rPr lang="en-US" dirty="0" smtClean="0"/>
              <a:t>ABTSWH Requests to DOL, December 2019</a:t>
            </a:r>
            <a:endParaRPr lang="en-US" dirty="0"/>
          </a:p>
        </p:txBody>
      </p:sp>
      <p:sp>
        <p:nvSpPr>
          <p:cNvPr id="3" name="Subtitle 2"/>
          <p:cNvSpPr>
            <a:spLocks noGrp="1"/>
          </p:cNvSpPr>
          <p:nvPr>
            <p:ph type="subTitle" idx="1"/>
          </p:nvPr>
        </p:nvSpPr>
        <p:spPr>
          <a:xfrm>
            <a:off x="1149179" y="1983260"/>
            <a:ext cx="7553067" cy="1314450"/>
          </a:xfrm>
        </p:spPr>
        <p:txBody>
          <a:bodyPr/>
          <a:lstStyle/>
          <a:p>
            <a:pPr algn="l"/>
            <a:r>
              <a:rPr lang="en-US" b="1" dirty="0"/>
              <a:t>Informational queries to DOL</a:t>
            </a:r>
            <a:endParaRPr lang="en-US" dirty="0"/>
          </a:p>
          <a:p>
            <a:pPr algn="l"/>
            <a:r>
              <a:rPr lang="en-US" sz="1200" dirty="0"/>
              <a:t> </a:t>
            </a:r>
          </a:p>
          <a:p>
            <a:pPr algn="l"/>
            <a:r>
              <a:rPr lang="en-US" sz="1200" dirty="0"/>
              <a:t>1.     </a:t>
            </a:r>
            <a:r>
              <a:rPr lang="en-US" sz="1350" dirty="0"/>
              <a:t>  </a:t>
            </a:r>
            <a:r>
              <a:rPr lang="en-US" sz="1350" dirty="0" smtClean="0"/>
              <a:t> Does </a:t>
            </a:r>
            <a:r>
              <a:rPr lang="en-US" sz="1350" dirty="0"/>
              <a:t>DOL have a guide for treating physicians on how to use the SEM?</a:t>
            </a:r>
          </a:p>
          <a:p>
            <a:pPr algn="l"/>
            <a:r>
              <a:rPr lang="en-US" sz="1350" dirty="0"/>
              <a:t>2.       How many public submissions have been made to the SEM in 2019? </a:t>
            </a:r>
            <a:r>
              <a:rPr lang="en-US" sz="1350" dirty="0" smtClean="0"/>
              <a:t> Outcomes?</a:t>
            </a:r>
            <a:endParaRPr lang="en-US" sz="1350" dirty="0"/>
          </a:p>
          <a:p>
            <a:pPr algn="l"/>
            <a:r>
              <a:rPr lang="en-US" sz="1350" dirty="0" smtClean="0"/>
              <a:t>3</a:t>
            </a:r>
            <a:r>
              <a:rPr lang="en-US" sz="1350" dirty="0"/>
              <a:t>.      </a:t>
            </a:r>
            <a:r>
              <a:rPr lang="en-US" sz="1350" dirty="0" smtClean="0"/>
              <a:t> What </a:t>
            </a:r>
            <a:r>
              <a:rPr lang="en-US" sz="1350" dirty="0"/>
              <a:t>changes have been made to the SEM regarding exposure- </a:t>
            </a:r>
            <a:r>
              <a:rPr lang="en-US" sz="1350" dirty="0" smtClean="0"/>
              <a:t>disease links, 2018-now? </a:t>
            </a:r>
            <a:endParaRPr lang="en-US" sz="1350" dirty="0"/>
          </a:p>
          <a:p>
            <a:pPr algn="l"/>
            <a:r>
              <a:rPr lang="en-US" sz="1350" dirty="0"/>
              <a:t>4.       How many CMC reports have been issued each month in 2019?</a:t>
            </a:r>
          </a:p>
          <a:p>
            <a:pPr algn="l"/>
            <a:r>
              <a:rPr lang="en-US" sz="1350" dirty="0"/>
              <a:t>5.       The Board requests an update on the status of re-opened cases, i.e., cases that were re-</a:t>
            </a:r>
          </a:p>
          <a:p>
            <a:pPr algn="l"/>
            <a:r>
              <a:rPr lang="en-US" sz="1350" dirty="0"/>
              <a:t>           opened after new or revised presumptions were adopted by the Department.</a:t>
            </a:r>
          </a:p>
          <a:p>
            <a:pPr algn="l"/>
            <a:r>
              <a:rPr lang="en-US" sz="1350" dirty="0"/>
              <a:t>6.       In the DOL Top 20 Health Conditions chart provided by the program, how old </a:t>
            </a:r>
          </a:p>
          <a:p>
            <a:pPr algn="l"/>
            <a:r>
              <a:rPr lang="en-US" sz="1350" dirty="0"/>
              <a:t>          are the “pending claims”? That is, how many were first opened in 2017, 2018, and 2019?</a:t>
            </a:r>
          </a:p>
          <a:p>
            <a:pPr algn="l"/>
            <a:r>
              <a:rPr lang="en-US" sz="1350" dirty="0"/>
              <a:t>7.       How is a quality assessment evaluation of the work of the industrial hygienists performed? </a:t>
            </a:r>
          </a:p>
          <a:p>
            <a:pPr algn="l"/>
            <a:r>
              <a:rPr lang="en-US" sz="1350" dirty="0"/>
              <a:t>          How will it be done under the new contract?</a:t>
            </a:r>
          </a:p>
          <a:p>
            <a:pPr algn="l"/>
            <a:endParaRPr lang="en-US" sz="1200" dirty="0"/>
          </a:p>
        </p:txBody>
      </p:sp>
      <p:pic>
        <p:nvPicPr>
          <p:cNvPr id="4" name="Picture 3"/>
          <p:cNvPicPr>
            <a:picLocks noChangeAspect="1"/>
          </p:cNvPicPr>
          <p:nvPr/>
        </p:nvPicPr>
        <p:blipFill>
          <a:blip r:embed="rId2"/>
          <a:stretch>
            <a:fillRect/>
          </a:stretch>
        </p:blipFill>
        <p:spPr>
          <a:xfrm>
            <a:off x="8038683" y="6159930"/>
            <a:ext cx="779786" cy="402310"/>
          </a:xfrm>
          <a:prstGeom prst="rect">
            <a:avLst/>
          </a:prstGeom>
        </p:spPr>
      </p:pic>
    </p:spTree>
    <p:extLst>
      <p:ext uri="{BB962C8B-B14F-4D97-AF65-F5344CB8AC3E}">
        <p14:creationId xmlns:p14="http://schemas.microsoft.com/office/powerpoint/2010/main" val="17461247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803" y="1000063"/>
            <a:ext cx="7772400" cy="1102519"/>
          </a:xfrm>
        </p:spPr>
        <p:txBody>
          <a:bodyPr/>
          <a:lstStyle/>
          <a:p>
            <a:r>
              <a:rPr lang="en-US" dirty="0" smtClean="0"/>
              <a:t>ABTSWH Requests to DOL, December 2019</a:t>
            </a:r>
            <a:endParaRPr lang="en-US" dirty="0"/>
          </a:p>
        </p:txBody>
      </p:sp>
      <p:sp>
        <p:nvSpPr>
          <p:cNvPr id="3" name="Subtitle 2"/>
          <p:cNvSpPr>
            <a:spLocks noGrp="1"/>
          </p:cNvSpPr>
          <p:nvPr>
            <p:ph type="subTitle" idx="1"/>
          </p:nvPr>
        </p:nvSpPr>
        <p:spPr>
          <a:xfrm>
            <a:off x="1343798" y="2252019"/>
            <a:ext cx="6400800" cy="1314450"/>
          </a:xfrm>
        </p:spPr>
        <p:txBody>
          <a:bodyPr/>
          <a:lstStyle/>
          <a:p>
            <a:pPr marL="257175" indent="-257175" algn="l">
              <a:buFont typeface="Arial" panose="020B0604020202020204" pitchFamily="34" charset="0"/>
              <a:buChar char="•"/>
            </a:pPr>
            <a:r>
              <a:rPr lang="en-US" dirty="0" smtClean="0"/>
              <a:t>20 </a:t>
            </a:r>
            <a:r>
              <a:rPr lang="en-US" dirty="0"/>
              <a:t>lung cancer claims that were denied under Part E from </a:t>
            </a:r>
            <a:endParaRPr lang="en-US" dirty="0" smtClean="0"/>
          </a:p>
          <a:p>
            <a:pPr algn="l"/>
            <a:r>
              <a:rPr lang="en-US" dirty="0"/>
              <a:t> </a:t>
            </a:r>
            <a:r>
              <a:rPr lang="en-US" dirty="0" smtClean="0"/>
              <a:t>       2013 </a:t>
            </a:r>
            <a:r>
              <a:rPr lang="en-US" dirty="0"/>
              <a:t>to the present. </a:t>
            </a:r>
            <a:endParaRPr lang="en-US" dirty="0" smtClean="0"/>
          </a:p>
          <a:p>
            <a:pPr marL="257175" indent="-257175" algn="l">
              <a:buFont typeface="Arial" panose="020B0604020202020204" pitchFamily="34" charset="0"/>
              <a:buChar char="•"/>
            </a:pPr>
            <a:r>
              <a:rPr lang="en-US" dirty="0" smtClean="0"/>
              <a:t>Only </a:t>
            </a:r>
            <a:r>
              <a:rPr lang="en-US" dirty="0"/>
              <a:t>claims whose job position/title is a construction or </a:t>
            </a:r>
            <a:endParaRPr lang="en-US" dirty="0" smtClean="0"/>
          </a:p>
          <a:p>
            <a:pPr algn="l"/>
            <a:r>
              <a:rPr lang="en-US" dirty="0"/>
              <a:t> </a:t>
            </a:r>
            <a:r>
              <a:rPr lang="en-US" dirty="0" smtClean="0"/>
              <a:t>       maintenance </a:t>
            </a:r>
            <a:r>
              <a:rPr lang="en-US" dirty="0"/>
              <a:t>or crafts title should be </a:t>
            </a:r>
            <a:r>
              <a:rPr lang="en-US" dirty="0" smtClean="0"/>
              <a:t>included.</a:t>
            </a:r>
          </a:p>
          <a:p>
            <a:pPr marL="257175" indent="-257175" algn="l">
              <a:buFont typeface="Arial" panose="020B0604020202020204" pitchFamily="34" charset="0"/>
              <a:buChar char="•"/>
            </a:pPr>
            <a:r>
              <a:rPr lang="en-US" dirty="0" smtClean="0"/>
              <a:t>Only </a:t>
            </a:r>
            <a:r>
              <a:rPr lang="en-US" dirty="0"/>
              <a:t>claims for whom a minimum of 15 years has elapsed </a:t>
            </a:r>
            <a:endParaRPr lang="en-US" dirty="0" smtClean="0"/>
          </a:p>
          <a:p>
            <a:pPr algn="l"/>
            <a:r>
              <a:rPr lang="en-US" dirty="0"/>
              <a:t> </a:t>
            </a:r>
            <a:r>
              <a:rPr lang="en-US" dirty="0" smtClean="0"/>
              <a:t>       between </a:t>
            </a:r>
            <a:r>
              <a:rPr lang="en-US" dirty="0"/>
              <a:t>“earliest verified employment date” </a:t>
            </a:r>
            <a:r>
              <a:rPr lang="en-US" dirty="0" smtClean="0"/>
              <a:t>and       </a:t>
            </a:r>
          </a:p>
          <a:p>
            <a:pPr algn="l"/>
            <a:r>
              <a:rPr lang="en-US" dirty="0"/>
              <a:t> </a:t>
            </a:r>
            <a:r>
              <a:rPr lang="en-US" dirty="0" smtClean="0"/>
              <a:t>       “diagnosis </a:t>
            </a:r>
            <a:r>
              <a:rPr lang="en-US" dirty="0"/>
              <a:t>date.” </a:t>
            </a:r>
            <a:endParaRPr lang="en-US" dirty="0" smtClean="0"/>
          </a:p>
          <a:p>
            <a:pPr marL="257175" indent="-257175" algn="l">
              <a:buFont typeface="Arial" panose="020B0604020202020204" pitchFamily="34" charset="0"/>
              <a:buChar char="•"/>
            </a:pPr>
            <a:r>
              <a:rPr lang="en-US" dirty="0" smtClean="0"/>
              <a:t>We </a:t>
            </a:r>
            <a:r>
              <a:rPr lang="en-US" dirty="0"/>
              <a:t>strongly prefer claims that have an index that indicates </a:t>
            </a:r>
            <a:endParaRPr lang="en-US" dirty="0" smtClean="0"/>
          </a:p>
          <a:p>
            <a:pPr algn="l"/>
            <a:r>
              <a:rPr lang="en-US" dirty="0"/>
              <a:t> </a:t>
            </a:r>
            <a:r>
              <a:rPr lang="en-US" dirty="0" smtClean="0"/>
              <a:t>       how </a:t>
            </a:r>
            <a:r>
              <a:rPr lang="en-US" dirty="0"/>
              <a:t>to find key documents.</a:t>
            </a:r>
          </a:p>
          <a:p>
            <a:endParaRPr lang="en-US" dirty="0"/>
          </a:p>
        </p:txBody>
      </p:sp>
      <p:pic>
        <p:nvPicPr>
          <p:cNvPr id="4" name="Picture 3"/>
          <p:cNvPicPr>
            <a:picLocks noChangeAspect="1"/>
          </p:cNvPicPr>
          <p:nvPr/>
        </p:nvPicPr>
        <p:blipFill>
          <a:blip r:embed="rId2"/>
          <a:stretch>
            <a:fillRect/>
          </a:stretch>
        </p:blipFill>
        <p:spPr>
          <a:xfrm>
            <a:off x="8038683" y="6159930"/>
            <a:ext cx="779786" cy="402310"/>
          </a:xfrm>
          <a:prstGeom prst="rect">
            <a:avLst/>
          </a:prstGeom>
        </p:spPr>
      </p:pic>
    </p:spTree>
    <p:extLst>
      <p:ext uri="{BB962C8B-B14F-4D97-AF65-F5344CB8AC3E}">
        <p14:creationId xmlns:p14="http://schemas.microsoft.com/office/powerpoint/2010/main" val="41707064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4908" y="926760"/>
            <a:ext cx="8229600" cy="4525963"/>
          </a:xfrm>
        </p:spPr>
        <p:txBody>
          <a:bodyPr/>
          <a:lstStyle/>
          <a:p>
            <a:pPr marL="0" indent="0">
              <a:buNone/>
            </a:pPr>
            <a:r>
              <a:rPr lang="en-US" sz="3200" dirty="0" smtClean="0"/>
              <a:t>Board Recommendation (11/20/19 meeting)</a:t>
            </a:r>
          </a:p>
          <a:p>
            <a:pPr marL="0" indent="0">
              <a:buNone/>
            </a:pPr>
            <a:endParaRPr lang="en-US" sz="3200" dirty="0"/>
          </a:p>
          <a:p>
            <a:pPr marL="0" indent="0">
              <a:buNone/>
            </a:pPr>
            <a:r>
              <a:rPr lang="en-US" sz="2800" dirty="0" smtClean="0"/>
              <a:t>“The </a:t>
            </a:r>
            <a:r>
              <a:rPr lang="en-US" sz="2800" dirty="0"/>
              <a:t>Board recommends that the Department, as part of the Site Exposure Matrices, identify job categories at DOE sites that likely have worked throughout the applicable sites and would have had potential exposure to many or all listed toxic substances at those facilities</a:t>
            </a:r>
            <a:r>
              <a:rPr lang="en-US" sz="2800" dirty="0" smtClean="0"/>
              <a:t>.”</a:t>
            </a:r>
            <a:endParaRPr lang="en-US" sz="2800" dirty="0"/>
          </a:p>
          <a:p>
            <a:pPr marL="0" indent="0">
              <a:buNone/>
            </a:pPr>
            <a:endParaRPr lang="en-US" sz="3200" dirty="0"/>
          </a:p>
        </p:txBody>
      </p:sp>
    </p:spTree>
    <p:extLst>
      <p:ext uri="{BB962C8B-B14F-4D97-AF65-F5344CB8AC3E}">
        <p14:creationId xmlns:p14="http://schemas.microsoft.com/office/powerpoint/2010/main" val="5669130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62434" y="2332037"/>
            <a:ext cx="8229600" cy="4525963"/>
          </a:xfrm>
        </p:spPr>
        <p:txBody>
          <a:bodyPr/>
          <a:lstStyle/>
          <a:p>
            <a:pPr marL="0" indent="0">
              <a:buNone/>
            </a:pPr>
            <a:r>
              <a:rPr lang="en-US" sz="3200" dirty="0" smtClean="0"/>
              <a:t>IOM </a:t>
            </a:r>
            <a:r>
              <a:rPr lang="en-US" sz="3200" dirty="0" smtClean="0"/>
              <a:t>Review of SEM, 2013</a:t>
            </a:r>
            <a:endParaRPr lang="en-US" sz="3200" dirty="0"/>
          </a:p>
        </p:txBody>
      </p:sp>
    </p:spTree>
    <p:extLst>
      <p:ext uri="{BB962C8B-B14F-4D97-AF65-F5344CB8AC3E}">
        <p14:creationId xmlns:p14="http://schemas.microsoft.com/office/powerpoint/2010/main" val="23173154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931340"/>
            <a:ext cx="8229600" cy="1143000"/>
          </a:xfrm>
        </p:spPr>
        <p:txBody>
          <a:bodyPr/>
          <a:lstStyle/>
          <a:p>
            <a:pPr algn="l"/>
            <a:r>
              <a:rPr lang="en-US" sz="2800" dirty="0" smtClean="0"/>
              <a:t>“It is as least as likely as not that exposure to a toxic substance at the Department of Energy facility was a significant factor in aggravating, contributing to, or causing the illness”</a:t>
            </a:r>
            <a:endParaRPr lang="en-US" sz="2800" dirty="0"/>
          </a:p>
        </p:txBody>
      </p:sp>
      <p:sp>
        <p:nvSpPr>
          <p:cNvPr id="5" name="Content Placeholder 4"/>
          <p:cNvSpPr>
            <a:spLocks noGrp="1"/>
          </p:cNvSpPr>
          <p:nvPr>
            <p:ph idx="1"/>
          </p:nvPr>
        </p:nvSpPr>
        <p:spPr>
          <a:xfrm>
            <a:off x="815546" y="790836"/>
            <a:ext cx="8229600" cy="4525963"/>
          </a:xfrm>
        </p:spPr>
        <p:txBody>
          <a:bodyPr/>
          <a:lstStyle/>
          <a:p>
            <a:pPr marL="0" indent="0">
              <a:buNone/>
            </a:pPr>
            <a:r>
              <a:rPr lang="en-US" sz="3600" dirty="0" smtClean="0"/>
              <a:t>EEOICPA</a:t>
            </a:r>
          </a:p>
          <a:p>
            <a:endParaRPr lang="en-US" dirty="0"/>
          </a:p>
        </p:txBody>
      </p:sp>
    </p:spTree>
    <p:extLst>
      <p:ext uri="{BB962C8B-B14F-4D97-AF65-F5344CB8AC3E}">
        <p14:creationId xmlns:p14="http://schemas.microsoft.com/office/powerpoint/2010/main" val="720294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479" y="1018598"/>
            <a:ext cx="7772400" cy="1102519"/>
          </a:xfrm>
        </p:spPr>
        <p:txBody>
          <a:bodyPr/>
          <a:lstStyle/>
          <a:p>
            <a:r>
              <a:rPr lang="en-US" sz="2400" dirty="0"/>
              <a:t>DOL Responses to Board Recommendations (12/18/19)</a:t>
            </a:r>
          </a:p>
        </p:txBody>
      </p:sp>
      <p:sp>
        <p:nvSpPr>
          <p:cNvPr id="3" name="Subtitle 2"/>
          <p:cNvSpPr>
            <a:spLocks noGrp="1"/>
          </p:cNvSpPr>
          <p:nvPr>
            <p:ph type="subTitle" idx="1"/>
          </p:nvPr>
        </p:nvSpPr>
        <p:spPr>
          <a:xfrm>
            <a:off x="-1369540" y="1886017"/>
            <a:ext cx="6400800" cy="1314450"/>
          </a:xfrm>
        </p:spPr>
        <p:txBody>
          <a:bodyPr/>
          <a:lstStyle/>
          <a:p>
            <a:r>
              <a:rPr lang="en-US" sz="2100" dirty="0"/>
              <a:t>Occupational Asthma</a:t>
            </a:r>
          </a:p>
        </p:txBody>
      </p:sp>
      <p:pic>
        <p:nvPicPr>
          <p:cNvPr id="5" name="Picture 4"/>
          <p:cNvPicPr>
            <a:picLocks noChangeAspect="1"/>
          </p:cNvPicPr>
          <p:nvPr/>
        </p:nvPicPr>
        <p:blipFill>
          <a:blip r:embed="rId2"/>
          <a:stretch>
            <a:fillRect/>
          </a:stretch>
        </p:blipFill>
        <p:spPr>
          <a:xfrm>
            <a:off x="8038683" y="6159930"/>
            <a:ext cx="779786" cy="40231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0855" y="2543242"/>
            <a:ext cx="7052553" cy="3083668"/>
          </a:xfrm>
          <a:prstGeom prst="rect">
            <a:avLst/>
          </a:prstGeom>
        </p:spPr>
      </p:pic>
    </p:spTree>
    <p:extLst>
      <p:ext uri="{BB962C8B-B14F-4D97-AF65-F5344CB8AC3E}">
        <p14:creationId xmlns:p14="http://schemas.microsoft.com/office/powerpoint/2010/main" val="25768274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IARC Classifications</a:t>
            </a:r>
            <a:endParaRPr lang="en-US" dirty="0"/>
          </a:p>
        </p:txBody>
      </p:sp>
      <p:pic>
        <p:nvPicPr>
          <p:cNvPr id="4" name="Content Placeholder 3"/>
          <p:cNvPicPr>
            <a:picLocks noGrp="1" noChangeAspect="1"/>
          </p:cNvPicPr>
          <p:nvPr>
            <p:ph idx="1"/>
          </p:nvPr>
        </p:nvPicPr>
        <p:blipFill>
          <a:blip r:embed="rId2"/>
          <a:stretch>
            <a:fillRect/>
          </a:stretch>
        </p:blipFill>
        <p:spPr>
          <a:xfrm>
            <a:off x="1429483" y="1676921"/>
            <a:ext cx="6087325" cy="3915321"/>
          </a:xfrm>
          <a:prstGeom prst="rect">
            <a:avLst/>
          </a:prstGeom>
        </p:spPr>
      </p:pic>
    </p:spTree>
    <p:extLst>
      <p:ext uri="{BB962C8B-B14F-4D97-AF65-F5344CB8AC3E}">
        <p14:creationId xmlns:p14="http://schemas.microsoft.com/office/powerpoint/2010/main" val="9839969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IARC classifications 1 and 2A: definitions</a:t>
            </a:r>
            <a:endParaRPr lang="en-US" dirty="0"/>
          </a:p>
        </p:txBody>
      </p:sp>
      <p:pic>
        <p:nvPicPr>
          <p:cNvPr id="4" name="Content Placeholder 3"/>
          <p:cNvPicPr>
            <a:picLocks noGrp="1" noChangeAspect="1"/>
          </p:cNvPicPr>
          <p:nvPr>
            <p:ph idx="1"/>
          </p:nvPr>
        </p:nvPicPr>
        <p:blipFill>
          <a:blip r:embed="rId2"/>
          <a:stretch>
            <a:fillRect/>
          </a:stretch>
        </p:blipFill>
        <p:spPr>
          <a:xfrm>
            <a:off x="259454" y="1727098"/>
            <a:ext cx="8625092" cy="3302102"/>
          </a:xfrm>
          <a:prstGeom prst="rect">
            <a:avLst/>
          </a:prstGeom>
        </p:spPr>
      </p:pic>
    </p:spTree>
    <p:extLst>
      <p:ext uri="{BB962C8B-B14F-4D97-AF65-F5344CB8AC3E}">
        <p14:creationId xmlns:p14="http://schemas.microsoft.com/office/powerpoint/2010/main" val="6494362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3400" y="6096000"/>
            <a:ext cx="6858000" cy="646331"/>
          </a:xfrm>
          <a:prstGeom prst="rect">
            <a:avLst/>
          </a:prstGeom>
        </p:spPr>
        <p:txBody>
          <a:bodyPr wrap="square">
            <a:spAutoFit/>
          </a:bodyPr>
          <a:lstStyle/>
          <a:p>
            <a:r>
              <a:rPr lang="en-US" dirty="0" smtClean="0">
                <a:solidFill>
                  <a:srgbClr val="FFFF00"/>
                </a:solidFill>
              </a:rPr>
              <a:t>https</a:t>
            </a:r>
            <a:r>
              <a:rPr lang="en-US" dirty="0">
                <a:solidFill>
                  <a:srgbClr val="FFFF00"/>
                </a:solidFill>
              </a:rPr>
              <a:t>://monographs.iarc.fr/wp-content/uploads/2019/07/2019-SR-001-Revised_Preamble.pdf</a:t>
            </a:r>
          </a:p>
        </p:txBody>
      </p:sp>
      <p:graphicFrame>
        <p:nvGraphicFramePr>
          <p:cNvPr id="2" name="Table 1"/>
          <p:cNvGraphicFramePr>
            <a:graphicFrameLocks noGrp="1"/>
          </p:cNvGraphicFramePr>
          <p:nvPr/>
        </p:nvGraphicFramePr>
        <p:xfrm>
          <a:off x="381000" y="533400"/>
          <a:ext cx="8229600" cy="5410201"/>
        </p:xfrm>
        <a:graphic>
          <a:graphicData uri="http://schemas.openxmlformats.org/drawingml/2006/table">
            <a:tbl>
              <a:tblPr firstRow="1" bandRow="1">
                <a:tableStyleId>{2D5ABB26-0587-4C30-8999-92F81FD0307C}</a:tableStyleId>
              </a:tblPr>
              <a:tblGrid>
                <a:gridCol w="2057400"/>
                <a:gridCol w="2057400"/>
                <a:gridCol w="2057400"/>
                <a:gridCol w="2057400"/>
              </a:tblGrid>
              <a:tr h="706020">
                <a:tc>
                  <a:txBody>
                    <a:bodyPr/>
                    <a:lstStyle/>
                    <a:p>
                      <a:pPr algn="ctr"/>
                      <a:r>
                        <a:rPr lang="en-US" sz="1200" b="1" dirty="0" smtClean="0">
                          <a:solidFill>
                            <a:srgbClr val="000000"/>
                          </a:solidFill>
                        </a:rPr>
                        <a:t>Evidence of Cancer</a:t>
                      </a:r>
                      <a:r>
                        <a:rPr lang="en-US" sz="1200" b="1" baseline="0" dirty="0" smtClean="0">
                          <a:solidFill>
                            <a:srgbClr val="000000"/>
                          </a:solidFill>
                        </a:rPr>
                        <a:t> in Humans</a:t>
                      </a:r>
                      <a:endParaRPr lang="en-US" sz="1200" b="1" dirty="0">
                        <a:solidFill>
                          <a:srgbClr val="000000"/>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solidFill>
                  </a:tcPr>
                </a:tc>
                <a:tc>
                  <a:txBody>
                    <a:bodyPr/>
                    <a:lstStyle/>
                    <a:p>
                      <a:pPr algn="ctr"/>
                      <a:r>
                        <a:rPr lang="en-US" sz="1200" b="1" dirty="0" smtClean="0">
                          <a:solidFill>
                            <a:srgbClr val="000000"/>
                          </a:solidFill>
                        </a:rPr>
                        <a:t>Evidence of Cancer in Experimental Animals</a:t>
                      </a:r>
                      <a:endParaRPr lang="en-US" sz="1200" b="1" dirty="0">
                        <a:solidFill>
                          <a:srgbClr val="000000"/>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solidFill>
                  </a:tcPr>
                </a:tc>
                <a:tc>
                  <a:txBody>
                    <a:bodyPr/>
                    <a:lstStyle/>
                    <a:p>
                      <a:pPr algn="ctr"/>
                      <a:r>
                        <a:rPr lang="en-US" sz="1200" b="1" dirty="0" smtClean="0">
                          <a:solidFill>
                            <a:srgbClr val="000000"/>
                          </a:solidFill>
                        </a:rPr>
                        <a:t>Mechanistic</a:t>
                      </a:r>
                      <a:r>
                        <a:rPr lang="en-US" sz="1200" b="1" baseline="0" dirty="0" smtClean="0">
                          <a:solidFill>
                            <a:srgbClr val="000000"/>
                          </a:solidFill>
                        </a:rPr>
                        <a:t> Evidence</a:t>
                      </a:r>
                      <a:endParaRPr lang="en-US" sz="1200" b="1" dirty="0">
                        <a:solidFill>
                          <a:srgbClr val="000000"/>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solidFill>
                  </a:tcPr>
                </a:tc>
                <a:tc>
                  <a:txBody>
                    <a:bodyPr/>
                    <a:lstStyle/>
                    <a:p>
                      <a:pPr algn="ctr"/>
                      <a:r>
                        <a:rPr lang="en-US" sz="1200" b="1" dirty="0" smtClean="0">
                          <a:solidFill>
                            <a:srgbClr val="000000"/>
                          </a:solidFill>
                        </a:rPr>
                        <a:t>Evaluation</a:t>
                      </a:r>
                      <a:endParaRPr lang="en-US" sz="1200" b="1" dirty="0">
                        <a:solidFill>
                          <a:srgbClr val="000000"/>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solidFill>
                  </a:tcPr>
                </a:tc>
              </a:tr>
              <a:tr h="347749">
                <a:tc>
                  <a:txBody>
                    <a:bodyPr/>
                    <a:lstStyle/>
                    <a:p>
                      <a:pPr algn="ctr"/>
                      <a:r>
                        <a:rPr lang="en-US" sz="1200" dirty="0" smtClean="0">
                          <a:solidFill>
                            <a:srgbClr val="000000"/>
                          </a:solidFill>
                        </a:rPr>
                        <a:t>Sufficient</a:t>
                      </a:r>
                      <a:endParaRPr lang="en-US" sz="1200" dirty="0">
                        <a:solidFill>
                          <a:srgbClr val="000000"/>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lumMod val="20000"/>
                        <a:lumOff val="80000"/>
                      </a:schemeClr>
                    </a:solidFill>
                  </a:tcPr>
                </a:tc>
                <a:tc>
                  <a:txBody>
                    <a:bodyPr/>
                    <a:lstStyle/>
                    <a:p>
                      <a:pPr algn="ctr"/>
                      <a:endParaRPr lang="en-US" sz="1200" dirty="0">
                        <a:solidFill>
                          <a:srgbClr val="000000"/>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lumMod val="20000"/>
                        <a:lumOff val="80000"/>
                      </a:schemeClr>
                    </a:solidFill>
                  </a:tcPr>
                </a:tc>
                <a:tc>
                  <a:txBody>
                    <a:bodyPr/>
                    <a:lstStyle/>
                    <a:p>
                      <a:pPr algn="ctr"/>
                      <a:endParaRPr lang="en-US" sz="1200" dirty="0">
                        <a:solidFill>
                          <a:srgbClr val="000000"/>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lumMod val="20000"/>
                        <a:lumOff val="80000"/>
                      </a:schemeClr>
                    </a:solidFill>
                  </a:tcPr>
                </a:tc>
                <a:tc rowSpan="2">
                  <a:txBody>
                    <a:bodyPr/>
                    <a:lstStyle/>
                    <a:p>
                      <a:pPr algn="ctr"/>
                      <a:r>
                        <a:rPr lang="en-US" sz="1200" b="1" dirty="0" smtClean="0">
                          <a:solidFill>
                            <a:srgbClr val="000000"/>
                          </a:solidFill>
                        </a:rPr>
                        <a:t>Carcinogenic</a:t>
                      </a:r>
                      <a:r>
                        <a:rPr lang="en-US" sz="1200" b="1" baseline="0" dirty="0" smtClean="0">
                          <a:solidFill>
                            <a:srgbClr val="000000"/>
                          </a:solidFill>
                        </a:rPr>
                        <a:t> (Group 1)</a:t>
                      </a:r>
                      <a:endParaRPr lang="en-US" sz="1200" b="1" dirty="0">
                        <a:solidFill>
                          <a:srgbClr val="000000"/>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accent1">
                        <a:lumMod val="20000"/>
                        <a:lumOff val="80000"/>
                      </a:schemeClr>
                    </a:solidFill>
                  </a:tcPr>
                </a:tc>
              </a:tr>
              <a:tr h="494214">
                <a:tc>
                  <a:txBody>
                    <a:bodyPr/>
                    <a:lstStyle/>
                    <a:p>
                      <a:pPr algn="ctr"/>
                      <a:endParaRPr lang="en-US" sz="1200" dirty="0">
                        <a:solidFill>
                          <a:srgbClr val="000000"/>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accent1">
                        <a:lumMod val="20000"/>
                        <a:lumOff val="80000"/>
                      </a:schemeClr>
                    </a:solidFill>
                  </a:tcPr>
                </a:tc>
                <a:tc>
                  <a:txBody>
                    <a:bodyPr/>
                    <a:lstStyle/>
                    <a:p>
                      <a:pPr algn="ctr"/>
                      <a:r>
                        <a:rPr lang="en-US" sz="1200" dirty="0" smtClean="0">
                          <a:solidFill>
                            <a:srgbClr val="000000"/>
                          </a:solidFill>
                        </a:rPr>
                        <a:t>Sufficient</a:t>
                      </a:r>
                      <a:endParaRPr lang="en-US" sz="1200" dirty="0">
                        <a:solidFill>
                          <a:srgbClr val="000000"/>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accent1">
                        <a:lumMod val="20000"/>
                        <a:lumOff val="80000"/>
                      </a:schemeClr>
                    </a:solidFill>
                  </a:tcPr>
                </a:tc>
                <a:tc>
                  <a:txBody>
                    <a:bodyPr/>
                    <a:lstStyle/>
                    <a:p>
                      <a:pPr algn="ctr"/>
                      <a:r>
                        <a:rPr lang="en-US" sz="1200" dirty="0" smtClean="0">
                          <a:solidFill>
                            <a:srgbClr val="000000"/>
                          </a:solidFill>
                        </a:rPr>
                        <a:t>Strong</a:t>
                      </a:r>
                      <a:r>
                        <a:rPr lang="en-US" sz="1200" baseline="0" dirty="0" smtClean="0">
                          <a:solidFill>
                            <a:srgbClr val="000000"/>
                          </a:solidFill>
                        </a:rPr>
                        <a:t> (exposed humans)</a:t>
                      </a:r>
                      <a:endParaRPr lang="en-US" sz="1200" dirty="0">
                        <a:solidFill>
                          <a:srgbClr val="000000"/>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accent1">
                        <a:lumMod val="20000"/>
                        <a:lumOff val="80000"/>
                      </a:schemeClr>
                    </a:solidFill>
                  </a:tcPr>
                </a:tc>
                <a:tc vMerge="1">
                  <a:txBody>
                    <a:bodyPr/>
                    <a:lstStyle/>
                    <a:p>
                      <a:endParaRPr lang="en-US" dirty="0">
                        <a:solidFill>
                          <a:srgbClr val="000000"/>
                        </a:solidFill>
                      </a:endParaRPr>
                    </a:p>
                  </a:txBody>
                  <a:tcPr/>
                </a:tc>
              </a:tr>
              <a:tr h="347749">
                <a:tc>
                  <a:txBody>
                    <a:bodyPr/>
                    <a:lstStyle/>
                    <a:p>
                      <a:pPr algn="ctr"/>
                      <a:r>
                        <a:rPr lang="en-US" sz="1200" dirty="0" smtClean="0">
                          <a:solidFill>
                            <a:schemeClr val="bg2"/>
                          </a:solidFill>
                        </a:rPr>
                        <a:t>Limited</a:t>
                      </a:r>
                      <a:endParaRPr lang="en-US" sz="1200" dirty="0">
                        <a:solidFill>
                          <a:schemeClr val="bg2"/>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tc>
                  <a:txBody>
                    <a:bodyPr/>
                    <a:lstStyle/>
                    <a:p>
                      <a:pPr algn="ctr"/>
                      <a:r>
                        <a:rPr lang="en-US" sz="1200" dirty="0" smtClean="0">
                          <a:solidFill>
                            <a:schemeClr val="bg2"/>
                          </a:solidFill>
                        </a:rPr>
                        <a:t>Sufficient</a:t>
                      </a:r>
                      <a:endParaRPr lang="en-US" sz="1200" dirty="0">
                        <a:solidFill>
                          <a:schemeClr val="bg2"/>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tc>
                  <a:txBody>
                    <a:bodyPr/>
                    <a:lstStyle/>
                    <a:p>
                      <a:pPr algn="ctr"/>
                      <a:endParaRPr lang="en-US" sz="1200" dirty="0">
                        <a:solidFill>
                          <a:schemeClr val="bg2"/>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tc rowSpan="4">
                  <a:txBody>
                    <a:bodyPr/>
                    <a:lstStyle/>
                    <a:p>
                      <a:pPr marL="0" algn="ctr" defTabSz="914400" rtl="0" eaLnBrk="1" latinLnBrk="0" hangingPunct="1"/>
                      <a:r>
                        <a:rPr lang="en-US" sz="1200" b="1" kern="1200" dirty="0" smtClean="0">
                          <a:solidFill>
                            <a:schemeClr val="bg2"/>
                          </a:solidFill>
                        </a:rPr>
                        <a:t>Probably carcinogenic (Group 2A)</a:t>
                      </a:r>
                      <a:endParaRPr lang="en-US" sz="1200" b="1" kern="1200" dirty="0">
                        <a:solidFill>
                          <a:schemeClr val="bg2"/>
                        </a:solidFill>
                        <a:latin typeface="+mn-lt"/>
                        <a:ea typeface="+mn-ea"/>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tx2"/>
                    </a:solidFill>
                  </a:tcPr>
                </a:tc>
              </a:tr>
              <a:tr h="347749">
                <a:tc>
                  <a:txBody>
                    <a:bodyPr/>
                    <a:lstStyle/>
                    <a:p>
                      <a:pPr algn="ctr"/>
                      <a:r>
                        <a:rPr lang="en-US" sz="1200" dirty="0" smtClean="0">
                          <a:solidFill>
                            <a:schemeClr val="bg2"/>
                          </a:solidFill>
                        </a:rPr>
                        <a:t>Limited</a:t>
                      </a:r>
                      <a:endParaRPr lang="en-US" sz="1200" dirty="0">
                        <a:solidFill>
                          <a:schemeClr val="bg2"/>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tc>
                  <a:txBody>
                    <a:bodyPr/>
                    <a:lstStyle/>
                    <a:p>
                      <a:pPr algn="ctr"/>
                      <a:endParaRPr lang="en-US" sz="1200" dirty="0">
                        <a:solidFill>
                          <a:schemeClr val="bg2"/>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tc>
                  <a:txBody>
                    <a:bodyPr/>
                    <a:lstStyle/>
                    <a:p>
                      <a:pPr algn="ctr"/>
                      <a:r>
                        <a:rPr lang="en-US" sz="1200" dirty="0" smtClean="0">
                          <a:solidFill>
                            <a:schemeClr val="bg2"/>
                          </a:solidFill>
                        </a:rPr>
                        <a:t>Strong</a:t>
                      </a:r>
                      <a:endParaRPr lang="en-US" sz="1200" dirty="0">
                        <a:solidFill>
                          <a:schemeClr val="bg2"/>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tc vMerge="1">
                  <a:txBody>
                    <a:bodyPr/>
                    <a:lstStyle/>
                    <a:p>
                      <a:endParaRPr lang="en-US" dirty="0">
                        <a:solidFill>
                          <a:srgbClr val="000000"/>
                        </a:solidFill>
                      </a:endParaRPr>
                    </a:p>
                  </a:txBody>
                  <a:tcPr/>
                </a:tc>
              </a:tr>
              <a:tr h="494252">
                <a:tc>
                  <a:txBody>
                    <a:bodyPr/>
                    <a:lstStyle/>
                    <a:p>
                      <a:pPr algn="ctr"/>
                      <a:endParaRPr lang="en-US" sz="1200" dirty="0">
                        <a:solidFill>
                          <a:schemeClr val="bg2"/>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tc>
                  <a:txBody>
                    <a:bodyPr/>
                    <a:lstStyle/>
                    <a:p>
                      <a:pPr algn="ctr"/>
                      <a:r>
                        <a:rPr lang="en-US" sz="1200" dirty="0" smtClean="0">
                          <a:solidFill>
                            <a:schemeClr val="bg2"/>
                          </a:solidFill>
                        </a:rPr>
                        <a:t>Sufficient</a:t>
                      </a:r>
                      <a:endParaRPr lang="en-US" sz="1200" dirty="0">
                        <a:solidFill>
                          <a:schemeClr val="bg2"/>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tc>
                  <a:txBody>
                    <a:bodyPr/>
                    <a:lstStyle/>
                    <a:p>
                      <a:pPr algn="ctr"/>
                      <a:r>
                        <a:rPr lang="en-US" sz="1200" dirty="0" smtClean="0">
                          <a:solidFill>
                            <a:schemeClr val="bg2"/>
                          </a:solidFill>
                        </a:rPr>
                        <a:t>Strong (human cells or tissues)</a:t>
                      </a:r>
                      <a:endParaRPr lang="en-US" sz="1200" dirty="0">
                        <a:solidFill>
                          <a:schemeClr val="bg2"/>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tc vMerge="1">
                  <a:txBody>
                    <a:bodyPr/>
                    <a:lstStyle/>
                    <a:p>
                      <a:endParaRPr lang="en-US" dirty="0">
                        <a:solidFill>
                          <a:srgbClr val="000000"/>
                        </a:solidFill>
                      </a:endParaRPr>
                    </a:p>
                  </a:txBody>
                  <a:tcPr/>
                </a:tc>
              </a:tr>
              <a:tr h="494214">
                <a:tc>
                  <a:txBody>
                    <a:bodyPr/>
                    <a:lstStyle/>
                    <a:p>
                      <a:pPr algn="ctr"/>
                      <a:endParaRPr lang="en-US" sz="1200" dirty="0">
                        <a:solidFill>
                          <a:schemeClr val="bg2"/>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tx2"/>
                    </a:solidFill>
                  </a:tcPr>
                </a:tc>
                <a:tc>
                  <a:txBody>
                    <a:bodyPr/>
                    <a:lstStyle/>
                    <a:p>
                      <a:pPr algn="ctr"/>
                      <a:endParaRPr lang="en-US" sz="1200" dirty="0">
                        <a:solidFill>
                          <a:schemeClr val="bg2"/>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tx2"/>
                    </a:solidFill>
                  </a:tcPr>
                </a:tc>
                <a:tc>
                  <a:txBody>
                    <a:bodyPr/>
                    <a:lstStyle/>
                    <a:p>
                      <a:pPr algn="ctr"/>
                      <a:r>
                        <a:rPr lang="en-US" sz="1200" dirty="0" smtClean="0">
                          <a:solidFill>
                            <a:schemeClr val="bg2"/>
                          </a:solidFill>
                        </a:rPr>
                        <a:t>Strong</a:t>
                      </a:r>
                      <a:r>
                        <a:rPr lang="en-US" sz="1200" baseline="0" dirty="0" smtClean="0">
                          <a:solidFill>
                            <a:schemeClr val="bg2"/>
                          </a:solidFill>
                        </a:rPr>
                        <a:t> (mechanistic class)</a:t>
                      </a:r>
                      <a:endParaRPr lang="en-US" sz="1200" dirty="0">
                        <a:solidFill>
                          <a:schemeClr val="bg2"/>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tx2"/>
                    </a:solidFill>
                  </a:tcPr>
                </a:tc>
                <a:tc vMerge="1">
                  <a:txBody>
                    <a:bodyPr/>
                    <a:lstStyle/>
                    <a:p>
                      <a:endParaRPr lang="en-US" dirty="0">
                        <a:solidFill>
                          <a:srgbClr val="000000"/>
                        </a:solidFill>
                      </a:endParaRPr>
                    </a:p>
                  </a:txBody>
                  <a:tcPr/>
                </a:tc>
              </a:tr>
              <a:tr h="347749">
                <a:tc>
                  <a:txBody>
                    <a:bodyPr/>
                    <a:lstStyle/>
                    <a:p>
                      <a:pPr algn="ctr"/>
                      <a:r>
                        <a:rPr lang="en-US" sz="1200" dirty="0" smtClean="0">
                          <a:solidFill>
                            <a:srgbClr val="000000"/>
                          </a:solidFill>
                        </a:rPr>
                        <a:t>Limited</a:t>
                      </a:r>
                      <a:endParaRPr lang="en-US" sz="1200" dirty="0">
                        <a:solidFill>
                          <a:srgbClr val="000000"/>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lumMod val="20000"/>
                        <a:lumOff val="80000"/>
                      </a:schemeClr>
                    </a:solidFill>
                  </a:tcPr>
                </a:tc>
                <a:tc>
                  <a:txBody>
                    <a:bodyPr/>
                    <a:lstStyle/>
                    <a:p>
                      <a:pPr algn="ctr"/>
                      <a:endParaRPr lang="en-US" sz="1200" dirty="0">
                        <a:solidFill>
                          <a:srgbClr val="000000"/>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lumMod val="20000"/>
                        <a:lumOff val="80000"/>
                      </a:schemeClr>
                    </a:solidFill>
                  </a:tcPr>
                </a:tc>
                <a:tc>
                  <a:txBody>
                    <a:bodyPr/>
                    <a:lstStyle/>
                    <a:p>
                      <a:pPr algn="ctr"/>
                      <a:endParaRPr lang="en-US" sz="1200" dirty="0">
                        <a:solidFill>
                          <a:srgbClr val="000000"/>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lumMod val="20000"/>
                        <a:lumOff val="80000"/>
                      </a:schemeClr>
                    </a:solidFill>
                  </a:tcPr>
                </a:tc>
                <a:tc rowSpan="3">
                  <a:txBody>
                    <a:bodyPr/>
                    <a:lstStyle/>
                    <a:p>
                      <a:pPr algn="ctr"/>
                      <a:r>
                        <a:rPr lang="en-US" sz="1200" b="1" dirty="0" smtClean="0">
                          <a:solidFill>
                            <a:srgbClr val="000000"/>
                          </a:solidFill>
                        </a:rPr>
                        <a:t>Possibly carcinogenic (Group 2B)</a:t>
                      </a:r>
                      <a:endParaRPr lang="en-US" sz="1200" b="1" dirty="0">
                        <a:solidFill>
                          <a:srgbClr val="000000"/>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accent1">
                        <a:lumMod val="20000"/>
                        <a:lumOff val="80000"/>
                      </a:schemeClr>
                    </a:solidFill>
                  </a:tcPr>
                </a:tc>
              </a:tr>
              <a:tr h="347749">
                <a:tc>
                  <a:txBody>
                    <a:bodyPr/>
                    <a:lstStyle/>
                    <a:p>
                      <a:pPr algn="ctr"/>
                      <a:endParaRPr lang="en-US" sz="1200" dirty="0">
                        <a:solidFill>
                          <a:srgbClr val="000000"/>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lumMod val="20000"/>
                        <a:lumOff val="80000"/>
                      </a:schemeClr>
                    </a:solidFill>
                  </a:tcPr>
                </a:tc>
                <a:tc>
                  <a:txBody>
                    <a:bodyPr/>
                    <a:lstStyle/>
                    <a:p>
                      <a:pPr algn="ctr"/>
                      <a:r>
                        <a:rPr lang="en-US" sz="1200" dirty="0" smtClean="0">
                          <a:solidFill>
                            <a:srgbClr val="000000"/>
                          </a:solidFill>
                        </a:rPr>
                        <a:t>Sufficient</a:t>
                      </a:r>
                      <a:endParaRPr lang="en-US" sz="1200" dirty="0">
                        <a:solidFill>
                          <a:srgbClr val="000000"/>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lumMod val="20000"/>
                        <a:lumOff val="80000"/>
                      </a:schemeClr>
                    </a:solidFill>
                  </a:tcPr>
                </a:tc>
                <a:tc>
                  <a:txBody>
                    <a:bodyPr/>
                    <a:lstStyle/>
                    <a:p>
                      <a:pPr algn="ctr"/>
                      <a:endParaRPr lang="en-US" sz="1200" dirty="0">
                        <a:solidFill>
                          <a:srgbClr val="000000"/>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lumMod val="20000"/>
                        <a:lumOff val="80000"/>
                      </a:schemeClr>
                    </a:solidFill>
                  </a:tcPr>
                </a:tc>
                <a:tc vMerge="1">
                  <a:txBody>
                    <a:bodyPr/>
                    <a:lstStyle/>
                    <a:p>
                      <a:endParaRPr lang="en-US" dirty="0">
                        <a:solidFill>
                          <a:srgbClr val="000000"/>
                        </a:solidFill>
                      </a:endParaRPr>
                    </a:p>
                  </a:txBody>
                  <a:tcPr/>
                </a:tc>
              </a:tr>
              <a:tr h="494252">
                <a:tc>
                  <a:txBody>
                    <a:bodyPr/>
                    <a:lstStyle/>
                    <a:p>
                      <a:pPr algn="ctr"/>
                      <a:endParaRPr lang="en-US" sz="1200" dirty="0">
                        <a:solidFill>
                          <a:srgbClr val="000000"/>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accent1">
                        <a:lumMod val="20000"/>
                        <a:lumOff val="80000"/>
                      </a:schemeClr>
                    </a:solidFill>
                  </a:tcPr>
                </a:tc>
                <a:tc>
                  <a:txBody>
                    <a:bodyPr/>
                    <a:lstStyle/>
                    <a:p>
                      <a:pPr algn="ctr"/>
                      <a:endParaRPr lang="en-US" sz="1200" dirty="0">
                        <a:solidFill>
                          <a:srgbClr val="000000"/>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accent1">
                        <a:lumMod val="20000"/>
                        <a:lumOff val="80000"/>
                      </a:schemeClr>
                    </a:solidFill>
                  </a:tcPr>
                </a:tc>
                <a:tc>
                  <a:txBody>
                    <a:bodyPr/>
                    <a:lstStyle/>
                    <a:p>
                      <a:pPr algn="ctr"/>
                      <a:r>
                        <a:rPr lang="en-US" sz="1200" dirty="0" smtClean="0">
                          <a:solidFill>
                            <a:srgbClr val="000000"/>
                          </a:solidFill>
                        </a:rPr>
                        <a:t>Strong (experimental</a:t>
                      </a:r>
                      <a:r>
                        <a:rPr lang="en-US" sz="1200" baseline="0" dirty="0" smtClean="0">
                          <a:solidFill>
                            <a:srgbClr val="000000"/>
                          </a:solidFill>
                        </a:rPr>
                        <a:t> systems)</a:t>
                      </a:r>
                      <a:endParaRPr lang="en-US" sz="1200" dirty="0">
                        <a:solidFill>
                          <a:srgbClr val="000000"/>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accent1">
                        <a:lumMod val="20000"/>
                        <a:lumOff val="80000"/>
                      </a:schemeClr>
                    </a:solidFill>
                  </a:tcPr>
                </a:tc>
                <a:tc vMerge="1">
                  <a:txBody>
                    <a:bodyPr/>
                    <a:lstStyle/>
                    <a:p>
                      <a:endParaRPr lang="en-US" dirty="0">
                        <a:solidFill>
                          <a:srgbClr val="000000"/>
                        </a:solidFill>
                      </a:endParaRPr>
                    </a:p>
                  </a:txBody>
                  <a:tcPr/>
                </a:tc>
              </a:tr>
              <a:tr h="494252">
                <a:tc>
                  <a:txBody>
                    <a:bodyPr/>
                    <a:lstStyle/>
                    <a:p>
                      <a:pPr algn="ctr"/>
                      <a:endParaRPr lang="en-US" sz="1200" dirty="0">
                        <a:solidFill>
                          <a:srgbClr val="000000"/>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c>
                  <a:txBody>
                    <a:bodyPr/>
                    <a:lstStyle/>
                    <a:p>
                      <a:pPr algn="ctr"/>
                      <a:r>
                        <a:rPr lang="en-US" sz="1200" dirty="0" smtClean="0">
                          <a:solidFill>
                            <a:srgbClr val="000000"/>
                          </a:solidFill>
                        </a:rPr>
                        <a:t>Sufficient</a:t>
                      </a:r>
                      <a:endParaRPr lang="en-US" sz="1200" dirty="0">
                        <a:solidFill>
                          <a:srgbClr val="000000"/>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c>
                  <a:txBody>
                    <a:bodyPr/>
                    <a:lstStyle/>
                    <a:p>
                      <a:pPr algn="ctr"/>
                      <a:r>
                        <a:rPr lang="en-US" sz="1200" dirty="0" smtClean="0">
                          <a:solidFill>
                            <a:srgbClr val="000000"/>
                          </a:solidFill>
                        </a:rPr>
                        <a:t>Strong (does not operate in humans)</a:t>
                      </a:r>
                      <a:endParaRPr lang="en-US" sz="1200" dirty="0">
                        <a:solidFill>
                          <a:srgbClr val="000000"/>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c rowSpan="2">
                  <a:txBody>
                    <a:bodyPr/>
                    <a:lstStyle/>
                    <a:p>
                      <a:pPr algn="ctr"/>
                      <a:r>
                        <a:rPr lang="en-US" sz="1200" b="1" dirty="0" smtClean="0">
                          <a:solidFill>
                            <a:srgbClr val="000000"/>
                          </a:solidFill>
                        </a:rPr>
                        <a:t>Not classifiable</a:t>
                      </a:r>
                      <a:r>
                        <a:rPr lang="en-US" sz="1200" b="1" baseline="0" dirty="0" smtClean="0">
                          <a:solidFill>
                            <a:srgbClr val="000000"/>
                          </a:solidFill>
                        </a:rPr>
                        <a:t> (Group 3)</a:t>
                      </a:r>
                      <a:endParaRPr lang="en-US" sz="1200" b="1" dirty="0">
                        <a:solidFill>
                          <a:srgbClr val="000000"/>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r>
              <a:tr h="494252">
                <a:tc>
                  <a:txBody>
                    <a:bodyPr/>
                    <a:lstStyle/>
                    <a:p>
                      <a:pPr algn="ctr"/>
                      <a:endParaRPr lang="en-US" sz="1200" dirty="0">
                        <a:solidFill>
                          <a:srgbClr val="000000"/>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c>
                  <a:txBody>
                    <a:bodyPr/>
                    <a:lstStyle/>
                    <a:p>
                      <a:pPr algn="ctr"/>
                      <a:r>
                        <a:rPr lang="en-US" sz="1200" dirty="0" smtClean="0">
                          <a:solidFill>
                            <a:srgbClr val="000000"/>
                          </a:solidFill>
                        </a:rPr>
                        <a:t>All other situations not listed</a:t>
                      </a:r>
                      <a:r>
                        <a:rPr lang="en-US" sz="1200" baseline="0" dirty="0" smtClean="0">
                          <a:solidFill>
                            <a:srgbClr val="000000"/>
                          </a:solidFill>
                        </a:rPr>
                        <a:t> above</a:t>
                      </a:r>
                      <a:endParaRPr lang="en-US" sz="1200" dirty="0">
                        <a:solidFill>
                          <a:srgbClr val="000000"/>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c>
                  <a:txBody>
                    <a:bodyPr/>
                    <a:lstStyle/>
                    <a:p>
                      <a:pPr algn="ctr"/>
                      <a:endParaRPr lang="en-US" sz="1200" dirty="0">
                        <a:solidFill>
                          <a:srgbClr val="000000"/>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c vMerge="1">
                  <a:txBody>
                    <a:bodyPr/>
                    <a:lstStyle/>
                    <a:p>
                      <a:endParaRPr lang="en-US" dirty="0">
                        <a:solidFill>
                          <a:srgbClr val="000000"/>
                        </a:solidFill>
                      </a:endParaRPr>
                    </a:p>
                  </a:txBody>
                  <a:tcPr/>
                </a:tc>
              </a:tr>
            </a:tbl>
          </a:graphicData>
        </a:graphic>
      </p:graphicFrame>
    </p:spTree>
    <p:extLst>
      <p:ext uri="{BB962C8B-B14F-4D97-AF65-F5344CB8AC3E}">
        <p14:creationId xmlns:p14="http://schemas.microsoft.com/office/powerpoint/2010/main" val="26456241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724400" y="1524000"/>
            <a:ext cx="2362200" cy="830997"/>
          </a:xfrm>
          <a:prstGeom prst="rect">
            <a:avLst/>
          </a:prstGeom>
          <a:noFill/>
        </p:spPr>
        <p:txBody>
          <a:bodyPr wrap="square" rtlCol="0">
            <a:spAutoFit/>
          </a:bodyPr>
          <a:lstStyle/>
          <a:p>
            <a:pPr algn="ctr"/>
            <a:r>
              <a:rPr lang="en-US" sz="2400" dirty="0" smtClean="0">
                <a:solidFill>
                  <a:srgbClr val="FFFF00"/>
                </a:solidFill>
              </a:rPr>
              <a:t>80,000 chemicals in use in USA</a:t>
            </a:r>
            <a:endParaRPr lang="en-US" sz="2400" dirty="0">
              <a:solidFill>
                <a:srgbClr val="FFFF00"/>
              </a:solidFill>
            </a:endParaRPr>
          </a:p>
        </p:txBody>
      </p:sp>
      <p:sp>
        <p:nvSpPr>
          <p:cNvPr id="11" name="TextBox 10"/>
          <p:cNvSpPr txBox="1"/>
          <p:nvPr/>
        </p:nvSpPr>
        <p:spPr>
          <a:xfrm>
            <a:off x="3521868" y="5578366"/>
            <a:ext cx="1547813" cy="1200329"/>
          </a:xfrm>
          <a:prstGeom prst="rect">
            <a:avLst/>
          </a:prstGeom>
          <a:noFill/>
        </p:spPr>
        <p:txBody>
          <a:bodyPr wrap="square" rtlCol="0">
            <a:spAutoFit/>
          </a:bodyPr>
          <a:lstStyle/>
          <a:p>
            <a:pPr algn="ctr"/>
            <a:r>
              <a:rPr lang="en-US" sz="2400" dirty="0" smtClean="0">
                <a:solidFill>
                  <a:srgbClr val="FFFF00"/>
                </a:solidFill>
              </a:rPr>
              <a:t>~1,000 evaluated by IARC</a:t>
            </a:r>
            <a:endParaRPr lang="en-US" sz="2400" dirty="0">
              <a:solidFill>
                <a:srgbClr val="FFFF00"/>
              </a:solidFill>
            </a:endParaRPr>
          </a:p>
        </p:txBody>
      </p:sp>
      <p:cxnSp>
        <p:nvCxnSpPr>
          <p:cNvPr id="13" name="Straight Arrow Connector 12"/>
          <p:cNvCxnSpPr/>
          <p:nvPr/>
        </p:nvCxnSpPr>
        <p:spPr bwMode="auto">
          <a:xfrm flipH="1" flipV="1">
            <a:off x="3220475" y="5194810"/>
            <a:ext cx="413477" cy="596325"/>
          </a:xfrm>
          <a:prstGeom prst="straightConnector1">
            <a:avLst/>
          </a:prstGeom>
          <a:solidFill>
            <a:schemeClr val="accent1"/>
          </a:solidFill>
          <a:ln w="19050" cap="flat" cmpd="sng" algn="ctr">
            <a:solidFill>
              <a:schemeClr val="tx2"/>
            </a:solidFill>
            <a:prstDash val="solid"/>
            <a:round/>
            <a:headEnd type="none" w="med" len="med"/>
            <a:tailEnd type="arrow"/>
          </a:ln>
          <a:effectLst/>
        </p:spPr>
      </p:cxnSp>
      <p:graphicFrame>
        <p:nvGraphicFramePr>
          <p:cNvPr id="16" name="Chart 15"/>
          <p:cNvGraphicFramePr>
            <a:graphicFrameLocks/>
          </p:cNvGraphicFramePr>
          <p:nvPr>
            <p:extLst/>
          </p:nvPr>
        </p:nvGraphicFramePr>
        <p:xfrm>
          <a:off x="-152400" y="1249353"/>
          <a:ext cx="5286375" cy="4152900"/>
        </p:xfrm>
        <a:graphic>
          <a:graphicData uri="http://schemas.openxmlformats.org/drawingml/2006/chart">
            <c:chart xmlns:c="http://schemas.openxmlformats.org/drawingml/2006/chart" xmlns:r="http://schemas.openxmlformats.org/officeDocument/2006/relationships" r:id="rId2"/>
          </a:graphicData>
        </a:graphic>
      </p:graphicFrame>
      <p:cxnSp>
        <p:nvCxnSpPr>
          <p:cNvPr id="18" name="Straight Arrow Connector 17"/>
          <p:cNvCxnSpPr/>
          <p:nvPr/>
        </p:nvCxnSpPr>
        <p:spPr bwMode="auto">
          <a:xfrm flipH="1">
            <a:off x="4295775" y="2012510"/>
            <a:ext cx="428625" cy="157654"/>
          </a:xfrm>
          <a:prstGeom prst="straightConnector1">
            <a:avLst/>
          </a:prstGeom>
          <a:solidFill>
            <a:schemeClr val="accent1"/>
          </a:solidFill>
          <a:ln w="19050" cap="flat" cmpd="sng" algn="ctr">
            <a:solidFill>
              <a:schemeClr val="tx2"/>
            </a:solidFill>
            <a:prstDash val="solid"/>
            <a:round/>
            <a:headEnd type="none" w="med" len="med"/>
            <a:tailEnd type="arrow"/>
          </a:ln>
          <a:effectLst/>
        </p:spPr>
      </p:cxnSp>
      <p:sp>
        <p:nvSpPr>
          <p:cNvPr id="12" name="TextBox 11"/>
          <p:cNvSpPr txBox="1"/>
          <p:nvPr/>
        </p:nvSpPr>
        <p:spPr>
          <a:xfrm>
            <a:off x="381000" y="354126"/>
            <a:ext cx="8077200" cy="461665"/>
          </a:xfrm>
          <a:prstGeom prst="rect">
            <a:avLst/>
          </a:prstGeom>
          <a:noFill/>
        </p:spPr>
        <p:txBody>
          <a:bodyPr wrap="square" rtlCol="0">
            <a:spAutoFit/>
          </a:bodyPr>
          <a:lstStyle/>
          <a:p>
            <a:r>
              <a:rPr lang="en-US" sz="2400" dirty="0" smtClean="0">
                <a:solidFill>
                  <a:srgbClr val="FFFF00"/>
                </a:solidFill>
              </a:rPr>
              <a:t>Proportion of Total Chemicals used in USA evaluated by IARC</a:t>
            </a:r>
            <a:endParaRPr lang="en-US" sz="2400" dirty="0">
              <a:solidFill>
                <a:srgbClr val="FFFF00"/>
              </a:solidFill>
            </a:endParaRPr>
          </a:p>
        </p:txBody>
      </p:sp>
      <p:sp>
        <p:nvSpPr>
          <p:cNvPr id="15" name="Right Brace 14"/>
          <p:cNvSpPr/>
          <p:nvPr/>
        </p:nvSpPr>
        <p:spPr bwMode="auto">
          <a:xfrm>
            <a:off x="5116074" y="5671031"/>
            <a:ext cx="446269" cy="910968"/>
          </a:xfrm>
          <a:prstGeom prst="rightBrace">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smtClean="0">
              <a:solidFill>
                <a:srgbClr val="FF0000"/>
              </a:solidFill>
            </a:endParaRPr>
          </a:p>
        </p:txBody>
      </p:sp>
      <p:graphicFrame>
        <p:nvGraphicFramePr>
          <p:cNvPr id="22" name="Chart 21"/>
          <p:cNvGraphicFramePr>
            <a:graphicFrameLocks/>
          </p:cNvGraphicFramePr>
          <p:nvPr>
            <p:extLst/>
          </p:nvPr>
        </p:nvGraphicFramePr>
        <p:xfrm>
          <a:off x="5903241" y="5402253"/>
          <a:ext cx="2207172" cy="13131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675053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91152"/>
            <a:ext cx="8153400" cy="738664"/>
          </a:xfrm>
          <a:prstGeom prst="rect">
            <a:avLst/>
          </a:prstGeom>
          <a:noFill/>
        </p:spPr>
        <p:txBody>
          <a:bodyPr wrap="square" rtlCol="0">
            <a:spAutoFit/>
          </a:bodyPr>
          <a:lstStyle/>
          <a:p>
            <a:r>
              <a:rPr lang="en-US" sz="2400" b="1" dirty="0">
                <a:solidFill>
                  <a:srgbClr val="FFFF00"/>
                </a:solidFill>
              </a:rPr>
              <a:t>Agents Classified by the IARC Monographs, Volumes 1-125</a:t>
            </a:r>
          </a:p>
          <a:p>
            <a:endParaRPr lang="en-US" dirty="0">
              <a:solidFill>
                <a:srgbClr val="FFFF00"/>
              </a:solidFill>
            </a:endParaRPr>
          </a:p>
        </p:txBody>
      </p:sp>
      <p:grpSp>
        <p:nvGrpSpPr>
          <p:cNvPr id="18" name="Group 17"/>
          <p:cNvGrpSpPr/>
          <p:nvPr/>
        </p:nvGrpSpPr>
        <p:grpSpPr>
          <a:xfrm>
            <a:off x="685800" y="991601"/>
            <a:ext cx="7723322" cy="5477822"/>
            <a:chOff x="685800" y="1057733"/>
            <a:chExt cx="7723322" cy="5477822"/>
          </a:xfrm>
        </p:grpSpPr>
        <p:grpSp>
          <p:nvGrpSpPr>
            <p:cNvPr id="15" name="Group 14"/>
            <p:cNvGrpSpPr/>
            <p:nvPr/>
          </p:nvGrpSpPr>
          <p:grpSpPr>
            <a:xfrm>
              <a:off x="685800" y="1600200"/>
              <a:ext cx="7723322" cy="4935355"/>
              <a:chOff x="533400" y="1070407"/>
              <a:chExt cx="7723322" cy="4935355"/>
            </a:xfrm>
          </p:grpSpPr>
          <p:graphicFrame>
            <p:nvGraphicFramePr>
              <p:cNvPr id="4" name="Chart 3"/>
              <p:cNvGraphicFramePr>
                <a:graphicFrameLocks/>
              </p:cNvGraphicFramePr>
              <p:nvPr>
                <p:extLst/>
              </p:nvPr>
            </p:nvGraphicFramePr>
            <p:xfrm>
              <a:off x="1371600" y="1070407"/>
              <a:ext cx="6096000" cy="4931545"/>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p:cNvSpPr txBox="1"/>
              <p:nvPr/>
            </p:nvSpPr>
            <p:spPr>
              <a:xfrm>
                <a:off x="533400" y="1073926"/>
                <a:ext cx="838200" cy="4928616"/>
              </a:xfrm>
              <a:prstGeom prst="rect">
                <a:avLst/>
              </a:prstGeom>
              <a:solidFill>
                <a:schemeClr val="tx1"/>
              </a:solidFill>
            </p:spPr>
            <p:txBody>
              <a:bodyPr wrap="square" rtlCol="0">
                <a:spAutoFit/>
              </a:bodyPr>
              <a:lstStyle/>
              <a:p>
                <a:endParaRPr lang="en-US" dirty="0">
                  <a:solidFill>
                    <a:srgbClr val="FFFFFF"/>
                  </a:solidFill>
                </a:endParaRPr>
              </a:p>
            </p:txBody>
          </p:sp>
          <p:sp>
            <p:nvSpPr>
              <p:cNvPr id="14" name="TextBox 13"/>
              <p:cNvSpPr txBox="1"/>
              <p:nvPr/>
            </p:nvSpPr>
            <p:spPr>
              <a:xfrm>
                <a:off x="7418522" y="1077146"/>
                <a:ext cx="838200" cy="4928616"/>
              </a:xfrm>
              <a:prstGeom prst="rect">
                <a:avLst/>
              </a:prstGeom>
              <a:solidFill>
                <a:schemeClr val="tx1"/>
              </a:solidFill>
            </p:spPr>
            <p:txBody>
              <a:bodyPr wrap="square" rtlCol="0">
                <a:spAutoFit/>
              </a:bodyPr>
              <a:lstStyle/>
              <a:p>
                <a:endParaRPr lang="en-US" dirty="0">
                  <a:solidFill>
                    <a:srgbClr val="FFFFFF"/>
                  </a:solidFill>
                </a:endParaRPr>
              </a:p>
            </p:txBody>
          </p:sp>
        </p:grpSp>
        <p:sp>
          <p:nvSpPr>
            <p:cNvPr id="16" name="TextBox 15"/>
            <p:cNvSpPr txBox="1"/>
            <p:nvPr/>
          </p:nvSpPr>
          <p:spPr>
            <a:xfrm>
              <a:off x="685800" y="1057733"/>
              <a:ext cx="7723322" cy="562717"/>
            </a:xfrm>
            <a:prstGeom prst="rect">
              <a:avLst/>
            </a:prstGeom>
            <a:solidFill>
              <a:schemeClr val="tx1"/>
            </a:solidFill>
          </p:spPr>
          <p:txBody>
            <a:bodyPr wrap="square" rtlCol="0">
              <a:spAutoFit/>
            </a:bodyPr>
            <a:lstStyle/>
            <a:p>
              <a:endParaRPr lang="en-US" dirty="0">
                <a:solidFill>
                  <a:srgbClr val="FFFFFF"/>
                </a:solidFill>
              </a:endParaRPr>
            </a:p>
          </p:txBody>
        </p:sp>
      </p:grpSp>
      <p:sp>
        <p:nvSpPr>
          <p:cNvPr id="5" name="TextBox 4"/>
          <p:cNvSpPr txBox="1"/>
          <p:nvPr/>
        </p:nvSpPr>
        <p:spPr>
          <a:xfrm>
            <a:off x="4876800" y="1060499"/>
            <a:ext cx="1752600" cy="738664"/>
          </a:xfrm>
          <a:prstGeom prst="rect">
            <a:avLst/>
          </a:prstGeom>
          <a:noFill/>
        </p:spPr>
        <p:txBody>
          <a:bodyPr wrap="square" rtlCol="0">
            <a:spAutoFit/>
          </a:bodyPr>
          <a:lstStyle/>
          <a:p>
            <a:pPr algn="ctr"/>
            <a:r>
              <a:rPr lang="en-US" sz="1400" dirty="0" smtClean="0">
                <a:solidFill>
                  <a:srgbClr val="000000"/>
                </a:solidFill>
              </a:rPr>
              <a:t>Group 1. Carcinogenic to humans</a:t>
            </a:r>
            <a:endParaRPr lang="en-US" sz="1400" dirty="0">
              <a:solidFill>
                <a:srgbClr val="000000"/>
              </a:solidFill>
            </a:endParaRPr>
          </a:p>
        </p:txBody>
      </p:sp>
      <p:sp>
        <p:nvSpPr>
          <p:cNvPr id="7" name="TextBox 6"/>
          <p:cNvSpPr txBox="1"/>
          <p:nvPr/>
        </p:nvSpPr>
        <p:spPr>
          <a:xfrm>
            <a:off x="6400800" y="2329552"/>
            <a:ext cx="1752600" cy="738664"/>
          </a:xfrm>
          <a:prstGeom prst="rect">
            <a:avLst/>
          </a:prstGeom>
          <a:noFill/>
        </p:spPr>
        <p:txBody>
          <a:bodyPr wrap="square" rtlCol="0">
            <a:spAutoFit/>
          </a:bodyPr>
          <a:lstStyle/>
          <a:p>
            <a:pPr algn="ctr"/>
            <a:r>
              <a:rPr lang="en-US" sz="1400" dirty="0" smtClean="0">
                <a:solidFill>
                  <a:srgbClr val="000000"/>
                </a:solidFill>
              </a:rPr>
              <a:t>Group 2A. Probably carcinogenic to humans</a:t>
            </a:r>
            <a:endParaRPr lang="en-US" sz="1400" dirty="0">
              <a:solidFill>
                <a:srgbClr val="000000"/>
              </a:solidFill>
            </a:endParaRPr>
          </a:p>
        </p:txBody>
      </p:sp>
      <p:sp>
        <p:nvSpPr>
          <p:cNvPr id="8" name="TextBox 7"/>
          <p:cNvSpPr txBox="1"/>
          <p:nvPr/>
        </p:nvSpPr>
        <p:spPr>
          <a:xfrm>
            <a:off x="6531244" y="5264261"/>
            <a:ext cx="1752600" cy="738664"/>
          </a:xfrm>
          <a:prstGeom prst="rect">
            <a:avLst/>
          </a:prstGeom>
          <a:noFill/>
        </p:spPr>
        <p:txBody>
          <a:bodyPr wrap="square" rtlCol="0">
            <a:spAutoFit/>
          </a:bodyPr>
          <a:lstStyle/>
          <a:p>
            <a:pPr algn="ctr"/>
            <a:r>
              <a:rPr lang="en-US" sz="1400" dirty="0" smtClean="0">
                <a:solidFill>
                  <a:srgbClr val="000000"/>
                </a:solidFill>
              </a:rPr>
              <a:t>Group 2B. Possibly carcinogenic to humans</a:t>
            </a:r>
            <a:endParaRPr lang="en-US" sz="1400" dirty="0">
              <a:solidFill>
                <a:srgbClr val="000000"/>
              </a:solidFill>
            </a:endParaRPr>
          </a:p>
        </p:txBody>
      </p:sp>
      <p:sp>
        <p:nvSpPr>
          <p:cNvPr id="9" name="TextBox 8"/>
          <p:cNvSpPr txBox="1"/>
          <p:nvPr/>
        </p:nvSpPr>
        <p:spPr>
          <a:xfrm>
            <a:off x="685800" y="2044007"/>
            <a:ext cx="1512096" cy="954107"/>
          </a:xfrm>
          <a:prstGeom prst="rect">
            <a:avLst/>
          </a:prstGeom>
          <a:noFill/>
        </p:spPr>
        <p:txBody>
          <a:bodyPr wrap="square" rtlCol="0">
            <a:spAutoFit/>
          </a:bodyPr>
          <a:lstStyle/>
          <a:p>
            <a:pPr algn="ctr"/>
            <a:r>
              <a:rPr lang="en-US" sz="1400" dirty="0" smtClean="0">
                <a:solidFill>
                  <a:srgbClr val="000000"/>
                </a:solidFill>
              </a:rPr>
              <a:t>Group 3. Not classifiable as to its carcinogenicity to humans</a:t>
            </a:r>
            <a:endParaRPr lang="en-US" sz="1400" dirty="0">
              <a:solidFill>
                <a:srgbClr val="000000"/>
              </a:solidFill>
            </a:endParaRPr>
          </a:p>
        </p:txBody>
      </p:sp>
    </p:spTree>
    <p:extLst>
      <p:ext uri="{BB962C8B-B14F-4D97-AF65-F5344CB8AC3E}">
        <p14:creationId xmlns:p14="http://schemas.microsoft.com/office/powerpoint/2010/main" val="19553402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8740" y="5952868"/>
            <a:ext cx="7772400" cy="1143000"/>
          </a:xfrm>
        </p:spPr>
        <p:txBody>
          <a:bodyPr/>
          <a:lstStyle/>
          <a:p>
            <a:r>
              <a:rPr lang="en-US" sz="1800" dirty="0" smtClean="0"/>
              <a:t>IARC 2019</a:t>
            </a:r>
            <a:endParaRPr lang="en-US" sz="1800" dirty="0"/>
          </a:p>
        </p:txBody>
      </p:sp>
      <p:pic>
        <p:nvPicPr>
          <p:cNvPr id="4" name="Content Placeholder 3"/>
          <p:cNvPicPr>
            <a:picLocks noGrp="1" noChangeAspect="1"/>
          </p:cNvPicPr>
          <p:nvPr>
            <p:ph idx="1"/>
          </p:nvPr>
        </p:nvPicPr>
        <p:blipFill>
          <a:blip r:embed="rId2"/>
          <a:stretch>
            <a:fillRect/>
          </a:stretch>
        </p:blipFill>
        <p:spPr>
          <a:xfrm>
            <a:off x="902042" y="379969"/>
            <a:ext cx="7376983" cy="5867007"/>
          </a:xfrm>
          <a:prstGeom prst="rect">
            <a:avLst/>
          </a:prstGeom>
        </p:spPr>
      </p:pic>
    </p:spTree>
    <p:extLst>
      <p:ext uri="{BB962C8B-B14F-4D97-AF65-F5344CB8AC3E}">
        <p14:creationId xmlns:p14="http://schemas.microsoft.com/office/powerpoint/2010/main" val="20331372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16195" y="2965626"/>
            <a:ext cx="8229600" cy="4525963"/>
          </a:xfrm>
        </p:spPr>
        <p:txBody>
          <a:bodyPr/>
          <a:lstStyle/>
          <a:p>
            <a:pPr marL="0" indent="0">
              <a:buNone/>
            </a:pPr>
            <a:r>
              <a:rPr lang="en-US" sz="3200" dirty="0" smtClean="0"/>
              <a:t>Agenda item #7</a:t>
            </a:r>
            <a:endParaRPr lang="en-US" sz="3200" dirty="0"/>
          </a:p>
        </p:txBody>
      </p:sp>
    </p:spTree>
    <p:extLst>
      <p:ext uri="{BB962C8B-B14F-4D97-AF65-F5344CB8AC3E}">
        <p14:creationId xmlns:p14="http://schemas.microsoft.com/office/powerpoint/2010/main" val="35106728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3378" y="1216029"/>
            <a:ext cx="7772400" cy="1470025"/>
          </a:xfrm>
        </p:spPr>
        <p:txBody>
          <a:bodyPr/>
          <a:lstStyle/>
          <a:p>
            <a:pPr algn="l"/>
            <a:r>
              <a:rPr lang="en-US" dirty="0" smtClean="0"/>
              <a:t>Board Charter</a:t>
            </a:r>
            <a:br>
              <a:rPr lang="en-US" dirty="0" smtClean="0"/>
            </a:br>
            <a:r>
              <a:rPr lang="en-US" dirty="0"/>
              <a:t/>
            </a:r>
            <a:br>
              <a:rPr lang="en-US" dirty="0"/>
            </a:br>
            <a:r>
              <a:rPr lang="en-US" dirty="0" smtClean="0"/>
              <a:t>The Board advises the Secretary with respect to:</a:t>
            </a:r>
            <a:br>
              <a:rPr lang="en-US" dirty="0" smtClean="0"/>
            </a:br>
            <a:endParaRPr lang="en-US" dirty="0"/>
          </a:p>
        </p:txBody>
      </p:sp>
      <p:pic>
        <p:nvPicPr>
          <p:cNvPr id="3" name="Picture 2"/>
          <p:cNvPicPr>
            <a:picLocks noChangeAspect="1"/>
          </p:cNvPicPr>
          <p:nvPr/>
        </p:nvPicPr>
        <p:blipFill>
          <a:blip r:embed="rId2"/>
          <a:stretch>
            <a:fillRect/>
          </a:stretch>
        </p:blipFill>
        <p:spPr>
          <a:xfrm>
            <a:off x="463378" y="2761549"/>
            <a:ext cx="8124568" cy="1291467"/>
          </a:xfrm>
          <a:prstGeom prst="rect">
            <a:avLst/>
          </a:prstGeom>
        </p:spPr>
      </p:pic>
    </p:spTree>
    <p:extLst>
      <p:ext uri="{BB962C8B-B14F-4D97-AF65-F5344CB8AC3E}">
        <p14:creationId xmlns:p14="http://schemas.microsoft.com/office/powerpoint/2010/main" val="1904438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768" y="2610065"/>
            <a:ext cx="8229600" cy="1143000"/>
          </a:xfrm>
        </p:spPr>
        <p:txBody>
          <a:bodyPr/>
          <a:lstStyle/>
          <a:p>
            <a:r>
              <a:rPr lang="en-US" dirty="0" smtClean="0"/>
              <a:t>MD Evaluation</a:t>
            </a:r>
            <a:endParaRPr lang="en-US" dirty="0"/>
          </a:p>
        </p:txBody>
      </p:sp>
    </p:spTree>
    <p:extLst>
      <p:ext uri="{BB962C8B-B14F-4D97-AF65-F5344CB8AC3E}">
        <p14:creationId xmlns:p14="http://schemas.microsoft.com/office/powerpoint/2010/main" val="39303429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411" y="521773"/>
            <a:ext cx="8229600" cy="1143000"/>
          </a:xfrm>
        </p:spPr>
        <p:txBody>
          <a:bodyPr/>
          <a:lstStyle/>
          <a:p>
            <a:pPr algn="l"/>
            <a:r>
              <a:rPr lang="en-US" dirty="0"/>
              <a:t/>
            </a:r>
            <a:br>
              <a:rPr lang="en-US" dirty="0"/>
            </a:br>
            <a:r>
              <a:rPr lang="en-US" dirty="0" smtClean="0"/>
              <a:t>EEOICP Medical Director Review of </a:t>
            </a:r>
            <a:br>
              <a:rPr lang="en-US" dirty="0" smtClean="0"/>
            </a:br>
            <a:r>
              <a:rPr lang="en-US" dirty="0" smtClean="0"/>
              <a:t>Contractor Medical Evaluations</a:t>
            </a:r>
            <a:endParaRPr lang="en-US" dirty="0"/>
          </a:p>
        </p:txBody>
      </p:sp>
      <p:pic>
        <p:nvPicPr>
          <p:cNvPr id="4" name="Content Placeholder 3"/>
          <p:cNvPicPr>
            <a:picLocks noGrp="1" noChangeAspect="1"/>
          </p:cNvPicPr>
          <p:nvPr>
            <p:ph idx="1"/>
          </p:nvPr>
        </p:nvPicPr>
        <p:blipFill>
          <a:blip r:embed="rId2"/>
          <a:stretch>
            <a:fillRect/>
          </a:stretch>
        </p:blipFill>
        <p:spPr>
          <a:xfrm>
            <a:off x="481913" y="2631990"/>
            <a:ext cx="8143044" cy="2940907"/>
          </a:xfrm>
          <a:prstGeom prst="rect">
            <a:avLst/>
          </a:prstGeom>
        </p:spPr>
      </p:pic>
      <p:sp>
        <p:nvSpPr>
          <p:cNvPr id="5" name="TextBox 4"/>
          <p:cNvSpPr txBox="1"/>
          <p:nvPr/>
        </p:nvSpPr>
        <p:spPr>
          <a:xfrm>
            <a:off x="481913" y="6128951"/>
            <a:ext cx="7537622" cy="646331"/>
          </a:xfrm>
          <a:prstGeom prst="rect">
            <a:avLst/>
          </a:prstGeom>
          <a:noFill/>
        </p:spPr>
        <p:txBody>
          <a:bodyPr wrap="square" rtlCol="0">
            <a:spAutoFit/>
          </a:bodyPr>
          <a:lstStyle/>
          <a:p>
            <a:r>
              <a:rPr lang="en-US" dirty="0">
                <a:solidFill>
                  <a:srgbClr val="FFFF00"/>
                </a:solidFill>
              </a:rPr>
              <a:t>Minutes, ABTSWH Meeting, November 20-21, </a:t>
            </a:r>
            <a:r>
              <a:rPr lang="en-US" dirty="0" smtClean="0">
                <a:solidFill>
                  <a:srgbClr val="FFFF00"/>
                </a:solidFill>
              </a:rPr>
              <a:t>2019</a:t>
            </a:r>
            <a:r>
              <a:rPr lang="en-US" dirty="0">
                <a:solidFill>
                  <a:srgbClr val="FFFF00"/>
                </a:solidFill>
              </a:rPr>
              <a:t/>
            </a:r>
            <a:br>
              <a:rPr lang="en-US" dirty="0">
                <a:solidFill>
                  <a:srgbClr val="FFFF00"/>
                </a:solidFill>
              </a:rPr>
            </a:br>
            <a:endParaRPr lang="en-US" dirty="0">
              <a:solidFill>
                <a:srgbClr val="FFFF00"/>
              </a:solidFill>
            </a:endParaRPr>
          </a:p>
        </p:txBody>
      </p:sp>
    </p:spTree>
    <p:extLst>
      <p:ext uri="{BB962C8B-B14F-4D97-AF65-F5344CB8AC3E}">
        <p14:creationId xmlns:p14="http://schemas.microsoft.com/office/powerpoint/2010/main" val="1382704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479" y="1018598"/>
            <a:ext cx="7772400" cy="1102519"/>
          </a:xfrm>
        </p:spPr>
        <p:txBody>
          <a:bodyPr/>
          <a:lstStyle/>
          <a:p>
            <a:r>
              <a:rPr lang="en-US" sz="2400" dirty="0">
                <a:solidFill>
                  <a:schemeClr val="tx1">
                    <a:lumMod val="50000"/>
                    <a:lumOff val="50000"/>
                  </a:schemeClr>
                </a:solidFill>
              </a:rPr>
              <a:t>DOL Responses to Board Recommendations (12/18/19)</a:t>
            </a:r>
          </a:p>
        </p:txBody>
      </p:sp>
      <p:sp>
        <p:nvSpPr>
          <p:cNvPr id="3" name="Subtitle 2"/>
          <p:cNvSpPr>
            <a:spLocks noGrp="1"/>
          </p:cNvSpPr>
          <p:nvPr>
            <p:ph type="subTitle" idx="1"/>
          </p:nvPr>
        </p:nvSpPr>
        <p:spPr>
          <a:xfrm>
            <a:off x="-531340" y="1952692"/>
            <a:ext cx="6400800" cy="1314450"/>
          </a:xfrm>
        </p:spPr>
        <p:txBody>
          <a:bodyPr/>
          <a:lstStyle/>
          <a:p>
            <a:r>
              <a:rPr lang="en-US" sz="2100" dirty="0"/>
              <a:t>Occupational Asthma: DOL Response</a:t>
            </a:r>
          </a:p>
        </p:txBody>
      </p:sp>
      <p:pic>
        <p:nvPicPr>
          <p:cNvPr id="6" name="Picture 5"/>
          <p:cNvPicPr>
            <a:picLocks noChangeAspect="1"/>
          </p:cNvPicPr>
          <p:nvPr/>
        </p:nvPicPr>
        <p:blipFill>
          <a:blip r:embed="rId2"/>
          <a:stretch>
            <a:fillRect/>
          </a:stretch>
        </p:blipFill>
        <p:spPr>
          <a:xfrm>
            <a:off x="8038683" y="6159930"/>
            <a:ext cx="779786" cy="40231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758" y="2584007"/>
            <a:ext cx="7132320" cy="9144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5758" y="3498407"/>
            <a:ext cx="7125419" cy="2078966"/>
          </a:xfrm>
          <a:prstGeom prst="rect">
            <a:avLst/>
          </a:prstGeom>
        </p:spPr>
      </p:pic>
    </p:spTree>
    <p:extLst>
      <p:ext uri="{BB962C8B-B14F-4D97-AF65-F5344CB8AC3E}">
        <p14:creationId xmlns:p14="http://schemas.microsoft.com/office/powerpoint/2010/main" val="19423170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CMC Contract</a:t>
            </a:r>
            <a:endParaRPr lang="en-US" dirty="0"/>
          </a:p>
        </p:txBody>
      </p:sp>
      <p:pic>
        <p:nvPicPr>
          <p:cNvPr id="4" name="Content Placeholder 3"/>
          <p:cNvPicPr>
            <a:picLocks noGrp="1" noChangeAspect="1"/>
          </p:cNvPicPr>
          <p:nvPr>
            <p:ph idx="1"/>
          </p:nvPr>
        </p:nvPicPr>
        <p:blipFill>
          <a:blip r:embed="rId2"/>
          <a:stretch>
            <a:fillRect/>
          </a:stretch>
        </p:blipFill>
        <p:spPr>
          <a:xfrm>
            <a:off x="457200" y="1961335"/>
            <a:ext cx="8497442" cy="2561238"/>
          </a:xfrm>
          <a:prstGeom prst="rect">
            <a:avLst/>
          </a:prstGeom>
        </p:spPr>
      </p:pic>
      <p:sp>
        <p:nvSpPr>
          <p:cNvPr id="6" name="Rectangle 5"/>
          <p:cNvSpPr/>
          <p:nvPr/>
        </p:nvSpPr>
        <p:spPr>
          <a:xfrm>
            <a:off x="457200" y="5851525"/>
            <a:ext cx="8229600" cy="338554"/>
          </a:xfrm>
          <a:prstGeom prst="rect">
            <a:avLst/>
          </a:prstGeom>
        </p:spPr>
        <p:txBody>
          <a:bodyPr wrap="square">
            <a:spAutoFit/>
          </a:bodyPr>
          <a:lstStyle/>
          <a:p>
            <a:r>
              <a:rPr lang="en-US" sz="1600" dirty="0">
                <a:solidFill>
                  <a:srgbClr val="FFFF00"/>
                </a:solidFill>
                <a:hlinkClick r:id="rId3"/>
              </a:rPr>
              <a:t>https://www.dol.gov/owcp/energy/regs/compliance/advboard/teeleaong_contr_form.pdf</a:t>
            </a:r>
            <a:endParaRPr lang="en-US" sz="1600" dirty="0">
              <a:solidFill>
                <a:srgbClr val="FFFF00"/>
              </a:solidFill>
            </a:endParaRPr>
          </a:p>
        </p:txBody>
      </p:sp>
    </p:spTree>
    <p:extLst>
      <p:ext uri="{BB962C8B-B14F-4D97-AF65-F5344CB8AC3E}">
        <p14:creationId xmlns:p14="http://schemas.microsoft.com/office/powerpoint/2010/main" val="6823282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37751" y="2364053"/>
            <a:ext cx="8413167" cy="1923742"/>
          </a:xfrm>
          <a:prstGeom prst="rect">
            <a:avLst/>
          </a:prstGeom>
        </p:spPr>
      </p:pic>
      <p:sp>
        <p:nvSpPr>
          <p:cNvPr id="5" name="Rectangle 4"/>
          <p:cNvSpPr/>
          <p:nvPr/>
        </p:nvSpPr>
        <p:spPr>
          <a:xfrm>
            <a:off x="457200" y="5851525"/>
            <a:ext cx="8229600" cy="338554"/>
          </a:xfrm>
          <a:prstGeom prst="rect">
            <a:avLst/>
          </a:prstGeom>
        </p:spPr>
        <p:txBody>
          <a:bodyPr wrap="square">
            <a:spAutoFit/>
          </a:bodyPr>
          <a:lstStyle/>
          <a:p>
            <a:r>
              <a:rPr lang="en-US" sz="1600" dirty="0">
                <a:solidFill>
                  <a:srgbClr val="FFFF00"/>
                </a:solidFill>
                <a:hlinkClick r:id="rId3"/>
              </a:rPr>
              <a:t>https://www.dol.gov/owcp/energy/regs/compliance/advboard/teeleaong_contr_form.pdf</a:t>
            </a:r>
            <a:endParaRPr lang="en-US" sz="1600" dirty="0">
              <a:solidFill>
                <a:srgbClr val="FFFF00"/>
              </a:solidFill>
            </a:endParaRPr>
          </a:p>
        </p:txBody>
      </p:sp>
      <p:sp>
        <p:nvSpPr>
          <p:cNvPr id="6" name="Title 1"/>
          <p:cNvSpPr txBox="1">
            <a:spLocks/>
          </p:cNvSpPr>
          <p:nvPr/>
        </p:nvSpPr>
        <p:spPr bwMode="auto">
          <a:xfrm>
            <a:off x="337751"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2475">
                <a:solidFill>
                  <a:srgbClr val="FFFF00"/>
                </a:solidFill>
                <a:latin typeface="+mj-lt"/>
                <a:ea typeface="+mj-ea"/>
                <a:cs typeface="+mj-cs"/>
              </a:defRPr>
            </a:lvl1pPr>
            <a:lvl2pPr algn="ctr" rtl="0" fontAlgn="base">
              <a:spcBef>
                <a:spcPct val="0"/>
              </a:spcBef>
              <a:spcAft>
                <a:spcPct val="0"/>
              </a:spcAft>
              <a:defRPr sz="2475">
                <a:solidFill>
                  <a:srgbClr val="FFFF00"/>
                </a:solidFill>
                <a:latin typeface="Arial" charset="0"/>
              </a:defRPr>
            </a:lvl2pPr>
            <a:lvl3pPr algn="ctr" rtl="0" fontAlgn="base">
              <a:spcBef>
                <a:spcPct val="0"/>
              </a:spcBef>
              <a:spcAft>
                <a:spcPct val="0"/>
              </a:spcAft>
              <a:defRPr sz="2475">
                <a:solidFill>
                  <a:srgbClr val="FFFF00"/>
                </a:solidFill>
                <a:latin typeface="Arial" charset="0"/>
              </a:defRPr>
            </a:lvl3pPr>
            <a:lvl4pPr algn="ctr" rtl="0" fontAlgn="base">
              <a:spcBef>
                <a:spcPct val="0"/>
              </a:spcBef>
              <a:spcAft>
                <a:spcPct val="0"/>
              </a:spcAft>
              <a:defRPr sz="2475">
                <a:solidFill>
                  <a:srgbClr val="FFFF00"/>
                </a:solidFill>
                <a:latin typeface="Arial" charset="0"/>
              </a:defRPr>
            </a:lvl4pPr>
            <a:lvl5pPr algn="ctr" rtl="0" fontAlgn="base">
              <a:spcBef>
                <a:spcPct val="0"/>
              </a:spcBef>
              <a:spcAft>
                <a:spcPct val="0"/>
              </a:spcAft>
              <a:defRPr sz="2475">
                <a:solidFill>
                  <a:srgbClr val="FFFF00"/>
                </a:solidFill>
                <a:latin typeface="Arial" charset="0"/>
              </a:defRPr>
            </a:lvl5pPr>
            <a:lvl6pPr marL="257175" algn="ctr" rtl="0" fontAlgn="base">
              <a:spcBef>
                <a:spcPct val="0"/>
              </a:spcBef>
              <a:spcAft>
                <a:spcPct val="0"/>
              </a:spcAft>
              <a:defRPr sz="2475">
                <a:solidFill>
                  <a:srgbClr val="FFFF00"/>
                </a:solidFill>
                <a:latin typeface="Arial" charset="0"/>
              </a:defRPr>
            </a:lvl6pPr>
            <a:lvl7pPr marL="514350" algn="ctr" rtl="0" fontAlgn="base">
              <a:spcBef>
                <a:spcPct val="0"/>
              </a:spcBef>
              <a:spcAft>
                <a:spcPct val="0"/>
              </a:spcAft>
              <a:defRPr sz="2475">
                <a:solidFill>
                  <a:srgbClr val="FFFF00"/>
                </a:solidFill>
                <a:latin typeface="Arial" charset="0"/>
              </a:defRPr>
            </a:lvl7pPr>
            <a:lvl8pPr marL="771525" algn="ctr" rtl="0" fontAlgn="base">
              <a:spcBef>
                <a:spcPct val="0"/>
              </a:spcBef>
              <a:spcAft>
                <a:spcPct val="0"/>
              </a:spcAft>
              <a:defRPr sz="2475">
                <a:solidFill>
                  <a:srgbClr val="FFFF00"/>
                </a:solidFill>
                <a:latin typeface="Arial" charset="0"/>
              </a:defRPr>
            </a:lvl8pPr>
            <a:lvl9pPr marL="1028700" algn="ctr" rtl="0" fontAlgn="base">
              <a:spcBef>
                <a:spcPct val="0"/>
              </a:spcBef>
              <a:spcAft>
                <a:spcPct val="0"/>
              </a:spcAft>
              <a:defRPr sz="2475">
                <a:solidFill>
                  <a:srgbClr val="FFFF00"/>
                </a:solidFill>
                <a:latin typeface="Arial" charset="0"/>
              </a:defRPr>
            </a:lvl9pPr>
          </a:lstStyle>
          <a:p>
            <a:r>
              <a:rPr lang="en-US" kern="0" smtClean="0"/>
              <a:t>CMC Contract</a:t>
            </a:r>
            <a:endParaRPr lang="en-US" kern="0" dirty="0"/>
          </a:p>
        </p:txBody>
      </p:sp>
    </p:spTree>
    <p:extLst>
      <p:ext uri="{BB962C8B-B14F-4D97-AF65-F5344CB8AC3E}">
        <p14:creationId xmlns:p14="http://schemas.microsoft.com/office/powerpoint/2010/main" val="36740776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CMC Contract</a:t>
            </a:r>
            <a:endParaRPr lang="en-US" dirty="0"/>
          </a:p>
        </p:txBody>
      </p:sp>
      <p:pic>
        <p:nvPicPr>
          <p:cNvPr id="4" name="Content Placeholder 3"/>
          <p:cNvPicPr>
            <a:picLocks noGrp="1" noChangeAspect="1"/>
          </p:cNvPicPr>
          <p:nvPr>
            <p:ph idx="1"/>
          </p:nvPr>
        </p:nvPicPr>
        <p:blipFill>
          <a:blip r:embed="rId2"/>
          <a:stretch>
            <a:fillRect/>
          </a:stretch>
        </p:blipFill>
        <p:spPr>
          <a:xfrm>
            <a:off x="457200" y="1187299"/>
            <a:ext cx="8584600" cy="2937901"/>
          </a:xfrm>
          <a:prstGeom prst="rect">
            <a:avLst/>
          </a:prstGeom>
        </p:spPr>
      </p:pic>
      <p:pic>
        <p:nvPicPr>
          <p:cNvPr id="5" name="Picture 4"/>
          <p:cNvPicPr>
            <a:picLocks noChangeAspect="1"/>
          </p:cNvPicPr>
          <p:nvPr/>
        </p:nvPicPr>
        <p:blipFill>
          <a:blip r:embed="rId3"/>
          <a:stretch>
            <a:fillRect/>
          </a:stretch>
        </p:blipFill>
        <p:spPr>
          <a:xfrm>
            <a:off x="276968" y="4313577"/>
            <a:ext cx="8764832" cy="1148109"/>
          </a:xfrm>
          <a:prstGeom prst="rect">
            <a:avLst/>
          </a:prstGeom>
        </p:spPr>
      </p:pic>
      <p:sp>
        <p:nvSpPr>
          <p:cNvPr id="6" name="Rectangle 5"/>
          <p:cNvSpPr/>
          <p:nvPr/>
        </p:nvSpPr>
        <p:spPr>
          <a:xfrm>
            <a:off x="457200" y="5851525"/>
            <a:ext cx="8229600" cy="338554"/>
          </a:xfrm>
          <a:prstGeom prst="rect">
            <a:avLst/>
          </a:prstGeom>
        </p:spPr>
        <p:txBody>
          <a:bodyPr wrap="square">
            <a:spAutoFit/>
          </a:bodyPr>
          <a:lstStyle/>
          <a:p>
            <a:r>
              <a:rPr lang="en-US" sz="1600" dirty="0">
                <a:solidFill>
                  <a:srgbClr val="FFFF00"/>
                </a:solidFill>
                <a:hlinkClick r:id="rId4"/>
              </a:rPr>
              <a:t>https://www.dol.gov/owcp/energy/regs/compliance/advboard/teeleaong_contr_form.pdf</a:t>
            </a:r>
            <a:endParaRPr lang="en-US" sz="1600" dirty="0">
              <a:solidFill>
                <a:srgbClr val="FFFF00"/>
              </a:solidFill>
            </a:endParaRPr>
          </a:p>
        </p:txBody>
      </p:sp>
    </p:spTree>
    <p:extLst>
      <p:ext uri="{BB962C8B-B14F-4D97-AF65-F5344CB8AC3E}">
        <p14:creationId xmlns:p14="http://schemas.microsoft.com/office/powerpoint/2010/main" val="4216728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90947" y="713303"/>
            <a:ext cx="8260058" cy="827959"/>
          </a:xfrm>
          <a:prstGeom prst="rect">
            <a:avLst/>
          </a:prstGeom>
        </p:spPr>
      </p:pic>
      <p:sp>
        <p:nvSpPr>
          <p:cNvPr id="2" name="Title 1"/>
          <p:cNvSpPr>
            <a:spLocks noGrp="1"/>
          </p:cNvSpPr>
          <p:nvPr>
            <p:ph type="title"/>
          </p:nvPr>
        </p:nvSpPr>
        <p:spPr>
          <a:xfrm>
            <a:off x="490947" y="-180839"/>
            <a:ext cx="8229600" cy="1143000"/>
          </a:xfrm>
        </p:spPr>
        <p:txBody>
          <a:bodyPr/>
          <a:lstStyle/>
          <a:p>
            <a:r>
              <a:rPr lang="en-US" dirty="0" smtClean="0"/>
              <a:t>CMC Contract</a:t>
            </a:r>
            <a:endParaRPr lang="en-US" dirty="0"/>
          </a:p>
        </p:txBody>
      </p:sp>
      <p:pic>
        <p:nvPicPr>
          <p:cNvPr id="4" name="Content Placeholder 3"/>
          <p:cNvPicPr>
            <a:picLocks noGrp="1" noChangeAspect="1"/>
          </p:cNvPicPr>
          <p:nvPr>
            <p:ph idx="1"/>
          </p:nvPr>
        </p:nvPicPr>
        <p:blipFill>
          <a:blip r:embed="rId3"/>
          <a:stretch>
            <a:fillRect/>
          </a:stretch>
        </p:blipFill>
        <p:spPr>
          <a:xfrm>
            <a:off x="607060" y="1431717"/>
            <a:ext cx="7997373" cy="5128086"/>
          </a:xfrm>
          <a:prstGeom prst="rect">
            <a:avLst/>
          </a:prstGeom>
        </p:spPr>
      </p:pic>
      <p:sp>
        <p:nvSpPr>
          <p:cNvPr id="6" name="Rectangle 5"/>
          <p:cNvSpPr/>
          <p:nvPr/>
        </p:nvSpPr>
        <p:spPr>
          <a:xfrm>
            <a:off x="374833" y="6519446"/>
            <a:ext cx="8229600" cy="338554"/>
          </a:xfrm>
          <a:prstGeom prst="rect">
            <a:avLst/>
          </a:prstGeom>
        </p:spPr>
        <p:txBody>
          <a:bodyPr wrap="square">
            <a:spAutoFit/>
          </a:bodyPr>
          <a:lstStyle/>
          <a:p>
            <a:r>
              <a:rPr lang="en-US" sz="1600" dirty="0">
                <a:solidFill>
                  <a:srgbClr val="FFFF00"/>
                </a:solidFill>
                <a:hlinkClick r:id="rId4"/>
              </a:rPr>
              <a:t>https://www.dol.gov/owcp/energy/regs/compliance/advboard/teeleaong_contr_form.pdf</a:t>
            </a:r>
            <a:endParaRPr lang="en-US" sz="1600" dirty="0">
              <a:solidFill>
                <a:srgbClr val="FFFF00"/>
              </a:solidFill>
            </a:endParaRPr>
          </a:p>
        </p:txBody>
      </p:sp>
    </p:spTree>
    <p:extLst>
      <p:ext uri="{BB962C8B-B14F-4D97-AF65-F5344CB8AC3E}">
        <p14:creationId xmlns:p14="http://schemas.microsoft.com/office/powerpoint/2010/main" val="38352024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10198" y="897336"/>
            <a:ext cx="7147757" cy="520973"/>
          </a:xfrm>
          <a:prstGeom prst="rect">
            <a:avLst/>
          </a:prstGeom>
        </p:spPr>
      </p:pic>
      <p:sp>
        <p:nvSpPr>
          <p:cNvPr id="2" name="Title 1"/>
          <p:cNvSpPr>
            <a:spLocks noGrp="1"/>
          </p:cNvSpPr>
          <p:nvPr>
            <p:ph type="title"/>
          </p:nvPr>
        </p:nvSpPr>
        <p:spPr>
          <a:xfrm>
            <a:off x="457200" y="-245664"/>
            <a:ext cx="8229600" cy="1143000"/>
          </a:xfrm>
        </p:spPr>
        <p:txBody>
          <a:bodyPr/>
          <a:lstStyle/>
          <a:p>
            <a:r>
              <a:rPr lang="en-US" dirty="0" smtClean="0"/>
              <a:t>CMC Contract</a:t>
            </a:r>
            <a:endParaRPr lang="en-US" dirty="0"/>
          </a:p>
        </p:txBody>
      </p:sp>
      <p:pic>
        <p:nvPicPr>
          <p:cNvPr id="5" name="Content Placeholder 4"/>
          <p:cNvPicPr>
            <a:picLocks noGrp="1" noChangeAspect="1"/>
          </p:cNvPicPr>
          <p:nvPr>
            <p:ph idx="1"/>
          </p:nvPr>
        </p:nvPicPr>
        <p:blipFill>
          <a:blip r:embed="rId3"/>
          <a:stretch>
            <a:fillRect/>
          </a:stretch>
        </p:blipFill>
        <p:spPr>
          <a:xfrm>
            <a:off x="457200" y="2865623"/>
            <a:ext cx="8368739" cy="801883"/>
          </a:xfrm>
          <a:prstGeom prst="rect">
            <a:avLst/>
          </a:prstGeom>
        </p:spPr>
      </p:pic>
      <p:pic>
        <p:nvPicPr>
          <p:cNvPr id="6" name="Picture 5"/>
          <p:cNvPicPr>
            <a:picLocks noChangeAspect="1"/>
          </p:cNvPicPr>
          <p:nvPr/>
        </p:nvPicPr>
        <p:blipFill>
          <a:blip r:embed="rId4"/>
          <a:stretch>
            <a:fillRect/>
          </a:stretch>
        </p:blipFill>
        <p:spPr>
          <a:xfrm>
            <a:off x="318061" y="1795301"/>
            <a:ext cx="7493975" cy="490069"/>
          </a:xfrm>
          <a:prstGeom prst="rect">
            <a:avLst/>
          </a:prstGeom>
        </p:spPr>
      </p:pic>
      <p:sp>
        <p:nvSpPr>
          <p:cNvPr id="7" name="Rectangle 6"/>
          <p:cNvSpPr/>
          <p:nvPr/>
        </p:nvSpPr>
        <p:spPr>
          <a:xfrm>
            <a:off x="457200" y="5851525"/>
            <a:ext cx="8229600" cy="338554"/>
          </a:xfrm>
          <a:prstGeom prst="rect">
            <a:avLst/>
          </a:prstGeom>
        </p:spPr>
        <p:txBody>
          <a:bodyPr wrap="square">
            <a:spAutoFit/>
          </a:bodyPr>
          <a:lstStyle/>
          <a:p>
            <a:r>
              <a:rPr lang="en-US" sz="1600" dirty="0">
                <a:solidFill>
                  <a:srgbClr val="FFFF00"/>
                </a:solidFill>
                <a:hlinkClick r:id="rId5"/>
              </a:rPr>
              <a:t>https://www.dol.gov/owcp/energy/regs/compliance/advboard/teeleaong_contr_form.pdf</a:t>
            </a:r>
            <a:endParaRPr lang="en-US" sz="1600" dirty="0">
              <a:solidFill>
                <a:srgbClr val="FFFF00"/>
              </a:solidFill>
            </a:endParaRPr>
          </a:p>
        </p:txBody>
      </p:sp>
    </p:spTree>
    <p:extLst>
      <p:ext uri="{BB962C8B-B14F-4D97-AF65-F5344CB8AC3E}">
        <p14:creationId xmlns:p14="http://schemas.microsoft.com/office/powerpoint/2010/main" val="30329774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914" y="2659492"/>
            <a:ext cx="8229600" cy="1143000"/>
          </a:xfrm>
        </p:spPr>
        <p:txBody>
          <a:bodyPr/>
          <a:lstStyle/>
          <a:p>
            <a:r>
              <a:rPr lang="en-US" dirty="0" smtClean="0"/>
              <a:t>IH Evaluation</a:t>
            </a:r>
            <a:endParaRPr lang="en-US" dirty="0"/>
          </a:p>
        </p:txBody>
      </p:sp>
    </p:spTree>
    <p:extLst>
      <p:ext uri="{BB962C8B-B14F-4D97-AF65-F5344CB8AC3E}">
        <p14:creationId xmlns:p14="http://schemas.microsoft.com/office/powerpoint/2010/main" val="26053428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DOL Response to ABTSWH December 23, 2019 Informational Request</a:t>
            </a:r>
            <a:endParaRPr lang="en-US" dirty="0"/>
          </a:p>
        </p:txBody>
      </p:sp>
      <p:pic>
        <p:nvPicPr>
          <p:cNvPr id="4" name="Content Placeholder 3"/>
          <p:cNvPicPr>
            <a:picLocks noGrp="1" noChangeAspect="1"/>
          </p:cNvPicPr>
          <p:nvPr>
            <p:ph idx="1"/>
          </p:nvPr>
        </p:nvPicPr>
        <p:blipFill>
          <a:blip r:embed="rId2"/>
          <a:stretch>
            <a:fillRect/>
          </a:stretch>
        </p:blipFill>
        <p:spPr>
          <a:xfrm>
            <a:off x="232192" y="1897337"/>
            <a:ext cx="8679616" cy="3613777"/>
          </a:xfrm>
          <a:prstGeom prst="rect">
            <a:avLst/>
          </a:prstGeom>
        </p:spPr>
      </p:pic>
    </p:spTree>
    <p:extLst>
      <p:ext uri="{BB962C8B-B14F-4D97-AF65-F5344CB8AC3E}">
        <p14:creationId xmlns:p14="http://schemas.microsoft.com/office/powerpoint/2010/main" val="3104788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479" y="1018598"/>
            <a:ext cx="7772400" cy="1102519"/>
          </a:xfrm>
        </p:spPr>
        <p:txBody>
          <a:bodyPr/>
          <a:lstStyle/>
          <a:p>
            <a:r>
              <a:rPr lang="en-US" sz="2400" dirty="0">
                <a:solidFill>
                  <a:schemeClr val="tx1">
                    <a:lumMod val="50000"/>
                    <a:lumOff val="50000"/>
                  </a:schemeClr>
                </a:solidFill>
              </a:rPr>
              <a:t>DOL Responses to Board Recommendations (12/18/19)</a:t>
            </a:r>
          </a:p>
        </p:txBody>
      </p:sp>
      <p:sp>
        <p:nvSpPr>
          <p:cNvPr id="3" name="Subtitle 2"/>
          <p:cNvSpPr>
            <a:spLocks noGrp="1"/>
          </p:cNvSpPr>
          <p:nvPr>
            <p:ph type="subTitle" idx="1"/>
          </p:nvPr>
        </p:nvSpPr>
        <p:spPr>
          <a:xfrm>
            <a:off x="-1369540" y="1886017"/>
            <a:ext cx="6400800" cy="1314450"/>
          </a:xfrm>
        </p:spPr>
        <p:txBody>
          <a:bodyPr/>
          <a:lstStyle/>
          <a:p>
            <a:r>
              <a:rPr lang="en-US" sz="2100" dirty="0"/>
              <a:t>Asbestos</a:t>
            </a:r>
          </a:p>
        </p:txBody>
      </p:sp>
      <p:pic>
        <p:nvPicPr>
          <p:cNvPr id="6" name="Picture 5"/>
          <p:cNvPicPr>
            <a:picLocks noChangeAspect="1"/>
          </p:cNvPicPr>
          <p:nvPr/>
        </p:nvPicPr>
        <p:blipFill>
          <a:blip r:embed="rId2"/>
          <a:stretch>
            <a:fillRect/>
          </a:stretch>
        </p:blipFill>
        <p:spPr>
          <a:xfrm>
            <a:off x="8038683" y="6159930"/>
            <a:ext cx="779786" cy="40231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1909" y="2568466"/>
            <a:ext cx="6636774" cy="2998839"/>
          </a:xfrm>
          <a:prstGeom prst="rect">
            <a:avLst/>
          </a:prstGeom>
        </p:spPr>
      </p:pic>
    </p:spTree>
    <p:extLst>
      <p:ext uri="{BB962C8B-B14F-4D97-AF65-F5344CB8AC3E}">
        <p14:creationId xmlns:p14="http://schemas.microsoft.com/office/powerpoint/2010/main" val="7048865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479" y="1018598"/>
            <a:ext cx="7772400" cy="1102519"/>
          </a:xfrm>
        </p:spPr>
        <p:txBody>
          <a:bodyPr/>
          <a:lstStyle/>
          <a:p>
            <a:r>
              <a:rPr lang="en-US" sz="2400" dirty="0">
                <a:solidFill>
                  <a:schemeClr val="tx1">
                    <a:lumMod val="50000"/>
                    <a:lumOff val="50000"/>
                  </a:schemeClr>
                </a:solidFill>
              </a:rPr>
              <a:t>DOL Responses to Board Recommendations (12/18/19)</a:t>
            </a:r>
          </a:p>
        </p:txBody>
      </p:sp>
      <p:sp>
        <p:nvSpPr>
          <p:cNvPr id="3" name="Subtitle 2"/>
          <p:cNvSpPr>
            <a:spLocks noGrp="1"/>
          </p:cNvSpPr>
          <p:nvPr>
            <p:ph type="subTitle" idx="1"/>
          </p:nvPr>
        </p:nvSpPr>
        <p:spPr>
          <a:xfrm>
            <a:off x="-1369540" y="1886017"/>
            <a:ext cx="6400800" cy="1314450"/>
          </a:xfrm>
        </p:spPr>
        <p:txBody>
          <a:bodyPr/>
          <a:lstStyle/>
          <a:p>
            <a:r>
              <a:rPr lang="en-US" sz="2100" dirty="0"/>
              <a:t>Asbestos</a:t>
            </a:r>
          </a:p>
        </p:txBody>
      </p:sp>
      <p:pic>
        <p:nvPicPr>
          <p:cNvPr id="5" name="Picture 4"/>
          <p:cNvPicPr>
            <a:picLocks noChangeAspect="1"/>
          </p:cNvPicPr>
          <p:nvPr/>
        </p:nvPicPr>
        <p:blipFill>
          <a:blip r:embed="rId2"/>
          <a:stretch>
            <a:fillRect/>
          </a:stretch>
        </p:blipFill>
        <p:spPr>
          <a:xfrm>
            <a:off x="8038683" y="6159930"/>
            <a:ext cx="779786" cy="40231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5743" y="2645837"/>
            <a:ext cx="6772940" cy="2977116"/>
          </a:xfrm>
          <a:prstGeom prst="rect">
            <a:avLst/>
          </a:prstGeom>
        </p:spPr>
      </p:pic>
    </p:spTree>
    <p:extLst>
      <p:ext uri="{BB962C8B-B14F-4D97-AF65-F5344CB8AC3E}">
        <p14:creationId xmlns:p14="http://schemas.microsoft.com/office/powerpoint/2010/main" val="16094357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479" y="1018598"/>
            <a:ext cx="7772400" cy="1102519"/>
          </a:xfrm>
        </p:spPr>
        <p:txBody>
          <a:bodyPr/>
          <a:lstStyle/>
          <a:p>
            <a:r>
              <a:rPr lang="en-US" sz="2400" dirty="0">
                <a:solidFill>
                  <a:schemeClr val="tx1">
                    <a:lumMod val="50000"/>
                    <a:lumOff val="50000"/>
                  </a:schemeClr>
                </a:solidFill>
              </a:rPr>
              <a:t>DOL Responses to Board Recommendations (12/18/19)</a:t>
            </a:r>
          </a:p>
        </p:txBody>
      </p:sp>
      <p:sp>
        <p:nvSpPr>
          <p:cNvPr id="3" name="Subtitle 2"/>
          <p:cNvSpPr>
            <a:spLocks noGrp="1"/>
          </p:cNvSpPr>
          <p:nvPr>
            <p:ph type="subTitle" idx="1"/>
          </p:nvPr>
        </p:nvSpPr>
        <p:spPr>
          <a:xfrm>
            <a:off x="-1369540" y="1886017"/>
            <a:ext cx="6400800" cy="1314450"/>
          </a:xfrm>
        </p:spPr>
        <p:txBody>
          <a:bodyPr/>
          <a:lstStyle/>
          <a:p>
            <a:r>
              <a:rPr lang="en-US" sz="2100" dirty="0"/>
              <a:t>Asbestos</a:t>
            </a:r>
          </a:p>
        </p:txBody>
      </p:sp>
      <p:pic>
        <p:nvPicPr>
          <p:cNvPr id="6" name="Picture 5"/>
          <p:cNvPicPr>
            <a:picLocks noChangeAspect="1"/>
          </p:cNvPicPr>
          <p:nvPr/>
        </p:nvPicPr>
        <p:blipFill>
          <a:blip r:embed="rId2"/>
          <a:stretch>
            <a:fillRect/>
          </a:stretch>
        </p:blipFill>
        <p:spPr>
          <a:xfrm>
            <a:off x="8038683" y="6159930"/>
            <a:ext cx="779786" cy="40231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451" y="2462307"/>
            <a:ext cx="7467600" cy="9144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0353" y="3717897"/>
            <a:ext cx="6451042" cy="1557495"/>
          </a:xfrm>
          <a:prstGeom prst="rect">
            <a:avLst/>
          </a:prstGeom>
        </p:spPr>
      </p:pic>
    </p:spTree>
    <p:extLst>
      <p:ext uri="{BB962C8B-B14F-4D97-AF65-F5344CB8AC3E}">
        <p14:creationId xmlns:p14="http://schemas.microsoft.com/office/powerpoint/2010/main" val="22182876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479" y="1018598"/>
            <a:ext cx="7772400" cy="1102519"/>
          </a:xfrm>
        </p:spPr>
        <p:txBody>
          <a:bodyPr/>
          <a:lstStyle/>
          <a:p>
            <a:r>
              <a:rPr lang="en-US" sz="2400" dirty="0">
                <a:solidFill>
                  <a:schemeClr val="tx1">
                    <a:lumMod val="50000"/>
                    <a:lumOff val="50000"/>
                  </a:schemeClr>
                </a:solidFill>
              </a:rPr>
              <a:t>DOL Responses to Board Recommendations (12/18/19)</a:t>
            </a:r>
          </a:p>
        </p:txBody>
      </p:sp>
      <p:sp>
        <p:nvSpPr>
          <p:cNvPr id="3" name="Subtitle 2"/>
          <p:cNvSpPr>
            <a:spLocks noGrp="1"/>
          </p:cNvSpPr>
          <p:nvPr>
            <p:ph type="subTitle" idx="1"/>
          </p:nvPr>
        </p:nvSpPr>
        <p:spPr>
          <a:xfrm>
            <a:off x="-2017240" y="1924117"/>
            <a:ext cx="6400800" cy="1314450"/>
          </a:xfrm>
        </p:spPr>
        <p:txBody>
          <a:bodyPr/>
          <a:lstStyle/>
          <a:p>
            <a:r>
              <a:rPr lang="en-US" sz="2100" dirty="0"/>
              <a:t>Asbestos</a:t>
            </a:r>
          </a:p>
        </p:txBody>
      </p:sp>
      <p:pic>
        <p:nvPicPr>
          <p:cNvPr id="8" name="Picture 7"/>
          <p:cNvPicPr>
            <a:picLocks noChangeAspect="1"/>
          </p:cNvPicPr>
          <p:nvPr/>
        </p:nvPicPr>
        <p:blipFill>
          <a:blip r:embed="rId2"/>
          <a:stretch>
            <a:fillRect/>
          </a:stretch>
        </p:blipFill>
        <p:spPr>
          <a:xfrm>
            <a:off x="8038683" y="6159930"/>
            <a:ext cx="779786" cy="40231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5739" y="2409091"/>
            <a:ext cx="6451042" cy="151730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0376" y="4194075"/>
            <a:ext cx="6601767" cy="1698171"/>
          </a:xfrm>
          <a:prstGeom prst="rect">
            <a:avLst/>
          </a:prstGeom>
        </p:spPr>
      </p:pic>
    </p:spTree>
    <p:extLst>
      <p:ext uri="{BB962C8B-B14F-4D97-AF65-F5344CB8AC3E}">
        <p14:creationId xmlns:p14="http://schemas.microsoft.com/office/powerpoint/2010/main" val="10093158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6231" y="1210999"/>
            <a:ext cx="7772400" cy="1102519"/>
          </a:xfrm>
        </p:spPr>
        <p:txBody>
          <a:bodyPr/>
          <a:lstStyle/>
          <a:p>
            <a:pPr algn="l"/>
            <a:r>
              <a:rPr lang="en-US" sz="2400" dirty="0">
                <a:solidFill>
                  <a:schemeClr val="tx1">
                    <a:lumMod val="50000"/>
                    <a:lumOff val="50000"/>
                  </a:schemeClr>
                </a:solidFill>
              </a:rPr>
              <a:t>DOL Responses to</a:t>
            </a:r>
            <a:br>
              <a:rPr lang="en-US" sz="2400" dirty="0">
                <a:solidFill>
                  <a:schemeClr val="tx1">
                    <a:lumMod val="50000"/>
                    <a:lumOff val="50000"/>
                  </a:schemeClr>
                </a:solidFill>
              </a:rPr>
            </a:br>
            <a:r>
              <a:rPr lang="en-US" sz="2400" dirty="0">
                <a:solidFill>
                  <a:schemeClr val="tx1">
                    <a:lumMod val="50000"/>
                    <a:lumOff val="50000"/>
                  </a:schemeClr>
                </a:solidFill>
              </a:rPr>
              <a:t>           Board </a:t>
            </a:r>
            <a:br>
              <a:rPr lang="en-US" sz="2400" dirty="0">
                <a:solidFill>
                  <a:schemeClr val="tx1">
                    <a:lumMod val="50000"/>
                    <a:lumOff val="50000"/>
                  </a:schemeClr>
                </a:solidFill>
              </a:rPr>
            </a:br>
            <a:r>
              <a:rPr lang="en-US" sz="2400" dirty="0">
                <a:solidFill>
                  <a:schemeClr val="tx1">
                    <a:lumMod val="50000"/>
                    <a:lumOff val="50000"/>
                  </a:schemeClr>
                </a:solidFill>
              </a:rPr>
              <a:t>Recommendations </a:t>
            </a:r>
            <a:br>
              <a:rPr lang="en-US" sz="2400" dirty="0">
                <a:solidFill>
                  <a:schemeClr val="tx1">
                    <a:lumMod val="50000"/>
                    <a:lumOff val="50000"/>
                  </a:schemeClr>
                </a:solidFill>
              </a:rPr>
            </a:br>
            <a:r>
              <a:rPr lang="en-US" sz="2400" dirty="0">
                <a:solidFill>
                  <a:schemeClr val="tx1">
                    <a:lumMod val="50000"/>
                    <a:lumOff val="50000"/>
                  </a:schemeClr>
                </a:solidFill>
              </a:rPr>
              <a:t>       (12/18/19)</a:t>
            </a:r>
          </a:p>
        </p:txBody>
      </p:sp>
      <p:sp>
        <p:nvSpPr>
          <p:cNvPr id="3" name="Subtitle 2"/>
          <p:cNvSpPr>
            <a:spLocks noGrp="1"/>
          </p:cNvSpPr>
          <p:nvPr>
            <p:ph type="subTitle" idx="1"/>
          </p:nvPr>
        </p:nvSpPr>
        <p:spPr>
          <a:xfrm>
            <a:off x="-1550515" y="3086167"/>
            <a:ext cx="6400800" cy="1314450"/>
          </a:xfrm>
        </p:spPr>
        <p:txBody>
          <a:bodyPr/>
          <a:lstStyle/>
          <a:p>
            <a:r>
              <a:rPr lang="en-US" sz="2100" dirty="0"/>
              <a:t>Asbestos</a:t>
            </a:r>
          </a:p>
        </p:txBody>
      </p:sp>
      <p:pic>
        <p:nvPicPr>
          <p:cNvPr id="5" name="Picture 4"/>
          <p:cNvPicPr>
            <a:picLocks noChangeAspect="1"/>
          </p:cNvPicPr>
          <p:nvPr/>
        </p:nvPicPr>
        <p:blipFill>
          <a:blip r:embed="rId2"/>
          <a:stretch>
            <a:fillRect/>
          </a:stretch>
        </p:blipFill>
        <p:spPr>
          <a:xfrm>
            <a:off x="8038683" y="6159930"/>
            <a:ext cx="779786" cy="40231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0973" y="353629"/>
            <a:ext cx="5370934" cy="5661467"/>
          </a:xfrm>
          <a:prstGeom prst="rect">
            <a:avLst/>
          </a:prstGeom>
        </p:spPr>
      </p:pic>
      <p:sp>
        <p:nvSpPr>
          <p:cNvPr id="4" name="TextBox 3"/>
          <p:cNvSpPr txBox="1"/>
          <p:nvPr/>
        </p:nvSpPr>
        <p:spPr>
          <a:xfrm>
            <a:off x="326231" y="4400617"/>
            <a:ext cx="2824742" cy="1754326"/>
          </a:xfrm>
          <a:prstGeom prst="rect">
            <a:avLst/>
          </a:prstGeom>
          <a:noFill/>
        </p:spPr>
        <p:txBody>
          <a:bodyPr wrap="square" rtlCol="0">
            <a:spAutoFit/>
          </a:bodyPr>
          <a:lstStyle/>
          <a:p>
            <a:r>
              <a:rPr lang="en-US" dirty="0" smtClean="0">
                <a:solidFill>
                  <a:srgbClr val="FFFF00"/>
                </a:solidFill>
              </a:rPr>
              <a:t>Examples of missing</a:t>
            </a:r>
          </a:p>
          <a:p>
            <a:r>
              <a:rPr lang="en-US" dirty="0">
                <a:solidFill>
                  <a:srgbClr val="FFFF00"/>
                </a:solidFill>
              </a:rPr>
              <a:t>j</a:t>
            </a:r>
            <a:r>
              <a:rPr lang="en-US" dirty="0" smtClean="0">
                <a:solidFill>
                  <a:srgbClr val="FFFF00"/>
                </a:solidFill>
              </a:rPr>
              <a:t>ob titles:</a:t>
            </a:r>
          </a:p>
          <a:p>
            <a:r>
              <a:rPr lang="en-US" dirty="0" smtClean="0">
                <a:solidFill>
                  <a:srgbClr val="FFFF00"/>
                </a:solidFill>
              </a:rPr>
              <a:t>     Janitor</a:t>
            </a:r>
          </a:p>
          <a:p>
            <a:r>
              <a:rPr lang="en-US" dirty="0" smtClean="0">
                <a:solidFill>
                  <a:srgbClr val="FFFF00"/>
                </a:solidFill>
              </a:rPr>
              <a:t>     HVAC worker</a:t>
            </a:r>
          </a:p>
          <a:p>
            <a:r>
              <a:rPr lang="en-US" dirty="0">
                <a:solidFill>
                  <a:srgbClr val="FFFF00"/>
                </a:solidFill>
              </a:rPr>
              <a:t> </a:t>
            </a:r>
            <a:r>
              <a:rPr lang="en-US" dirty="0" smtClean="0">
                <a:solidFill>
                  <a:srgbClr val="FFFF00"/>
                </a:solidFill>
              </a:rPr>
              <a:t>    Firefighter</a:t>
            </a:r>
          </a:p>
          <a:p>
            <a:r>
              <a:rPr lang="en-US" dirty="0" smtClean="0"/>
              <a:t>:</a:t>
            </a:r>
            <a:endParaRPr lang="en-US" dirty="0"/>
          </a:p>
        </p:txBody>
      </p:sp>
    </p:spTree>
    <p:extLst>
      <p:ext uri="{BB962C8B-B14F-4D97-AF65-F5344CB8AC3E}">
        <p14:creationId xmlns:p14="http://schemas.microsoft.com/office/powerpoint/2010/main" val="108390711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FF00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FF0000"/>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831</TotalTime>
  <Words>870</Words>
  <Application>Microsoft Office PowerPoint</Application>
  <PresentationFormat>On-screen Show (4:3)</PresentationFormat>
  <Paragraphs>169</Paragraphs>
  <Slides>46</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46</vt:i4>
      </vt:variant>
    </vt:vector>
  </HeadingPairs>
  <TitlesOfParts>
    <vt:vector size="51" baseType="lpstr">
      <vt:lpstr>Arial</vt:lpstr>
      <vt:lpstr>Calibri</vt:lpstr>
      <vt:lpstr>Times New Roman</vt:lpstr>
      <vt:lpstr>Default Design</vt:lpstr>
      <vt:lpstr>1_Default Design</vt:lpstr>
      <vt:lpstr>PowerPoint Presentation</vt:lpstr>
      <vt:lpstr>PowerPoint Presentation</vt:lpstr>
      <vt:lpstr>DOL Responses to Board Recommendations (12/18/19)</vt:lpstr>
      <vt:lpstr>DOL Responses to Board Recommendations (12/18/19)</vt:lpstr>
      <vt:lpstr>DOL Responses to Board Recommendations (12/18/19)</vt:lpstr>
      <vt:lpstr>DOL Responses to Board Recommendations (12/18/19)</vt:lpstr>
      <vt:lpstr>DOL Responses to Board Recommendations (12/18/19)</vt:lpstr>
      <vt:lpstr>DOL Responses to Board Recommendations (12/18/19)</vt:lpstr>
      <vt:lpstr>DOL Responses to            Board  Recommendations         (12/18/19)</vt:lpstr>
      <vt:lpstr>MMWR 2017</vt:lpstr>
      <vt:lpstr>DOL Responses to Board Recommendations (12/18/19)</vt:lpstr>
      <vt:lpstr>DOL Responses to Board Recommendations (12/18/19)</vt:lpstr>
      <vt:lpstr>DOL Responses to Board Recommendations (12/18/19)</vt:lpstr>
      <vt:lpstr>DOL Responses to Board Recommendations (12/18/19)</vt:lpstr>
      <vt:lpstr>DOL Responses to Board Recommendations (12/18/19)</vt:lpstr>
      <vt:lpstr>DOL Responses to Board Recommendations (12/18/19)</vt:lpstr>
      <vt:lpstr>PowerPoint Presentation</vt:lpstr>
      <vt:lpstr>New duties, ABTSWH (December 30, 2019)</vt:lpstr>
      <vt:lpstr>New duties, ABTSWH (December 30, 2019)</vt:lpstr>
      <vt:lpstr>New duties, ABTSWH (December 30, 2019)</vt:lpstr>
      <vt:lpstr>New duties, ABTSWH (December 30, 2019)</vt:lpstr>
      <vt:lpstr>PowerPoint Presentation</vt:lpstr>
      <vt:lpstr>PowerPoint Presentation</vt:lpstr>
      <vt:lpstr>PowerPoint Presentation</vt:lpstr>
      <vt:lpstr>ABTSWH Requests to DOL, December 2019</vt:lpstr>
      <vt:lpstr>ABTSWH Requests to DOL, December 2019</vt:lpstr>
      <vt:lpstr>PowerPoint Presentation</vt:lpstr>
      <vt:lpstr>PowerPoint Presentation</vt:lpstr>
      <vt:lpstr>“It is as least as likely as not that exposure to a toxic substance at the Department of Energy facility was a significant factor in aggravating, contributing to, or causing the illness”</vt:lpstr>
      <vt:lpstr>IARC Classifications</vt:lpstr>
      <vt:lpstr>IARC classifications 1 and 2A: definitions</vt:lpstr>
      <vt:lpstr>PowerPoint Presentation</vt:lpstr>
      <vt:lpstr>PowerPoint Presentation</vt:lpstr>
      <vt:lpstr>PowerPoint Presentation</vt:lpstr>
      <vt:lpstr>IARC 2019</vt:lpstr>
      <vt:lpstr>PowerPoint Presentation</vt:lpstr>
      <vt:lpstr>Board Charter  The Board advises the Secretary with respect to: </vt:lpstr>
      <vt:lpstr>MD Evaluation</vt:lpstr>
      <vt:lpstr> EEOICP Medical Director Review of  Contractor Medical Evaluations</vt:lpstr>
      <vt:lpstr>CMC Contract</vt:lpstr>
      <vt:lpstr>PowerPoint Presentation</vt:lpstr>
      <vt:lpstr>CMC Contract</vt:lpstr>
      <vt:lpstr>CMC Contract</vt:lpstr>
      <vt:lpstr>CMC Contract</vt:lpstr>
      <vt:lpstr>IH Evaluation</vt:lpstr>
      <vt:lpstr>DOL Response to ABTSWH December 23, 2019 Informational Request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Manowitz</dc:creator>
  <cp:lastModifiedBy>Holger</cp:lastModifiedBy>
  <cp:revision>53</cp:revision>
  <cp:lastPrinted>2020-01-27T20:11:38Z</cp:lastPrinted>
  <dcterms:created xsi:type="dcterms:W3CDTF">2020-01-17T20:14:14Z</dcterms:created>
  <dcterms:modified xsi:type="dcterms:W3CDTF">2020-01-28T17:16:27Z</dcterms:modified>
</cp:coreProperties>
</file>