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660" r:id="rId3"/>
    <p:sldMasterId id="2147483672" r:id="rId4"/>
  </p:sldMasterIdLst>
  <p:notesMasterIdLst>
    <p:notesMasterId r:id="rId23"/>
  </p:notesMasterIdLst>
  <p:sldIdLst>
    <p:sldId id="263" r:id="rId5"/>
    <p:sldId id="265" r:id="rId6"/>
    <p:sldId id="267" r:id="rId7"/>
    <p:sldId id="264" r:id="rId8"/>
    <p:sldId id="266" r:id="rId9"/>
    <p:sldId id="269" r:id="rId10"/>
    <p:sldId id="270" r:id="rId11"/>
    <p:sldId id="272" r:id="rId12"/>
    <p:sldId id="273" r:id="rId13"/>
    <p:sldId id="271" r:id="rId14"/>
    <p:sldId id="274" r:id="rId15"/>
    <p:sldId id="275" r:id="rId16"/>
    <p:sldId id="276" r:id="rId17"/>
    <p:sldId id="277" r:id="rId18"/>
    <p:sldId id="268" r:id="rId19"/>
    <p:sldId id="281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76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47F1-CB07-E640-AF7C-EDA00962BD1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510BF-0EB2-C244-B928-578E45A3F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6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5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0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90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87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1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07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6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43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5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8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2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7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54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8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1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4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71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50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6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6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221A-347C-394D-BDF1-57638BE2DD6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BE03-5005-7F49-98DC-D831E7BF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0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8393-3647-074E-8902-F84B14AD68C0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2283-E471-A741-B9DF-445B8D27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04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94-556A-B543-BFC5-5BA79CB211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F940-F85E-EB44-A0A0-8E9E8018E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B048-B4BB-6C4E-9E5D-275AE1ED5FEC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DD2E4-908C-3343-AAB7-A532CD18B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02314"/>
          </a:xfrm>
        </p:spPr>
        <p:txBody>
          <a:bodyPr>
            <a:noAutofit/>
          </a:bodyPr>
          <a:lstStyle/>
          <a:p>
            <a:r>
              <a:rPr lang="en-US" dirty="0"/>
              <a:t>Advisory Board on </a:t>
            </a:r>
            <a:br>
              <a:rPr lang="en-US" dirty="0"/>
            </a:br>
            <a:r>
              <a:rPr lang="en-US" dirty="0"/>
              <a:t>Toxic Substances and Worker </a:t>
            </a:r>
            <a:r>
              <a:rPr lang="en-US" dirty="0" smtClean="0"/>
              <a:t>Health: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Part B lung Conditions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2422781"/>
            <a:ext cx="8618570" cy="380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Chair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Carrie A. Redlich, MD, MPH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Members	</a:t>
            </a:r>
          </a:p>
          <a:p>
            <a:pPr marL="0" indent="0">
              <a:buNone/>
            </a:pPr>
            <a:r>
              <a:rPr lang="en-US" dirty="0" smtClean="0"/>
              <a:t>	John M. Dement, PhD, CIH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Kirk D. </a:t>
            </a:r>
            <a:r>
              <a:rPr lang="en-US" dirty="0" err="1" smtClean="0"/>
              <a:t>Domina</a:t>
            </a:r>
            <a:r>
              <a:rPr lang="en-US" dirty="0"/>
              <a:t>, Hanford Atomic Metal Trades Council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James H. Turner, Rocky Flats Nuclear Weapons Facility</a:t>
            </a:r>
          </a:p>
          <a:p>
            <a:pPr marL="0" indent="0">
              <a:buNone/>
            </a:pPr>
            <a:r>
              <a:rPr lang="en-US" dirty="0" smtClean="0"/>
              <a:t>	Laura S. Welch, MD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9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23223"/>
              </p:ext>
            </p:extLst>
          </p:nvPr>
        </p:nvGraphicFramePr>
        <p:xfrm>
          <a:off x="153924" y="558766"/>
          <a:ext cx="8677425" cy="5673158"/>
        </p:xfrm>
        <a:graphic>
          <a:graphicData uri="http://schemas.openxmlformats.org/drawingml/2006/table">
            <a:tbl>
              <a:tblPr firstRow="1"/>
              <a:tblGrid>
                <a:gridCol w="1066665"/>
                <a:gridCol w="627515"/>
                <a:gridCol w="546733"/>
                <a:gridCol w="629572"/>
                <a:gridCol w="546733"/>
                <a:gridCol w="579868"/>
                <a:gridCol w="530165"/>
                <a:gridCol w="546733"/>
                <a:gridCol w="596436"/>
                <a:gridCol w="662706"/>
                <a:gridCol w="546733"/>
                <a:gridCol w="530165"/>
                <a:gridCol w="530166"/>
                <a:gridCol w="737235"/>
              </a:tblGrid>
              <a:tr h="540650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APPROVAL RATES FOR CASES WITH SINGLE CONDITIONS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FILED</a:t>
                      </a: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- 2016 AND OVERALL                                                   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865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Approval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Calendar Year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3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6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63.9%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76.7%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1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81.7%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67.7%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95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2211"/>
              </p:ext>
            </p:extLst>
          </p:nvPr>
        </p:nvGraphicFramePr>
        <p:xfrm>
          <a:off x="338668" y="57731"/>
          <a:ext cx="8483599" cy="6596404"/>
        </p:xfrm>
        <a:graphic>
          <a:graphicData uri="http://schemas.openxmlformats.org/drawingml/2006/table">
            <a:tbl>
              <a:tblPr/>
              <a:tblGrid>
                <a:gridCol w="1056340"/>
                <a:gridCol w="663715"/>
                <a:gridCol w="557971"/>
                <a:gridCol w="688603"/>
                <a:gridCol w="524105"/>
                <a:gridCol w="524105"/>
                <a:gridCol w="524105"/>
                <a:gridCol w="524105"/>
                <a:gridCol w="524105"/>
                <a:gridCol w="524105"/>
                <a:gridCol w="649781"/>
                <a:gridCol w="519490"/>
                <a:gridCol w="557972"/>
                <a:gridCol w="645097"/>
              </a:tblGrid>
              <a:tr h="153950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APPROVAL RATES FOR CASES WITH SINGLE CONDITIONS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FILED</a:t>
                      </a: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- 2016 AND OVERALL                                                   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615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Approval Rates by Calendar Year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Sarcoidosis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1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%Approved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6.5%</a:t>
                      </a:r>
                    </a:p>
                  </a:txBody>
                  <a:tcPr marL="4521" marR="4521" marT="4521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2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80276"/>
              </p:ext>
            </p:extLst>
          </p:nvPr>
        </p:nvGraphicFramePr>
        <p:xfrm>
          <a:off x="1547722" y="98789"/>
          <a:ext cx="6003004" cy="6655776"/>
        </p:xfrm>
        <a:graphic>
          <a:graphicData uri="http://schemas.openxmlformats.org/drawingml/2006/table">
            <a:tbl>
              <a:tblPr/>
              <a:tblGrid>
                <a:gridCol w="3423021"/>
                <a:gridCol w="1194675"/>
                <a:gridCol w="1385308"/>
              </a:tblGrid>
              <a:tr h="195225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B Denial Reasons by Condition Filed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956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28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First_Denial__Reason_Code_B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04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6.64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14.11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1247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60.04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4.19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0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First_Denial__Reason_Code_B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17.83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10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956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66.07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8.85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58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2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First_Denial__Reason_Code_B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27.72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225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27.89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8260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7.02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0">
                <a:tc>
                  <a:txBody>
                    <a:bodyPr/>
                    <a:lstStyle/>
                    <a:p>
                      <a:pPr algn="l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1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4.21</a:t>
                      </a:r>
                    </a:p>
                  </a:txBody>
                  <a:tcPr marL="10624" marR="10624" marT="10624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5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89196"/>
              </p:ext>
            </p:extLst>
          </p:nvPr>
        </p:nvGraphicFramePr>
        <p:xfrm>
          <a:off x="1625600" y="304800"/>
          <a:ext cx="5595288" cy="5745037"/>
        </p:xfrm>
        <a:graphic>
          <a:graphicData uri="http://schemas.openxmlformats.org/drawingml/2006/table">
            <a:tbl>
              <a:tblPr/>
              <a:tblGrid>
                <a:gridCol w="3260957"/>
                <a:gridCol w="1086385"/>
                <a:gridCol w="1247946"/>
              </a:tblGrid>
              <a:tr h="381000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6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Denial Reasons by Condition Filed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941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55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Reason_Code_E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69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83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97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511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25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65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31.97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46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27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Reason_Code_E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82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96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36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6083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7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78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37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Reason_Code_E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83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2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43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24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42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32.61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44">
                <a:tc>
                  <a:txBody>
                    <a:bodyPr/>
                    <a:lstStyle/>
                    <a:p>
                      <a:pPr algn="l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33.19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84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15360"/>
              </p:ext>
            </p:extLst>
          </p:nvPr>
        </p:nvGraphicFramePr>
        <p:xfrm>
          <a:off x="1689100" y="612044"/>
          <a:ext cx="5511800" cy="6030056"/>
        </p:xfrm>
        <a:graphic>
          <a:graphicData uri="http://schemas.openxmlformats.org/drawingml/2006/table">
            <a:tbl>
              <a:tblPr/>
              <a:tblGrid>
                <a:gridCol w="2971800"/>
                <a:gridCol w="1219200"/>
                <a:gridCol w="1320800"/>
              </a:tblGrid>
              <a:tr h="76200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Denial Reasons by Condition Filed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41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Reason_Code_E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72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20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67.05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5844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68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ASTHMA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2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First_Denial__Reason_Code_E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1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40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64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51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92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65.82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13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INTERSTITIAL LUNG DISEASE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30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First_Denial__Reason_Code_E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4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24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Payable Benefits Met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48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2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17.76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68.22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9220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6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SARCOIDOSIS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71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First_Denial__Reason_Code_E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Employee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5.17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1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condition not covered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82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Medical information insufficient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25.86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23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Negative Causation Result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56.90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3903">
                <a:tc>
                  <a:txBody>
                    <a:bodyPr/>
                    <a:lstStyle/>
                    <a:p>
                      <a:pPr algn="l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Survivor not eligible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2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</a:t>
                      </a:r>
                    </a:p>
                  </a:txBody>
                  <a:tcPr marL="4619" marR="4619" marT="4619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L Part B Cases Review Assignmen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5732" r="8771" b="8294"/>
          <a:stretch/>
        </p:blipFill>
        <p:spPr>
          <a:xfrm>
            <a:off x="347766" y="110094"/>
            <a:ext cx="8391765" cy="67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AFT REVIEW FORM PART B LUNG CASES 9-25-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2963" r="4468" b="4075"/>
          <a:stretch/>
        </p:blipFill>
        <p:spPr>
          <a:xfrm>
            <a:off x="2032000" y="0"/>
            <a:ext cx="5105400" cy="67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944562"/>
          </a:xfrm>
        </p:spPr>
        <p:txBody>
          <a:bodyPr>
            <a:noAutofit/>
          </a:bodyPr>
          <a:lstStyle/>
          <a:p>
            <a:r>
              <a:rPr lang="en-US" dirty="0"/>
              <a:t>Part B </a:t>
            </a:r>
            <a:r>
              <a:rPr lang="en-US" dirty="0" smtClean="0"/>
              <a:t>Subcommittee: Conclusions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399057"/>
            <a:ext cx="7874000" cy="493401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dirty="0" err="1" smtClean="0"/>
              <a:t>Sarcoidosis</a:t>
            </a:r>
            <a:r>
              <a:rPr lang="en-US" dirty="0" smtClean="0"/>
              <a:t> = CBD </a:t>
            </a:r>
          </a:p>
          <a:p>
            <a:pPr marL="0" indent="0">
              <a:buNone/>
            </a:pPr>
            <a:r>
              <a:rPr lang="en-US" sz="2400" dirty="0"/>
              <a:t>S</a:t>
            </a:r>
            <a:r>
              <a:rPr lang="en-US" sz="2400" dirty="0" smtClean="0"/>
              <a:t>hould be presumed to be CBD in any worker with possible Beryllium exposure. </a:t>
            </a:r>
            <a:r>
              <a:rPr lang="en-US" sz="2400" dirty="0" err="1" smtClean="0"/>
              <a:t>BeLPT</a:t>
            </a:r>
            <a:r>
              <a:rPr lang="en-US" sz="2400" dirty="0" smtClean="0"/>
              <a:t> is NOT needed for diagnosis (whether pre or post 1993).</a:t>
            </a:r>
          </a:p>
          <a:p>
            <a:pPr marL="0" indent="0">
              <a:buNone/>
            </a:pPr>
            <a:r>
              <a:rPr lang="en-US" dirty="0" smtClean="0"/>
              <a:t>2) Other specific DOL questions </a:t>
            </a:r>
            <a:r>
              <a:rPr lang="en-US" dirty="0" smtClean="0"/>
              <a:t>– mostly answered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 smtClean="0"/>
              <a:t>Initial review of cases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Frequently agree with conclusions</a:t>
            </a:r>
          </a:p>
          <a:p>
            <a:pPr marL="0" indent="0">
              <a:buNone/>
            </a:pPr>
            <a:r>
              <a:rPr lang="en-US" dirty="0" smtClean="0"/>
              <a:t>	Issues – 	non-CBD cases (ILD, COPD, SEM)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Chest x-ray ILO </a:t>
            </a:r>
            <a:r>
              <a:rPr lang="en-US" dirty="0" err="1" smtClean="0"/>
              <a:t>vs</a:t>
            </a:r>
            <a:r>
              <a:rPr lang="en-US" dirty="0" smtClean="0"/>
              <a:t> CT scan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limitations RECA – eligibility year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298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17-16 Comments PART B LUNG DISEASE PRESENTATION - 10-15-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444" b="6914"/>
          <a:stretch/>
        </p:blipFill>
        <p:spPr>
          <a:xfrm>
            <a:off x="1981199" y="118490"/>
            <a:ext cx="5469467" cy="66035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183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B lung Conditions </a:t>
            </a:r>
            <a:r>
              <a:rPr lang="en-US" dirty="0" smtClean="0"/>
              <a:t>Subcommittee</a:t>
            </a:r>
            <a:br>
              <a:rPr lang="en-US" dirty="0" smtClean="0"/>
            </a:br>
            <a:r>
              <a:rPr lang="en-US" dirty="0" smtClean="0"/>
              <a:t>Progress-to-Date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76" y="1624394"/>
            <a:ext cx="8229600" cy="4271710"/>
          </a:xfrm>
        </p:spPr>
        <p:txBody>
          <a:bodyPr>
            <a:noAutofit/>
          </a:bodyPr>
          <a:lstStyle/>
          <a:p>
            <a:r>
              <a:rPr lang="en-US" dirty="0" smtClean="0"/>
              <a:t>Initial Advisory Board Meeting (April 26-8, 2016)</a:t>
            </a:r>
          </a:p>
          <a:p>
            <a:r>
              <a:rPr lang="en-US" dirty="0" smtClean="0"/>
              <a:t>Subcommittee Teleconferences, Public</a:t>
            </a:r>
          </a:p>
          <a:p>
            <a:pPr lvl="1"/>
            <a:r>
              <a:rPr lang="en-US" sz="2800" dirty="0" smtClean="0"/>
              <a:t>June 29, 2016</a:t>
            </a:r>
          </a:p>
          <a:p>
            <a:pPr lvl="2"/>
            <a:r>
              <a:rPr lang="en-US" dirty="0" smtClean="0"/>
              <a:t>Clarify Part B subcommittee charge</a:t>
            </a:r>
          </a:p>
          <a:p>
            <a:pPr lvl="2"/>
            <a:r>
              <a:rPr lang="en-US" dirty="0" smtClean="0"/>
              <a:t>Define data and information needs</a:t>
            </a:r>
          </a:p>
          <a:p>
            <a:pPr lvl="1"/>
            <a:r>
              <a:rPr lang="en-US" sz="2800" dirty="0" smtClean="0"/>
              <a:t>September 21, 2016</a:t>
            </a:r>
          </a:p>
          <a:p>
            <a:pPr lvl="2"/>
            <a:r>
              <a:rPr lang="en-US" dirty="0" smtClean="0"/>
              <a:t>Review initial data analysis</a:t>
            </a:r>
          </a:p>
          <a:p>
            <a:pPr lvl="2"/>
            <a:r>
              <a:rPr lang="en-US" dirty="0" smtClean="0"/>
              <a:t>Plan for review cases</a:t>
            </a:r>
          </a:p>
        </p:txBody>
      </p:sp>
    </p:spTree>
    <p:extLst>
      <p:ext uri="{BB962C8B-B14F-4D97-AF65-F5344CB8AC3E}">
        <p14:creationId xmlns:p14="http://schemas.microsoft.com/office/powerpoint/2010/main" val="25232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Part B </a:t>
            </a:r>
            <a:r>
              <a:rPr lang="en-US" dirty="0" smtClean="0"/>
              <a:t>Subcommittee: Progress-to-Date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766"/>
            <a:ext cx="8229600" cy="41307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1) Clarification goals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2) Request to DOL for information: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3) DOL response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4) Analysis data (Dr. Dement)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5) Initial review cases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5) Initial conclusions / recommendations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6370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7656"/>
          </a:xfrm>
        </p:spPr>
        <p:txBody>
          <a:bodyPr>
            <a:noAutofit/>
          </a:bodyPr>
          <a:lstStyle/>
          <a:p>
            <a:r>
              <a:rPr lang="en-US" dirty="0" smtClean="0"/>
              <a:t>Part B Subcommittee: </a:t>
            </a:r>
            <a:br>
              <a:rPr lang="en-US" dirty="0" smtClean="0"/>
            </a:br>
            <a:r>
              <a:rPr lang="en-US" dirty="0" smtClean="0"/>
              <a:t>Comments / Questions from 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9208"/>
            <a:ext cx="8229600" cy="404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1) BS </a:t>
            </a:r>
            <a:r>
              <a:rPr lang="en-US" dirty="0"/>
              <a:t>/ </a:t>
            </a:r>
            <a:r>
              <a:rPr lang="en-US" dirty="0" err="1"/>
              <a:t>BeLPT</a:t>
            </a:r>
            <a:r>
              <a:rPr lang="en-US" dirty="0"/>
              <a:t> / medical monitoring</a:t>
            </a:r>
          </a:p>
          <a:p>
            <a:pPr marL="0" indent="0">
              <a:buNone/>
            </a:pPr>
            <a:r>
              <a:rPr lang="en-US" dirty="0" smtClean="0"/>
              <a:t>2) Diagnostic </a:t>
            </a:r>
            <a:r>
              <a:rPr lang="en-US" dirty="0"/>
              <a:t>c</a:t>
            </a:r>
            <a:r>
              <a:rPr lang="en-US" dirty="0" smtClean="0"/>
              <a:t>riteria </a:t>
            </a:r>
            <a:r>
              <a:rPr lang="en-US" dirty="0"/>
              <a:t>CBD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Sarcoidosis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CBD</a:t>
            </a:r>
          </a:p>
          <a:p>
            <a:pPr marL="0" indent="0">
              <a:buNone/>
            </a:pPr>
            <a:r>
              <a:rPr lang="en-US" dirty="0" smtClean="0"/>
              <a:t>4) Silicosis</a:t>
            </a:r>
          </a:p>
          <a:p>
            <a:pPr marL="0" indent="0">
              <a:buNone/>
            </a:pPr>
            <a:r>
              <a:rPr lang="en-US" dirty="0" smtClean="0"/>
              <a:t>5) Complications of disease / treatment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issues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08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Part B Subcommittee: </a:t>
            </a:r>
            <a:r>
              <a:rPr lang="en-US" dirty="0" smtClean="0"/>
              <a:t> Information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824"/>
            <a:ext cx="8229600" cy="389004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dirty="0" smtClean="0"/>
              <a:t>Data on Part B claims process, outcomes</a:t>
            </a:r>
          </a:p>
          <a:p>
            <a:pPr marL="514350" indent="-514350">
              <a:buAutoNum type="arabicParenR"/>
            </a:pPr>
            <a:r>
              <a:rPr lang="en-US" dirty="0" smtClean="0"/>
              <a:t>Cases to review 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BS, CBD, CS, </a:t>
            </a:r>
            <a:r>
              <a:rPr lang="en-US" sz="2800" dirty="0" err="1" smtClean="0"/>
              <a:t>Sarcoid</a:t>
            </a:r>
            <a:r>
              <a:rPr lang="en-US" sz="2800" dirty="0" smtClean="0"/>
              <a:t>, ILD</a:t>
            </a:r>
          </a:p>
          <a:p>
            <a:pPr marL="514350" indent="-514350">
              <a:spcAft>
                <a:spcPts val="600"/>
              </a:spcAft>
              <a:buAutoNum type="arabicParenR" startAt="3"/>
            </a:pPr>
            <a:r>
              <a:rPr lang="en-US" dirty="0" smtClean="0"/>
              <a:t>Relevant surveillance / other data from Hanford,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US </a:t>
            </a:r>
            <a:r>
              <a:rPr lang="en-US" dirty="0" smtClean="0"/>
              <a:t>military, other worksites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	Input from patients,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 request Lung Disease from EEOICPA 5-4-16 (2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>
          <a:xfrm>
            <a:off x="2007369" y="151182"/>
            <a:ext cx="5658621" cy="6510281"/>
          </a:xfrm>
          <a:prstGeom prst="rect">
            <a:avLst/>
          </a:prstGeom>
          <a:ln w="9525" cmpd="sng">
            <a:solidFill>
              <a:schemeClr val="bg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13518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ta reques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7714" b="6531"/>
          <a:stretch/>
        </p:blipFill>
        <p:spPr>
          <a:xfrm>
            <a:off x="1814435" y="166300"/>
            <a:ext cx="5356159" cy="654618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859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11323"/>
              </p:ext>
            </p:extLst>
          </p:nvPr>
        </p:nvGraphicFramePr>
        <p:xfrm>
          <a:off x="281844" y="404108"/>
          <a:ext cx="8587979" cy="5830468"/>
        </p:xfrm>
        <a:graphic>
          <a:graphicData uri="http://schemas.openxmlformats.org/drawingml/2006/table">
            <a:tbl>
              <a:tblPr/>
              <a:tblGrid>
                <a:gridCol w="2715169"/>
                <a:gridCol w="1065955"/>
                <a:gridCol w="1287191"/>
                <a:gridCol w="1065955"/>
                <a:gridCol w="1065955"/>
                <a:gridCol w="1387754"/>
              </a:tblGrid>
              <a:tr h="38867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APPROVALS FOR PART B AND PART E CONDITIONS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95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B Summary, October 2016 Data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55">
                <a:tc>
                  <a:txBody>
                    <a:bodyPr/>
                    <a:lstStyle/>
                    <a:p>
                      <a:pPr algn="l" fontAlgn="b">
                        <a:lnSpc>
                          <a:spcPts val="18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Disease Class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Approved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 Sensitivity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Silicosis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76.63%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E Summary, October 2016 Data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85">
                <a:tc>
                  <a:txBody>
                    <a:bodyPr/>
                    <a:lstStyle/>
                    <a:p>
                      <a:pPr algn="l" fontAlgn="b">
                        <a:lnSpc>
                          <a:spcPts val="17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Disease Class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Pending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6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Approved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 Sensitivity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Silicosis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Asthma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41.65%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48.91%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Interstitial Lung Disease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28.86%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Sarcoidosis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41.08%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55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36816"/>
              </p:ext>
            </p:extLst>
          </p:nvPr>
        </p:nvGraphicFramePr>
        <p:xfrm>
          <a:off x="279400" y="569199"/>
          <a:ext cx="8796870" cy="5011547"/>
        </p:xfrm>
        <a:graphic>
          <a:graphicData uri="http://schemas.openxmlformats.org/drawingml/2006/table">
            <a:tbl>
              <a:tblPr/>
              <a:tblGrid>
                <a:gridCol w="1707254"/>
                <a:gridCol w="524621"/>
                <a:gridCol w="524621"/>
                <a:gridCol w="524621"/>
                <a:gridCol w="524621"/>
                <a:gridCol w="524621"/>
                <a:gridCol w="524621"/>
                <a:gridCol w="524621"/>
                <a:gridCol w="524621"/>
                <a:gridCol w="577684"/>
                <a:gridCol w="525560"/>
                <a:gridCol w="538073"/>
                <a:gridCol w="563100"/>
                <a:gridCol w="688231"/>
              </a:tblGrid>
              <a:tr h="218533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B APPROVAL RATES FOR CASES WITH SINGLE CONDITIONS FILED, 2005-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27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 B Approval Rates by Calendar Year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CBD_Status_B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Approved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37.8%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41.1%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BS_Status_B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Approved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69.7%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74.2%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67.6%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72.6%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57.9%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CS_Approved_B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3378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Approved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90.6%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85.4%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84.7%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79.3%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88.3%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86.8%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79.0%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90.6%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83.1%</a:t>
                      </a:r>
                    </a:p>
                  </a:txBody>
                  <a:tcPr marL="10313" marR="10313" marT="10313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2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rrie 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Carrie Template1.potx</Template>
  <TotalTime>665</TotalTime>
  <Words>1603</Words>
  <Application>Microsoft Macintosh PowerPoint</Application>
  <PresentationFormat>On-screen Show (4:3)</PresentationFormat>
  <Paragraphs>1051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Carrie Template1</vt:lpstr>
      <vt:lpstr>2_Custom Design</vt:lpstr>
      <vt:lpstr>Custom Design</vt:lpstr>
      <vt:lpstr>1_Custom Design</vt:lpstr>
      <vt:lpstr>Advisory Board on  Toxic Substances and Worker Health: Part B lung Conditions Subcommittee</vt:lpstr>
      <vt:lpstr>Part B lung Conditions Subcommittee Progress-to-Date</vt:lpstr>
      <vt:lpstr>Part B Subcommittee: Progress-to-Date</vt:lpstr>
      <vt:lpstr>Part B Subcommittee:  Comments / Questions from DOL</vt:lpstr>
      <vt:lpstr>Part B Subcommittee:  Information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B Subcommittee: Conclusions to date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Redlich</dc:creator>
  <cp:lastModifiedBy>Carrie Redlich</cp:lastModifiedBy>
  <cp:revision>39</cp:revision>
  <dcterms:created xsi:type="dcterms:W3CDTF">2013-09-03T17:36:16Z</dcterms:created>
  <dcterms:modified xsi:type="dcterms:W3CDTF">2016-10-18T13:11:58Z</dcterms:modified>
</cp:coreProperties>
</file>