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1" r:id="rId5"/>
    <p:sldId id="259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41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D86CF33-C987-4545-8E29-F923A0487FA7}" type="datetimeFigureOut">
              <a:rPr lang="en-US" smtClean="0"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C596F04-C1B2-4968-A61F-B4C3B31043D0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DOL criteria for solvent related hearing loss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If an employee has a diagnosis of sensorineural hearing loss in both ears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400" u="sng" dirty="0" smtClean="0">
              <a:ea typeface="Times New Roman" pitchFamily="18" charset="0"/>
              <a:cs typeface="Courier New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u="sng" dirty="0" smtClean="0">
                <a:ea typeface="Times New Roman" pitchFamily="18" charset="0"/>
                <a:cs typeface="Courier New" pitchFamily="49" charset="0"/>
              </a:rPr>
              <a:t>AND</a:t>
            </a: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 the employee was exposed to one of the listed chemical solvents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400" dirty="0" smtClean="0">
              <a:ea typeface="Times New Roman" pitchFamily="18" charset="0"/>
              <a:cs typeface="Courier New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u="sng" dirty="0" smtClean="0">
                <a:ea typeface="Times New Roman" pitchFamily="18" charset="0"/>
                <a:cs typeface="Courier New" pitchFamily="49" charset="0"/>
              </a:rPr>
              <a:t>AND</a:t>
            </a: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 worked in one of the listed labor categories for the required concurrent and unbroken 10-year period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400" dirty="0" smtClean="0">
              <a:ea typeface="Times New Roman" pitchFamily="18" charset="0"/>
              <a:cs typeface="Courier New" pitchFamily="49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sz="2400" dirty="0" smtClean="0">
                <a:ea typeface="Times New Roman" pitchFamily="18" charset="0"/>
                <a:cs typeface="Courier New" pitchFamily="49" charset="0"/>
              </a:rPr>
              <a:t>Then the claim can be accepted for hearing loss.</a:t>
            </a:r>
            <a:endParaRPr lang="en-US" sz="2400" dirty="0" smtClean="0"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DOL will accept a claim for these solvents as cause of hearing loss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Toluene</a:t>
            </a:r>
          </a:p>
          <a:p>
            <a:pPr lvl="0"/>
            <a:r>
              <a:rPr lang="en-US" dirty="0"/>
              <a:t>Styrene</a:t>
            </a:r>
          </a:p>
          <a:p>
            <a:pPr lvl="0"/>
            <a:r>
              <a:rPr lang="en-US" dirty="0" err="1"/>
              <a:t>Xylene</a:t>
            </a:r>
            <a:endParaRPr lang="en-US" dirty="0"/>
          </a:p>
          <a:p>
            <a:pPr lvl="0"/>
            <a:r>
              <a:rPr lang="en-US" dirty="0" err="1"/>
              <a:t>Trichlorethylene</a:t>
            </a:r>
            <a:endParaRPr lang="en-US" dirty="0"/>
          </a:p>
          <a:p>
            <a:pPr lvl="0"/>
            <a:r>
              <a:rPr lang="en-US" dirty="0"/>
              <a:t>Methyl Ethyl </a:t>
            </a:r>
            <a:r>
              <a:rPr lang="en-US" dirty="0" err="1"/>
              <a:t>Ketone</a:t>
            </a:r>
            <a:endParaRPr lang="en-US" dirty="0"/>
          </a:p>
          <a:p>
            <a:pPr lvl="0"/>
            <a:r>
              <a:rPr lang="en-US" dirty="0"/>
              <a:t>Methyl Isobutyl </a:t>
            </a:r>
            <a:r>
              <a:rPr lang="en-US" dirty="0" err="1"/>
              <a:t>Ketone</a:t>
            </a:r>
            <a:endParaRPr lang="en-US" dirty="0"/>
          </a:p>
          <a:p>
            <a:r>
              <a:rPr lang="en-US" dirty="0"/>
              <a:t>Ethyl Benzene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455152" cy="1219200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> 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b="1" dirty="0" smtClean="0"/>
              <a:t>DOL accepts the following job categories, when held for a period of at least ten consecutive years prior to 1990, as qualifying for compensation for solvent induced hearing loss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n-US" dirty="0" smtClean="0"/>
              <a:t>Boilermaker</a:t>
            </a:r>
          </a:p>
          <a:p>
            <a:pPr lvl="0"/>
            <a:r>
              <a:rPr lang="en-US" dirty="0" smtClean="0"/>
              <a:t>Chemical Operator</a:t>
            </a:r>
          </a:p>
          <a:p>
            <a:pPr lvl="0"/>
            <a:r>
              <a:rPr lang="en-US" dirty="0" smtClean="0"/>
              <a:t>Chemist</a:t>
            </a:r>
          </a:p>
          <a:p>
            <a:pPr lvl="0"/>
            <a:r>
              <a:rPr lang="en-US" dirty="0" smtClean="0"/>
              <a:t>Electrician/Electrical Maintenance/Lineman</a:t>
            </a:r>
          </a:p>
          <a:p>
            <a:pPr lvl="0"/>
            <a:r>
              <a:rPr lang="en-US" dirty="0" smtClean="0"/>
              <a:t>Electroplater/Electroplating Technician</a:t>
            </a:r>
          </a:p>
          <a:p>
            <a:pPr lvl="0"/>
            <a:r>
              <a:rPr lang="en-US" dirty="0" smtClean="0"/>
              <a:t>Garage/Auto/Equipment Mechanic</a:t>
            </a:r>
          </a:p>
          <a:p>
            <a:pPr lvl="0"/>
            <a:r>
              <a:rPr lang="en-US" dirty="0" smtClean="0"/>
              <a:t>Guard/Security Officer/Security Patrol Officer (i.e. firearm cleaning activities)</a:t>
            </a:r>
          </a:p>
          <a:p>
            <a:pPr lvl="0"/>
            <a:r>
              <a:rPr lang="en-US" dirty="0" smtClean="0"/>
              <a:t>Instrument Mechanic/Instrument Technician</a:t>
            </a:r>
          </a:p>
          <a:p>
            <a:pPr lvl="0"/>
            <a:r>
              <a:rPr lang="en-US" dirty="0" smtClean="0"/>
              <a:t>Janitor</a:t>
            </a:r>
          </a:p>
          <a:p>
            <a:pPr lvl="0"/>
            <a:r>
              <a:rPr lang="en-US" dirty="0" smtClean="0"/>
              <a:t>Laboratory Analyst/Aide</a:t>
            </a:r>
          </a:p>
          <a:p>
            <a:pPr lvl="0"/>
            <a:r>
              <a:rPr lang="en-US" dirty="0" smtClean="0"/>
              <a:t>Laboratory Technician/Technologist</a:t>
            </a:r>
          </a:p>
          <a:p>
            <a:pPr lvl="0"/>
            <a:r>
              <a:rPr lang="en-US" dirty="0" smtClean="0"/>
              <a:t>Lubricator</a:t>
            </a:r>
          </a:p>
          <a:p>
            <a:pPr lvl="0"/>
            <a:r>
              <a:rPr lang="en-US" dirty="0" smtClean="0"/>
              <a:t>Machinist</a:t>
            </a:r>
          </a:p>
          <a:p>
            <a:pPr lvl="0"/>
            <a:r>
              <a:rPr lang="en-US" dirty="0" smtClean="0"/>
              <a:t>Maintenance Mechanic</a:t>
            </a:r>
          </a:p>
          <a:p>
            <a:pPr lvl="0"/>
            <a:r>
              <a:rPr lang="en-US" dirty="0" smtClean="0"/>
              <a:t>Millwright</a:t>
            </a:r>
          </a:p>
          <a:p>
            <a:pPr lvl="0"/>
            <a:r>
              <a:rPr lang="en-US" dirty="0" smtClean="0"/>
              <a:t>Operator (most any kind)</a:t>
            </a:r>
          </a:p>
          <a:p>
            <a:pPr lvl="0"/>
            <a:r>
              <a:rPr lang="en-US" dirty="0" smtClean="0"/>
              <a:t>Painter</a:t>
            </a:r>
          </a:p>
          <a:p>
            <a:pPr lvl="0"/>
            <a:r>
              <a:rPr lang="en-US" dirty="0" smtClean="0"/>
              <a:t>Pipefitter</a:t>
            </a:r>
          </a:p>
          <a:p>
            <a:pPr lvl="0"/>
            <a:r>
              <a:rPr lang="en-US" dirty="0" smtClean="0"/>
              <a:t>Printer/Reproduction Clerk</a:t>
            </a:r>
          </a:p>
          <a:p>
            <a:pPr lvl="0"/>
            <a:r>
              <a:rPr lang="en-US" dirty="0" smtClean="0"/>
              <a:t>Refrigeration Mechanic/HVAC Mechanic</a:t>
            </a:r>
          </a:p>
          <a:p>
            <a:pPr lvl="0"/>
            <a:r>
              <a:rPr lang="en-US" dirty="0" smtClean="0"/>
              <a:t>Sheet Metal Worker</a:t>
            </a:r>
          </a:p>
          <a:p>
            <a:pPr lvl="0"/>
            <a:r>
              <a:rPr lang="en-US" dirty="0" smtClean="0"/>
              <a:t>Utility Operator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Recent reviews conclude that both animal and human studies clearly establish effect on solvents on hearing</a:t>
            </a:r>
          </a:p>
          <a:p>
            <a:pPr lvl="1"/>
            <a:r>
              <a:rPr lang="en-US" dirty="0" smtClean="0"/>
              <a:t>Review of compound specific data has clear limitations since most workers are exposed to multiple solvents</a:t>
            </a:r>
          </a:p>
          <a:p>
            <a:pPr lvl="1"/>
            <a:r>
              <a:rPr lang="en-US" dirty="0" smtClean="0"/>
              <a:t>Review of mixed exposure data more limited</a:t>
            </a:r>
          </a:p>
          <a:p>
            <a:r>
              <a:rPr lang="en-US" dirty="0"/>
              <a:t>Consensus statements are available from NIOSH (2003), EPA (</a:t>
            </a:r>
            <a:r>
              <a:rPr lang="en-US" dirty="0" smtClean="0"/>
              <a:t>2003)</a:t>
            </a:r>
          </a:p>
          <a:p>
            <a:r>
              <a:rPr lang="en-US" dirty="0" smtClean="0"/>
              <a:t>No consensus on dose-response or existence of threshold in reviews although recent paper has addressed it (through European collaborative study)</a:t>
            </a:r>
          </a:p>
        </p:txBody>
      </p:sp>
    </p:spTree>
    <p:extLst>
      <p:ext uri="{BB962C8B-B14F-4D97-AF65-F5344CB8AC3E}">
        <p14:creationId xmlns:p14="http://schemas.microsoft.com/office/powerpoint/2010/main" val="1366250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Animal and human data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Systematic review by NIOSH and Nordic </a:t>
            </a:r>
            <a:r>
              <a:rPr lang="en-US" dirty="0"/>
              <a:t>Nordic Expert Group for Criteria </a:t>
            </a:r>
            <a:r>
              <a:rPr lang="en-US" dirty="0" smtClean="0"/>
              <a:t>Documentation of </a:t>
            </a:r>
            <a:r>
              <a:rPr lang="en-US" dirty="0"/>
              <a:t>Health Risks from Chemicals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Styrene, toluene, xylene carbon disulfide cause hearing loss at or below current OELs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Xylene, ethylbenzene:  more limited occupational data.   Animal data show effects </a:t>
            </a:r>
            <a:r>
              <a:rPr lang="en-US" dirty="0"/>
              <a:t>at or below current </a:t>
            </a:r>
            <a:r>
              <a:rPr lang="en-US" dirty="0" smtClean="0"/>
              <a:t>OELs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TCE and solvent mixtures show significant effect in human studies.  Mixtures most often MEK, MIBK, xylene and toluene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8674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NR 2010;44(4) The </a:t>
            </a:r>
            <a:r>
              <a:rPr lang="en-US" sz="1400" dirty="0"/>
              <a:t>Nordic Expert Group for Criteria </a:t>
            </a:r>
            <a:r>
              <a:rPr lang="en-US" sz="1400" dirty="0" smtClean="0"/>
              <a:t>Documentation of </a:t>
            </a:r>
            <a:r>
              <a:rPr lang="en-US" sz="1400" dirty="0"/>
              <a:t>Health Risks from </a:t>
            </a:r>
            <a:r>
              <a:rPr lang="en-US" sz="1400" dirty="0" smtClean="0"/>
              <a:t>Chemicals; 142</a:t>
            </a:r>
            <a:r>
              <a:rPr lang="en-US" sz="1400" dirty="0"/>
              <a:t>. Occupational exposure </a:t>
            </a:r>
            <a:r>
              <a:rPr lang="en-US" sz="1400" dirty="0" smtClean="0"/>
              <a:t>to chemicals </a:t>
            </a:r>
            <a:r>
              <a:rPr lang="en-US" sz="1400" dirty="0"/>
              <a:t>and hearing </a:t>
            </a:r>
            <a:r>
              <a:rPr lang="en-US" sz="1400" dirty="0" smtClean="0"/>
              <a:t>impairment.  A C </a:t>
            </a:r>
            <a:r>
              <a:rPr lang="en-US" sz="1400" dirty="0"/>
              <a:t>Johnson and </a:t>
            </a:r>
            <a:r>
              <a:rPr lang="en-US" sz="1400" dirty="0" smtClean="0"/>
              <a:t>T </a:t>
            </a:r>
            <a:r>
              <a:rPr lang="en-US" sz="1400" dirty="0"/>
              <a:t>C Morata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Committee recommends that DOL develop direct disease work links for tasks with exposure to above solvents in the range of the OEL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0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Recommended exposure presumption for solvent induced hearing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Work for at least 10 cumulative years in any of the job titles on list in current presumption.</a:t>
            </a:r>
          </a:p>
          <a:p>
            <a:pPr marL="0" indent="0" algn="ctr">
              <a:buNone/>
            </a:pPr>
            <a:r>
              <a:rPr lang="en-US" sz="2400" dirty="0" smtClean="0"/>
              <a:t>OR</a:t>
            </a:r>
          </a:p>
          <a:p>
            <a:pPr marL="0" indent="0">
              <a:buNone/>
            </a:pPr>
            <a:r>
              <a:rPr lang="en-US" sz="2400" dirty="0" smtClean="0"/>
              <a:t>Reported exposure to styrene toluene, xylene, ethylbenzene TCE, carbon disulfide on OHQ, or evidence for exposure to those solvents in the SEM, for at least 10 years cumulative </a:t>
            </a:r>
          </a:p>
          <a:p>
            <a:pPr marL="0" indent="0" algn="ctr">
              <a:buNone/>
            </a:pPr>
            <a:r>
              <a:rPr lang="en-US" sz="2400" dirty="0" smtClean="0"/>
              <a:t>OR</a:t>
            </a: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Reported exposures to solvent mixtures on OHQ, </a:t>
            </a:r>
            <a:r>
              <a:rPr lang="en-US" sz="2400" dirty="0"/>
              <a:t>or evidence for exposure to those </a:t>
            </a:r>
            <a:r>
              <a:rPr lang="en-US" sz="2400" dirty="0" smtClean="0"/>
              <a:t>solvent mixtures </a:t>
            </a:r>
            <a:r>
              <a:rPr lang="en-US" sz="2400" dirty="0"/>
              <a:t>in the SEM, for </a:t>
            </a:r>
            <a:r>
              <a:rPr lang="en-US" sz="2400" dirty="0" smtClean="0"/>
              <a:t>at least 10 </a:t>
            </a:r>
            <a:r>
              <a:rPr lang="en-US" sz="2400" dirty="0"/>
              <a:t>years cumulative </a:t>
            </a:r>
            <a:endParaRPr lang="en-US" sz="2400" dirty="0" smtClean="0"/>
          </a:p>
          <a:p>
            <a:pPr marL="0" indent="0" algn="ctr">
              <a:buNone/>
            </a:pPr>
            <a:r>
              <a:rPr lang="en-US" sz="2400" dirty="0" smtClean="0"/>
              <a:t>OR</a:t>
            </a:r>
          </a:p>
          <a:p>
            <a:pPr marL="0" indent="0">
              <a:buNone/>
            </a:pPr>
            <a:r>
              <a:rPr lang="en-US" sz="2400" dirty="0" smtClean="0"/>
              <a:t>Exposure for 10 years cumulative established through work history and DDWLP</a:t>
            </a:r>
          </a:p>
          <a:p>
            <a:pPr marL="0" indent="0">
              <a:buNone/>
            </a:pPr>
            <a:endParaRPr lang="en-US" dirty="0"/>
          </a:p>
          <a:p>
            <a:pPr lvl="8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18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Recommended exposure presumption for solvent induced hearing </a:t>
            </a:r>
            <a:r>
              <a:rPr lang="en-US" dirty="0" smtClean="0"/>
              <a:t>loss</a:t>
            </a:r>
            <a:r>
              <a:rPr lang="en-US" smtClean="0"/>
              <a:t>, continued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2800" dirty="0">
                <a:latin typeface="Arial" charset="0"/>
              </a:rPr>
              <a:t>Additionally, claims examiners should not </a:t>
            </a:r>
            <a:r>
              <a:rPr lang="en-US" sz="2800" dirty="0" smtClean="0">
                <a:latin typeface="Arial" charset="0"/>
              </a:rPr>
              <a:t>routinely deny </a:t>
            </a:r>
            <a:r>
              <a:rPr lang="en-US" sz="2800" dirty="0">
                <a:latin typeface="Arial" charset="0"/>
              </a:rPr>
              <a:t>claims for </a:t>
            </a:r>
            <a:r>
              <a:rPr lang="en-US" sz="2800" dirty="0" smtClean="0">
                <a:latin typeface="Arial" charset="0"/>
              </a:rPr>
              <a:t>solvent induced hearing loss </a:t>
            </a:r>
            <a:r>
              <a:rPr lang="en-US" sz="2800" dirty="0">
                <a:latin typeface="Arial" charset="0"/>
              </a:rPr>
              <a:t>if the worker </a:t>
            </a:r>
            <a:r>
              <a:rPr lang="en-US" sz="2800" dirty="0" smtClean="0">
                <a:latin typeface="Arial" charset="0"/>
              </a:rPr>
              <a:t>has had </a:t>
            </a:r>
            <a:r>
              <a:rPr lang="en-US" sz="2800" dirty="0">
                <a:latin typeface="Arial" charset="0"/>
              </a:rPr>
              <a:t>fewer than </a:t>
            </a:r>
            <a:r>
              <a:rPr lang="en-US" sz="2800" dirty="0" smtClean="0">
                <a:latin typeface="Arial" charset="0"/>
              </a:rPr>
              <a:t>10 </a:t>
            </a:r>
            <a:r>
              <a:rPr lang="en-US" sz="2800" dirty="0">
                <a:latin typeface="Arial" charset="0"/>
              </a:rPr>
              <a:t>years of </a:t>
            </a:r>
            <a:r>
              <a:rPr lang="en-US" sz="2800" dirty="0" smtClean="0">
                <a:latin typeface="Arial" charset="0"/>
              </a:rPr>
              <a:t>exposure, does not have a DDWL for task, or is not in a labor category on list.   </a:t>
            </a:r>
            <a:r>
              <a:rPr lang="en-US" sz="2800" dirty="0">
                <a:latin typeface="Arial" charset="0"/>
              </a:rPr>
              <a:t>Claims that do not meet the requirements set forth here but do have reported exposure to </a:t>
            </a:r>
            <a:r>
              <a:rPr lang="en-US" sz="2800" dirty="0" smtClean="0">
                <a:latin typeface="Arial" charset="0"/>
              </a:rPr>
              <a:t>organic solvents for at least 5 </a:t>
            </a:r>
            <a:r>
              <a:rPr lang="en-US" sz="2800" smtClean="0">
                <a:latin typeface="Arial" charset="0"/>
              </a:rPr>
              <a:t>years cumulative should </a:t>
            </a:r>
            <a:r>
              <a:rPr lang="en-US" sz="2800" dirty="0">
                <a:latin typeface="Arial" charset="0"/>
              </a:rPr>
              <a:t>be sent for IH and/or CMC </a:t>
            </a:r>
            <a:r>
              <a:rPr lang="en-US" sz="2800" dirty="0" smtClean="0">
                <a:latin typeface="Arial" charset="0"/>
              </a:rPr>
              <a:t>review</a:t>
            </a:r>
            <a:endParaRPr lang="en-US" sz="2800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91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749</TotalTime>
  <Words>517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DOL criteria for solvent related hearing loss</vt:lpstr>
      <vt:lpstr>DOL will accept a claim for these solvents as cause of hearing loss </vt:lpstr>
      <vt:lpstr>      DOL accepts the following job categories, when held for a period of at least ten consecutive years prior to 1990, as qualifying for compensation for solvent induced hearing loss </vt:lpstr>
      <vt:lpstr>Systematic reviews</vt:lpstr>
      <vt:lpstr>Animal and human data </vt:lpstr>
      <vt:lpstr>Recommendations</vt:lpstr>
      <vt:lpstr>Recommended exposure presumption for solvent induced hearing loss</vt:lpstr>
      <vt:lpstr>Recommended exposure presumption for solvent induced hearing loss, continued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DOL will accept a claim for these solvents as cause of hearing loss</dc:title>
  <dc:creator>Laura Welch</dc:creator>
  <cp:lastModifiedBy>Conference</cp:lastModifiedBy>
  <cp:revision>19</cp:revision>
  <dcterms:created xsi:type="dcterms:W3CDTF">2013-05-14T14:29:42Z</dcterms:created>
  <dcterms:modified xsi:type="dcterms:W3CDTF">2017-04-20T14:54:06Z</dcterms:modified>
</cp:coreProperties>
</file>