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199" autoAdjust="0"/>
    <p:restoredTop sz="93353" autoAdjust="0"/>
  </p:normalViewPr>
  <p:slideViewPr>
    <p:cSldViewPr snapToGrid="0">
      <p:cViewPr>
        <p:scale>
          <a:sx n="150" d="100"/>
          <a:sy n="150" d="100"/>
        </p:scale>
        <p:origin x="2838" y="21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AEA4A-BF5F-4DBB-BC0A-BAE18698E1AB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1D524-8678-4CCE-B748-BF3E81C1F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91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1D524-8678-4CCE-B748-BF3E81C1F4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87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09767-2EBA-489A-BAEF-D111A33789D9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620D-FA7F-4474-849E-C319B96CE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89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09767-2EBA-489A-BAEF-D111A33789D9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620D-FA7F-4474-849E-C319B96CE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83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09767-2EBA-489A-BAEF-D111A33789D9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620D-FA7F-4474-849E-C319B96CE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705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09767-2EBA-489A-BAEF-D111A33789D9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620D-FA7F-4474-849E-C319B96CE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30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09767-2EBA-489A-BAEF-D111A33789D9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620D-FA7F-4474-849E-C319B96CE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464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09767-2EBA-489A-BAEF-D111A33789D9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620D-FA7F-4474-849E-C319B96CE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88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09767-2EBA-489A-BAEF-D111A33789D9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620D-FA7F-4474-849E-C319B96CE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15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09767-2EBA-489A-BAEF-D111A33789D9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620D-FA7F-4474-849E-C319B96CE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3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09767-2EBA-489A-BAEF-D111A33789D9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620D-FA7F-4474-849E-C319B96CE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729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09767-2EBA-489A-BAEF-D111A33789D9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620D-FA7F-4474-849E-C319B96CE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675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09767-2EBA-489A-BAEF-D111A33789D9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620D-FA7F-4474-849E-C319B96CE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302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09767-2EBA-489A-BAEF-D111A33789D9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C620D-FA7F-4474-849E-C319B96CE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17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0031" y="636997"/>
            <a:ext cx="9144000" cy="1342116"/>
          </a:xfrm>
        </p:spPr>
        <p:txBody>
          <a:bodyPr>
            <a:noAutofit/>
          </a:bodyPr>
          <a:lstStyle/>
          <a:p>
            <a:r>
              <a:rPr lang="en-US" sz="4800" dirty="0" smtClean="0"/>
              <a:t>Advisor Board on Toxic Substances and Worker Health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835666"/>
            <a:ext cx="9144000" cy="236305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Subcommittee on </a:t>
            </a:r>
          </a:p>
          <a:p>
            <a:r>
              <a:rPr lang="en-US" sz="4000" dirty="0" smtClean="0"/>
              <a:t>Guidance for Claims Examiners: Weighing the Medical Evidence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90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9121"/>
          </a:xfrm>
        </p:spPr>
        <p:txBody>
          <a:bodyPr/>
          <a:lstStyle/>
          <a:p>
            <a:r>
              <a:rPr lang="en-US" dirty="0" smtClean="0"/>
              <a:t>Develop better training materials that provide some standardization across the process for the 14 priority areas</a:t>
            </a:r>
          </a:p>
          <a:p>
            <a:r>
              <a:rPr lang="en-US" dirty="0" smtClean="0"/>
              <a:t>All medical evidence should be submitted to the CMC, not just that which is determined to be relevant by CE.</a:t>
            </a:r>
          </a:p>
          <a:p>
            <a:r>
              <a:rPr lang="en-US" dirty="0" smtClean="0"/>
              <a:t>Other evidence of exposure must be utilized other than the SEM for determining work-relatedness and IH should evaluate on case –by –case basis where necessary</a:t>
            </a:r>
          </a:p>
          <a:p>
            <a:r>
              <a:rPr lang="en-US" dirty="0" smtClean="0"/>
              <a:t>Consider presumptions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36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 of Subcommittee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01872"/>
          </a:xfrm>
        </p:spPr>
        <p:txBody>
          <a:bodyPr/>
          <a:lstStyle/>
          <a:p>
            <a:r>
              <a:rPr lang="en-US" dirty="0" smtClean="0"/>
              <a:t>Victoria Cassano, Chair</a:t>
            </a:r>
          </a:p>
          <a:p>
            <a:r>
              <a:rPr lang="en-US" dirty="0" smtClean="0"/>
              <a:t>Les Boden</a:t>
            </a:r>
          </a:p>
          <a:p>
            <a:r>
              <a:rPr lang="en-US" dirty="0" smtClean="0"/>
              <a:t>Steve Markowitz</a:t>
            </a:r>
          </a:p>
          <a:p>
            <a:r>
              <a:rPr lang="en-US" dirty="0" err="1" smtClean="0"/>
              <a:t>Duronda</a:t>
            </a:r>
            <a:r>
              <a:rPr lang="en-US" dirty="0" smtClean="0"/>
              <a:t> Pope</a:t>
            </a:r>
          </a:p>
          <a:p>
            <a:r>
              <a:rPr lang="en-US" dirty="0" smtClean="0"/>
              <a:t>Ken Silver</a:t>
            </a:r>
          </a:p>
          <a:p>
            <a:r>
              <a:rPr lang="en-US" dirty="0" smtClean="0"/>
              <a:t>Faye </a:t>
            </a:r>
            <a:r>
              <a:rPr lang="en-US" dirty="0" err="1" smtClean="0"/>
              <a:t>Vlieger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058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Task: Review and evaluate and make recommendations pertaining to: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32694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materials available to </a:t>
            </a:r>
            <a:r>
              <a:rPr lang="en-US" dirty="0"/>
              <a:t>assist </a:t>
            </a:r>
            <a:r>
              <a:rPr lang="en-US" dirty="0" smtClean="0"/>
              <a:t>CE’s in determining the development and adjudication of medical claims.</a:t>
            </a:r>
          </a:p>
          <a:p>
            <a:r>
              <a:rPr lang="en-US" dirty="0"/>
              <a:t>t</a:t>
            </a:r>
            <a:r>
              <a:rPr lang="en-US" dirty="0" smtClean="0"/>
              <a:t>he logic process used by the CE’s in determining what medical information was valid and what was not</a:t>
            </a:r>
          </a:p>
          <a:p>
            <a:r>
              <a:rPr lang="en-US" dirty="0"/>
              <a:t>t</a:t>
            </a:r>
            <a:r>
              <a:rPr lang="en-US" dirty="0" smtClean="0"/>
              <a:t>he training materials available on specific toxicants outside of the SEM and make recommendations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29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Meeting: 12 July 2016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Primary Tasks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Define Issues and Scope of area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Define the data and information needs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Draft and initial work plan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Reviewed the procedure manual since this is the primary </a:t>
            </a:r>
            <a:r>
              <a:rPr lang="en-US" dirty="0" err="1" smtClean="0"/>
              <a:t>sourse</a:t>
            </a:r>
            <a:r>
              <a:rPr lang="en-US" dirty="0" smtClean="0"/>
              <a:t> of information for the CE’s</a:t>
            </a:r>
          </a:p>
        </p:txBody>
      </p:sp>
    </p:spTree>
    <p:extLst>
      <p:ext uri="{BB962C8B-B14F-4D97-AF65-F5344CB8AC3E}">
        <p14:creationId xmlns:p14="http://schemas.microsoft.com/office/powerpoint/2010/main" val="172526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297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Results of review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Language regarding the use of medical information from the Former Worker Program</a:t>
            </a:r>
          </a:p>
          <a:p>
            <a:r>
              <a:rPr lang="en-US" sz="2400" dirty="0" smtClean="0"/>
              <a:t>In cases going to the CMC, all submitted medical evidence should go to the CMC, not just that which the CE determines to be valid</a:t>
            </a:r>
          </a:p>
          <a:p>
            <a:r>
              <a:rPr lang="en-US" sz="2400" dirty="0" smtClean="0"/>
              <a:t>There are publications and consensus documents available which provide better information on causation and outcome, but that it is not the CE’s place to parse this information</a:t>
            </a:r>
          </a:p>
          <a:p>
            <a:r>
              <a:rPr lang="en-US" sz="2400" dirty="0" smtClean="0"/>
              <a:t>Problems with types of medical evidence utilized to determine a diagnosis</a:t>
            </a:r>
          </a:p>
          <a:p>
            <a:r>
              <a:rPr lang="en-US" sz="2400" dirty="0" smtClean="0"/>
              <a:t>Affirmative assistance, CE may not be aware of the medical information needed to adequately adjudicate the claim</a:t>
            </a:r>
          </a:p>
          <a:p>
            <a:r>
              <a:rPr lang="en-US" sz="2400" dirty="0" smtClean="0"/>
              <a:t>Issues with the restrictive reasons for sending a case to an IH or a CMC</a:t>
            </a:r>
          </a:p>
          <a:p>
            <a:pPr marL="0" indent="0">
              <a:buNone/>
            </a:pP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09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408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Meeting 2: 13 September 2016: Review Questions to DOL and requests  for information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4534"/>
            <a:ext cx="10515600" cy="5067829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Consensus documents from IARC, National Toxicology program, and other research bodies – These should be available to the CE in some form, the claimant does not have the expertise to review these, and they may be ignored if submitted</a:t>
            </a:r>
          </a:p>
          <a:p>
            <a:r>
              <a:rPr lang="en-US" sz="2400" dirty="0" smtClean="0"/>
              <a:t>DOL stated only medical evidence that CE determines to be relevant goes to CMC- we did not feel that the CE had the expertise to determine what was relevant</a:t>
            </a:r>
          </a:p>
          <a:p>
            <a:r>
              <a:rPr lang="en-US" sz="2400" dirty="0" smtClean="0"/>
              <a:t>Deficient evidence referring to wage loss: we do not believe that the treating physician can make this determination</a:t>
            </a:r>
          </a:p>
          <a:p>
            <a:r>
              <a:rPr lang="en-US" sz="2400" dirty="0" smtClean="0"/>
              <a:t>We really wanted to know how the CE is trained to “weigh medical evidence”. We found that most of the training is “on the job“ usually by a more senior CE; how are they trained to evaluate the validity of medical report</a:t>
            </a:r>
          </a:p>
          <a:p>
            <a:r>
              <a:rPr lang="en-US" sz="2400" dirty="0" smtClean="0"/>
              <a:t>Requested to form a “focus group” of CE’s that we could sit with and discuss the development of a claim</a:t>
            </a:r>
          </a:p>
          <a:p>
            <a:r>
              <a:rPr lang="en-US" sz="2400" dirty="0" smtClean="0"/>
              <a:t>Requested the training materials available to the CEs besides the procedure manual</a:t>
            </a:r>
          </a:p>
          <a:p>
            <a:r>
              <a:rPr lang="en-US" sz="2400" dirty="0" smtClean="0"/>
              <a:t>Requested Part E claims to review specifically from the 14 priority areas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52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31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Review of Part B cases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8469264"/>
              </p:ext>
            </p:extLst>
          </p:nvPr>
        </p:nvGraphicFramePr>
        <p:xfrm>
          <a:off x="4548188" y="1149178"/>
          <a:ext cx="3095625" cy="5449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Document" r:id="rId4" imgW="5956042" imgH="8372620" progId="Word.Document.12">
                  <p:embed/>
                </p:oleObj>
              </mc:Choice>
              <mc:Fallback>
                <p:oleObj name="Document" r:id="rId4" imgW="5956042" imgH="837262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48188" y="1149178"/>
                        <a:ext cx="3095625" cy="54493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298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2173"/>
            <a:ext cx="10515600" cy="485479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Claims folders incomplete</a:t>
            </a:r>
          </a:p>
          <a:p>
            <a:r>
              <a:rPr lang="en-US" dirty="0" smtClean="0"/>
              <a:t>Only had the medical information and the Statement of case by the CE</a:t>
            </a:r>
          </a:p>
          <a:p>
            <a:pPr lvl="1"/>
            <a:r>
              <a:rPr lang="en-US" dirty="0" smtClean="0"/>
              <a:t>Did not have the EE1 which shows the actual contention of the claim by the employee</a:t>
            </a:r>
          </a:p>
          <a:p>
            <a:pPr lvl="1"/>
            <a:r>
              <a:rPr lang="en-US" dirty="0" smtClean="0"/>
              <a:t>Did not have the employees Work history (EE3)</a:t>
            </a:r>
          </a:p>
          <a:p>
            <a:pPr lvl="1"/>
            <a:r>
              <a:rPr lang="en-US" dirty="0" smtClean="0"/>
              <a:t>In many cases did not have the Occupational health questionnaire</a:t>
            </a:r>
          </a:p>
          <a:p>
            <a:r>
              <a:rPr lang="en-US" dirty="0" smtClean="0"/>
              <a:t>If a medical opinion was provided with clear rationale for causation by treating physician, then claim had a better chance of being accepted </a:t>
            </a:r>
          </a:p>
          <a:p>
            <a:r>
              <a:rPr lang="en-US" dirty="0" smtClean="0"/>
              <a:t>Several cases where alternative medical diagnoses may have been considered (sarcoidosis versus </a:t>
            </a:r>
            <a:r>
              <a:rPr lang="en-US" dirty="0" err="1"/>
              <a:t>b</a:t>
            </a:r>
            <a:r>
              <a:rPr lang="en-US" dirty="0" err="1" smtClean="0"/>
              <a:t>erylliosis</a:t>
            </a:r>
            <a:r>
              <a:rPr lang="en-US" dirty="0" smtClean="0"/>
              <a:t>)</a:t>
            </a:r>
          </a:p>
          <a:p>
            <a:r>
              <a:rPr lang="en-US" dirty="0" smtClean="0"/>
              <a:t>If worker not in a working group for which exposure is already conceded, the claim is denied. (Truck driver at uranium mine, not a miner = not exposed)</a:t>
            </a:r>
          </a:p>
          <a:p>
            <a:r>
              <a:rPr lang="en-US" dirty="0" smtClean="0"/>
              <a:t>Claims denied simply on lack of radiologic evidence regardless of treating physicians diagnosis</a:t>
            </a:r>
          </a:p>
        </p:txBody>
      </p:sp>
    </p:spTree>
    <p:extLst>
      <p:ext uri="{BB962C8B-B14F-4D97-AF65-F5344CB8AC3E}">
        <p14:creationId xmlns:p14="http://schemas.microsoft.com/office/powerpoint/2010/main" val="243662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accomplished in near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 forum: Discuss how they develop claims, </a:t>
            </a:r>
          </a:p>
          <a:p>
            <a:r>
              <a:rPr lang="en-US" dirty="0" smtClean="0"/>
              <a:t>More complete review of part E claims</a:t>
            </a:r>
          </a:p>
          <a:p>
            <a:r>
              <a:rPr lang="en-US" dirty="0" smtClean="0"/>
              <a:t>Evaluation of training materials and recommendations for improved training materials for </a:t>
            </a:r>
            <a:r>
              <a:rPr lang="en-US" dirty="0" err="1" smtClean="0"/>
              <a:t>Ces</a:t>
            </a:r>
            <a:endParaRPr lang="en-US" dirty="0" smtClean="0"/>
          </a:p>
          <a:p>
            <a:r>
              <a:rPr lang="en-US" dirty="0" smtClean="0"/>
              <a:t>Investigate how to operationalized causation, contribution and aggravation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77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703</Words>
  <Application>Microsoft Office PowerPoint</Application>
  <PresentationFormat>Custom</PresentationFormat>
  <Paragraphs>61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Document</vt:lpstr>
      <vt:lpstr>Advisor Board on Toxic Substances and Worker Health</vt:lpstr>
      <vt:lpstr>Members of Subcommittee</vt:lpstr>
      <vt:lpstr>Task: Review and evaluate and make recommendations pertaining to:</vt:lpstr>
      <vt:lpstr>First Meeting: 12 July 2016</vt:lpstr>
      <vt:lpstr>Results of review</vt:lpstr>
      <vt:lpstr>Meeting 2: 13 September 2016: Review Questions to DOL and requests  for information</vt:lpstr>
      <vt:lpstr>Review of Part B cases</vt:lpstr>
      <vt:lpstr>Results</vt:lpstr>
      <vt:lpstr>To be accomplished in near future</vt:lpstr>
      <vt:lpstr>Recommendations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Advisor Board on Toxic Substances and Worker Health</dc:title>
  <dc:creator>victoria cassano</dc:creator>
  <cp:lastModifiedBy>Conference</cp:lastModifiedBy>
  <cp:revision>13</cp:revision>
  <dcterms:created xsi:type="dcterms:W3CDTF">2016-10-18T06:30:52Z</dcterms:created>
  <dcterms:modified xsi:type="dcterms:W3CDTF">2016-10-18T15:57:42Z</dcterms:modified>
</cp:coreProperties>
</file>