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4"/>
  </p:notesMasterIdLst>
  <p:sldIdLst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301" r:id="rId14"/>
    <p:sldId id="302" r:id="rId15"/>
    <p:sldId id="290" r:id="rId16"/>
    <p:sldId id="291" r:id="rId17"/>
    <p:sldId id="298" r:id="rId18"/>
    <p:sldId id="299" r:id="rId19"/>
    <p:sldId id="304" r:id="rId20"/>
    <p:sldId id="305" r:id="rId21"/>
    <p:sldId id="292" r:id="rId22"/>
    <p:sldId id="30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ton, Rachel - OWCP" initials="LR-O" lastIdx="5" clrIdx="0">
    <p:extLst>
      <p:ext uri="{19B8F6BF-5375-455C-9EA6-DF929625EA0E}">
        <p15:presenceInfo xmlns:p15="http://schemas.microsoft.com/office/powerpoint/2012/main" userId="S-1-5-21-609670400-3822899875-428587463-289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D81D-64B4-46C9-A3A1-A9B41AACBF2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B99B-369C-4553-AD57-BD3B7E20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60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03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9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05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6E-C685-47CB-8A52-9BE1A408DACC}" type="datetime1">
              <a:rPr lang="en-US" smtClean="0"/>
              <a:t>11/03/2020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618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9B18-A123-45B0-836F-AE65376750E6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ADC6-0BBC-444C-8771-60CBAB720805}" type="datetime1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794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90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E4BD-81DF-47EF-9B76-CD241311763A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D901-BC11-48AD-930E-DC982A4A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4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F97C-26B7-4FB9-BFC0-3A9DA5A320AC}" type="datetime1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3E47-0B22-4C37-BAA6-CE6A585B9E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475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237" y="0"/>
            <a:ext cx="5438095" cy="7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9237" y="771429"/>
            <a:ext cx="7704762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686" r:id="rId12"/>
    <p:sldLayoutId id="214748369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470209"/>
            <a:ext cx="6704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Energy Employees Occupational Illness Compensation Program</a:t>
            </a: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1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Cancer List for Workers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26976"/>
            <a:ext cx="8382000" cy="396902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qualify for compensation as a member of an SEC class, a covered employee must have at least one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 specified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9728" indent="0">
              <a:buNone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Leukemia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(other than chronic lymphocytic leukemia), provided the onset was at least 2 years after first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Primary or Secondary Lung Cancer.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(In situ lung cancer that is discovered during or after a post-mortem exam is excluded.)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or Secondary Bone Cancer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 Secondary Renal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 smtClean="0"/>
          </a:p>
          <a:p>
            <a:pPr lvl="1"/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Cancer List for Workers (continued)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7688" y="2057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cancer is included (provided onset was at least 5 years after first exposure):</a:t>
            </a:r>
          </a:p>
          <a:p>
            <a:pPr lvl="1"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myeloma</a:t>
            </a:r>
          </a:p>
          <a:p>
            <a:pPr lvl="1"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Lymphomas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(other than Hodgkin’s disease). </a:t>
            </a:r>
          </a:p>
          <a:p>
            <a:pPr lvl="1"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cancer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the: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71600" y="3077971"/>
          <a:ext cx="6781800" cy="21329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1951867457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230378579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454404867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516261090"/>
                    </a:ext>
                  </a:extLst>
                </a:gridCol>
              </a:tblGrid>
              <a:tr h="434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Bile Duct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Brain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Male or Female Breast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Urinary Bladder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2062797861"/>
                  </a:ext>
                </a:extLst>
              </a:tr>
              <a:tr h="497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Colon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Esophagus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Gall Bladder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Liver*</a:t>
                      </a:r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56286835"/>
                  </a:ext>
                </a:extLst>
              </a:tr>
              <a:tr h="497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Ovary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Pancreas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Pharynx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Salivary</a:t>
                      </a:r>
                      <a:r>
                        <a:rPr lang="en-US" sz="1800" baseline="0" dirty="0" smtClean="0"/>
                        <a:t> Gland</a:t>
                      </a:r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466413471"/>
                  </a:ext>
                </a:extLst>
              </a:tr>
              <a:tr h="497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Small Intestine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Stomach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Thyroid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123097789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47688" y="5202271"/>
            <a:ext cx="8229600" cy="6868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*Liver: Exception if Cirrhosis or Hepatitis B is indicated</a:t>
            </a:r>
          </a:p>
          <a:p>
            <a:pPr marL="109728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Site Exposure Matrices (SEM)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003" y="1898648"/>
            <a:ext cx="8123197" cy="137822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SEM is a repository of information on toxic substances present at Department of Energy (DOE) and Radiation Exposure Compensation Act (RECA) sites covered under Part 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in SEM is gathered from a variety of sources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Scientifically establishes links between toxic substances / illnesses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Public access to SEM is available the DEEOIC website: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www.dol.gov/owcp/energy/regs/compliance/seminfo.htm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55" y="3973113"/>
            <a:ext cx="4905789" cy="2383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1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Claimant Responsibilities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2126976"/>
            <a:ext cx="6096000" cy="137822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File claim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 / Copy / Submit relevant records for review</a:t>
            </a:r>
          </a:p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 to information requests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52800"/>
            <a:ext cx="2825895" cy="1498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200400"/>
            <a:ext cx="4273770" cy="276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9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68018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Claimant Assistance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900" y="1941211"/>
            <a:ext cx="8458200" cy="3926189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Centers – 11 locations nationwide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3192" lvl="1" indent="0">
              <a:lnSpc>
                <a:spcPct val="90000"/>
              </a:lnSpc>
              <a:buNone/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Offices – 4 locations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(Cleveland, Denver, Jacksonville, Seattle)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Seattle District Office toll free number: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888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805-3401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DEEOIC web site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http://www.dol.gov/agencies/owcp/energy/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program information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 website 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Claimant Resources (Forms, Medical Benefits Information)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Provider Resources (Enrollment, Bill Processing)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6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DOL Resource Centers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0175"/>
            <a:ext cx="5791200" cy="40843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Resource Center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Guide Claimants through the EEOICPA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Comply with DOL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Highest Level of Customer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Intake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Occupational History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Medical Bill Payment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DEEOIC Special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Responsive to DEEOIC Guidance and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Daily with DEEOIC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Training for Staff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971800"/>
            <a:ext cx="3350051" cy="1504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03E47-0B22-4C37-BAA6-CE6A585B9E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Decision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569" y="1981200"/>
            <a:ext cx="3593592" cy="3733798"/>
            <a:chOff x="0" y="552"/>
            <a:chExt cx="3291840" cy="2154694"/>
          </a:xfrm>
        </p:grpSpPr>
        <p:sp>
          <p:nvSpPr>
            <p:cNvPr id="6" name="Rounded Rectangle 5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90227" y="972409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Claim Intake</a:t>
              </a: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(Resource Centers/District Office)</a:t>
              </a:r>
            </a:p>
            <a:p>
              <a:pPr marL="342900" marR="0" lvl="0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Occupational History Questionnaire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Send employment verification request to DOE </a:t>
              </a: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101089" y="3627616"/>
            <a:ext cx="1066800" cy="4085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1778" y="1981200"/>
            <a:ext cx="3593592" cy="3733798"/>
            <a:chOff x="0" y="552"/>
            <a:chExt cx="3291840" cy="2154694"/>
          </a:xfrm>
        </p:grpSpPr>
        <p:sp>
          <p:nvSpPr>
            <p:cNvPr id="10" name="Rounded Rectangle 9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05182" y="1155136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Claim Development</a:t>
              </a: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(District Office)</a:t>
              </a:r>
            </a:p>
            <a:p>
              <a:pPr marL="342900" marR="0" lvl="0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 medical evidence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Claimant’s burden 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Diagnosis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Causation</a:t>
              </a:r>
            </a:p>
            <a:p>
              <a:pPr marL="34290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 employment info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DOE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sources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Affidavits</a:t>
              </a: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27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03E47-0B22-4C37-BAA6-CE6A585B9E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Decision Process (cont.)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569" y="1981200"/>
            <a:ext cx="3593592" cy="3733798"/>
            <a:chOff x="0" y="552"/>
            <a:chExt cx="3291840" cy="2154694"/>
          </a:xfrm>
        </p:grpSpPr>
        <p:sp>
          <p:nvSpPr>
            <p:cNvPr id="6" name="Rounded Rectangle 5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90227" y="972409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Exposure/Causation</a:t>
              </a:r>
            </a:p>
            <a:p>
              <a:pPr marL="342900" marR="0" lvl="0" indent="-34290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Standards under Part E</a:t>
              </a:r>
            </a:p>
            <a:p>
              <a:pPr marL="342900" marR="0" lvl="0" indent="-34290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Treating physicians not typically familiar with standards</a:t>
              </a:r>
            </a:p>
            <a:p>
              <a:pPr marL="342900" marR="0" lvl="0" indent="-342900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Preparation of Statement of Accepted Facts (SOAF)</a:t>
              </a:r>
            </a:p>
            <a:p>
              <a:pPr marL="0" marR="0" lvl="0" indent="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101089" y="3627616"/>
            <a:ext cx="1066800" cy="4085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1778" y="1981200"/>
            <a:ext cx="3593592" cy="3733798"/>
            <a:chOff x="0" y="552"/>
            <a:chExt cx="3291840" cy="2154694"/>
          </a:xfrm>
        </p:grpSpPr>
        <p:sp>
          <p:nvSpPr>
            <p:cNvPr id="10" name="Rounded Rectangle 9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05182" y="1155136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DEEOIC Assistance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0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 Hygienist referrals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Contractors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Federal IH review</a:t>
              </a: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Extent of exposure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 Medical Consultants</a:t>
              </a: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Causation Assessment</a:t>
              </a: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Impairment</a:t>
              </a: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Wage loss</a:t>
              </a:r>
            </a:p>
            <a:p>
              <a:pPr marL="800100" marR="0" lvl="1" indent="-34290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noProof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diagnosis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4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Claim Decision Process (cont.)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569" y="1981200"/>
            <a:ext cx="3593592" cy="3733798"/>
            <a:chOff x="0" y="552"/>
            <a:chExt cx="3291840" cy="2154694"/>
          </a:xfrm>
        </p:grpSpPr>
        <p:sp>
          <p:nvSpPr>
            <p:cNvPr id="6" name="Rounded Rectangle 5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90227" y="972409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Recommended Decision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(District Office)</a:t>
              </a:r>
            </a:p>
            <a:p>
              <a:pPr marL="342900" lvl="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Issue a Preliminary Determination</a:t>
              </a:r>
            </a:p>
            <a:p>
              <a:pPr marL="342900" lvl="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Provide claimant rights to object</a:t>
              </a:r>
            </a:p>
            <a:p>
              <a:pPr marL="342900" lvl="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Thorough discussion of facts in the case</a:t>
              </a:r>
              <a:endPara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101089" y="3627616"/>
            <a:ext cx="1066800" cy="4085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21778" y="1981200"/>
            <a:ext cx="3593592" cy="3733798"/>
            <a:chOff x="0" y="552"/>
            <a:chExt cx="3291840" cy="2154694"/>
          </a:xfrm>
        </p:grpSpPr>
        <p:sp>
          <p:nvSpPr>
            <p:cNvPr id="10" name="Rounded Rectangle 9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05182" y="1155136"/>
              <a:ext cx="3081474" cy="37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Decision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(Final Adjudication Branch)</a:t>
              </a:r>
            </a:p>
            <a:p>
              <a:pPr marL="342900" lvl="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Affirm decision or remand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Claimant has right to object to RD through a Hearing or Review of the Written Record</a:t>
              </a:r>
              <a:endPara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 FD Claimant rights: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Reconsideration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Reopen of case</a:t>
              </a:r>
            </a:p>
            <a:p>
              <a:pPr marL="800100" lvl="1" indent="-3429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District Court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6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03E47-0B22-4C37-BAA6-CE6A585B9E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Statutory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Duties of the Board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209800"/>
            <a:ext cx="8610600" cy="33528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Exposure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Matrices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guidance for claims examiners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respect to the weighing of the medical evidence of claimants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Evidentiary requirements for claims under subtitle B related to lung disease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work of industrial hygienists &amp; staff physicians and consulting physicians and reports of hygienists 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ensure quality, objectivity, and consistency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claims adjudication process generally, including review of procedure manual changes prior to incorporation into the manual &amp; claims for medical benefits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Such other matters the Secretary considers appropriate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2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EEOICPA?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209800"/>
            <a:ext cx="5334000" cy="33528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law administered by the Labor Department’s Division of Energy Employees Occupational Illness Compensation (DEEOIC).</a:t>
            </a:r>
          </a:p>
          <a:p>
            <a:pPr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lump-sum compensation and medical benefits to current and former nuclear weapons workers.</a:t>
            </a:r>
          </a:p>
          <a:p>
            <a:pPr marL="109728" indent="0"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Survivors of qualified workers may also be entitled to benefits.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457628"/>
            <a:ext cx="2819048" cy="28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7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Agency Administration of the EEOICPA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43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Labor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09800"/>
            <a:ext cx="1032131" cy="9645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00" y="243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Energy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065" y="2154409"/>
            <a:ext cx="1033272" cy="887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01286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Health and Human Services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3" y="3790335"/>
            <a:ext cx="917647" cy="969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2065" y="41513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Justice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343" y="3833112"/>
            <a:ext cx="1148716" cy="1005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0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Eligibility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286000"/>
            <a:ext cx="7620000" cy="1752600"/>
            <a:chOff x="0" y="552"/>
            <a:chExt cx="3291840" cy="2154694"/>
          </a:xfrm>
        </p:grpSpPr>
        <p:sp>
          <p:nvSpPr>
            <p:cNvPr id="9" name="Rounded Rectangle 8"/>
            <p:cNvSpPr/>
            <p:nvPr/>
          </p:nvSpPr>
          <p:spPr>
            <a:xfrm>
              <a:off x="0" y="552"/>
              <a:ext cx="3291840" cy="21546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98755" y="105735"/>
              <a:ext cx="3081474" cy="1944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 B (enacted 2000)</a:t>
              </a: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 E (enacted 2004)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05196" y="2773649"/>
            <a:ext cx="2433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24096" y="3031037"/>
            <a:ext cx="1066800" cy="4085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0" y="4182686"/>
            <a:ext cx="3824595" cy="2320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3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Eligibility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013526"/>
              </p:ext>
            </p:extLst>
          </p:nvPr>
        </p:nvGraphicFramePr>
        <p:xfrm>
          <a:off x="1219200" y="1880176"/>
          <a:ext cx="6858000" cy="39406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By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Contractors and Subcontractors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Federal Employees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AWE Employees (Atomic Weapons Employer)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Beryllium Vendors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39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Eligibility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244526"/>
            <a:ext cx="7391400" cy="308947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/>
          <p:cNvSpPr txBox="1"/>
          <p:nvPr/>
        </p:nvSpPr>
        <p:spPr>
          <a:xfrm>
            <a:off x="1034184" y="2636782"/>
            <a:ext cx="6515100" cy="4234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76200" rIns="152400" bIns="762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Part B (enacted 2000)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(enacted 2004)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12151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Silicosis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 Section 5 Awardees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1734" y="2648863"/>
            <a:ext cx="3328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condition where exposure is a significant factor in causing, contributing to or aggravating the condition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Survivor Eligibility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124667"/>
            <a:ext cx="8458200" cy="3048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/>
          <p:cNvSpPr txBox="1"/>
          <p:nvPr/>
        </p:nvSpPr>
        <p:spPr>
          <a:xfrm>
            <a:off x="647699" y="2474982"/>
            <a:ext cx="7612380" cy="5645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76200" rIns="152400" bIns="762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Part B (enacted 2000)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Part E (enacted 2004)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121513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Grandparents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005" y="3121513"/>
            <a:ext cx="3691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(death related)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age 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age 23 (full time student)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incapable of self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1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660838"/>
              </p:ext>
            </p:extLst>
          </p:nvPr>
        </p:nvGraphicFramePr>
        <p:xfrm>
          <a:off x="914400" y="1880176"/>
          <a:ext cx="7467600" cy="3842937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B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 – Employee &amp; Survivor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 per % Impairment - Employee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42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 RECA – Employee &amp; Survivor 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Wage Loss $10,000-$15,000 - Employee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 – Survivor (+ lump-sum Wage Loss if eligible)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773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 Lump-sum cap for B &amp; E combined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9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Medical Care for Accepted Conditions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4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3E47-0B22-4C37-BAA6-CE6A585B9E8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 B: Special Exposure Cohort (SEC)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2126976"/>
            <a:ext cx="8058150" cy="381662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Worker Group Designation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Presumption – occupational radiation caused cancer </a:t>
            </a:r>
          </a:p>
          <a:p>
            <a:pPr lvl="1">
              <a:defRPr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Worked specific location or specific job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day requirement – 250 work days </a:t>
            </a:r>
          </a:p>
          <a:p>
            <a:pPr lvl="1">
              <a:defRPr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Cancer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 cancers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named in law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1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22CCFADA9AE46AFEA0E74A84F292E" ma:contentTypeVersion="10" ma:contentTypeDescription="Create a new document." ma:contentTypeScope="" ma:versionID="69d9ea855a95cbb5e8d2278fe1e3e29c">
  <xsd:schema xmlns:xsd="http://www.w3.org/2001/XMLSchema" xmlns:xs="http://www.w3.org/2001/XMLSchema" xmlns:p="http://schemas.microsoft.com/office/2006/metadata/properties" xmlns:ns1="http://schemas.microsoft.com/sharepoint/v3" xmlns:ns3="0723770e-5135-418a-8598-4dc058ccdae5" xmlns:ns4="d9a6f686-8989-4a58-92f4-ced8744068fc" targetNamespace="http://schemas.microsoft.com/office/2006/metadata/properties" ma:root="true" ma:fieldsID="ddeb4942dfe605aad4eacbb261a1fce9" ns1:_="" ns3:_="" ns4:_="">
    <xsd:import namespace="http://schemas.microsoft.com/sharepoint/v3"/>
    <xsd:import namespace="0723770e-5135-418a-8598-4dc058ccdae5"/>
    <xsd:import namespace="d9a6f686-8989-4a58-92f4-ced8744068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3770e-5135-418a-8598-4dc058ccd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6f686-8989-4a58-92f4-ced874406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69917-6746-43F4-AB88-D57830EC3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F3A21-0914-483D-AF6C-EB9309DDE5D9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0723770e-5135-418a-8598-4dc058ccdae5"/>
    <ds:schemaRef ds:uri="http://purl.org/dc/terms/"/>
    <ds:schemaRef ds:uri="http://schemas.microsoft.com/sharepoint/v3"/>
    <ds:schemaRef ds:uri="http://schemas.microsoft.com/office/infopath/2007/PartnerControls"/>
    <ds:schemaRef ds:uri="d9a6f686-8989-4a58-92f4-ced8744068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58E51D-7089-4205-BB36-D1763D5C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23770e-5135-418a-8598-4dc058ccdae5"/>
    <ds:schemaRef ds:uri="d9a6f686-8989-4a58-92f4-ced874406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937</Words>
  <Application>Microsoft Office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Verdana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Workers’ Compensation Programs (OWCP)</dc:title>
  <dc:creator>McGrath, James - OWCP</dc:creator>
  <cp:lastModifiedBy>Rachel Pond</cp:lastModifiedBy>
  <cp:revision>48</cp:revision>
  <dcterms:created xsi:type="dcterms:W3CDTF">2019-06-07T12:07:28Z</dcterms:created>
  <dcterms:modified xsi:type="dcterms:W3CDTF">2020-11-03T19:01:01Z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2A802BA2-2067-48DB-8A8B-2F8645DC42F9</vt:lpwstr>
  </property>
  <property fmtid="{D5CDD505-2E9C-101B-9397-08002B2CF9AE}" pid="3" name="ArticulatePath">
    <vt:lpwstr>Office of Workers’ Compensation Programs (OWCP)</vt:lpwstr>
  </property>
  <property fmtid="{D5CDD505-2E9C-101B-9397-08002B2CF9AE}" pid="4" name="ContentTypeId">
    <vt:lpwstr>0x0101007AC22CCFADA9AE46AFEA0E74A84F292E</vt:lpwstr>
  </property>
  <property fmtid="{D5CDD505-2E9C-101B-9397-08002B2CF9AE}" pid="5" name="_dlc_DocIdItemGuid">
    <vt:lpwstr>6be2c4ad-4447-4c19-89ff-e73fde5c0b0f</vt:lpwstr>
  </property>
</Properties>
</file>