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5"/>
  </p:sldMasterIdLst>
  <p:notesMasterIdLst>
    <p:notesMasterId r:id="rId28"/>
  </p:notesMasterIdLst>
  <p:handoutMasterIdLst>
    <p:handoutMasterId r:id="rId29"/>
  </p:handoutMasterIdLst>
  <p:sldIdLst>
    <p:sldId id="259" r:id="rId6"/>
    <p:sldId id="269" r:id="rId7"/>
    <p:sldId id="276" r:id="rId8"/>
    <p:sldId id="272" r:id="rId9"/>
    <p:sldId id="273" r:id="rId10"/>
    <p:sldId id="290" r:id="rId11"/>
    <p:sldId id="274" r:id="rId12"/>
    <p:sldId id="286" r:id="rId13"/>
    <p:sldId id="287" r:id="rId14"/>
    <p:sldId id="288" r:id="rId15"/>
    <p:sldId id="281" r:id="rId16"/>
    <p:sldId id="277" r:id="rId17"/>
    <p:sldId id="279" r:id="rId18"/>
    <p:sldId id="278" r:id="rId19"/>
    <p:sldId id="282" r:id="rId20"/>
    <p:sldId id="283" r:id="rId21"/>
    <p:sldId id="291" r:id="rId22"/>
    <p:sldId id="285" r:id="rId23"/>
    <p:sldId id="292" r:id="rId24"/>
    <p:sldId id="284" r:id="rId25"/>
    <p:sldId id="280" r:id="rId26"/>
    <p:sldId id="293" r:id="rId27"/>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82DA4F-AF9F-9605-90AF-C61F2327E505}" name="Pond, Rachel - OWCP" initials="LR-O" userId="Pond, Rachel - OWCP"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75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57" autoAdjust="0"/>
  </p:normalViewPr>
  <p:slideViewPr>
    <p:cSldViewPr>
      <p:cViewPr varScale="1">
        <p:scale>
          <a:sx n="110" d="100"/>
          <a:sy n="110" d="100"/>
        </p:scale>
        <p:origin x="168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35"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5D1172-B056-4085-81E5-D155A88391C5}"/>
              </a:ext>
            </a:extLst>
          </p:cNvPr>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9E7E65E-A3D7-4D38-B3B4-EF314D5EF5D1}"/>
              </a:ext>
            </a:extLst>
          </p:cNvPr>
          <p:cNvSpPr>
            <a:spLocks noGrp="1"/>
          </p:cNvSpPr>
          <p:nvPr>
            <p:ph type="dt" sz="quarter" idx="1"/>
          </p:nvPr>
        </p:nvSpPr>
        <p:spPr>
          <a:xfrm>
            <a:off x="3885010" y="0"/>
            <a:ext cx="2971800" cy="459317"/>
          </a:xfrm>
          <a:prstGeom prst="rect">
            <a:avLst/>
          </a:prstGeom>
        </p:spPr>
        <p:txBody>
          <a:bodyPr vert="horz" lIns="91440" tIns="45720" rIns="91440" bIns="45720" rtlCol="0"/>
          <a:lstStyle>
            <a:lvl1pPr algn="r">
              <a:defRPr sz="1200"/>
            </a:lvl1pPr>
          </a:lstStyle>
          <a:p>
            <a:fld id="{ED15BE47-6FFB-4EB3-9E91-6D3B81626830}" type="datetimeFigureOut">
              <a:rPr lang="en-US" smtClean="0"/>
              <a:t>11/28/2022</a:t>
            </a:fld>
            <a:endParaRPr lang="en-US" dirty="0"/>
          </a:p>
        </p:txBody>
      </p:sp>
      <p:sp>
        <p:nvSpPr>
          <p:cNvPr id="4" name="Footer Placeholder 3">
            <a:extLst>
              <a:ext uri="{FF2B5EF4-FFF2-40B4-BE49-F238E27FC236}">
                <a16:creationId xmlns:a16="http://schemas.microsoft.com/office/drawing/2014/main" id="{7381C7E7-0052-4C34-96EC-CFDF49199D10}"/>
              </a:ext>
            </a:extLst>
          </p:cNvPr>
          <p:cNvSpPr>
            <a:spLocks noGrp="1"/>
          </p:cNvSpPr>
          <p:nvPr>
            <p:ph type="ftr" sz="quarter" idx="2"/>
          </p:nvPr>
        </p:nvSpPr>
        <p:spPr>
          <a:xfrm>
            <a:off x="0" y="8684685"/>
            <a:ext cx="2971800" cy="45931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01FF126-6CE5-4322-B68C-C5C66E6557AC}"/>
              </a:ext>
            </a:extLst>
          </p:cNvPr>
          <p:cNvSpPr>
            <a:spLocks noGrp="1"/>
          </p:cNvSpPr>
          <p:nvPr>
            <p:ph type="sldNum" sz="quarter" idx="3"/>
          </p:nvPr>
        </p:nvSpPr>
        <p:spPr>
          <a:xfrm>
            <a:off x="3885010" y="8684685"/>
            <a:ext cx="2971800" cy="459316"/>
          </a:xfrm>
          <a:prstGeom prst="rect">
            <a:avLst/>
          </a:prstGeom>
        </p:spPr>
        <p:txBody>
          <a:bodyPr vert="horz" lIns="91440" tIns="45720" rIns="91440" bIns="45720" rtlCol="0" anchor="b"/>
          <a:lstStyle>
            <a:lvl1pPr algn="r">
              <a:defRPr sz="1200"/>
            </a:lvl1pPr>
          </a:lstStyle>
          <a:p>
            <a:fld id="{02759A3D-0E0B-4937-8A20-7A257350AE3F}" type="slidenum">
              <a:rPr lang="en-US" smtClean="0"/>
              <a:t>‹#›</a:t>
            </a:fld>
            <a:endParaRPr lang="en-US" dirty="0"/>
          </a:p>
        </p:txBody>
      </p:sp>
    </p:spTree>
    <p:extLst>
      <p:ext uri="{BB962C8B-B14F-4D97-AF65-F5344CB8AC3E}">
        <p14:creationId xmlns:p14="http://schemas.microsoft.com/office/powerpoint/2010/main" val="4242628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FFA3D81D-64B4-46C9-A3A1-A9B41AACBF25}" type="datetimeFigureOut">
              <a:rPr lang="en-US" smtClean="0"/>
              <a:t>11/28/2022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2B99B-369C-4553-AD57-BD3B7E20D8CD}" type="slidenum">
              <a:rPr lang="en-US" smtClean="0"/>
              <a:t>‹#›</a:t>
            </a:fld>
            <a:endParaRPr lang="en-US" dirty="0"/>
          </a:p>
        </p:txBody>
      </p:sp>
    </p:spTree>
    <p:extLst>
      <p:ext uri="{BB962C8B-B14F-4D97-AF65-F5344CB8AC3E}">
        <p14:creationId xmlns:p14="http://schemas.microsoft.com/office/powerpoint/2010/main" val="4013353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307F97C-26B7-4FB9-BFC0-3A9DA5A320AC}" type="datetime1">
              <a:rPr lang="en-US" smtClean="0"/>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349226609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7F97C-26B7-4FB9-BFC0-3A9DA5A320AC}" type="datetime1">
              <a:rPr lang="en-US" smtClean="0"/>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151649036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7F97C-26B7-4FB9-BFC0-3A9DA5A320AC}" type="datetime1">
              <a:rPr lang="en-US" smtClean="0"/>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17436699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1"/>
            <a:ext cx="8305800" cy="38862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11D7B6E-C685-47CB-8A52-9BE1A408DACC}" type="datetime1">
              <a:rPr lang="en-US" smtClean="0"/>
              <a:t>11/28/2022</a:t>
            </a:fld>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07F97C-26B7-4FB9-BFC0-3A9DA5A320AC}" type="datetime1">
              <a:rPr lang="en-US" smtClean="0"/>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117826186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9F9B18-A123-45B0-836F-AE65376750E6}" type="datetime1">
              <a:rPr lang="en-US" smtClean="0"/>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31464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B9ADC6-0BBC-444C-8771-60CBAB720805}" type="datetime1">
              <a:rPr lang="en-US" smtClean="0"/>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160870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07F97C-26B7-4FB9-BFC0-3A9DA5A320AC}" type="datetime1">
              <a:rPr lang="en-US" smtClean="0"/>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262767943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07F97C-26B7-4FB9-BFC0-3A9DA5A320AC}" type="datetime1">
              <a:rPr lang="en-US" smtClean="0"/>
              <a:t>11/28/2022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192909909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35E4BD-81DF-47EF-9B76-CD241311763A}" type="datetimeFigureOut">
              <a:rPr lang="en-US" smtClean="0"/>
              <a:t>11/28/2022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BFD901-BC11-48AD-930E-DC982A4ADEED}" type="slidenum">
              <a:rPr lang="en-US" smtClean="0"/>
              <a:t>‹#›</a:t>
            </a:fld>
            <a:endParaRPr lang="en-US" dirty="0"/>
          </a:p>
        </p:txBody>
      </p:sp>
    </p:spTree>
    <p:extLst>
      <p:ext uri="{BB962C8B-B14F-4D97-AF65-F5344CB8AC3E}">
        <p14:creationId xmlns:p14="http://schemas.microsoft.com/office/powerpoint/2010/main" val="269537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307F97C-26B7-4FB9-BFC0-3A9DA5A320AC}" type="datetime1">
              <a:rPr lang="en-US" smtClean="0"/>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30027145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307F97C-26B7-4FB9-BFC0-3A9DA5A320AC}" type="datetime1">
              <a:rPr lang="en-US" smtClean="0"/>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A03E47-0B22-4C37-BAA6-CE6A585B9E81}" type="slidenum">
              <a:rPr lang="en-US" smtClean="0"/>
              <a:t>‹#›</a:t>
            </a:fld>
            <a:endParaRPr lang="en-US" dirty="0"/>
          </a:p>
        </p:txBody>
      </p:sp>
    </p:spTree>
    <p:extLst>
      <p:ext uri="{BB962C8B-B14F-4D97-AF65-F5344CB8AC3E}">
        <p14:creationId xmlns:p14="http://schemas.microsoft.com/office/powerpoint/2010/main" val="96004456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307F97C-26B7-4FB9-BFC0-3A9DA5A320AC}" type="datetime1">
              <a:rPr lang="en-US" smtClean="0"/>
              <a:t>11/28/2022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A03E47-0B22-4C37-BAA6-CE6A585B9E81}" type="slidenum">
              <a:rPr lang="en-US" smtClean="0"/>
              <a:t>‹#›</a:t>
            </a:fld>
            <a:endParaRPr lang="en-US" dirty="0"/>
          </a:p>
        </p:txBody>
      </p:sp>
      <p:sp>
        <p:nvSpPr>
          <p:cNvPr id="7" name="Right Triangle 6"/>
          <p:cNvSpPr>
            <a:spLocks/>
          </p:cNvSpPr>
          <p:nvPr userDrawn="1"/>
        </p:nvSpPr>
        <p:spPr bwMode="auto">
          <a:xfrm>
            <a:off x="-6042" y="5791253"/>
            <a:ext cx="3402314" cy="1080868"/>
          </a:xfrm>
          <a:prstGeom prst="rtTriangle">
            <a:avLst/>
          </a:prstGeom>
          <a:solidFill>
            <a:srgbClr val="0475C0"/>
          </a:solidFill>
          <a:ln/>
        </p:spPr>
        <p:style>
          <a:lnRef idx="3">
            <a:schemeClr val="lt1"/>
          </a:lnRef>
          <a:fillRef idx="1">
            <a:schemeClr val="accent4"/>
          </a:fillRef>
          <a:effectRef idx="1">
            <a:schemeClr val="accent4"/>
          </a:effectRef>
          <a:fontRef idx="minor">
            <a:schemeClr val="lt1"/>
          </a:fontRef>
        </p:style>
        <p:txBody>
          <a:bodyPr vert="horz" wrap="square" lIns="91440" tIns="45720" rIns="91440" bIns="45720" anchor="ctr" compatLnSpc="1"/>
          <a:lstStyle/>
          <a:p>
            <a:pPr algn="ctr" eaLnBrk="1" latinLnBrk="0" hangingPunct="1"/>
            <a:endParaRPr kumimoji="0" lang="en-US" dirty="0"/>
          </a:p>
        </p:txBody>
      </p:sp>
      <p:pic>
        <p:nvPicPr>
          <p:cNvPr id="8" name="Picture 7"/>
          <p:cNvPicPr>
            <a:picLocks noChangeAspect="1"/>
          </p:cNvPicPr>
          <p:nvPr userDrawn="1"/>
        </p:nvPicPr>
        <p:blipFill>
          <a:blip r:embed="rId15"/>
          <a:stretch>
            <a:fillRect/>
          </a:stretch>
        </p:blipFill>
        <p:spPr>
          <a:xfrm>
            <a:off x="-9237" y="0"/>
            <a:ext cx="5438095" cy="771429"/>
          </a:xfrm>
          <a:prstGeom prst="rect">
            <a:avLst/>
          </a:prstGeom>
        </p:spPr>
      </p:pic>
      <p:pic>
        <p:nvPicPr>
          <p:cNvPr id="9" name="Picture 8"/>
          <p:cNvPicPr>
            <a:picLocks noChangeAspect="1"/>
          </p:cNvPicPr>
          <p:nvPr userDrawn="1"/>
        </p:nvPicPr>
        <p:blipFill>
          <a:blip r:embed="rId16"/>
          <a:stretch>
            <a:fillRect/>
          </a:stretch>
        </p:blipFill>
        <p:spPr>
          <a:xfrm>
            <a:off x="-9237" y="771429"/>
            <a:ext cx="7704762" cy="371429"/>
          </a:xfrm>
          <a:prstGeom prst="rect">
            <a:avLst/>
          </a:prstGeom>
        </p:spPr>
      </p:pic>
    </p:spTree>
    <p:extLst>
      <p:ext uri="{BB962C8B-B14F-4D97-AF65-F5344CB8AC3E}">
        <p14:creationId xmlns:p14="http://schemas.microsoft.com/office/powerpoint/2010/main" val="2222754143"/>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686" r:id="rId12"/>
    <p:sldLayoutId id="2147483691"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ol.gov/agencies/owcp/energy" TargetMode="Externa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dol.gov/agencies/owcp/energy/regs/compliance/claimant_medprovider_resources/claimant_employee_mail" TargetMode="External"/><Relationship Id="rId2" Type="http://schemas.openxmlformats.org/officeDocument/2006/relationships/slideLayout" Target="../slideLayouts/slideLayout3.xml"/><Relationship Id="rId1" Type="http://schemas.openxmlformats.org/officeDocument/2006/relationships/tags" Target="../tags/tag13.xml"/><Relationship Id="rId5" Type="http://schemas.openxmlformats.org/officeDocument/2006/relationships/hyperlink" Target="https://www.dol.gov/agencies/owcp/energy/regs/compliance/ResourceMeetings/ResourceCenters" TargetMode="External"/><Relationship Id="rId4" Type="http://schemas.openxmlformats.org/officeDocument/2006/relationships/hyperlink" Target="https://www.dol.gov/agencies/owcp/energy/regs/compliance/claimant_medprovider_resources/claimant_survivor_assistance" TargetMode="Externa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a:t>
            </a:fld>
            <a:endParaRPr lang="en-US" dirty="0"/>
          </a:p>
        </p:txBody>
      </p:sp>
      <p:sp>
        <p:nvSpPr>
          <p:cNvPr id="5" name="Subtitle 3"/>
          <p:cNvSpPr txBox="1">
            <a:spLocks/>
          </p:cNvSpPr>
          <p:nvPr/>
        </p:nvSpPr>
        <p:spPr>
          <a:xfrm>
            <a:off x="533400" y="1609843"/>
            <a:ext cx="7950200" cy="102870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None/>
            </a:pPr>
            <a:r>
              <a:rPr lang="en-US" sz="4000" dirty="0">
                <a:latin typeface="Arial" panose="020B0604020202020204" pitchFamily="34" charset="0"/>
                <a:cs typeface="Arial" panose="020B0604020202020204" pitchFamily="34" charset="0"/>
              </a:rPr>
              <a:t>U.S. Department of Labor</a:t>
            </a:r>
          </a:p>
        </p:txBody>
      </p:sp>
      <p:sp>
        <p:nvSpPr>
          <p:cNvPr id="7" name="Subtitle 3">
            <a:extLst>
              <a:ext uri="{FF2B5EF4-FFF2-40B4-BE49-F238E27FC236}">
                <a16:creationId xmlns:a16="http://schemas.microsoft.com/office/drawing/2014/main" id="{BB135676-45C2-419A-A526-88864D695199}"/>
              </a:ext>
            </a:extLst>
          </p:cNvPr>
          <p:cNvSpPr txBox="1">
            <a:spLocks/>
          </p:cNvSpPr>
          <p:nvPr/>
        </p:nvSpPr>
        <p:spPr>
          <a:xfrm>
            <a:off x="927100" y="3277366"/>
            <a:ext cx="7162800" cy="574675"/>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None/>
            </a:pPr>
            <a:r>
              <a:rPr lang="en-US" sz="2800" b="1" dirty="0">
                <a:cs typeface="Arial" panose="020B0604020202020204" pitchFamily="34" charset="0"/>
              </a:rPr>
              <a:t>Division of Energy Employees Occupational Illness Compensation</a:t>
            </a:r>
          </a:p>
          <a:p>
            <a:pPr marL="109728" indent="0" algn="ctr">
              <a:buNone/>
            </a:pPr>
            <a:endParaRPr lang="en-US" sz="2800" b="1" dirty="0">
              <a:cs typeface="Arial" panose="020B0604020202020204" pitchFamily="34" charset="0"/>
            </a:endParaRPr>
          </a:p>
          <a:p>
            <a:pPr marL="109728" indent="0" algn="ctr">
              <a:buNone/>
            </a:pPr>
            <a:r>
              <a:rPr lang="en-US" sz="2800" b="1" dirty="0">
                <a:cs typeface="Arial" panose="020B0604020202020204" pitchFamily="34" charset="0"/>
              </a:rPr>
              <a:t>Presented by: Rachel Pond, Director</a:t>
            </a:r>
          </a:p>
        </p:txBody>
      </p:sp>
      <p:sp>
        <p:nvSpPr>
          <p:cNvPr id="3" name="TextBox 2">
            <a:extLst>
              <a:ext uri="{FF2B5EF4-FFF2-40B4-BE49-F238E27FC236}">
                <a16:creationId xmlns:a16="http://schemas.microsoft.com/office/drawing/2014/main" id="{0F3A7E84-C4A0-4B56-B247-1761BE3794E4}"/>
              </a:ext>
            </a:extLst>
          </p:cNvPr>
          <p:cNvSpPr txBox="1"/>
          <p:nvPr/>
        </p:nvSpPr>
        <p:spPr>
          <a:xfrm>
            <a:off x="1790700" y="5251005"/>
            <a:ext cx="5562600" cy="800219"/>
          </a:xfrm>
          <a:prstGeom prst="rect">
            <a:avLst/>
          </a:prstGeom>
          <a:noFill/>
        </p:spPr>
        <p:txBody>
          <a:bodyPr wrap="square" rtlCol="0">
            <a:spAutoFit/>
          </a:bodyPr>
          <a:lstStyle/>
          <a:p>
            <a:r>
              <a:rPr lang="en-US" sz="2800" dirty="0">
                <a:hlinkClick r:id="rId3"/>
              </a:rPr>
              <a:t>www.dol.gov/agencies/owcp/energy</a:t>
            </a:r>
            <a:endParaRPr lang="en-US" sz="2800" dirty="0"/>
          </a:p>
          <a:p>
            <a:endParaRPr lang="en-US" dirty="0"/>
          </a:p>
        </p:txBody>
      </p:sp>
    </p:spTree>
    <p:custDataLst>
      <p:tags r:id="rId1"/>
    </p:custDataLst>
    <p:extLst>
      <p:ext uri="{BB962C8B-B14F-4D97-AF65-F5344CB8AC3E}">
        <p14:creationId xmlns:p14="http://schemas.microsoft.com/office/powerpoint/2010/main" val="3108193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10</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Part E: Causation &amp; Exposure</a:t>
            </a:r>
          </a:p>
        </p:txBody>
      </p:sp>
      <p:sp>
        <p:nvSpPr>
          <p:cNvPr id="5" name="Content Placeholder 2"/>
          <p:cNvSpPr txBox="1">
            <a:spLocks/>
          </p:cNvSpPr>
          <p:nvPr/>
        </p:nvSpPr>
        <p:spPr>
          <a:xfrm>
            <a:off x="457200" y="1981200"/>
            <a:ext cx="8153400" cy="152400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80000"/>
              </a:lnSpc>
              <a:defRPr/>
            </a:pPr>
            <a:r>
              <a:rPr lang="en-US" sz="2000" dirty="0">
                <a:latin typeface="Arial" panose="020B0604020202020204" pitchFamily="34" charset="0"/>
              </a:rPr>
              <a:t>Exposure to toxic substances</a:t>
            </a:r>
          </a:p>
          <a:p>
            <a:pPr>
              <a:lnSpc>
                <a:spcPct val="80000"/>
              </a:lnSpc>
              <a:spcBef>
                <a:spcPts val="0"/>
              </a:spcBef>
              <a:defRPr/>
            </a:pPr>
            <a:endParaRPr lang="en-US" sz="2000" u="sng" dirty="0">
              <a:latin typeface="Arial" panose="020B0604020202020204" pitchFamily="34" charset="0"/>
            </a:endParaRPr>
          </a:p>
          <a:p>
            <a:pPr>
              <a:lnSpc>
                <a:spcPct val="80000"/>
              </a:lnSpc>
              <a:defRPr/>
            </a:pPr>
            <a:r>
              <a:rPr lang="en-US" sz="2000" dirty="0">
                <a:latin typeface="Arial" panose="020B0604020202020204" pitchFamily="34" charset="0"/>
              </a:rPr>
              <a:t>Must establish that exposure to a toxic substance is “at least as likely as not a significant factor in causing, contributing to, or aggravating” the claimed illness.</a:t>
            </a:r>
          </a:p>
          <a:p>
            <a:pPr>
              <a:lnSpc>
                <a:spcPct val="80000"/>
              </a:lnSpc>
              <a:defRPr/>
            </a:pPr>
            <a:endParaRPr lang="en-US" sz="2000" dirty="0">
              <a:latin typeface="Arial" panose="020B0604020202020204" pitchFamily="34" charset="0"/>
            </a:endParaRPr>
          </a:p>
          <a:p>
            <a:pPr>
              <a:lnSpc>
                <a:spcPct val="80000"/>
              </a:lnSpc>
              <a:defRPr/>
            </a:pPr>
            <a:r>
              <a:rPr lang="en-US" sz="2000" dirty="0">
                <a:latin typeface="Arial" panose="020B0604020202020204" pitchFamily="34" charset="0"/>
              </a:rPr>
              <a:t>DOL Tools:</a:t>
            </a:r>
          </a:p>
          <a:p>
            <a:pPr lvl="1">
              <a:lnSpc>
                <a:spcPct val="80000"/>
              </a:lnSpc>
              <a:defRPr/>
            </a:pPr>
            <a:r>
              <a:rPr lang="en-US" sz="1800" dirty="0">
                <a:latin typeface="Arial" panose="020B0604020202020204" pitchFamily="34" charset="0"/>
              </a:rPr>
              <a:t>Occupational History Questionnaire (OHQ)</a:t>
            </a:r>
          </a:p>
          <a:p>
            <a:pPr lvl="1">
              <a:lnSpc>
                <a:spcPct val="80000"/>
              </a:lnSpc>
              <a:defRPr/>
            </a:pPr>
            <a:r>
              <a:rPr lang="en-US" sz="1800" dirty="0">
                <a:latin typeface="Arial" panose="020B0604020202020204" pitchFamily="34" charset="0"/>
              </a:rPr>
              <a:t>Site Exposure Matrices (SEM)</a:t>
            </a:r>
          </a:p>
          <a:p>
            <a:pPr lvl="1">
              <a:lnSpc>
                <a:spcPct val="80000"/>
              </a:lnSpc>
              <a:defRPr/>
            </a:pPr>
            <a:r>
              <a:rPr lang="en-US" sz="1800" dirty="0">
                <a:latin typeface="Arial" panose="020B0604020202020204" pitchFamily="34" charset="0"/>
              </a:rPr>
              <a:t>DAR records (from DOE)</a:t>
            </a:r>
          </a:p>
          <a:p>
            <a:pPr lvl="1">
              <a:lnSpc>
                <a:spcPct val="80000"/>
              </a:lnSpc>
              <a:defRPr/>
            </a:pPr>
            <a:r>
              <a:rPr lang="en-US" sz="1800" dirty="0">
                <a:latin typeface="Arial" panose="020B0604020202020204" pitchFamily="34" charset="0"/>
              </a:rPr>
              <a:t>Former Worker Medical Screening Program (FWP)</a:t>
            </a:r>
          </a:p>
          <a:p>
            <a:pPr lvl="1">
              <a:lnSpc>
                <a:spcPct val="80000"/>
              </a:lnSpc>
              <a:defRPr/>
            </a:pPr>
            <a:r>
              <a:rPr lang="en-US" sz="1800" dirty="0">
                <a:latin typeface="Arial" panose="020B0604020202020204" pitchFamily="34" charset="0"/>
              </a:rPr>
              <a:t>Other sources: affidavits / facility records</a:t>
            </a:r>
          </a:p>
          <a:p>
            <a:pPr marL="0" indent="0">
              <a:buFont typeface="Wingdings 3"/>
              <a:buNone/>
            </a:pPr>
            <a:endParaRPr lang="en-US" dirty="0"/>
          </a:p>
        </p:txBody>
      </p:sp>
    </p:spTree>
    <p:custDataLst>
      <p:tags r:id="rId1"/>
    </p:custDataLst>
    <p:extLst>
      <p:ext uri="{BB962C8B-B14F-4D97-AF65-F5344CB8AC3E}">
        <p14:creationId xmlns:p14="http://schemas.microsoft.com/office/powerpoint/2010/main" val="291501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11</a:t>
            </a:fld>
            <a:endParaRPr lang="en-US" dirty="0"/>
          </a:p>
        </p:txBody>
      </p:sp>
      <p:sp>
        <p:nvSpPr>
          <p:cNvPr id="3" name="TextBox 2"/>
          <p:cNvSpPr txBox="1"/>
          <p:nvPr/>
        </p:nvSpPr>
        <p:spPr>
          <a:xfrm>
            <a:off x="762000" y="1313329"/>
            <a:ext cx="7620000" cy="584775"/>
          </a:xfrm>
          <a:prstGeom prst="rect">
            <a:avLst/>
          </a:prstGeom>
          <a:noFill/>
        </p:spPr>
        <p:txBody>
          <a:bodyPr wrap="square" rtlCol="0">
            <a:spAutoFit/>
          </a:bodyPr>
          <a:lstStyle/>
          <a:p>
            <a:pPr algn="ctr"/>
            <a:r>
              <a:rPr lang="en-US" sz="3200" dirty="0"/>
              <a:t>Site Exposure Matrices (SEM)</a:t>
            </a:r>
            <a:endParaRPr lang="en-US" sz="3200"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AF6339B-3120-60DD-C50D-1A88EE2317E3}"/>
              </a:ext>
            </a:extLst>
          </p:cNvPr>
          <p:cNvSpPr txBox="1">
            <a:spLocks/>
          </p:cNvSpPr>
          <p:nvPr/>
        </p:nvSpPr>
        <p:spPr>
          <a:xfrm>
            <a:off x="457200" y="2018577"/>
            <a:ext cx="8229600" cy="294132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2000" dirty="0"/>
              <a:t>A searchable database of facility-specific inventories of toxic substances used during production of atomic weapons</a:t>
            </a:r>
          </a:p>
          <a:p>
            <a:r>
              <a:rPr lang="en-US" sz="2000" dirty="0"/>
              <a:t>Relational search feature to identify potential toxic substances employees encountered during their work</a:t>
            </a:r>
          </a:p>
          <a:p>
            <a:r>
              <a:rPr lang="en-US" sz="2000" dirty="0"/>
              <a:t>Source of reliable data on toxic substances (chemical &amp; biological) linked to a claimed illness or work factor</a:t>
            </a:r>
          </a:p>
          <a:p>
            <a:pPr lvl="1"/>
            <a:r>
              <a:rPr lang="en-US" sz="2000" dirty="0"/>
              <a:t>DOL developed and supported this tool to assist examiners and claimants with site specific information in order to promote a positive outcome whenever possible </a:t>
            </a:r>
          </a:p>
          <a:p>
            <a:pPr lvl="1"/>
            <a:r>
              <a:rPr lang="en-US" sz="2000" dirty="0"/>
              <a:t>Publicly available for transparency, and to support claimants and their physicians in writing medical opinions on causation</a:t>
            </a:r>
            <a:endParaRPr lang="en-US" sz="2000" dirty="0">
              <a:latin typeface="Arial" panose="020B0604020202020204" pitchFamily="34" charset="0"/>
              <a:cs typeface="Arial" panose="020B0604020202020204" pitchFamily="34" charset="0"/>
            </a:endParaRPr>
          </a:p>
          <a:p>
            <a:pPr marL="109728" indent="0">
              <a:buNone/>
            </a:pPr>
            <a:endParaRPr lang="en-US" dirty="0"/>
          </a:p>
        </p:txBody>
      </p:sp>
    </p:spTree>
    <p:custDataLst>
      <p:tags r:id="rId1"/>
    </p:custDataLst>
    <p:extLst>
      <p:ext uri="{BB962C8B-B14F-4D97-AF65-F5344CB8AC3E}">
        <p14:creationId xmlns:p14="http://schemas.microsoft.com/office/powerpoint/2010/main" val="1054320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12</a:t>
            </a:fld>
            <a:endParaRPr lang="en-US" dirty="0"/>
          </a:p>
        </p:txBody>
      </p:sp>
      <p:sp>
        <p:nvSpPr>
          <p:cNvPr id="3" name="TextBox 2"/>
          <p:cNvSpPr txBox="1"/>
          <p:nvPr/>
        </p:nvSpPr>
        <p:spPr>
          <a:xfrm>
            <a:off x="876300" y="1143000"/>
            <a:ext cx="7620000"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Claim Adjudication Process &amp; Timeframes</a:t>
            </a:r>
          </a:p>
        </p:txBody>
      </p:sp>
      <p:sp>
        <p:nvSpPr>
          <p:cNvPr id="7" name="Content Placeholder 2">
            <a:extLst>
              <a:ext uri="{FF2B5EF4-FFF2-40B4-BE49-F238E27FC236}">
                <a16:creationId xmlns:a16="http://schemas.microsoft.com/office/drawing/2014/main" id="{F7BF94C4-10AE-ED11-1779-B93149685583}"/>
              </a:ext>
            </a:extLst>
          </p:cNvPr>
          <p:cNvSpPr txBox="1">
            <a:spLocks/>
          </p:cNvSpPr>
          <p:nvPr/>
        </p:nvSpPr>
        <p:spPr>
          <a:xfrm>
            <a:off x="457200" y="1666220"/>
            <a:ext cx="8458200" cy="436822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spcBef>
                <a:spcPts val="0"/>
              </a:spcBef>
            </a:pPr>
            <a:r>
              <a:rPr lang="en-US" sz="1600" dirty="0">
                <a:latin typeface="Arial" panose="020B0604020202020204" pitchFamily="34" charset="0"/>
                <a:cs typeface="Arial" panose="020B0604020202020204" pitchFamily="34" charset="0"/>
              </a:rPr>
              <a:t>See attached graphic for timeframes</a:t>
            </a:r>
          </a:p>
          <a:p>
            <a:pPr>
              <a:spcBef>
                <a:spcPts val="0"/>
              </a:spcBef>
            </a:pPr>
            <a:r>
              <a:rPr lang="en-US" sz="1600" dirty="0">
                <a:latin typeface="Arial" panose="020B0604020202020204" pitchFamily="34" charset="0"/>
                <a:cs typeface="Arial" panose="020B0604020202020204" pitchFamily="34" charset="0"/>
              </a:rPr>
              <a:t>File a Claim</a:t>
            </a:r>
          </a:p>
          <a:p>
            <a:pPr lvl="1">
              <a:spcBef>
                <a:spcPts val="0"/>
              </a:spcBef>
            </a:pPr>
            <a:r>
              <a:rPr lang="en-US" sz="1600" dirty="0">
                <a:solidFill>
                  <a:srgbClr val="1B1B1B"/>
                </a:solidFill>
                <a:latin typeface="Arial" panose="020B0604020202020204" pitchFamily="34" charset="0"/>
                <a:cs typeface="Arial" panose="020B0604020202020204" pitchFamily="34" charset="0"/>
              </a:rPr>
              <a:t>Claimants have 3 Options to submit a claim Form. Submit Form by </a:t>
            </a:r>
            <a:r>
              <a:rPr lang="en-US" sz="1600" u="sng" dirty="0">
                <a:solidFill>
                  <a:srgbClr val="0071BC"/>
                </a:solidFill>
                <a:latin typeface="Arial" panose="020B0604020202020204" pitchFamily="34" charset="0"/>
                <a:cs typeface="Arial" panose="020B0604020202020204" pitchFamily="34" charset="0"/>
                <a:hlinkClick r:id="rId3"/>
              </a:rPr>
              <a:t>mail</a:t>
            </a:r>
            <a:r>
              <a:rPr lang="en-US" sz="1600" u="sng" dirty="0">
                <a:solidFill>
                  <a:srgbClr val="0071BC"/>
                </a:solidFill>
                <a:latin typeface="Arial" panose="020B0604020202020204" pitchFamily="34" charset="0"/>
                <a:cs typeface="Arial" panose="020B0604020202020204" pitchFamily="34" charset="0"/>
              </a:rPr>
              <a:t>, electronically</a:t>
            </a:r>
            <a:r>
              <a:rPr lang="en-US" sz="1600" dirty="0">
                <a:solidFill>
                  <a:srgbClr val="1B1B1B"/>
                </a:solidFill>
                <a:latin typeface="Arial" panose="020B0604020202020204" pitchFamily="34" charset="0"/>
                <a:cs typeface="Arial" panose="020B0604020202020204" pitchFamily="34" charset="0"/>
              </a:rPr>
              <a:t> or with </a:t>
            </a:r>
            <a:r>
              <a:rPr lang="en-US" sz="1600" u="sng" dirty="0">
                <a:solidFill>
                  <a:srgbClr val="0071BC"/>
                </a:solidFill>
                <a:latin typeface="Arial" panose="020B0604020202020204" pitchFamily="34" charset="0"/>
                <a:cs typeface="Arial" panose="020B0604020202020204" pitchFamily="34" charset="0"/>
                <a:hlinkClick r:id="rId4"/>
              </a:rPr>
              <a:t>Resource Center assistance</a:t>
            </a:r>
            <a:r>
              <a:rPr lang="en-US" sz="1600" dirty="0">
                <a:solidFill>
                  <a:srgbClr val="1B1B1B"/>
                </a:solidFill>
                <a:latin typeface="Arial" panose="020B0604020202020204" pitchFamily="34" charset="0"/>
                <a:cs typeface="Arial" panose="020B0604020202020204" pitchFamily="34" charset="0"/>
              </a:rPr>
              <a:t>. There are 11 </a:t>
            </a:r>
            <a:r>
              <a:rPr lang="en-US" sz="1600" u="sng" dirty="0">
                <a:solidFill>
                  <a:srgbClr val="0071BC"/>
                </a:solidFill>
                <a:latin typeface="Arial" panose="020B0604020202020204" pitchFamily="34" charset="0"/>
                <a:cs typeface="Arial" panose="020B0604020202020204" pitchFamily="34" charset="0"/>
                <a:hlinkClick r:id="rId5"/>
              </a:rPr>
              <a:t>Resource Centers</a:t>
            </a:r>
            <a:r>
              <a:rPr lang="en-US" sz="1600" dirty="0">
                <a:solidFill>
                  <a:srgbClr val="1B1B1B"/>
                </a:solidFill>
                <a:latin typeface="Arial" panose="020B0604020202020204" pitchFamily="34" charset="0"/>
                <a:cs typeface="Arial" panose="020B0604020202020204" pitchFamily="34" charset="0"/>
              </a:rPr>
              <a:t> located across the country. </a:t>
            </a: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Complete Occupational Health Questionnaire (Part E only)</a:t>
            </a:r>
          </a:p>
          <a:p>
            <a:pPr lvl="1">
              <a:spcBef>
                <a:spcPts val="0"/>
              </a:spcBef>
            </a:pPr>
            <a:r>
              <a:rPr lang="en-US" sz="1600" b="0" i="0" u="none" strike="noStrike" baseline="0" dirty="0">
                <a:latin typeface="Arial" panose="020B0604020202020204" pitchFamily="34" charset="0"/>
                <a:cs typeface="Arial" panose="020B0604020202020204" pitchFamily="34" charset="0"/>
              </a:rPr>
              <a:t>The Resource Centers conduct interviews with claimants to collect information pertaining to covered employment and the toxic or radioactive substances the employee may have been exposed to. </a:t>
            </a: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Provide additional evidence</a:t>
            </a:r>
          </a:p>
          <a:p>
            <a:pPr lvl="1">
              <a:spcBef>
                <a:spcPts val="0"/>
              </a:spcBef>
            </a:pPr>
            <a:r>
              <a:rPr lang="en-US" sz="1600" b="0" i="0" u="none" strike="noStrike" baseline="0" dirty="0">
                <a:latin typeface="Arial" panose="020B0604020202020204" pitchFamily="34" charset="0"/>
                <a:cs typeface="Arial" panose="020B0604020202020204" pitchFamily="34" charset="0"/>
              </a:rPr>
              <a:t>During the review process, the CE may request documentation from the claimant regarding employment, medical, or other necessary evidence </a:t>
            </a: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Recommended Decisions</a:t>
            </a:r>
          </a:p>
          <a:p>
            <a:pPr lvl="1">
              <a:spcBef>
                <a:spcPts val="0"/>
              </a:spcBef>
            </a:pPr>
            <a:r>
              <a:rPr lang="en-US" sz="1600" b="0" i="0" dirty="0">
                <a:solidFill>
                  <a:srgbClr val="1B1B1B"/>
                </a:solidFill>
                <a:effectLst/>
                <a:latin typeface="Arial" panose="020B0604020202020204" pitchFamily="34" charset="0"/>
                <a:cs typeface="Arial" panose="020B0604020202020204" pitchFamily="34" charset="0"/>
              </a:rPr>
              <a:t>The District Office issues a recommended decision to the claimant(s), - preliminary decision to accept or deny a case.</a:t>
            </a:r>
            <a:endParaRPr lang="en-US" sz="1600" dirty="0">
              <a:latin typeface="Arial" panose="020B0604020202020204" pitchFamily="34" charset="0"/>
              <a:cs typeface="Arial" panose="020B0604020202020204" pitchFamily="34" charset="0"/>
            </a:endParaRPr>
          </a:p>
          <a:p>
            <a:pPr>
              <a:spcBef>
                <a:spcPts val="0"/>
              </a:spcBef>
            </a:pPr>
            <a:r>
              <a:rPr lang="en-US" sz="1600" dirty="0">
                <a:latin typeface="Arial" panose="020B0604020202020204" pitchFamily="34" charset="0"/>
                <a:cs typeface="Arial" panose="020B0604020202020204" pitchFamily="34" charset="0"/>
              </a:rPr>
              <a:t>Final Decision – Case referred to the Final Adjudication Branch (FAB)</a:t>
            </a:r>
          </a:p>
          <a:p>
            <a:pPr lvl="1">
              <a:spcBef>
                <a:spcPts val="0"/>
              </a:spcBef>
            </a:pPr>
            <a:r>
              <a:rPr lang="en-US" sz="1600" b="0" i="0" dirty="0">
                <a:solidFill>
                  <a:srgbClr val="1B1B1B"/>
                </a:solidFill>
                <a:effectLst/>
                <a:latin typeface="Arial" panose="020B0604020202020204" pitchFamily="34" charset="0"/>
                <a:cs typeface="Arial" panose="020B0604020202020204" pitchFamily="34" charset="0"/>
              </a:rPr>
              <a:t>Claimant has the right to appeal in writing or through a hearing.  FAB considers all evidence and issues a final decision. (Right to reopen at any time)</a:t>
            </a:r>
            <a:endParaRPr lang="en-US" sz="1600" dirty="0">
              <a:latin typeface="Arial" panose="020B0604020202020204" pitchFamily="34" charset="0"/>
              <a:cs typeface="Arial" panose="020B0604020202020204" pitchFamily="34" charset="0"/>
            </a:endParaRPr>
          </a:p>
          <a:p>
            <a:pPr lvl="1">
              <a:defRPr/>
            </a:pPr>
            <a:endParaRPr lang="en-US" sz="2000" dirty="0">
              <a:latin typeface="Arial" panose="020B0604020202020204" pitchFamily="34" charset="0"/>
            </a:endParaRPr>
          </a:p>
          <a:p>
            <a:endParaRPr lang="en-US" dirty="0"/>
          </a:p>
        </p:txBody>
      </p:sp>
    </p:spTree>
    <p:custDataLst>
      <p:tags r:id="rId1"/>
    </p:custDataLst>
    <p:extLst>
      <p:ext uri="{BB962C8B-B14F-4D97-AF65-F5344CB8AC3E}">
        <p14:creationId xmlns:p14="http://schemas.microsoft.com/office/powerpoint/2010/main" val="858974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13</a:t>
            </a:fld>
            <a:endParaRPr lang="en-US" dirty="0"/>
          </a:p>
        </p:txBody>
      </p:sp>
      <p:sp>
        <p:nvSpPr>
          <p:cNvPr id="3" name="TextBox 2"/>
          <p:cNvSpPr txBox="1"/>
          <p:nvPr/>
        </p:nvSpPr>
        <p:spPr>
          <a:xfrm>
            <a:off x="400050" y="1295400"/>
            <a:ext cx="8439150" cy="523220"/>
          </a:xfrm>
          <a:prstGeom prst="rect">
            <a:avLst/>
          </a:prstGeom>
          <a:noFill/>
        </p:spPr>
        <p:txBody>
          <a:bodyPr wrap="square" rtlCol="0">
            <a:spAutoFit/>
          </a:bodyPr>
          <a:lstStyle/>
          <a:p>
            <a:pPr algn="ctr"/>
            <a:r>
              <a:rPr lang="en-US" sz="2800" dirty="0"/>
              <a:t>Role and Function of Medical Health Science Experts</a:t>
            </a:r>
            <a:endParaRPr lang="en-US" sz="2800"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2858B98-39A5-6F9C-10B0-1100D276C064}"/>
              </a:ext>
            </a:extLst>
          </p:cNvPr>
          <p:cNvSpPr txBox="1">
            <a:spLocks/>
          </p:cNvSpPr>
          <p:nvPr/>
        </p:nvSpPr>
        <p:spPr>
          <a:xfrm>
            <a:off x="457200" y="1880174"/>
            <a:ext cx="8458200" cy="436822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2400" dirty="0"/>
              <a:t>Evaluation of case-specific referrals to offer expert written advice to claims staff responsible for decision making </a:t>
            </a:r>
          </a:p>
          <a:p>
            <a:pPr lvl="1"/>
            <a:r>
              <a:rPr lang="en-US" sz="2400" dirty="0"/>
              <a:t>Provide professional input a claims examiner can “weigh” in comparison to other available case evidence </a:t>
            </a:r>
          </a:p>
          <a:p>
            <a:pPr lvl="1"/>
            <a:r>
              <a:rPr lang="en-US" sz="2400" dirty="0"/>
              <a:t>Help direct the course of development </a:t>
            </a:r>
          </a:p>
          <a:p>
            <a:pPr lvl="1"/>
            <a:r>
              <a:rPr lang="en-US" sz="2400" dirty="0"/>
              <a:t>Respond to claimant questions or input </a:t>
            </a:r>
          </a:p>
          <a:p>
            <a:pPr lvl="1"/>
            <a:r>
              <a:rPr lang="en-US" sz="2400" dirty="0"/>
              <a:t>MHSU experts DO NOT decide the outcome of claims </a:t>
            </a:r>
          </a:p>
          <a:p>
            <a:endParaRPr lang="en-US" sz="2400" dirty="0"/>
          </a:p>
          <a:p>
            <a:r>
              <a:rPr lang="en-US" sz="2400" dirty="0"/>
              <a:t>Research and analysis of relevant subject matter to support development of program policies and procedure</a:t>
            </a:r>
            <a:endParaRPr lang="en-US" sz="2400" dirty="0">
              <a:latin typeface="Arial" panose="020B0604020202020204" pitchFamily="34" charset="0"/>
              <a:cs typeface="Arial" panose="020B0604020202020204" pitchFamily="34" charset="0"/>
            </a:endParaRPr>
          </a:p>
          <a:p>
            <a:pPr>
              <a:spcBef>
                <a:spcPts val="0"/>
              </a:spcBef>
            </a:pPr>
            <a:endParaRPr lang="en-US" sz="1600" dirty="0">
              <a:latin typeface="Arial" panose="020B0604020202020204" pitchFamily="34" charset="0"/>
              <a:cs typeface="Arial" panose="020B0604020202020204" pitchFamily="34" charset="0"/>
            </a:endParaRPr>
          </a:p>
          <a:p>
            <a:endParaRPr lang="en-US" dirty="0"/>
          </a:p>
        </p:txBody>
      </p:sp>
    </p:spTree>
    <p:custDataLst>
      <p:tags r:id="rId1"/>
    </p:custDataLst>
    <p:extLst>
      <p:ext uri="{BB962C8B-B14F-4D97-AF65-F5344CB8AC3E}">
        <p14:creationId xmlns:p14="http://schemas.microsoft.com/office/powerpoint/2010/main" val="3515113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14</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DEEOIC Professional Experts</a:t>
            </a:r>
          </a:p>
        </p:txBody>
      </p:sp>
      <p:sp>
        <p:nvSpPr>
          <p:cNvPr id="5" name="Content Placeholder 2">
            <a:extLst>
              <a:ext uri="{FF2B5EF4-FFF2-40B4-BE49-F238E27FC236}">
                <a16:creationId xmlns:a16="http://schemas.microsoft.com/office/drawing/2014/main" id="{F820B597-52F0-D426-D511-ABEFE093A306}"/>
              </a:ext>
            </a:extLst>
          </p:cNvPr>
          <p:cNvSpPr txBox="1">
            <a:spLocks/>
          </p:cNvSpPr>
          <p:nvPr/>
        </p:nvSpPr>
        <p:spPr>
          <a:xfrm>
            <a:off x="457200" y="1880174"/>
            <a:ext cx="8458200" cy="436822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2000" dirty="0">
                <a:latin typeface="Arial" panose="020B0604020202020204" pitchFamily="34" charset="0"/>
                <a:cs typeface="Arial" panose="020B0604020202020204" pitchFamily="34" charset="0"/>
              </a:rPr>
              <a:t>Health Physicist – evaluates occupational radiation exposure and application of the dose reconstruction methodology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Industrial Hygienist – assesses extent, nature and duration of chemical or biological exposure in an occupational setting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Toxicologist – analyzes data and literature relating to the relationship between toxic substance exposure and disease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Registered Nurse – provides medical input on the establishment of medical necessity for requested ancillary medical benefits such as home health care and durable medical equipment</a:t>
            </a:r>
          </a:p>
          <a:p>
            <a:endParaRPr lang="en-US" sz="2000" dirty="0"/>
          </a:p>
        </p:txBody>
      </p:sp>
    </p:spTree>
    <p:custDataLst>
      <p:tags r:id="rId1"/>
    </p:custDataLst>
    <p:extLst>
      <p:ext uri="{BB962C8B-B14F-4D97-AF65-F5344CB8AC3E}">
        <p14:creationId xmlns:p14="http://schemas.microsoft.com/office/powerpoint/2010/main" val="3034227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15</a:t>
            </a:fld>
            <a:endParaRPr lang="en-US" dirty="0"/>
          </a:p>
        </p:txBody>
      </p:sp>
      <p:sp>
        <p:nvSpPr>
          <p:cNvPr id="3" name="TextBox 2"/>
          <p:cNvSpPr txBox="1"/>
          <p:nvPr/>
        </p:nvSpPr>
        <p:spPr>
          <a:xfrm>
            <a:off x="400050" y="1295400"/>
            <a:ext cx="8439150" cy="523220"/>
          </a:xfrm>
          <a:prstGeom prst="rect">
            <a:avLst/>
          </a:prstGeom>
          <a:noFill/>
        </p:spPr>
        <p:txBody>
          <a:bodyPr wrap="square" rtlCol="0">
            <a:spAutoFit/>
          </a:bodyPr>
          <a:lstStyle/>
          <a:p>
            <a:pPr algn="ctr"/>
            <a:r>
              <a:rPr lang="en-US" sz="2800" dirty="0"/>
              <a:t>DEEOIC – Medical Consultant Staffing and Organization</a:t>
            </a:r>
            <a:endParaRPr lang="en-US" sz="2800" b="1"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A7D79E56-6F05-DC12-AC78-39758F8B356F}"/>
              </a:ext>
            </a:extLst>
          </p:cNvPr>
          <p:cNvSpPr txBox="1">
            <a:spLocks/>
          </p:cNvSpPr>
          <p:nvPr/>
        </p:nvSpPr>
        <p:spPr>
          <a:xfrm>
            <a:off x="457200" y="1880174"/>
            <a:ext cx="8458200" cy="436822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2000" dirty="0">
                <a:latin typeface="Arial" panose="020B0604020202020204" pitchFamily="34" charset="0"/>
                <a:cs typeface="Arial" panose="020B0604020202020204" pitchFamily="34" charset="0"/>
              </a:rPr>
              <a:t>Medical Health Science Unit (MHSU) employs </a:t>
            </a:r>
          </a:p>
          <a:p>
            <a:endParaRPr lang="en-US" sz="20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Two full time health physicists </a:t>
            </a:r>
          </a:p>
          <a:p>
            <a:pPr lvl="1"/>
            <a:r>
              <a:rPr lang="en-US" sz="2000" dirty="0">
                <a:latin typeface="Arial" panose="020B0604020202020204" pitchFamily="34" charset="0"/>
                <a:cs typeface="Arial" panose="020B0604020202020204" pitchFamily="34" charset="0"/>
              </a:rPr>
              <a:t>One full time PhD Health Scientist (Toxicologist/Epidemiologist) </a:t>
            </a:r>
          </a:p>
          <a:p>
            <a:pPr lvl="1"/>
            <a:r>
              <a:rPr lang="en-US" sz="2000" dirty="0">
                <a:latin typeface="Arial" panose="020B0604020202020204" pitchFamily="34" charset="0"/>
                <a:cs typeface="Arial" panose="020B0604020202020204" pitchFamily="34" charset="0"/>
              </a:rPr>
              <a:t>Available contractor Toxicologists</a:t>
            </a:r>
          </a:p>
          <a:p>
            <a:pPr lvl="1"/>
            <a:r>
              <a:rPr lang="en-US" sz="2000" dirty="0">
                <a:latin typeface="Arial" panose="020B0604020202020204" pitchFamily="34" charset="0"/>
                <a:cs typeface="Arial" panose="020B0604020202020204" pitchFamily="34" charset="0"/>
              </a:rPr>
              <a:t>Two full time Certified Industrial Hygienists (CIH)</a:t>
            </a:r>
          </a:p>
          <a:p>
            <a:pPr lvl="1"/>
            <a:r>
              <a:rPr lang="en-US" sz="2000" dirty="0">
                <a:latin typeface="Arial" panose="020B0604020202020204" pitchFamily="34" charset="0"/>
                <a:cs typeface="Arial" panose="020B0604020202020204" pitchFamily="34" charset="0"/>
              </a:rPr>
              <a:t>Contractor Certified Industrial Hygienists </a:t>
            </a:r>
          </a:p>
          <a:p>
            <a:pPr lvl="1"/>
            <a:r>
              <a:rPr lang="en-US" sz="2000" dirty="0">
                <a:latin typeface="Arial" panose="020B0604020202020204" pitchFamily="34" charset="0"/>
                <a:cs typeface="Arial" panose="020B0604020202020204" pitchFamily="34" charset="0"/>
              </a:rPr>
              <a:t>Four full time Registered Nurses (RN)</a:t>
            </a:r>
          </a:p>
          <a:p>
            <a:pPr lvl="1"/>
            <a:r>
              <a:rPr lang="en-US" sz="2000" dirty="0">
                <a:latin typeface="Arial" panose="020B0604020202020204" pitchFamily="34" charset="0"/>
                <a:cs typeface="Arial" panose="020B0604020202020204" pitchFamily="34" charset="0"/>
              </a:rPr>
              <a:t>Contract Medical Consultants</a:t>
            </a:r>
          </a:p>
          <a:p>
            <a:endParaRPr lang="en-US" sz="2000" dirty="0">
              <a:latin typeface="Arial" panose="020B0604020202020204" pitchFamily="34" charset="0"/>
              <a:cs typeface="Arial" panose="020B0604020202020204" pitchFamily="34" charset="0"/>
            </a:endParaRPr>
          </a:p>
          <a:p>
            <a:endParaRPr lang="en-US" sz="2000" dirty="0"/>
          </a:p>
        </p:txBody>
      </p:sp>
    </p:spTree>
    <p:custDataLst>
      <p:tags r:id="rId1"/>
    </p:custDataLst>
    <p:extLst>
      <p:ext uri="{BB962C8B-B14F-4D97-AF65-F5344CB8AC3E}">
        <p14:creationId xmlns:p14="http://schemas.microsoft.com/office/powerpoint/2010/main" val="2154059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16</a:t>
            </a:fld>
            <a:endParaRPr lang="en-US" dirty="0"/>
          </a:p>
        </p:txBody>
      </p:sp>
      <p:sp>
        <p:nvSpPr>
          <p:cNvPr id="3" name="TextBox 2"/>
          <p:cNvSpPr txBox="1"/>
          <p:nvPr/>
        </p:nvSpPr>
        <p:spPr>
          <a:xfrm>
            <a:off x="400050" y="1295400"/>
            <a:ext cx="8439150" cy="523220"/>
          </a:xfrm>
          <a:prstGeom prst="rect">
            <a:avLst/>
          </a:prstGeom>
          <a:noFill/>
        </p:spPr>
        <p:txBody>
          <a:bodyPr wrap="square" rtlCol="0">
            <a:spAutoFit/>
          </a:bodyPr>
          <a:lstStyle/>
          <a:p>
            <a:pPr algn="ctr"/>
            <a:r>
              <a:rPr lang="en-US" sz="2800" dirty="0"/>
              <a:t>Contract Medical Consultant (CMC)</a:t>
            </a:r>
            <a:endParaRPr lang="en-US" sz="2800" b="1"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5AD71D0-F2C8-C2B1-5C3A-DDF4033E4C10}"/>
              </a:ext>
            </a:extLst>
          </p:cNvPr>
          <p:cNvSpPr txBox="1">
            <a:spLocks/>
          </p:cNvSpPr>
          <p:nvPr/>
        </p:nvSpPr>
        <p:spPr>
          <a:xfrm>
            <a:off x="457200" y="1880174"/>
            <a:ext cx="8458200" cy="436822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US" sz="2000" dirty="0">
                <a:latin typeface="Arial" panose="020B0604020202020204" pitchFamily="34" charset="0"/>
                <a:cs typeface="Arial" panose="020B0604020202020204" pitchFamily="34" charset="0"/>
              </a:rPr>
              <a:t>A </a:t>
            </a:r>
            <a:r>
              <a:rPr lang="en-US" sz="2000" u="sng" dirty="0">
                <a:latin typeface="Arial" panose="020B0604020202020204" pitchFamily="34" charset="0"/>
                <a:cs typeface="Arial" panose="020B0604020202020204" pitchFamily="34" charset="0"/>
              </a:rPr>
              <a:t>contracted</a:t>
            </a:r>
            <a:r>
              <a:rPr lang="en-US" sz="2000" dirty="0">
                <a:latin typeface="Arial" panose="020B0604020202020204" pitchFamily="34" charset="0"/>
                <a:cs typeface="Arial" panose="020B0604020202020204" pitchFamily="34" charset="0"/>
              </a:rPr>
              <a:t> physician who conducts a review of case records to render opinions on medical questions.</a:t>
            </a:r>
          </a:p>
          <a:p>
            <a:r>
              <a:rPr lang="en-US" sz="2000" dirty="0">
                <a:latin typeface="Arial" panose="020B0604020202020204" pitchFamily="34" charset="0"/>
                <a:cs typeface="Arial" panose="020B0604020202020204" pitchFamily="34" charset="0"/>
              </a:rPr>
              <a:t>Medical opinions from a CMC are essential to the resolution of claims due to ambiguous causation, lack of medical evidence, unique exposures or other medical questions. </a:t>
            </a:r>
          </a:p>
          <a:p>
            <a:r>
              <a:rPr lang="en-US" sz="2000" dirty="0">
                <a:latin typeface="Arial" panose="020B0604020202020204" pitchFamily="34" charset="0"/>
                <a:cs typeface="Arial" panose="020B0604020202020204" pitchFamily="34" charset="0"/>
              </a:rPr>
              <a:t>The function of a CMC is to provide clarity to claims situations in the absence of pertinent or relevant medical evidence from other sources that support the claim. </a:t>
            </a:r>
          </a:p>
          <a:p>
            <a:r>
              <a:rPr lang="en-US" sz="2000" dirty="0">
                <a:latin typeface="Arial" panose="020B0604020202020204" pitchFamily="34" charset="0"/>
                <a:cs typeface="Arial" panose="020B0604020202020204" pitchFamily="34" charset="0"/>
              </a:rPr>
              <a:t>A CMC referral may also be necessary for review of impairment or wage loss issues.</a:t>
            </a:r>
          </a:p>
          <a:p>
            <a:r>
              <a:rPr lang="en-US" sz="2000" dirty="0">
                <a:latin typeface="Arial" panose="020B0604020202020204" pitchFamily="34" charset="0"/>
                <a:cs typeface="Arial" panose="020B0604020202020204" pitchFamily="34" charset="0"/>
              </a:rPr>
              <a:t>The claims examiner only refers a case to a CMC in the absence of sufficient medical evidence from a claimant’s treating physician.</a:t>
            </a:r>
          </a:p>
          <a:p>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p>
        </p:txBody>
      </p:sp>
    </p:spTree>
    <p:custDataLst>
      <p:tags r:id="rId1"/>
    </p:custDataLst>
    <p:extLst>
      <p:ext uri="{BB962C8B-B14F-4D97-AF65-F5344CB8AC3E}">
        <p14:creationId xmlns:p14="http://schemas.microsoft.com/office/powerpoint/2010/main" val="615305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17</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Part E: Employee Impairment</a:t>
            </a:r>
          </a:p>
        </p:txBody>
      </p:sp>
      <p:sp>
        <p:nvSpPr>
          <p:cNvPr id="5" name="Content Placeholder 2"/>
          <p:cNvSpPr txBox="1">
            <a:spLocks/>
          </p:cNvSpPr>
          <p:nvPr/>
        </p:nvSpPr>
        <p:spPr>
          <a:xfrm>
            <a:off x="457200" y="2286000"/>
            <a:ext cx="8229600" cy="233172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defRPr/>
            </a:pPr>
            <a:r>
              <a:rPr lang="en-US" sz="2000" dirty="0">
                <a:latin typeface="Arial" panose="020B0604020202020204" pitchFamily="34" charset="0"/>
                <a:cs typeface="Arial" panose="020B0604020202020204" pitchFamily="34" charset="0"/>
              </a:rPr>
              <a:t>% permanent whole person impairment due to covered illness</a:t>
            </a:r>
          </a:p>
          <a:p>
            <a:pPr>
              <a:spcBef>
                <a:spcPts val="0"/>
              </a:spcBef>
              <a:defRPr/>
            </a:pPr>
            <a:endParaRPr lang="en-US" sz="2000" dirty="0">
              <a:latin typeface="Arial" panose="020B0604020202020204" pitchFamily="34" charset="0"/>
              <a:cs typeface="Arial" panose="020B0604020202020204" pitchFamily="34" charset="0"/>
            </a:endParaRPr>
          </a:p>
          <a:p>
            <a:pPr>
              <a:defRPr/>
            </a:pPr>
            <a:r>
              <a:rPr lang="en-US" sz="2000" dirty="0">
                <a:latin typeface="Arial" panose="020B0604020202020204" pitchFamily="34" charset="0"/>
                <a:cs typeface="Arial" panose="020B0604020202020204" pitchFamily="34" charset="0"/>
              </a:rPr>
              <a:t>AMA’s Guides to the Evaluation of Permanent Impairment, 5</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Edition</a:t>
            </a:r>
          </a:p>
          <a:p>
            <a:pPr>
              <a:spcBef>
                <a:spcPts val="0"/>
              </a:spcBef>
              <a:defRPr/>
            </a:pPr>
            <a:endParaRPr lang="en-US" sz="2000" dirty="0">
              <a:latin typeface="Arial" panose="020B0604020202020204" pitchFamily="34" charset="0"/>
              <a:cs typeface="Arial" panose="020B0604020202020204" pitchFamily="34" charset="0"/>
            </a:endParaRPr>
          </a:p>
          <a:p>
            <a:pPr>
              <a:defRPr/>
            </a:pPr>
            <a:r>
              <a:rPr lang="en-US" sz="2000" dirty="0">
                <a:latin typeface="Arial" panose="020B0604020202020204" pitchFamily="34" charset="0"/>
                <a:cs typeface="Arial" panose="020B0604020202020204" pitchFamily="34" charset="0"/>
              </a:rPr>
              <a:t>$2,500 awarded for each % of impairment</a:t>
            </a:r>
          </a:p>
          <a:p>
            <a:pPr marL="0" indent="0">
              <a:buFont typeface="Wingdings 3"/>
              <a:buNone/>
            </a:pPr>
            <a:endParaRPr lang="en-US" dirty="0"/>
          </a:p>
        </p:txBody>
      </p:sp>
    </p:spTree>
    <p:custDataLst>
      <p:tags r:id="rId1"/>
    </p:custDataLst>
    <p:extLst>
      <p:ext uri="{BB962C8B-B14F-4D97-AF65-F5344CB8AC3E}">
        <p14:creationId xmlns:p14="http://schemas.microsoft.com/office/powerpoint/2010/main" val="3350277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18</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Part E: Employee Wage Loss</a:t>
            </a:r>
          </a:p>
        </p:txBody>
      </p:sp>
      <p:sp>
        <p:nvSpPr>
          <p:cNvPr id="5" name="Content Placeholder 2"/>
          <p:cNvSpPr txBox="1">
            <a:spLocks/>
          </p:cNvSpPr>
          <p:nvPr/>
        </p:nvSpPr>
        <p:spPr>
          <a:xfrm>
            <a:off x="457200" y="2286000"/>
            <a:ext cx="8229600" cy="2865120"/>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90000"/>
              </a:lnSpc>
              <a:defRPr/>
            </a:pPr>
            <a:r>
              <a:rPr lang="en-US" sz="2000" dirty="0">
                <a:latin typeface="Arial" panose="020B0604020202020204" pitchFamily="34" charset="0"/>
              </a:rPr>
              <a:t>Decreased capacity to work due to an accepted medical condition</a:t>
            </a:r>
          </a:p>
          <a:p>
            <a:pPr>
              <a:lnSpc>
                <a:spcPct val="90000"/>
              </a:lnSpc>
              <a:defRPr/>
            </a:pPr>
            <a:endParaRPr lang="en-US" sz="2000" dirty="0">
              <a:latin typeface="Arial" panose="020B0604020202020204" pitchFamily="34" charset="0"/>
            </a:endParaRPr>
          </a:p>
          <a:p>
            <a:pPr>
              <a:lnSpc>
                <a:spcPct val="90000"/>
              </a:lnSpc>
              <a:defRPr/>
            </a:pPr>
            <a:r>
              <a:rPr lang="en-US" sz="2000" dirty="0">
                <a:latin typeface="Arial" panose="020B0604020202020204" pitchFamily="34" charset="0"/>
              </a:rPr>
              <a:t>Employee Compensation:</a:t>
            </a:r>
          </a:p>
          <a:p>
            <a:pPr lvl="1">
              <a:lnSpc>
                <a:spcPct val="90000"/>
              </a:lnSpc>
              <a:defRPr/>
            </a:pPr>
            <a:r>
              <a:rPr lang="en-US" sz="2000" dirty="0">
                <a:latin typeface="Arial" panose="020B0604020202020204" pitchFamily="34" charset="0"/>
              </a:rPr>
              <a:t>Any year &lt;50% of pre-disability annual wage = $15,000 compensation </a:t>
            </a:r>
          </a:p>
          <a:p>
            <a:pPr lvl="1">
              <a:lnSpc>
                <a:spcPct val="90000"/>
              </a:lnSpc>
              <a:defRPr/>
            </a:pPr>
            <a:endParaRPr lang="en-US" sz="2000" dirty="0">
              <a:latin typeface="Arial" panose="020B0604020202020204" pitchFamily="34" charset="0"/>
            </a:endParaRPr>
          </a:p>
          <a:p>
            <a:pPr lvl="1">
              <a:lnSpc>
                <a:spcPct val="90000"/>
              </a:lnSpc>
              <a:defRPr/>
            </a:pPr>
            <a:r>
              <a:rPr lang="en-US" sz="2000" dirty="0">
                <a:latin typeface="Arial" panose="020B0604020202020204" pitchFamily="34" charset="0"/>
              </a:rPr>
              <a:t>Any year &gt; 50% but &lt;75% of pre-disability annual wage = $10,000 compensation</a:t>
            </a:r>
          </a:p>
          <a:p>
            <a:endParaRPr lang="en-US" dirty="0"/>
          </a:p>
        </p:txBody>
      </p:sp>
    </p:spTree>
    <p:custDataLst>
      <p:tags r:id="rId1"/>
    </p:custDataLst>
    <p:extLst>
      <p:ext uri="{BB962C8B-B14F-4D97-AF65-F5344CB8AC3E}">
        <p14:creationId xmlns:p14="http://schemas.microsoft.com/office/powerpoint/2010/main" val="3167901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19</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Claimant Assistance</a:t>
            </a:r>
          </a:p>
        </p:txBody>
      </p:sp>
      <p:sp>
        <p:nvSpPr>
          <p:cNvPr id="5" name="Rectangle 3"/>
          <p:cNvSpPr txBox="1">
            <a:spLocks noChangeArrowheads="1"/>
          </p:cNvSpPr>
          <p:nvPr/>
        </p:nvSpPr>
        <p:spPr>
          <a:xfrm>
            <a:off x="457200" y="2126976"/>
            <a:ext cx="8229600" cy="304800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90000"/>
              </a:lnSpc>
              <a:defRPr/>
            </a:pPr>
            <a:r>
              <a:rPr lang="en-US" altLang="en-US" sz="2000" b="1" dirty="0">
                <a:latin typeface="Arial" panose="020B0604020202020204" pitchFamily="34" charset="0"/>
                <a:cs typeface="Arial" panose="020B0604020202020204" pitchFamily="34" charset="0"/>
              </a:rPr>
              <a:t>Resource Centers – 11 locations Nationwide	</a:t>
            </a:r>
          </a:p>
          <a:p>
            <a:pPr lvl="1">
              <a:lnSpc>
                <a:spcPct val="90000"/>
              </a:lnSpc>
              <a:defRPr/>
            </a:pPr>
            <a:endParaRPr lang="en-US" altLang="en-US" sz="2000" b="1" dirty="0">
              <a:latin typeface="Arial" panose="020B0604020202020204" pitchFamily="34" charset="0"/>
              <a:cs typeface="Arial" panose="020B0604020202020204" pitchFamily="34" charset="0"/>
            </a:endParaRPr>
          </a:p>
          <a:p>
            <a:pPr>
              <a:lnSpc>
                <a:spcPct val="90000"/>
              </a:lnSpc>
              <a:defRPr/>
            </a:pPr>
            <a:r>
              <a:rPr lang="en-US" altLang="en-US" sz="2000" b="1" dirty="0">
                <a:latin typeface="Arial" panose="020B0604020202020204" pitchFamily="34" charset="0"/>
                <a:cs typeface="Arial" panose="020B0604020202020204" pitchFamily="34" charset="0"/>
              </a:rPr>
              <a:t>4 District Offices  /  5 FAB Offices</a:t>
            </a:r>
          </a:p>
          <a:p>
            <a:pPr lvl="1">
              <a:lnSpc>
                <a:spcPct val="90000"/>
              </a:lnSpc>
              <a:defRPr/>
            </a:pPr>
            <a:r>
              <a:rPr lang="en-US" altLang="en-US" sz="2000" dirty="0">
                <a:latin typeface="Arial" panose="020B0604020202020204" pitchFamily="34" charset="0"/>
                <a:cs typeface="Arial" panose="020B0604020202020204" pitchFamily="34" charset="0"/>
              </a:rPr>
              <a:t>Cleveland, Denver, Jacksonville, Seattle, and National Office</a:t>
            </a:r>
          </a:p>
          <a:p>
            <a:pPr lvl="1">
              <a:lnSpc>
                <a:spcPct val="90000"/>
              </a:lnSpc>
              <a:defRPr/>
            </a:pPr>
            <a:endParaRPr lang="en-US" altLang="en-US" sz="2000" dirty="0">
              <a:latin typeface="Arial" panose="020B0604020202020204" pitchFamily="34" charset="0"/>
              <a:cs typeface="Arial" panose="020B0604020202020204" pitchFamily="34" charset="0"/>
            </a:endParaRPr>
          </a:p>
          <a:p>
            <a:pPr>
              <a:lnSpc>
                <a:spcPct val="90000"/>
              </a:lnSpc>
              <a:defRPr/>
            </a:pPr>
            <a:r>
              <a:rPr lang="en-US" altLang="en-US" sz="2000" b="1" dirty="0">
                <a:latin typeface="Arial" panose="020B0604020202020204" pitchFamily="34" charset="0"/>
                <a:cs typeface="Arial" panose="020B0604020202020204" pitchFamily="34" charset="0"/>
              </a:rPr>
              <a:t>DEEOIC website</a:t>
            </a:r>
          </a:p>
          <a:p>
            <a:pPr lvl="1">
              <a:lnSpc>
                <a:spcPct val="90000"/>
              </a:lnSpc>
              <a:defRPr/>
            </a:pPr>
            <a:r>
              <a:rPr lang="en-US" altLang="en-US" sz="2000" dirty="0">
                <a:latin typeface="Arial" panose="020B0604020202020204" pitchFamily="34" charset="0"/>
                <a:cs typeface="Arial" panose="020B0604020202020204" pitchFamily="34" charset="0"/>
              </a:rPr>
              <a:t>http://www.dol.gov/owcp/energy/</a:t>
            </a:r>
          </a:p>
          <a:p>
            <a:pPr lvl="1">
              <a:lnSpc>
                <a:spcPct val="90000"/>
              </a:lnSpc>
              <a:defRPr/>
            </a:pPr>
            <a:r>
              <a:rPr lang="en-US" altLang="en-US" sz="2000" dirty="0">
                <a:latin typeface="Arial" panose="020B0604020202020204" pitchFamily="34" charset="0"/>
                <a:cs typeface="Arial" panose="020B0604020202020204" pitchFamily="34" charset="0"/>
              </a:rPr>
              <a:t>General program information</a:t>
            </a:r>
          </a:p>
          <a:p>
            <a:pPr lvl="1">
              <a:lnSpc>
                <a:spcPct val="90000"/>
              </a:lnSpc>
              <a:defRPr/>
            </a:pPr>
            <a:r>
              <a:rPr lang="en-US" altLang="en-US" sz="2000" dirty="0">
                <a:latin typeface="Arial" panose="020B0604020202020204" pitchFamily="34" charset="0"/>
                <a:cs typeface="Arial" panose="020B0604020202020204" pitchFamily="34" charset="0"/>
              </a:rPr>
              <a:t>SEM website  </a:t>
            </a:r>
          </a:p>
          <a:p>
            <a:pPr lvl="1">
              <a:lnSpc>
                <a:spcPct val="90000"/>
              </a:lnSpc>
              <a:defRPr/>
            </a:pPr>
            <a:r>
              <a:rPr lang="en-US" altLang="en-US" sz="2000" dirty="0">
                <a:latin typeface="Arial" panose="020B0604020202020204" pitchFamily="34" charset="0"/>
                <a:cs typeface="Arial" panose="020B0604020202020204" pitchFamily="34" charset="0"/>
              </a:rPr>
              <a:t>Claimant Resources (Forms, Medical Benefits Information)</a:t>
            </a:r>
          </a:p>
          <a:p>
            <a:pPr lvl="1">
              <a:lnSpc>
                <a:spcPct val="90000"/>
              </a:lnSpc>
              <a:defRPr/>
            </a:pPr>
            <a:r>
              <a:rPr lang="en-US" altLang="en-US" sz="2000" dirty="0">
                <a:latin typeface="Arial" panose="020B0604020202020204" pitchFamily="34" charset="0"/>
                <a:cs typeface="Arial" panose="020B0604020202020204" pitchFamily="34" charset="0"/>
              </a:rPr>
              <a:t>Medical Provider Resources (Enrollment, Bill Processing)</a:t>
            </a:r>
          </a:p>
        </p:txBody>
      </p:sp>
    </p:spTree>
    <p:custDataLst>
      <p:tags r:id="rId1"/>
    </p:custDataLst>
    <p:extLst>
      <p:ext uri="{BB962C8B-B14F-4D97-AF65-F5344CB8AC3E}">
        <p14:creationId xmlns:p14="http://schemas.microsoft.com/office/powerpoint/2010/main" val="87656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2</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What is the EEOICPA?</a:t>
            </a:r>
          </a:p>
        </p:txBody>
      </p:sp>
      <p:sp>
        <p:nvSpPr>
          <p:cNvPr id="5" name="Content Placeholder 2"/>
          <p:cNvSpPr txBox="1">
            <a:spLocks/>
          </p:cNvSpPr>
          <p:nvPr/>
        </p:nvSpPr>
        <p:spPr>
          <a:xfrm>
            <a:off x="304800" y="2209800"/>
            <a:ext cx="5334000" cy="335280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defRPr/>
            </a:pPr>
            <a:r>
              <a:rPr lang="en-US" sz="1800" dirty="0">
                <a:latin typeface="Arial" panose="020B0604020202020204" pitchFamily="34" charset="0"/>
              </a:rPr>
              <a:t>Our mission is to protect the interests of workers who were injured or became ill on the job, or their families, by making timely, appropriate, and accurate decisions on claims and providing prompt payment of benefits to eligible claimants.</a:t>
            </a:r>
            <a:endParaRPr lang="en-US" sz="1800" dirty="0">
              <a:latin typeface="Arial" panose="020B0604020202020204" pitchFamily="34" charset="0"/>
              <a:cs typeface="Arial" panose="020B0604020202020204" pitchFamily="34" charset="0"/>
            </a:endParaRPr>
          </a:p>
          <a:p>
            <a:pPr>
              <a:defRPr/>
            </a:pPr>
            <a:r>
              <a:rPr lang="en-US" sz="1800" dirty="0">
                <a:latin typeface="Arial" panose="020B0604020202020204" pitchFamily="34" charset="0"/>
                <a:cs typeface="Arial" panose="020B0604020202020204" pitchFamily="34" charset="0"/>
              </a:rPr>
              <a:t>Provides lump-sum compensation and medical benefits to current and former nuclear weapons workers.</a:t>
            </a:r>
          </a:p>
          <a:p>
            <a:pPr>
              <a:defRPr/>
            </a:pPr>
            <a:r>
              <a:rPr lang="en-US" sz="1800" dirty="0">
                <a:latin typeface="Arial" panose="020B0604020202020204" pitchFamily="34" charset="0"/>
                <a:cs typeface="Arial" panose="020B0604020202020204" pitchFamily="34" charset="0"/>
              </a:rPr>
              <a:t>Survivors of qualified workers may also be entitled to benefits.</a:t>
            </a:r>
          </a:p>
        </p:txBody>
      </p:sp>
      <p:pic>
        <p:nvPicPr>
          <p:cNvPr id="6" name="Picture 5"/>
          <p:cNvPicPr>
            <a:picLocks noChangeAspect="1"/>
          </p:cNvPicPr>
          <p:nvPr/>
        </p:nvPicPr>
        <p:blipFill>
          <a:blip r:embed="rId3"/>
          <a:stretch>
            <a:fillRect/>
          </a:stretch>
        </p:blipFill>
        <p:spPr>
          <a:xfrm>
            <a:off x="5791200" y="2457628"/>
            <a:ext cx="2819048" cy="2857143"/>
          </a:xfrm>
          <a:prstGeom prst="rect">
            <a:avLst/>
          </a:prstGeom>
        </p:spPr>
      </p:pic>
    </p:spTree>
    <p:custDataLst>
      <p:tags r:id="rId1"/>
    </p:custDataLst>
    <p:extLst>
      <p:ext uri="{BB962C8B-B14F-4D97-AF65-F5344CB8AC3E}">
        <p14:creationId xmlns:p14="http://schemas.microsoft.com/office/powerpoint/2010/main" val="549865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20</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Top Accepted Conditions</a:t>
            </a:r>
          </a:p>
        </p:txBody>
      </p:sp>
      <p:sp>
        <p:nvSpPr>
          <p:cNvPr id="8" name="TextBox 7"/>
          <p:cNvSpPr txBox="1"/>
          <p:nvPr/>
        </p:nvSpPr>
        <p:spPr>
          <a:xfrm>
            <a:off x="1219200" y="3121513"/>
            <a:ext cx="3200400"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Cancer</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Beryllium Disease</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Silicosis</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RECA Section 5 Awardees</a:t>
            </a:r>
          </a:p>
        </p:txBody>
      </p:sp>
      <p:sp>
        <p:nvSpPr>
          <p:cNvPr id="9" name="TextBox 8"/>
          <p:cNvSpPr txBox="1"/>
          <p:nvPr/>
        </p:nvSpPr>
        <p:spPr>
          <a:xfrm>
            <a:off x="4520334" y="3145974"/>
            <a:ext cx="3328266" cy="64633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Any condition related to toxic substances</a:t>
            </a:r>
          </a:p>
        </p:txBody>
      </p:sp>
      <p:sp>
        <p:nvSpPr>
          <p:cNvPr id="2" name="TextBox 1">
            <a:extLst>
              <a:ext uri="{FF2B5EF4-FFF2-40B4-BE49-F238E27FC236}">
                <a16:creationId xmlns:a16="http://schemas.microsoft.com/office/drawing/2014/main" id="{2497CDD4-9B9E-4EA5-8D37-C4F4B04EAA1B}"/>
              </a:ext>
            </a:extLst>
          </p:cNvPr>
          <p:cNvSpPr txBox="1"/>
          <p:nvPr/>
        </p:nvSpPr>
        <p:spPr>
          <a:xfrm>
            <a:off x="585066" y="2274838"/>
            <a:ext cx="3986934" cy="2031325"/>
          </a:xfrm>
          <a:prstGeom prst="rect">
            <a:avLst/>
          </a:prstGeom>
          <a:noFill/>
        </p:spPr>
        <p:txBody>
          <a:bodyPr wrap="square" rtlCol="0">
            <a:spAutoFit/>
          </a:bodyPr>
          <a:lstStyle/>
          <a:p>
            <a:r>
              <a:rPr lang="en-US" b="1" u="sng" dirty="0"/>
              <a:t>Part B</a:t>
            </a:r>
          </a:p>
          <a:p>
            <a:endParaRPr lang="en-US" b="1" u="sng" dirty="0"/>
          </a:p>
          <a:p>
            <a:pPr marL="342900" indent="-342900">
              <a:buAutoNum type="arabicPeriod"/>
            </a:pPr>
            <a:r>
              <a:rPr lang="en-US" dirty="0"/>
              <a:t>Skin cancer</a:t>
            </a:r>
          </a:p>
          <a:p>
            <a:pPr marL="342900" indent="-342900">
              <a:buAutoNum type="arabicPeriod"/>
            </a:pPr>
            <a:r>
              <a:rPr lang="en-US" dirty="0"/>
              <a:t>Lung cancer</a:t>
            </a:r>
          </a:p>
          <a:p>
            <a:pPr marL="342900" indent="-342900">
              <a:buAutoNum type="arabicPeriod"/>
            </a:pPr>
            <a:r>
              <a:rPr lang="en-US" dirty="0"/>
              <a:t>Urinary/Bladder cancer</a:t>
            </a:r>
          </a:p>
          <a:p>
            <a:pPr marL="342900" indent="-342900">
              <a:buAutoNum type="arabicPeriod"/>
            </a:pPr>
            <a:r>
              <a:rPr lang="en-US" dirty="0"/>
              <a:t>Colorectal cancer</a:t>
            </a:r>
          </a:p>
          <a:p>
            <a:pPr marL="342900" indent="-342900">
              <a:buAutoNum type="arabicPeriod"/>
            </a:pPr>
            <a:r>
              <a:rPr lang="en-US" dirty="0"/>
              <a:t>Pancreatic cancer</a:t>
            </a:r>
          </a:p>
        </p:txBody>
      </p:sp>
      <p:sp>
        <p:nvSpPr>
          <p:cNvPr id="5" name="TextBox 4">
            <a:extLst>
              <a:ext uri="{FF2B5EF4-FFF2-40B4-BE49-F238E27FC236}">
                <a16:creationId xmlns:a16="http://schemas.microsoft.com/office/drawing/2014/main" id="{051B21BA-6E4B-4090-AFBB-F203B4A13FCF}"/>
              </a:ext>
            </a:extLst>
          </p:cNvPr>
          <p:cNvSpPr txBox="1"/>
          <p:nvPr/>
        </p:nvSpPr>
        <p:spPr>
          <a:xfrm>
            <a:off x="4572000" y="2265873"/>
            <a:ext cx="4191000" cy="2031325"/>
          </a:xfrm>
          <a:prstGeom prst="rect">
            <a:avLst/>
          </a:prstGeom>
          <a:noFill/>
        </p:spPr>
        <p:txBody>
          <a:bodyPr wrap="square" rtlCol="0">
            <a:spAutoFit/>
          </a:bodyPr>
          <a:lstStyle/>
          <a:p>
            <a:r>
              <a:rPr lang="en-US" b="1" u="sng" dirty="0"/>
              <a:t>Part E</a:t>
            </a:r>
          </a:p>
          <a:p>
            <a:endParaRPr lang="en-US" b="1" u="sng" dirty="0"/>
          </a:p>
          <a:p>
            <a:pPr marL="342900" indent="-342900">
              <a:buAutoNum type="arabicPeriod"/>
            </a:pPr>
            <a:r>
              <a:rPr lang="en-US" dirty="0"/>
              <a:t>Skin cancer</a:t>
            </a:r>
          </a:p>
          <a:p>
            <a:pPr marL="342900" indent="-342900">
              <a:buAutoNum type="arabicPeriod"/>
            </a:pPr>
            <a:r>
              <a:rPr lang="en-US" dirty="0"/>
              <a:t>Chronic Obstructive Pulmonary Disease</a:t>
            </a:r>
          </a:p>
          <a:p>
            <a:pPr marL="342900" indent="-342900">
              <a:buAutoNum type="arabicPeriod"/>
            </a:pPr>
            <a:r>
              <a:rPr lang="en-US" dirty="0"/>
              <a:t>Lung cancer</a:t>
            </a:r>
          </a:p>
          <a:p>
            <a:pPr marL="342900" indent="-342900">
              <a:buAutoNum type="arabicPeriod"/>
            </a:pPr>
            <a:r>
              <a:rPr lang="en-US" dirty="0"/>
              <a:t>Silicosis</a:t>
            </a:r>
          </a:p>
          <a:p>
            <a:pPr marL="342900" indent="-342900">
              <a:buAutoNum type="arabicPeriod"/>
            </a:pPr>
            <a:r>
              <a:rPr lang="en-US" dirty="0"/>
              <a:t>Hearing loss</a:t>
            </a:r>
          </a:p>
        </p:txBody>
      </p:sp>
    </p:spTree>
    <p:custDataLst>
      <p:tags r:id="rId1"/>
    </p:custDataLst>
    <p:extLst>
      <p:ext uri="{BB962C8B-B14F-4D97-AF65-F5344CB8AC3E}">
        <p14:creationId xmlns:p14="http://schemas.microsoft.com/office/powerpoint/2010/main" val="3117686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21</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Statistics</a:t>
            </a:r>
          </a:p>
        </p:txBody>
      </p:sp>
      <p:sp>
        <p:nvSpPr>
          <p:cNvPr id="8" name="TextBox 7"/>
          <p:cNvSpPr txBox="1"/>
          <p:nvPr/>
        </p:nvSpPr>
        <p:spPr>
          <a:xfrm>
            <a:off x="3043237" y="5332121"/>
            <a:ext cx="3200400"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Cancer</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Beryllium Disease</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Silicosis</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RECA Section 5 Awardees</a:t>
            </a:r>
          </a:p>
        </p:txBody>
      </p:sp>
      <p:sp>
        <p:nvSpPr>
          <p:cNvPr id="9" name="TextBox 8"/>
          <p:cNvSpPr txBox="1"/>
          <p:nvPr/>
        </p:nvSpPr>
        <p:spPr>
          <a:xfrm>
            <a:off x="4520334" y="3145974"/>
            <a:ext cx="3328266" cy="64633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Any condition related to toxic substances</a:t>
            </a:r>
          </a:p>
        </p:txBody>
      </p:sp>
      <p:pic>
        <p:nvPicPr>
          <p:cNvPr id="1027" name="Picture 1">
            <a:extLst>
              <a:ext uri="{FF2B5EF4-FFF2-40B4-BE49-F238E27FC236}">
                <a16:creationId xmlns:a16="http://schemas.microsoft.com/office/drawing/2014/main" id="{3FF08DE3-90D9-7769-4860-C30A474D12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057400"/>
            <a:ext cx="6400800" cy="3809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839009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22</a:t>
            </a:fld>
            <a:endParaRPr lang="en-US" dirty="0"/>
          </a:p>
        </p:txBody>
      </p:sp>
      <p:sp>
        <p:nvSpPr>
          <p:cNvPr id="3" name="TextBox 2"/>
          <p:cNvSpPr txBox="1"/>
          <p:nvPr/>
        </p:nvSpPr>
        <p:spPr>
          <a:xfrm>
            <a:off x="76200" y="1222662"/>
            <a:ext cx="8991600" cy="584775"/>
          </a:xfrm>
          <a:prstGeom prst="rect">
            <a:avLst/>
          </a:prstGeom>
          <a:noFill/>
        </p:spPr>
        <p:txBody>
          <a:bodyPr wrap="square" rtlCol="0">
            <a:spAutoFit/>
          </a:bodyPr>
          <a:lstStyle/>
          <a:p>
            <a:pPr algn="ctr"/>
            <a:r>
              <a:rPr lang="en-US" sz="3200" dirty="0">
                <a:effectLst/>
                <a:latin typeface="Arial" panose="020B0604020202020204" pitchFamily="34" charset="0"/>
                <a:ea typeface="Calibri" panose="020F0502020204030204" pitchFamily="34" charset="0"/>
                <a:cs typeface="Arial" panose="020B0604020202020204" pitchFamily="34" charset="0"/>
              </a:rPr>
              <a:t>DOL &amp; Board Accomplishment Highlights</a:t>
            </a:r>
            <a:endParaRPr lang="en-US" sz="3200" dirty="0">
              <a:latin typeface="Arial" panose="020B0604020202020204" pitchFamily="34" charset="0"/>
              <a:cs typeface="Arial" panose="020B0604020202020204" pitchFamily="34" charset="0"/>
            </a:endParaRPr>
          </a:p>
        </p:txBody>
      </p:sp>
      <p:sp>
        <p:nvSpPr>
          <p:cNvPr id="5" name="Content Placeholder 2"/>
          <p:cNvSpPr txBox="1">
            <a:spLocks/>
          </p:cNvSpPr>
          <p:nvPr/>
        </p:nvSpPr>
        <p:spPr>
          <a:xfrm>
            <a:off x="613410" y="1880175"/>
            <a:ext cx="8229600" cy="4476176"/>
          </a:xfrm>
          <a:prstGeom prst="rect">
            <a:avLst/>
          </a:prstGeom>
        </p:spPr>
        <p:txBody>
          <a:bodyPr>
            <a:normAutofit fontScale="9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42900" indent="-342900">
              <a:spcBef>
                <a:spcPts val="0"/>
              </a:spcBef>
            </a:pPr>
            <a:r>
              <a:rPr lang="en-US" sz="2000" dirty="0">
                <a:effectLst/>
                <a:latin typeface="Arial" panose="020B0604020202020204" pitchFamily="34" charset="0"/>
                <a:ea typeface="Times New Roman" panose="02020603050405020304" pitchFamily="18" charset="0"/>
                <a:cs typeface="Arial" panose="020B0604020202020204" pitchFamily="34" charset="0"/>
              </a:rPr>
              <a:t>SEM  Updates</a:t>
            </a:r>
          </a:p>
          <a:p>
            <a:pPr marL="598932" lvl="1" indent="-342900">
              <a:spcBef>
                <a:spcPts val="0"/>
              </a:spcBef>
            </a:pPr>
            <a:r>
              <a:rPr lang="en-US" sz="2000" dirty="0">
                <a:latin typeface="Arial" panose="020B0604020202020204" pitchFamily="34" charset="0"/>
                <a:ea typeface="Times New Roman" panose="02020603050405020304" pitchFamily="18" charset="0"/>
                <a:cs typeface="Arial" panose="020B0604020202020204" pitchFamily="34" charset="0"/>
              </a:rPr>
              <a:t>Added health effects data associated with toxic substance exposures (e.g., bladder cancer, breast cancer, leukemia, liver cancer, lymphoma, prostate cancer, etc.)</a:t>
            </a:r>
          </a:p>
          <a:p>
            <a:pPr marL="598932" lvl="1" indent="-342900">
              <a:spcBef>
                <a:spcPts val="0"/>
              </a:spcBef>
            </a:pPr>
            <a:r>
              <a:rPr lang="en-US" sz="2000" dirty="0">
                <a:latin typeface="Arial" panose="020B0604020202020204" pitchFamily="34" charset="0"/>
                <a:ea typeface="Times New Roman" panose="02020603050405020304" pitchFamily="18" charset="0"/>
                <a:cs typeface="Arial" panose="020B0604020202020204" pitchFamily="34" charset="0"/>
              </a:rPr>
              <a:t>Aliases for Parkinsonism</a:t>
            </a:r>
          </a:p>
          <a:p>
            <a:pPr marL="427482" lvl="1" indent="-171450">
              <a:lnSpc>
                <a:spcPts val="1000"/>
              </a:lnSpc>
              <a:spcBef>
                <a:spcPts val="0"/>
              </a:spcBef>
            </a:pPr>
            <a:endParaRPr lang="en-US" sz="9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Bef>
                <a:spcPts val="0"/>
              </a:spcBef>
            </a:pPr>
            <a:r>
              <a:rPr lang="en-US" sz="2000" dirty="0">
                <a:effectLst/>
                <a:latin typeface="Arial" panose="020B0604020202020204" pitchFamily="34" charset="0"/>
                <a:ea typeface="Times New Roman" panose="02020603050405020304" pitchFamily="18" charset="0"/>
                <a:cs typeface="Arial" panose="020B0604020202020204" pitchFamily="34" charset="0"/>
              </a:rPr>
              <a:t>Redesigned Occupational History Questionnaire</a:t>
            </a:r>
          </a:p>
          <a:p>
            <a:pPr marL="342900" indent="-342900">
              <a:lnSpc>
                <a:spcPts val="500"/>
              </a:lnSpc>
              <a:spcBef>
                <a:spcPts val="0"/>
              </a:spcBef>
            </a:pP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598932" lvl="1" indent="-342900">
              <a:spcBef>
                <a:spcPts val="0"/>
              </a:spcBef>
            </a:pPr>
            <a:r>
              <a:rPr lang="en-US" sz="2000" dirty="0">
                <a:effectLst/>
                <a:latin typeface="Arial" panose="020B0604020202020204" pitchFamily="34" charset="0"/>
                <a:ea typeface="Times New Roman" panose="02020603050405020304" pitchFamily="18" charset="0"/>
                <a:cs typeface="Arial" panose="020B0604020202020204" pitchFamily="34" charset="0"/>
              </a:rPr>
              <a:t>Improved data collection on employee occupational activities and toxi</a:t>
            </a:r>
            <a:r>
              <a:rPr lang="en-US" sz="2000" dirty="0">
                <a:latin typeface="Arial" panose="020B0604020202020204" pitchFamily="34" charset="0"/>
                <a:ea typeface="Times New Roman" panose="02020603050405020304" pitchFamily="18" charset="0"/>
                <a:cs typeface="Arial" panose="020B0604020202020204" pitchFamily="34" charset="0"/>
              </a:rPr>
              <a:t>c substance exposures</a:t>
            </a:r>
          </a:p>
          <a:p>
            <a:pPr marL="427482" lvl="1" indent="-171450">
              <a:spcBef>
                <a:spcPts val="0"/>
              </a:spcBef>
            </a:pPr>
            <a:endParaRPr lang="en-US" sz="9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Bef>
                <a:spcPts val="0"/>
              </a:spcBef>
            </a:pPr>
            <a:r>
              <a:rPr lang="en-US" sz="2000" dirty="0">
                <a:effectLst/>
                <a:latin typeface="Arial" panose="020B0604020202020204" pitchFamily="34" charset="0"/>
                <a:ea typeface="Times New Roman" panose="02020603050405020304" pitchFamily="18" charset="0"/>
                <a:cs typeface="Arial" panose="020B0604020202020204" pitchFamily="34" charset="0"/>
              </a:rPr>
              <a:t>New Presumptive </a:t>
            </a:r>
            <a:r>
              <a:rPr lang="en-US" sz="2000" dirty="0">
                <a:latin typeface="Arial" panose="020B0604020202020204" pitchFamily="34" charset="0"/>
                <a:ea typeface="Times New Roman" panose="02020603050405020304" pitchFamily="18" charset="0"/>
                <a:cs typeface="Arial" panose="020B0604020202020204" pitchFamily="34" charset="0"/>
              </a:rPr>
              <a:t>S</a:t>
            </a:r>
            <a:r>
              <a:rPr lang="en-US" sz="2000" dirty="0">
                <a:effectLst/>
                <a:latin typeface="Arial" panose="020B0604020202020204" pitchFamily="34" charset="0"/>
                <a:ea typeface="Times New Roman" panose="02020603050405020304" pitchFamily="18" charset="0"/>
                <a:cs typeface="Arial" panose="020B0604020202020204" pitchFamily="34" charset="0"/>
              </a:rPr>
              <a:t>tandards</a:t>
            </a:r>
          </a:p>
          <a:p>
            <a:pPr marL="598932" lvl="1" indent="-342900">
              <a:lnSpc>
                <a:spcPts val="500"/>
              </a:lnSpc>
              <a:spcBef>
                <a:spcPts val="0"/>
              </a:spcBef>
            </a:pP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598932" lvl="1" indent="-342900">
              <a:spcBef>
                <a:spcPts val="0"/>
              </a:spcBef>
            </a:pPr>
            <a:r>
              <a:rPr lang="en-US" sz="2000" dirty="0">
                <a:effectLst/>
                <a:latin typeface="Arial" panose="020B0604020202020204" pitchFamily="34" charset="0"/>
                <a:ea typeface="Times New Roman" panose="02020603050405020304" pitchFamily="18" charset="0"/>
                <a:cs typeface="Arial" panose="020B0604020202020204" pitchFamily="34" charset="0"/>
              </a:rPr>
              <a:t>COVID-19	</a:t>
            </a:r>
          </a:p>
          <a:p>
            <a:pPr marL="598932" lvl="1" indent="-342900">
              <a:spcBef>
                <a:spcPts val="0"/>
              </a:spcBef>
            </a:pPr>
            <a:r>
              <a:rPr lang="en-US" sz="2000" dirty="0">
                <a:latin typeface="Arial" panose="020B0604020202020204" pitchFamily="34" charset="0"/>
                <a:ea typeface="Times New Roman" panose="02020603050405020304" pitchFamily="18" charset="0"/>
                <a:cs typeface="Arial" panose="020B0604020202020204" pitchFamily="34" charset="0"/>
              </a:rPr>
              <a:t>Hearing Loss Ototoxic Substances</a:t>
            </a:r>
          </a:p>
          <a:p>
            <a:pPr marL="598932" lvl="1" indent="-342900">
              <a:spcBef>
                <a:spcPts val="0"/>
              </a:spcBef>
            </a:pPr>
            <a:r>
              <a:rPr lang="en-US" sz="2000" dirty="0">
                <a:latin typeface="Arial" panose="020B0604020202020204" pitchFamily="34" charset="0"/>
                <a:ea typeface="Times New Roman" panose="02020603050405020304" pitchFamily="18" charset="0"/>
                <a:cs typeface="Arial" panose="020B0604020202020204" pitchFamily="34" charset="0"/>
              </a:rPr>
              <a:t>Asbestos-related diseases</a:t>
            </a:r>
          </a:p>
          <a:p>
            <a:pPr marL="342900" indent="-342900">
              <a:lnSpc>
                <a:spcPts val="1000"/>
              </a:lnSpc>
              <a:spcBef>
                <a:spcPts val="0"/>
              </a:spcBef>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Bef>
                <a:spcPts val="0"/>
              </a:spcBef>
            </a:pPr>
            <a:r>
              <a:rPr lang="en-US" sz="2100" dirty="0">
                <a:effectLst/>
                <a:latin typeface="Arial" panose="020B0604020202020204" pitchFamily="34" charset="0"/>
                <a:ea typeface="Times New Roman" panose="02020603050405020304" pitchFamily="18" charset="0"/>
                <a:cs typeface="Arial" panose="020B0604020202020204" pitchFamily="34" charset="0"/>
              </a:rPr>
              <a:t>Procedural </a:t>
            </a:r>
            <a:r>
              <a:rPr lang="en-US" sz="2100" dirty="0">
                <a:latin typeface="Arial" panose="020B0604020202020204" pitchFamily="34" charset="0"/>
                <a:ea typeface="Times New Roman" panose="02020603050405020304" pitchFamily="18" charset="0"/>
                <a:cs typeface="Arial" panose="020B0604020202020204" pitchFamily="34" charset="0"/>
              </a:rPr>
              <a:t>L</a:t>
            </a:r>
            <a:r>
              <a:rPr lang="en-US" sz="2100" dirty="0">
                <a:effectLst/>
                <a:latin typeface="Arial" panose="020B0604020202020204" pitchFamily="34" charset="0"/>
                <a:ea typeface="Times New Roman" panose="02020603050405020304" pitchFamily="18" charset="0"/>
                <a:cs typeface="Arial" panose="020B0604020202020204" pitchFamily="34" charset="0"/>
              </a:rPr>
              <a:t>anguage Updates </a:t>
            </a:r>
          </a:p>
          <a:p>
            <a:pPr marL="598932" lvl="1" indent="-342900">
              <a:spcBef>
                <a:spcPts val="0"/>
              </a:spcBef>
            </a:pPr>
            <a:r>
              <a:rPr lang="en-US" sz="2100" dirty="0">
                <a:latin typeface="Arial" panose="020B0604020202020204" pitchFamily="34" charset="0"/>
                <a:ea typeface="Times New Roman" panose="02020603050405020304" pitchFamily="18" charset="0"/>
                <a:cs typeface="Arial" panose="020B0604020202020204" pitchFamily="34" charset="0"/>
              </a:rPr>
              <a:t>Asthma description</a:t>
            </a:r>
            <a:r>
              <a:rPr lang="en-US" sz="2100" dirty="0">
                <a:effectLst/>
                <a:latin typeface="Arial" panose="020B0604020202020204" pitchFamily="34" charset="0"/>
                <a:ea typeface="Times New Roman" panose="02020603050405020304" pitchFamily="18" charset="0"/>
                <a:cs typeface="Arial" panose="020B0604020202020204" pitchFamily="34" charset="0"/>
              </a:rPr>
              <a:t> </a:t>
            </a:r>
          </a:p>
          <a:p>
            <a:pPr marL="598932" lvl="1" indent="-342900">
              <a:spcBef>
                <a:spcPts val="0"/>
              </a:spcBef>
            </a:pPr>
            <a:r>
              <a:rPr lang="en-US" sz="2100" dirty="0">
                <a:effectLst/>
                <a:latin typeface="Arial" panose="020B0604020202020204" pitchFamily="34" charset="0"/>
                <a:ea typeface="Calibri" panose="020F0502020204030204" pitchFamily="34" charset="0"/>
                <a:cs typeface="Arial" panose="020B0604020202020204" pitchFamily="34" charset="0"/>
              </a:rPr>
              <a:t>Six-minute walk </a:t>
            </a:r>
            <a:r>
              <a:rPr lang="en-US" sz="2100" dirty="0">
                <a:latin typeface="Arial" panose="020B0604020202020204" pitchFamily="34" charset="0"/>
                <a:ea typeface="Calibri" panose="020F0502020204030204" pitchFamily="34" charset="0"/>
                <a:cs typeface="Arial" panose="020B0604020202020204" pitchFamily="34" charset="0"/>
              </a:rPr>
              <a:t>t</a:t>
            </a:r>
            <a:r>
              <a:rPr lang="en-US" sz="2100" dirty="0">
                <a:effectLst/>
                <a:latin typeface="Arial" panose="020B0604020202020204" pitchFamily="34" charset="0"/>
                <a:ea typeface="Calibri" panose="020F0502020204030204" pitchFamily="34" charset="0"/>
                <a:cs typeface="Arial" panose="020B0604020202020204" pitchFamily="34" charset="0"/>
              </a:rPr>
              <a:t>est applicability</a:t>
            </a:r>
          </a:p>
          <a:p>
            <a:pPr marL="598932" lvl="1" indent="-342900">
              <a:spcBef>
                <a:spcPts val="0"/>
              </a:spcBef>
            </a:pPr>
            <a:r>
              <a:rPr lang="en-US" sz="2100" dirty="0">
                <a:latin typeface="Arial" panose="020B0604020202020204" pitchFamily="34" charset="0"/>
                <a:ea typeface="Calibri" panose="020F0502020204030204" pitchFamily="34" charset="0"/>
                <a:cs typeface="Arial" panose="020B0604020202020204" pitchFamily="34" charset="0"/>
              </a:rPr>
              <a:t>IH exposure characterization </a:t>
            </a:r>
            <a:endParaRPr lang="en-US" sz="21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custDataLst>
      <p:tags r:id="rId1"/>
    </p:custDataLst>
    <p:extLst>
      <p:ext uri="{BB962C8B-B14F-4D97-AF65-F5344CB8AC3E}">
        <p14:creationId xmlns:p14="http://schemas.microsoft.com/office/powerpoint/2010/main" val="3535320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3</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Benefits</a:t>
            </a:r>
          </a:p>
        </p:txBody>
      </p:sp>
      <p:graphicFrame>
        <p:nvGraphicFramePr>
          <p:cNvPr id="5" name="Group 3"/>
          <p:cNvGraphicFramePr>
            <a:graphicFrameLocks/>
          </p:cNvGraphicFramePr>
          <p:nvPr/>
        </p:nvGraphicFramePr>
        <p:xfrm>
          <a:off x="914400" y="1981201"/>
          <a:ext cx="7467600" cy="3842597"/>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329572">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sng" strike="noStrike" cap="none" normalizeH="0" baseline="0" dirty="0">
                          <a:ln>
                            <a:noFill/>
                          </a:ln>
                          <a:solidFill>
                            <a:schemeClr val="tx1"/>
                          </a:solidFill>
                          <a:effectLst/>
                          <a:latin typeface="Arial" panose="020B0604020202020204" pitchFamily="34" charset="0"/>
                          <a:cs typeface="Arial" panose="020B0604020202020204" pitchFamily="34" charset="0"/>
                        </a:rPr>
                        <a:t>Part B</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sng" strike="noStrike" cap="none" normalizeH="0" baseline="0" dirty="0">
                          <a:ln>
                            <a:noFill/>
                          </a:ln>
                          <a:solidFill>
                            <a:schemeClr val="tx1"/>
                          </a:solidFill>
                          <a:effectLst/>
                          <a:latin typeface="Arial" panose="020B0604020202020204" pitchFamily="34" charset="0"/>
                          <a:cs typeface="Arial" panose="020B0604020202020204" pitchFamily="34" charset="0"/>
                        </a:rPr>
                        <a:t>Part E</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80573">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$150,000 – Employee &amp; Survivor</a:t>
                      </a:r>
                    </a:p>
                  </a:txBody>
                  <a:tcPr marT="45716" marB="457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$2,500 per % Impairment - Employee</a:t>
                      </a:r>
                    </a:p>
                  </a:txBody>
                  <a:tcPr marT="45716" marB="457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80573">
                <a:tc rowSpan="2">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$50,000 RECA – Employee &amp; Survivor </a:t>
                      </a:r>
                    </a:p>
                  </a:txBody>
                  <a:tcPr marT="45716" marB="4571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Annual Wage Loss $10,000-$15,000 - Employee</a:t>
                      </a:r>
                    </a:p>
                  </a:txBody>
                  <a:tcPr marT="45716" marB="457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80573">
                <a:tc vMerge="1">
                  <a:txBody>
                    <a:bodyPr/>
                    <a:lstStyle/>
                    <a:p>
                      <a:endParaRPr lang="en-US"/>
                    </a:p>
                  </a:txBody>
                  <a:tcPr/>
                </a:tc>
                <a:tc>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$125,000 – Survivor (+ lump-sum Wage Loss if eligible)</a:t>
                      </a:r>
                    </a:p>
                  </a:txBody>
                  <a:tcPr marT="45716" marB="4571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7726">
                <a:tc gridSpan="2">
                  <a:txBody>
                    <a:bodyPr/>
                    <a:lstStyle>
                      <a:lvl1pPr algn="l">
                        <a:spcBef>
                          <a:spcPct val="20000"/>
                        </a:spcBef>
                        <a:buClr>
                          <a:schemeClr val="hlink"/>
                        </a:buClr>
                        <a:buSzPct val="70000"/>
                        <a:buFont typeface="Wingdings" pitchFamily="2" charset="2"/>
                        <a:defRPr sz="2800">
                          <a:solidFill>
                            <a:schemeClr val="tx1"/>
                          </a:solidFill>
                          <a:effectLst>
                            <a:outerShdw blurRad="38100" dist="38100" dir="2700000" algn="tl">
                              <a:srgbClr val="000000"/>
                            </a:outerShdw>
                          </a:effectLst>
                          <a:latin typeface="Garamond" pitchFamily="18" charset="0"/>
                        </a:defRPr>
                      </a:lvl1pPr>
                      <a:lvl2pPr algn="l">
                        <a:spcBef>
                          <a:spcPct val="20000"/>
                        </a:spcBef>
                        <a:buClr>
                          <a:schemeClr val="accent2"/>
                        </a:buClr>
                        <a:buSzPct val="70000"/>
                        <a:buFont typeface="Wingdings" pitchFamily="2" charset="2"/>
                        <a:defRPr sz="2400">
                          <a:solidFill>
                            <a:schemeClr val="tx1"/>
                          </a:solidFill>
                          <a:effectLst>
                            <a:outerShdw blurRad="38100" dist="38100" dir="2700000" algn="tl">
                              <a:srgbClr val="000000"/>
                            </a:outerShdw>
                          </a:effectLst>
                          <a:latin typeface="Garamond" pitchFamily="18" charset="0"/>
                        </a:defRPr>
                      </a:lvl2pPr>
                      <a:lvl3pPr algn="l">
                        <a:spcBef>
                          <a:spcPct val="20000"/>
                        </a:spcBef>
                        <a:buClr>
                          <a:schemeClr val="tx2"/>
                        </a:buClr>
                        <a:buSzPct val="70000"/>
                        <a:buFont typeface="Wingdings" pitchFamily="2" charset="2"/>
                        <a:defRPr sz="2000">
                          <a:solidFill>
                            <a:schemeClr val="tx1"/>
                          </a:solidFill>
                          <a:effectLst>
                            <a:outerShdw blurRad="38100" dist="38100" dir="2700000" algn="tl">
                              <a:srgbClr val="000000"/>
                            </a:outerShdw>
                          </a:effectLst>
                          <a:latin typeface="Garamond" pitchFamily="18" charset="0"/>
                        </a:defRPr>
                      </a:lvl3pPr>
                      <a:lvl4pPr algn="l">
                        <a:spcBef>
                          <a:spcPct val="20000"/>
                        </a:spcBef>
                        <a:buClr>
                          <a:schemeClr val="accent2"/>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4pPr>
                      <a:lvl5pPr algn="l">
                        <a:spcBef>
                          <a:spcPct val="20000"/>
                        </a:spcBef>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5pPr>
                      <a:lvl6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6pPr>
                      <a:lvl7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7pPr>
                      <a:lvl8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8pPr>
                      <a:lvl9pPr fontAlgn="base">
                        <a:spcBef>
                          <a:spcPct val="20000"/>
                        </a:spcBef>
                        <a:spcAft>
                          <a:spcPct val="0"/>
                        </a:spcAft>
                        <a:buClr>
                          <a:schemeClr val="hlink"/>
                        </a:buClr>
                        <a:buSzPct val="70000"/>
                        <a:buFont typeface="Wingdings" pitchFamily="2" charset="2"/>
                        <a:defRPr>
                          <a:solidFill>
                            <a:schemeClr val="tx1"/>
                          </a:solidFill>
                          <a:effectLst>
                            <a:outerShdw blurRad="38100" dist="38100" dir="2700000" algn="tl">
                              <a:srgbClr val="000000"/>
                            </a:outerShdw>
                          </a:effectLst>
                          <a:latin typeface="Garamond"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$400,000 Lump-sum cap for B &amp; E combined</a:t>
                      </a:r>
                    </a:p>
                  </a:txBody>
                  <a:tcPr marT="45716" marB="45716"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dirty="0"/>
                    </a:p>
                  </a:txBody>
                  <a:tcPr/>
                </a:tc>
                <a:extLst>
                  <a:ext uri="{0D108BD9-81ED-4DB2-BD59-A6C34878D82A}">
                    <a16:rowId xmlns:a16="http://schemas.microsoft.com/office/drawing/2014/main" val="10004"/>
                  </a:ext>
                </a:extLst>
              </a:tr>
              <a:tr h="600984">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defRPr/>
                      </a:pPr>
                      <a:r>
                        <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Employee Medical Care for Accepted Conditions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defRPr/>
                      </a:pP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16" marB="45716"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custDataLst>
      <p:tags r:id="rId1"/>
    </p:custDataLst>
    <p:extLst>
      <p:ext uri="{BB962C8B-B14F-4D97-AF65-F5344CB8AC3E}">
        <p14:creationId xmlns:p14="http://schemas.microsoft.com/office/powerpoint/2010/main" val="1220555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4</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Program Eligibility</a:t>
            </a:r>
          </a:p>
        </p:txBody>
      </p:sp>
      <p:grpSp>
        <p:nvGrpSpPr>
          <p:cNvPr id="5" name="Group 4"/>
          <p:cNvGrpSpPr/>
          <p:nvPr/>
        </p:nvGrpSpPr>
        <p:grpSpPr>
          <a:xfrm>
            <a:off x="838200" y="2286000"/>
            <a:ext cx="7620000" cy="1752600"/>
            <a:chOff x="0" y="552"/>
            <a:chExt cx="3291840" cy="2154694"/>
          </a:xfrm>
        </p:grpSpPr>
        <p:sp>
          <p:nvSpPr>
            <p:cNvPr id="6" name="Rounded Rectangle 5"/>
            <p:cNvSpPr/>
            <p:nvPr/>
          </p:nvSpPr>
          <p:spPr>
            <a:xfrm>
              <a:off x="0" y="552"/>
              <a:ext cx="3291840" cy="215469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txBox="1"/>
            <p:nvPr/>
          </p:nvSpPr>
          <p:spPr>
            <a:xfrm>
              <a:off x="98755" y="105735"/>
              <a:ext cx="3081474" cy="19443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defTabSz="1778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Part B (enacted 2000)</a:t>
              </a:r>
            </a:p>
            <a:p>
              <a:pPr lvl="0" defTabSz="1778000">
                <a:lnSpc>
                  <a:spcPct val="90000"/>
                </a:lnSpc>
                <a:spcBef>
                  <a:spcPct val="0"/>
                </a:spcBef>
                <a:spcAft>
                  <a:spcPct val="35000"/>
                </a:spcAft>
              </a:pPr>
              <a:endParaRPr lang="en-US" sz="2000" kern="1200" dirty="0">
                <a:latin typeface="Arial" panose="020B0604020202020204" pitchFamily="34" charset="0"/>
                <a:cs typeface="Arial" panose="020B0604020202020204" pitchFamily="34" charset="0"/>
              </a:endParaRPr>
            </a:p>
            <a:p>
              <a:pPr lvl="0" defTabSz="1778000">
                <a:lnSpc>
                  <a:spcPct val="90000"/>
                </a:lnSpc>
                <a:spcBef>
                  <a:spcPct val="0"/>
                </a:spcBef>
                <a:spcAft>
                  <a:spcPct val="35000"/>
                </a:spcAft>
              </a:pPr>
              <a:r>
                <a:rPr lang="en-US" sz="2000" dirty="0">
                  <a:latin typeface="Arial" panose="020B0604020202020204" pitchFamily="34" charset="0"/>
                  <a:cs typeface="Arial" panose="020B0604020202020204" pitchFamily="34" charset="0"/>
                </a:rPr>
                <a:t>Part E (enacted 2004)</a:t>
              </a:r>
              <a:endParaRPr lang="en-US" sz="2000" kern="1200" dirty="0">
                <a:latin typeface="Arial" panose="020B0604020202020204" pitchFamily="34" charset="0"/>
                <a:cs typeface="Arial" panose="020B0604020202020204" pitchFamily="34" charset="0"/>
              </a:endParaRPr>
            </a:p>
          </p:txBody>
        </p:sp>
      </p:grpSp>
      <p:sp>
        <p:nvSpPr>
          <p:cNvPr id="8" name="Right Arrow 7"/>
          <p:cNvSpPr/>
          <p:nvPr/>
        </p:nvSpPr>
        <p:spPr>
          <a:xfrm>
            <a:off x="3566521" y="2958022"/>
            <a:ext cx="1066800" cy="408553"/>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4861921" y="2720450"/>
            <a:ext cx="3276600" cy="923330"/>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Employment</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Medical</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Survivors</a:t>
            </a:r>
          </a:p>
        </p:txBody>
      </p:sp>
      <p:pic>
        <p:nvPicPr>
          <p:cNvPr id="10" name="Picture 9"/>
          <p:cNvPicPr>
            <a:picLocks noChangeAspect="1"/>
          </p:cNvPicPr>
          <p:nvPr/>
        </p:nvPicPr>
        <p:blipFill>
          <a:blip r:embed="rId3"/>
          <a:stretch>
            <a:fillRect/>
          </a:stretch>
        </p:blipFill>
        <p:spPr>
          <a:xfrm>
            <a:off x="4648200" y="4191000"/>
            <a:ext cx="3824595" cy="2320096"/>
          </a:xfrm>
          <a:prstGeom prst="rect">
            <a:avLst/>
          </a:prstGeom>
        </p:spPr>
      </p:pic>
    </p:spTree>
    <p:custDataLst>
      <p:tags r:id="rId1"/>
    </p:custDataLst>
    <p:extLst>
      <p:ext uri="{BB962C8B-B14F-4D97-AF65-F5344CB8AC3E}">
        <p14:creationId xmlns:p14="http://schemas.microsoft.com/office/powerpoint/2010/main" val="1039923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5</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Employee Eligibility</a:t>
            </a:r>
          </a:p>
        </p:txBody>
      </p:sp>
      <p:graphicFrame>
        <p:nvGraphicFramePr>
          <p:cNvPr id="5" name="Group 3"/>
          <p:cNvGraphicFramePr>
            <a:graphicFrameLocks/>
          </p:cNvGraphicFramePr>
          <p:nvPr/>
        </p:nvGraphicFramePr>
        <p:xfrm>
          <a:off x="1219200" y="2057400"/>
          <a:ext cx="6858000" cy="3895720"/>
        </p:xfrm>
        <a:graphic>
          <a:graphicData uri="http://schemas.openxmlformats.org/drawingml/2006/table">
            <a:tbl>
              <a:tblPr/>
              <a:tblGrid>
                <a:gridCol w="2743200">
                  <a:extLst>
                    <a:ext uri="{9D8B030D-6E8A-4147-A177-3AD203B41FA5}">
                      <a16:colId xmlns:a16="http://schemas.microsoft.com/office/drawing/2014/main" val="20000"/>
                    </a:ext>
                  </a:extLst>
                </a:gridCol>
                <a:gridCol w="1953490">
                  <a:extLst>
                    <a:ext uri="{9D8B030D-6E8A-4147-A177-3AD203B41FA5}">
                      <a16:colId xmlns:a16="http://schemas.microsoft.com/office/drawing/2014/main" val="20001"/>
                    </a:ext>
                  </a:extLst>
                </a:gridCol>
                <a:gridCol w="2161310">
                  <a:extLst>
                    <a:ext uri="{9D8B030D-6E8A-4147-A177-3AD203B41FA5}">
                      <a16:colId xmlns:a16="http://schemas.microsoft.com/office/drawing/2014/main" val="20002"/>
                    </a:ext>
                  </a:extLst>
                </a:gridCol>
              </a:tblGrid>
              <a:tr h="32576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Employed By</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Part B</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Part E</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623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DOE Contractors and Subcontractors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404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DOE Federal Employees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rgbClr val="C00000"/>
                          </a:solidFill>
                          <a:effectLst/>
                          <a:latin typeface="Arial" panose="020B0604020202020204" pitchFamily="34" charset="0"/>
                          <a:cs typeface="Arial" panose="020B0604020202020204" pitchFamily="34" charset="0"/>
                        </a:rPr>
                        <a:t>No</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8623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AWE Employees (Atomic Weapons Employer)</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rgbClr val="C00000"/>
                          </a:solidFill>
                          <a:effectLst/>
                          <a:latin typeface="Arial" panose="020B0604020202020204" pitchFamily="34" charset="0"/>
                          <a:cs typeface="Arial" panose="020B0604020202020204" pitchFamily="34" charset="0"/>
                        </a:rPr>
                        <a:t>No</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9404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Beryllium Vendors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rgbClr val="C00000"/>
                          </a:solidFill>
                          <a:effectLst/>
                          <a:latin typeface="Arial" panose="020B0604020202020204" pitchFamily="34" charset="0"/>
                          <a:cs typeface="Arial" panose="020B0604020202020204" pitchFamily="34" charset="0"/>
                        </a:rPr>
                        <a:t>No</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RECA</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Yes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ustDataLst>
      <p:tags r:id="rId1"/>
    </p:custDataLst>
    <p:extLst>
      <p:ext uri="{BB962C8B-B14F-4D97-AF65-F5344CB8AC3E}">
        <p14:creationId xmlns:p14="http://schemas.microsoft.com/office/powerpoint/2010/main" val="1165285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6</a:t>
            </a:fld>
            <a:endParaRPr lang="en-US" dirty="0"/>
          </a:p>
        </p:txBody>
      </p:sp>
      <p:sp>
        <p:nvSpPr>
          <p:cNvPr id="3" name="TextBox 2"/>
          <p:cNvSpPr txBox="1"/>
          <p:nvPr/>
        </p:nvSpPr>
        <p:spPr>
          <a:xfrm>
            <a:off x="838200" y="1295400"/>
            <a:ext cx="76200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Means of Verifying Employment</a:t>
            </a:r>
          </a:p>
        </p:txBody>
      </p:sp>
      <p:sp>
        <p:nvSpPr>
          <p:cNvPr id="5" name="Content Placeholder 2"/>
          <p:cNvSpPr txBox="1">
            <a:spLocks/>
          </p:cNvSpPr>
          <p:nvPr/>
        </p:nvSpPr>
        <p:spPr>
          <a:xfrm>
            <a:off x="457200" y="1935480"/>
            <a:ext cx="8229600" cy="4389120"/>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90000"/>
              </a:lnSpc>
              <a:defRPr/>
            </a:pPr>
            <a:r>
              <a:rPr lang="en-US" sz="2000" dirty="0">
                <a:latin typeface="Arial" panose="020B0604020202020204" pitchFamily="34" charset="0"/>
              </a:rPr>
              <a:t>DOE – Earnings Records</a:t>
            </a:r>
          </a:p>
          <a:p>
            <a:pPr>
              <a:lnSpc>
                <a:spcPct val="90000"/>
              </a:lnSpc>
              <a:defRPr/>
            </a:pPr>
            <a:r>
              <a:rPr lang="en-US" sz="2000" dirty="0">
                <a:latin typeface="Arial" panose="020B0604020202020204" pitchFamily="34" charset="0"/>
              </a:rPr>
              <a:t>DAR Records</a:t>
            </a:r>
          </a:p>
          <a:p>
            <a:pPr>
              <a:lnSpc>
                <a:spcPct val="90000"/>
              </a:lnSpc>
              <a:defRPr/>
            </a:pPr>
            <a:r>
              <a:rPr lang="en-US" sz="2000" dirty="0">
                <a:latin typeface="Arial" panose="020B0604020202020204" pitchFamily="34" charset="0"/>
              </a:rPr>
              <a:t>Oak Ridge Institute for Science and Education (ORISE)</a:t>
            </a:r>
          </a:p>
          <a:p>
            <a:pPr>
              <a:lnSpc>
                <a:spcPct val="90000"/>
              </a:lnSpc>
              <a:defRPr/>
            </a:pPr>
            <a:r>
              <a:rPr lang="en-US" sz="2000" dirty="0">
                <a:latin typeface="Arial" panose="020B0604020202020204" pitchFamily="34" charset="0"/>
              </a:rPr>
              <a:t>Corporate Verifiers </a:t>
            </a:r>
          </a:p>
          <a:p>
            <a:pPr>
              <a:lnSpc>
                <a:spcPct val="90000"/>
              </a:lnSpc>
              <a:defRPr/>
            </a:pPr>
            <a:r>
              <a:rPr lang="en-US" sz="2000" dirty="0">
                <a:latin typeface="Arial" panose="020B0604020202020204" pitchFamily="34" charset="0"/>
              </a:rPr>
              <a:t>SSA (Social Security Agency) Wage Data </a:t>
            </a:r>
          </a:p>
          <a:p>
            <a:pPr>
              <a:lnSpc>
                <a:spcPct val="90000"/>
              </a:lnSpc>
              <a:defRPr/>
            </a:pPr>
            <a:r>
              <a:rPr lang="en-US" sz="2000" dirty="0">
                <a:latin typeface="Arial" panose="020B0604020202020204" pitchFamily="34" charset="0"/>
              </a:rPr>
              <a:t>Other Sources</a:t>
            </a:r>
          </a:p>
          <a:p>
            <a:pPr lvl="1">
              <a:lnSpc>
                <a:spcPct val="90000"/>
              </a:lnSpc>
              <a:defRPr/>
            </a:pPr>
            <a:r>
              <a:rPr lang="en-US" sz="2000" dirty="0">
                <a:latin typeface="Arial" panose="020B0604020202020204" pitchFamily="34" charset="0"/>
              </a:rPr>
              <a:t>Affidavits</a:t>
            </a:r>
          </a:p>
          <a:p>
            <a:pPr lvl="1">
              <a:lnSpc>
                <a:spcPct val="90000"/>
              </a:lnSpc>
              <a:defRPr/>
            </a:pPr>
            <a:r>
              <a:rPr lang="en-US" sz="2000" dirty="0">
                <a:latin typeface="Arial" panose="020B0604020202020204" pitchFamily="34" charset="0"/>
              </a:rPr>
              <a:t>Records/documents created by state/federal agencies </a:t>
            </a:r>
          </a:p>
          <a:p>
            <a:pPr lvl="1">
              <a:lnSpc>
                <a:spcPct val="90000"/>
              </a:lnSpc>
              <a:defRPr/>
            </a:pPr>
            <a:r>
              <a:rPr lang="en-US" sz="2000" dirty="0">
                <a:latin typeface="Arial" panose="020B0604020202020204" pitchFamily="34" charset="0"/>
              </a:rPr>
              <a:t>Claimant’s Personal Records </a:t>
            </a:r>
          </a:p>
          <a:p>
            <a:endParaRPr lang="en-US" dirty="0"/>
          </a:p>
        </p:txBody>
      </p:sp>
    </p:spTree>
    <p:custDataLst>
      <p:tags r:id="rId1"/>
    </p:custDataLst>
    <p:extLst>
      <p:ext uri="{BB962C8B-B14F-4D97-AF65-F5344CB8AC3E}">
        <p14:creationId xmlns:p14="http://schemas.microsoft.com/office/powerpoint/2010/main" val="2373170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7</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Medical Eligibility</a:t>
            </a:r>
          </a:p>
        </p:txBody>
      </p:sp>
      <p:grpSp>
        <p:nvGrpSpPr>
          <p:cNvPr id="5" name="Group 4"/>
          <p:cNvGrpSpPr/>
          <p:nvPr/>
        </p:nvGrpSpPr>
        <p:grpSpPr>
          <a:xfrm>
            <a:off x="838200" y="2286000"/>
            <a:ext cx="7239000" cy="2286000"/>
            <a:chOff x="0" y="552"/>
            <a:chExt cx="3291840" cy="2154694"/>
          </a:xfrm>
        </p:grpSpPr>
        <p:sp>
          <p:nvSpPr>
            <p:cNvPr id="6" name="Rounded Rectangle 5"/>
            <p:cNvSpPr/>
            <p:nvPr/>
          </p:nvSpPr>
          <p:spPr>
            <a:xfrm>
              <a:off x="0" y="552"/>
              <a:ext cx="3291840" cy="215469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txBox="1"/>
            <p:nvPr/>
          </p:nvSpPr>
          <p:spPr>
            <a:xfrm>
              <a:off x="89121" y="331185"/>
              <a:ext cx="2962656" cy="3991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algn="ctr" defTabSz="1778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Part B (enacted 2000)</a:t>
              </a:r>
              <a:r>
                <a:rPr lang="en-US" sz="2000" dirty="0">
                  <a:latin typeface="Arial" panose="020B0604020202020204" pitchFamily="34" charset="0"/>
                  <a:cs typeface="Arial" panose="020B0604020202020204" pitchFamily="34" charset="0"/>
                </a:rPr>
                <a:t>           Part E (enacted 2004)</a:t>
              </a:r>
            </a:p>
            <a:p>
              <a:pPr lvl="0" algn="ctr" defTabSz="1778000">
                <a:lnSpc>
                  <a:spcPct val="90000"/>
                </a:lnSpc>
                <a:spcBef>
                  <a:spcPct val="0"/>
                </a:spcBef>
                <a:spcAft>
                  <a:spcPct val="35000"/>
                </a:spcAft>
              </a:pPr>
              <a:endParaRPr lang="en-US" sz="2000" kern="1200" dirty="0">
                <a:latin typeface="Arial" panose="020B0604020202020204" pitchFamily="34" charset="0"/>
                <a:cs typeface="Arial" panose="020B0604020202020204" pitchFamily="34" charset="0"/>
              </a:endParaRPr>
            </a:p>
          </p:txBody>
        </p:sp>
      </p:grpSp>
      <p:sp>
        <p:nvSpPr>
          <p:cNvPr id="8" name="TextBox 7"/>
          <p:cNvSpPr txBox="1"/>
          <p:nvPr/>
        </p:nvSpPr>
        <p:spPr>
          <a:xfrm>
            <a:off x="1219200" y="3121513"/>
            <a:ext cx="3200400"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Cancer</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Beryllium Disease</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Chronic Silicosis</a:t>
            </a:r>
          </a:p>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RECA Section 5 Awardees</a:t>
            </a:r>
          </a:p>
        </p:txBody>
      </p:sp>
      <p:sp>
        <p:nvSpPr>
          <p:cNvPr id="9" name="TextBox 8"/>
          <p:cNvSpPr txBox="1"/>
          <p:nvPr/>
        </p:nvSpPr>
        <p:spPr>
          <a:xfrm>
            <a:off x="4520334" y="3145974"/>
            <a:ext cx="3328266" cy="64633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Any condition related to toxic substances</a:t>
            </a:r>
          </a:p>
        </p:txBody>
      </p:sp>
      <p:sp>
        <p:nvSpPr>
          <p:cNvPr id="2" name="TextBox 1">
            <a:extLst>
              <a:ext uri="{FF2B5EF4-FFF2-40B4-BE49-F238E27FC236}">
                <a16:creationId xmlns:a16="http://schemas.microsoft.com/office/drawing/2014/main" id="{C86DDB30-3F22-4BB5-8935-8B8F99CE4125}"/>
              </a:ext>
            </a:extLst>
          </p:cNvPr>
          <p:cNvSpPr txBox="1"/>
          <p:nvPr/>
        </p:nvSpPr>
        <p:spPr>
          <a:xfrm>
            <a:off x="1981200" y="4886109"/>
            <a:ext cx="6248400" cy="1477328"/>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Section 5 of the RECA covers uranium workers employed in the mining, milling or transportation of ore. The U.S. Department of Justice will make a payment of $100,000 to eligible workers or their survivor(s) if it finds them qualified under Section 5 of the RECA.</a:t>
            </a:r>
          </a:p>
        </p:txBody>
      </p:sp>
    </p:spTree>
    <p:custDataLst>
      <p:tags r:id="rId1"/>
    </p:custDataLst>
    <p:extLst>
      <p:ext uri="{BB962C8B-B14F-4D97-AF65-F5344CB8AC3E}">
        <p14:creationId xmlns:p14="http://schemas.microsoft.com/office/powerpoint/2010/main" val="181608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8</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Part B: Special Exposure Cohort (SEC)</a:t>
            </a:r>
          </a:p>
        </p:txBody>
      </p:sp>
      <p:sp>
        <p:nvSpPr>
          <p:cNvPr id="5" name="Rectangle 3"/>
          <p:cNvSpPr txBox="1">
            <a:spLocks noChangeArrowheads="1"/>
          </p:cNvSpPr>
          <p:nvPr/>
        </p:nvSpPr>
        <p:spPr>
          <a:xfrm>
            <a:off x="457200" y="2126976"/>
            <a:ext cx="8001000" cy="3207024"/>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defRPr/>
            </a:pPr>
            <a:r>
              <a:rPr lang="en-US" altLang="en-US" sz="1800" dirty="0">
                <a:latin typeface="Arial" panose="020B0604020202020204" pitchFamily="34" charset="0"/>
                <a:cs typeface="Arial" panose="020B0604020202020204" pitchFamily="34" charset="0"/>
              </a:rPr>
              <a:t>Worker Group Designation </a:t>
            </a:r>
          </a:p>
          <a:p>
            <a:pPr lvl="1">
              <a:defRPr/>
            </a:pPr>
            <a:r>
              <a:rPr lang="en-US" altLang="en-US" sz="1800" dirty="0">
                <a:latin typeface="Arial" panose="020B0604020202020204" pitchFamily="34" charset="0"/>
                <a:cs typeface="Arial" panose="020B0604020202020204" pitchFamily="34" charset="0"/>
              </a:rPr>
              <a:t>Presumption – occupational radiation caused cancer </a:t>
            </a:r>
          </a:p>
          <a:p>
            <a:pPr lvl="1">
              <a:defRPr/>
            </a:pPr>
            <a:endParaRPr lang="en-US" altLang="en-US" sz="1800" dirty="0">
              <a:latin typeface="Arial" panose="020B0604020202020204" pitchFamily="34" charset="0"/>
              <a:cs typeface="Arial" panose="020B0604020202020204" pitchFamily="34" charset="0"/>
            </a:endParaRPr>
          </a:p>
          <a:p>
            <a:pPr>
              <a:defRPr/>
            </a:pPr>
            <a:r>
              <a:rPr lang="en-US" altLang="en-US" sz="1800" dirty="0">
                <a:latin typeface="Arial" panose="020B0604020202020204" pitchFamily="34" charset="0"/>
                <a:cs typeface="Arial" panose="020B0604020202020204" pitchFamily="34" charset="0"/>
              </a:rPr>
              <a:t>Employment </a:t>
            </a:r>
          </a:p>
          <a:p>
            <a:pPr lvl="1">
              <a:defRPr/>
            </a:pPr>
            <a:r>
              <a:rPr lang="en-US" sz="1800" dirty="0">
                <a:effectLst/>
                <a:latin typeface="Arial" panose="020B0604020202020204" pitchFamily="34" charset="0"/>
                <a:ea typeface="Calibri" panose="020F0502020204030204" pitchFamily="34" charset="0"/>
                <a:cs typeface="Arial" panose="020B0604020202020204" pitchFamily="34" charset="0"/>
              </a:rPr>
              <a:t>Worked at a particular facility and meet any special conditions (employer or work process)</a:t>
            </a:r>
          </a:p>
          <a:p>
            <a:pPr lvl="1">
              <a:defRPr/>
            </a:pPr>
            <a:r>
              <a:rPr lang="en-US" altLang="en-US" sz="1800" dirty="0">
                <a:latin typeface="Arial" panose="020B0604020202020204" pitchFamily="34" charset="0"/>
                <a:cs typeface="Arial" panose="020B0604020202020204" pitchFamily="34" charset="0"/>
              </a:rPr>
              <a:t>Workday requirement – 250 days (aggregate) </a:t>
            </a:r>
          </a:p>
          <a:p>
            <a:pPr lvl="1">
              <a:defRPr/>
            </a:pPr>
            <a:endParaRPr lang="en-US" altLang="en-US" sz="1800" dirty="0">
              <a:latin typeface="Arial" panose="020B0604020202020204" pitchFamily="34" charset="0"/>
              <a:cs typeface="Arial" panose="020B0604020202020204" pitchFamily="34" charset="0"/>
            </a:endParaRPr>
          </a:p>
          <a:p>
            <a:pPr>
              <a:defRPr/>
            </a:pPr>
            <a:r>
              <a:rPr lang="en-US" altLang="en-US" sz="1800" dirty="0">
                <a:latin typeface="Arial" panose="020B0604020202020204" pitchFamily="34" charset="0"/>
                <a:cs typeface="Arial" panose="020B0604020202020204" pitchFamily="34" charset="0"/>
              </a:rPr>
              <a:t>Specified Cancer </a:t>
            </a:r>
          </a:p>
          <a:p>
            <a:pPr lvl="1">
              <a:defRPr/>
            </a:pPr>
            <a:r>
              <a:rPr lang="en-US" altLang="en-US" sz="1800" dirty="0">
                <a:latin typeface="Arial" panose="020B0604020202020204" pitchFamily="34" charset="0"/>
                <a:cs typeface="Arial" panose="020B0604020202020204" pitchFamily="34" charset="0"/>
              </a:rPr>
              <a:t>22 cancers </a:t>
            </a:r>
            <a:r>
              <a:rPr lang="en-US" altLang="en-US" sz="1800" b="1" dirty="0">
                <a:latin typeface="Arial" panose="020B0604020202020204" pitchFamily="34" charset="0"/>
                <a:cs typeface="Arial" panose="020B0604020202020204" pitchFamily="34" charset="0"/>
              </a:rPr>
              <a:t>named in law</a:t>
            </a:r>
          </a:p>
        </p:txBody>
      </p:sp>
    </p:spTree>
    <p:custDataLst>
      <p:tags r:id="rId1"/>
    </p:custDataLst>
    <p:extLst>
      <p:ext uri="{BB962C8B-B14F-4D97-AF65-F5344CB8AC3E}">
        <p14:creationId xmlns:p14="http://schemas.microsoft.com/office/powerpoint/2010/main" val="650688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5A03E47-0B22-4C37-BAA6-CE6A585B9E81}" type="slidenum">
              <a:rPr lang="en-US" smtClean="0"/>
              <a:t>9</a:t>
            </a:fld>
            <a:endParaRPr lang="en-US" dirty="0"/>
          </a:p>
        </p:txBody>
      </p:sp>
      <p:sp>
        <p:nvSpPr>
          <p:cNvPr id="3" name="TextBox 2"/>
          <p:cNvSpPr txBox="1"/>
          <p:nvPr/>
        </p:nvSpPr>
        <p:spPr>
          <a:xfrm>
            <a:off x="76200" y="1295400"/>
            <a:ext cx="8991600" cy="584775"/>
          </a:xfrm>
          <a:prstGeom prst="rect">
            <a:avLst/>
          </a:prstGeom>
          <a:noFill/>
        </p:spPr>
        <p:txBody>
          <a:bodyPr wrap="square" rtlCol="0">
            <a:spAutoFit/>
          </a:bodyPr>
          <a:lstStyle/>
          <a:p>
            <a:pPr algn="ctr"/>
            <a:r>
              <a:rPr lang="en-US" sz="3200" dirty="0">
                <a:latin typeface="Arial" panose="020B0604020202020204" pitchFamily="34" charset="0"/>
                <a:cs typeface="Arial" panose="020B0604020202020204" pitchFamily="34" charset="0"/>
              </a:rPr>
              <a:t>Part B: Adding New SEC Classes</a:t>
            </a:r>
          </a:p>
        </p:txBody>
      </p:sp>
      <p:sp>
        <p:nvSpPr>
          <p:cNvPr id="5" name="Content Placeholder 2"/>
          <p:cNvSpPr txBox="1">
            <a:spLocks/>
          </p:cNvSpPr>
          <p:nvPr/>
        </p:nvSpPr>
        <p:spPr>
          <a:xfrm>
            <a:off x="457200" y="2149980"/>
            <a:ext cx="8229600" cy="2941320"/>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defRPr/>
            </a:pPr>
            <a:r>
              <a:rPr lang="en-US" sz="2000" dirty="0">
                <a:latin typeface="Arial" panose="020B0604020202020204" pitchFamily="34" charset="0"/>
              </a:rPr>
              <a:t>HHS designates new SEC classes </a:t>
            </a:r>
          </a:p>
          <a:p>
            <a:pPr lvl="1">
              <a:defRPr/>
            </a:pPr>
            <a:r>
              <a:rPr lang="en-US" sz="2000" dirty="0">
                <a:latin typeface="Arial" panose="020B0604020202020204" pitchFamily="34" charset="0"/>
              </a:rPr>
              <a:t>4 statutory SEC classes; plus</a:t>
            </a:r>
          </a:p>
          <a:p>
            <a:pPr lvl="1">
              <a:defRPr/>
            </a:pPr>
            <a:r>
              <a:rPr lang="en-US" sz="2000" dirty="0">
                <a:latin typeface="Arial" panose="020B0604020202020204" pitchFamily="34" charset="0"/>
              </a:rPr>
              <a:t>As of September 17, 2021, HHS has designated 129 additional SEC classes </a:t>
            </a:r>
          </a:p>
          <a:p>
            <a:pPr marL="800100" lvl="1" indent="-342900">
              <a:defRPr/>
            </a:pPr>
            <a:endParaRPr lang="en-US" sz="2000" dirty="0">
              <a:latin typeface="Arial" panose="020B0604020202020204" pitchFamily="34" charset="0"/>
            </a:endParaRPr>
          </a:p>
          <a:p>
            <a:pPr>
              <a:defRPr/>
            </a:pPr>
            <a:r>
              <a:rPr lang="en-US" sz="2000" dirty="0">
                <a:latin typeface="Arial" panose="020B0604020202020204" pitchFamily="34" charset="0"/>
              </a:rPr>
              <a:t>DOL administers SEC cases </a:t>
            </a:r>
          </a:p>
          <a:p>
            <a:pPr lvl="1">
              <a:defRPr/>
            </a:pPr>
            <a:r>
              <a:rPr lang="en-US" sz="2000" dirty="0">
                <a:latin typeface="Arial" panose="020B0604020202020204" pitchFamily="34" charset="0"/>
              </a:rPr>
              <a:t>No role in designation </a:t>
            </a:r>
          </a:p>
          <a:p>
            <a:endParaRPr lang="en-US" dirty="0"/>
          </a:p>
        </p:txBody>
      </p:sp>
    </p:spTree>
    <p:custDataLst>
      <p:tags r:id="rId1"/>
    </p:custDataLst>
    <p:extLst>
      <p:ext uri="{BB962C8B-B14F-4D97-AF65-F5344CB8AC3E}">
        <p14:creationId xmlns:p14="http://schemas.microsoft.com/office/powerpoint/2010/main" val="41937054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F74267E075644FB61C23DD6FDFA027" ma:contentTypeVersion="6" ma:contentTypeDescription="Create a new document." ma:contentTypeScope="" ma:versionID="5d478751ca7ec30c5a9d780e88d0868c">
  <xsd:schema xmlns:xsd="http://www.w3.org/2001/XMLSchema" xmlns:xs="http://www.w3.org/2001/XMLSchema" xmlns:p="http://schemas.microsoft.com/office/2006/metadata/properties" xmlns:ns2="a9b8702e-7942-4b37-a804-9c1334c0fbd9" xmlns:ns3="90dfea86-be79-43cb-afff-99c86ab54ffc" targetNamespace="http://schemas.microsoft.com/office/2006/metadata/properties" ma:root="true" ma:fieldsID="6bdd2baa6502794112432397615f8b19" ns2:_="" ns3:_="">
    <xsd:import namespace="a9b8702e-7942-4b37-a804-9c1334c0fbd9"/>
    <xsd:import namespace="90dfea86-be79-43cb-afff-99c86ab54ffc"/>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b8702e-7942-4b37-a804-9c1334c0fbd9"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0dfea86-be79-43cb-afff-99c86ab54ffc"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90dfea86-be79-43cb-afff-99c86ab54ffc">OWCP-1579359917-221</_dlc_DocId>
    <_dlc_DocIdUrl xmlns="90dfea86-be79-43cb-afff-99c86ab54ffc">
      <Url>https://usdol.sharepoint.com/sites/OWCP/DEEOIC/BOTA/_layouts/15/DocIdRedir.aspx?ID=OWCP-1579359917-221</Url>
      <Description>OWCP-1579359917-221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FD09F6E-A4B3-411E-B8B0-3BDEA596C0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b8702e-7942-4b37-a804-9c1334c0fbd9"/>
    <ds:schemaRef ds:uri="90dfea86-be79-43cb-afff-99c86ab54f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5D7CFC-D07E-42FA-A25B-31B2782FB729}">
  <ds:schemaRefs>
    <ds:schemaRef ds:uri="http://schemas.microsoft.com/office/2006/metadata/properties"/>
    <ds:schemaRef ds:uri="90dfea86-be79-43cb-afff-99c86ab54ffc"/>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a9b8702e-7942-4b37-a804-9c1334c0fbd9"/>
    <ds:schemaRef ds:uri="http://www.w3.org/XML/1998/namespace"/>
    <ds:schemaRef ds:uri="http://purl.org/dc/dcmitype/"/>
  </ds:schemaRefs>
</ds:datastoreItem>
</file>

<file path=customXml/itemProps3.xml><?xml version="1.0" encoding="utf-8"?>
<ds:datastoreItem xmlns:ds="http://schemas.openxmlformats.org/officeDocument/2006/customXml" ds:itemID="{C760EB74-C399-4848-A300-B0BEFAF8E3C2}">
  <ds:schemaRefs>
    <ds:schemaRef ds:uri="http://schemas.microsoft.com/sharepoint/v3/contenttype/forms"/>
  </ds:schemaRefs>
</ds:datastoreItem>
</file>

<file path=customXml/itemProps4.xml><?xml version="1.0" encoding="utf-8"?>
<ds:datastoreItem xmlns:ds="http://schemas.openxmlformats.org/officeDocument/2006/customXml" ds:itemID="{97FF4D3A-C18B-4E2C-8145-0E41A34BAA14}">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2223</TotalTime>
  <Words>1431</Words>
  <Application>Microsoft Office PowerPoint</Application>
  <PresentationFormat>On-screen Show (4:3)</PresentationFormat>
  <Paragraphs>234</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Verdana</vt:lpstr>
      <vt:lpstr>Wingdings</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Labor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Workers’ Compensation Programs (OWCP)</dc:title>
  <dc:creator>McGrath, James - OWCP</dc:creator>
  <cp:lastModifiedBy>Vance, John - OWCP</cp:lastModifiedBy>
  <cp:revision>47</cp:revision>
  <dcterms:created xsi:type="dcterms:W3CDTF">2019-06-07T12:07:28Z</dcterms:created>
  <dcterms:modified xsi:type="dcterms:W3CDTF">2022-11-28T20:53:07Z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2A802BA2-2067-48DB-8A8B-2F8645DC42F9</vt:lpwstr>
  </property>
  <property fmtid="{D5CDD505-2E9C-101B-9397-08002B2CF9AE}" pid="3" name="ArticulatePath">
    <vt:lpwstr>Office of Workers’ Compensation Programs (OWCP)</vt:lpwstr>
  </property>
  <property fmtid="{D5CDD505-2E9C-101B-9397-08002B2CF9AE}" pid="4" name="ContentTypeId">
    <vt:lpwstr>0x01010025F74267E075644FB61C23DD6FDFA027</vt:lpwstr>
  </property>
  <property fmtid="{D5CDD505-2E9C-101B-9397-08002B2CF9AE}" pid="5" name="_dlc_DocIdItemGuid">
    <vt:lpwstr>902814e1-8ac2-4435-b5ba-7f465a93bc47</vt:lpwstr>
  </property>
</Properties>
</file>