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3" r:id="rId1"/>
    <p:sldMasterId id="2147483685" r:id="rId2"/>
    <p:sldMasterId id="2147483783" r:id="rId3"/>
  </p:sldMasterIdLst>
  <p:notesMasterIdLst>
    <p:notesMasterId r:id="rId30"/>
  </p:notesMasterIdLst>
  <p:handoutMasterIdLst>
    <p:handoutMasterId r:id="rId31"/>
  </p:handoutMasterIdLst>
  <p:sldIdLst>
    <p:sldId id="633" r:id="rId4"/>
    <p:sldId id="869" r:id="rId5"/>
    <p:sldId id="833" r:id="rId6"/>
    <p:sldId id="875" r:id="rId7"/>
    <p:sldId id="817" r:id="rId8"/>
    <p:sldId id="876" r:id="rId9"/>
    <p:sldId id="877" r:id="rId10"/>
    <p:sldId id="826" r:id="rId11"/>
    <p:sldId id="827" r:id="rId12"/>
    <p:sldId id="748" r:id="rId13"/>
    <p:sldId id="835" r:id="rId14"/>
    <p:sldId id="857" r:id="rId15"/>
    <p:sldId id="831" r:id="rId16"/>
    <p:sldId id="832" r:id="rId17"/>
    <p:sldId id="762" r:id="rId18"/>
    <p:sldId id="763" r:id="rId19"/>
    <p:sldId id="878" r:id="rId20"/>
    <p:sldId id="879" r:id="rId21"/>
    <p:sldId id="888" r:id="rId22"/>
    <p:sldId id="889" r:id="rId23"/>
    <p:sldId id="890" r:id="rId24"/>
    <p:sldId id="866" r:id="rId25"/>
    <p:sldId id="855" r:id="rId26"/>
    <p:sldId id="813" r:id="rId27"/>
    <p:sldId id="723" r:id="rId28"/>
    <p:sldId id="859" r:id="rId29"/>
  </p:sldIdLst>
  <p:sldSz cx="9144000" cy="6858000" type="screen4x3"/>
  <p:notesSz cx="7023100" cy="93091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FF"/>
    <a:srgbClr val="000000"/>
    <a:srgbClr val="37FF91"/>
    <a:srgbClr val="6633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00" autoAdjust="0"/>
    <p:restoredTop sz="92662" autoAdjust="0"/>
  </p:normalViewPr>
  <p:slideViewPr>
    <p:cSldViewPr>
      <p:cViewPr>
        <p:scale>
          <a:sx n="56" d="100"/>
          <a:sy n="56" d="100"/>
        </p:scale>
        <p:origin x="-2093" y="-6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84"/>
    </p:cViewPr>
  </p:sorterViewPr>
  <p:notesViewPr>
    <p:cSldViewPr>
      <p:cViewPr>
        <p:scale>
          <a:sx n="75" d="100"/>
          <a:sy n="75" d="100"/>
        </p:scale>
        <p:origin x="-2128" y="616"/>
      </p:cViewPr>
      <p:guideLst>
        <p:guide orient="horz" pos="2932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2000" baseline="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'[PIe Chart DEEOIC Presentations.xlsx]Sheet1'!$A$3:$A$5</c:f>
              <c:strCache>
                <c:ptCount val="3"/>
                <c:pt idx="0">
                  <c:v>Part B</c:v>
                </c:pt>
                <c:pt idx="1">
                  <c:v>Part E</c:v>
                </c:pt>
                <c:pt idx="2">
                  <c:v>Medical </c:v>
                </c:pt>
              </c:strCache>
            </c:strRef>
          </c:cat>
          <c:val>
            <c:numRef>
              <c:f>'[PIe Chart DEEOIC Presentations.xlsx]Sheet1'!$B$3:$B$5</c:f>
              <c:numCache>
                <c:formatCode>General</c:formatCode>
                <c:ptCount val="3"/>
                <c:pt idx="0">
                  <c:v>5938806116</c:v>
                </c:pt>
                <c:pt idx="1">
                  <c:v>3708305789</c:v>
                </c:pt>
                <c:pt idx="2">
                  <c:v>2756253321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egendEntry>
        <c:idx val="0"/>
        <c:txPr>
          <a:bodyPr/>
          <a:lstStyle/>
          <a:p>
            <a:pPr>
              <a:defRPr sz="1800" baseline="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aseline="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800" baseline="0"/>
            </a:pPr>
            <a:endParaRPr lang="en-US"/>
          </a:p>
        </c:txPr>
      </c:legendEntry>
      <c:layout>
        <c:manualLayout>
          <c:xMode val="edge"/>
          <c:yMode val="edge"/>
          <c:x val="0.16528417120936806"/>
          <c:y val="1.6836195965366927E-2"/>
          <c:w val="0.66943165758126388"/>
          <c:h val="0.15188171003607412"/>
        </c:manualLayout>
      </c:layout>
      <c:overlay val="0"/>
      <c:txPr>
        <a:bodyPr/>
        <a:lstStyle/>
        <a:p>
          <a:pPr>
            <a:defRPr sz="1500" baseline="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57D1FC-4881-46B0-885C-413A54214DD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E61103-093E-4691-825A-18607C3265CF}">
      <dgm:prSet phldrT="[Text]" custT="1"/>
      <dgm:spPr/>
      <dgm:t>
        <a:bodyPr/>
        <a:lstStyle/>
        <a:p>
          <a:r>
            <a:rPr lang="en-US" sz="4000" dirty="0" smtClean="0"/>
            <a:t>Part B</a:t>
          </a:r>
        </a:p>
        <a:p>
          <a:r>
            <a:rPr lang="en-US" sz="4000" dirty="0" smtClean="0"/>
            <a:t>(</a:t>
          </a:r>
          <a:r>
            <a:rPr lang="en-US" sz="3600" dirty="0" smtClean="0"/>
            <a:t>Enacted 2000)</a:t>
          </a:r>
          <a:endParaRPr lang="en-US" sz="3600" dirty="0"/>
        </a:p>
      </dgm:t>
    </dgm:pt>
    <dgm:pt modelId="{A03A53CD-96BF-4CB1-BB71-5852A4A5F19E}" type="parTrans" cxnId="{E203F5F9-55C8-458F-BF34-4D6A5CE2A68F}">
      <dgm:prSet/>
      <dgm:spPr/>
      <dgm:t>
        <a:bodyPr/>
        <a:lstStyle/>
        <a:p>
          <a:endParaRPr lang="en-US"/>
        </a:p>
      </dgm:t>
    </dgm:pt>
    <dgm:pt modelId="{CD175598-928E-46C8-B2B4-25D7FDE71792}" type="sibTrans" cxnId="{E203F5F9-55C8-458F-BF34-4D6A5CE2A68F}">
      <dgm:prSet/>
      <dgm:spPr/>
      <dgm:t>
        <a:bodyPr/>
        <a:lstStyle/>
        <a:p>
          <a:endParaRPr lang="en-US"/>
        </a:p>
      </dgm:t>
    </dgm:pt>
    <dgm:pt modelId="{AAEEDF27-26BA-4ECC-B549-D1EF8FD12254}">
      <dgm:prSet phldrT="[Text]"/>
      <dgm:spPr/>
      <dgm:t>
        <a:bodyPr/>
        <a:lstStyle/>
        <a:p>
          <a:r>
            <a:rPr lang="en-US" dirty="0" smtClean="0"/>
            <a:t>Employment</a:t>
          </a:r>
          <a:endParaRPr lang="en-US" dirty="0"/>
        </a:p>
      </dgm:t>
    </dgm:pt>
    <dgm:pt modelId="{BCDEAF1A-9E0F-4E62-AE75-621C50908559}" type="parTrans" cxnId="{3D09922B-3B9E-46EF-9E5F-C289B7F2B338}">
      <dgm:prSet/>
      <dgm:spPr/>
      <dgm:t>
        <a:bodyPr/>
        <a:lstStyle/>
        <a:p>
          <a:endParaRPr lang="en-US"/>
        </a:p>
      </dgm:t>
    </dgm:pt>
    <dgm:pt modelId="{B563F56B-776E-4A55-ABE0-7F21CFCB4CA0}" type="sibTrans" cxnId="{3D09922B-3B9E-46EF-9E5F-C289B7F2B338}">
      <dgm:prSet/>
      <dgm:spPr/>
      <dgm:t>
        <a:bodyPr/>
        <a:lstStyle/>
        <a:p>
          <a:endParaRPr lang="en-US"/>
        </a:p>
      </dgm:t>
    </dgm:pt>
    <dgm:pt modelId="{C5647BDD-5892-449B-B911-A5544AD2E4D2}">
      <dgm:prSet phldrT="[Text]"/>
      <dgm:spPr/>
      <dgm:t>
        <a:bodyPr/>
        <a:lstStyle/>
        <a:p>
          <a:r>
            <a:rPr lang="en-US" dirty="0" smtClean="0"/>
            <a:t>Medical</a:t>
          </a:r>
          <a:endParaRPr lang="en-US" dirty="0"/>
        </a:p>
      </dgm:t>
    </dgm:pt>
    <dgm:pt modelId="{BBFDEDE6-1D49-4DBE-B556-219DB0F8AC49}" type="parTrans" cxnId="{638843F2-1D59-4B1C-8A9D-5F0101E130FB}">
      <dgm:prSet/>
      <dgm:spPr/>
      <dgm:t>
        <a:bodyPr/>
        <a:lstStyle/>
        <a:p>
          <a:endParaRPr lang="en-US"/>
        </a:p>
      </dgm:t>
    </dgm:pt>
    <dgm:pt modelId="{8970A269-FCC5-493D-A2DB-E3AB0A01BEBA}" type="sibTrans" cxnId="{638843F2-1D59-4B1C-8A9D-5F0101E130FB}">
      <dgm:prSet/>
      <dgm:spPr/>
      <dgm:t>
        <a:bodyPr/>
        <a:lstStyle/>
        <a:p>
          <a:endParaRPr lang="en-US"/>
        </a:p>
      </dgm:t>
    </dgm:pt>
    <dgm:pt modelId="{072D6AC0-49B7-47CD-B852-5D017BF8B449}">
      <dgm:prSet phldrT="[Text]" custT="1"/>
      <dgm:spPr/>
      <dgm:t>
        <a:bodyPr/>
        <a:lstStyle/>
        <a:p>
          <a:r>
            <a:rPr lang="en-US" sz="4500" dirty="0" smtClean="0"/>
            <a:t>Part E (</a:t>
          </a:r>
          <a:r>
            <a:rPr lang="en-US" sz="3600" dirty="0" smtClean="0"/>
            <a:t>Enacted 2004)</a:t>
          </a:r>
          <a:endParaRPr lang="en-US" sz="3600" dirty="0"/>
        </a:p>
      </dgm:t>
    </dgm:pt>
    <dgm:pt modelId="{8448CD00-691B-4051-85A3-D14184297793}" type="parTrans" cxnId="{47D688C9-E6C2-41B1-BF29-E4D29EBAB5CA}">
      <dgm:prSet/>
      <dgm:spPr/>
      <dgm:t>
        <a:bodyPr/>
        <a:lstStyle/>
        <a:p>
          <a:endParaRPr lang="en-US"/>
        </a:p>
      </dgm:t>
    </dgm:pt>
    <dgm:pt modelId="{5BC4306A-025E-4ED4-A87F-69850E1B5C21}" type="sibTrans" cxnId="{47D688C9-E6C2-41B1-BF29-E4D29EBAB5CA}">
      <dgm:prSet/>
      <dgm:spPr/>
      <dgm:t>
        <a:bodyPr/>
        <a:lstStyle/>
        <a:p>
          <a:endParaRPr lang="en-US"/>
        </a:p>
      </dgm:t>
    </dgm:pt>
    <dgm:pt modelId="{89EA57BD-3795-497D-B723-CCFC9BFE9534}">
      <dgm:prSet phldrT="[Text]"/>
      <dgm:spPr/>
      <dgm:t>
        <a:bodyPr/>
        <a:lstStyle/>
        <a:p>
          <a:r>
            <a:rPr lang="en-US" dirty="0" smtClean="0"/>
            <a:t>Employment</a:t>
          </a:r>
          <a:endParaRPr lang="en-US" dirty="0"/>
        </a:p>
      </dgm:t>
    </dgm:pt>
    <dgm:pt modelId="{44284C86-2DBE-4914-93D8-734A42F02EF2}" type="parTrans" cxnId="{98BAFE42-9700-4045-B63D-1170332AB6BA}">
      <dgm:prSet/>
      <dgm:spPr/>
      <dgm:t>
        <a:bodyPr/>
        <a:lstStyle/>
        <a:p>
          <a:endParaRPr lang="en-US"/>
        </a:p>
      </dgm:t>
    </dgm:pt>
    <dgm:pt modelId="{E79B75C1-DCF8-4B49-8AFC-2EC2DACFB0DA}" type="sibTrans" cxnId="{98BAFE42-9700-4045-B63D-1170332AB6BA}">
      <dgm:prSet/>
      <dgm:spPr/>
      <dgm:t>
        <a:bodyPr/>
        <a:lstStyle/>
        <a:p>
          <a:endParaRPr lang="en-US"/>
        </a:p>
      </dgm:t>
    </dgm:pt>
    <dgm:pt modelId="{C9098089-8207-494A-915D-D7469896AC77}">
      <dgm:prSet phldrT="[Text]"/>
      <dgm:spPr/>
      <dgm:t>
        <a:bodyPr/>
        <a:lstStyle/>
        <a:p>
          <a:r>
            <a:rPr lang="en-US" dirty="0" smtClean="0"/>
            <a:t>Medical</a:t>
          </a:r>
          <a:endParaRPr lang="en-US" dirty="0"/>
        </a:p>
      </dgm:t>
    </dgm:pt>
    <dgm:pt modelId="{D2609CE9-4831-4465-BCB0-0754E4271EF2}" type="parTrans" cxnId="{24FB423C-7AC7-49A1-B3AB-57AE89B8B4BF}">
      <dgm:prSet/>
      <dgm:spPr/>
      <dgm:t>
        <a:bodyPr/>
        <a:lstStyle/>
        <a:p>
          <a:endParaRPr lang="en-US"/>
        </a:p>
      </dgm:t>
    </dgm:pt>
    <dgm:pt modelId="{68C8DF12-5060-4B8A-9F68-BFC9B87BD987}" type="sibTrans" cxnId="{24FB423C-7AC7-49A1-B3AB-57AE89B8B4BF}">
      <dgm:prSet/>
      <dgm:spPr/>
      <dgm:t>
        <a:bodyPr/>
        <a:lstStyle/>
        <a:p>
          <a:endParaRPr lang="en-US"/>
        </a:p>
      </dgm:t>
    </dgm:pt>
    <dgm:pt modelId="{313A7E62-B382-4B4E-94DA-EB074133A088}">
      <dgm:prSet phldrT="[Text]"/>
      <dgm:spPr/>
      <dgm:t>
        <a:bodyPr/>
        <a:lstStyle/>
        <a:p>
          <a:r>
            <a:rPr lang="en-US" dirty="0" smtClean="0"/>
            <a:t>Survivors</a:t>
          </a:r>
          <a:endParaRPr lang="en-US" dirty="0"/>
        </a:p>
      </dgm:t>
    </dgm:pt>
    <dgm:pt modelId="{EFDED3DC-FA20-4721-AB41-2B67CFD89AD9}" type="parTrans" cxnId="{79317B6A-52F3-46CC-923B-03ACD97BF9AC}">
      <dgm:prSet/>
      <dgm:spPr/>
      <dgm:t>
        <a:bodyPr/>
        <a:lstStyle/>
        <a:p>
          <a:endParaRPr lang="en-US"/>
        </a:p>
      </dgm:t>
    </dgm:pt>
    <dgm:pt modelId="{FC81B25F-C815-4722-B5B2-D82F85DB5C51}" type="sibTrans" cxnId="{79317B6A-52F3-46CC-923B-03ACD97BF9AC}">
      <dgm:prSet/>
      <dgm:spPr/>
      <dgm:t>
        <a:bodyPr/>
        <a:lstStyle/>
        <a:p>
          <a:endParaRPr lang="en-US"/>
        </a:p>
      </dgm:t>
    </dgm:pt>
    <dgm:pt modelId="{BFE06375-FF2E-4222-AE81-F01DD2925C9F}">
      <dgm:prSet phldrT="[Text]"/>
      <dgm:spPr/>
      <dgm:t>
        <a:bodyPr/>
        <a:lstStyle/>
        <a:p>
          <a:r>
            <a:rPr lang="en-US" dirty="0" smtClean="0"/>
            <a:t>Survivors</a:t>
          </a:r>
          <a:endParaRPr lang="en-US" dirty="0"/>
        </a:p>
      </dgm:t>
    </dgm:pt>
    <dgm:pt modelId="{8BA30FAA-F79C-4A73-9B5D-99E9C7432AFC}" type="parTrans" cxnId="{71B966C5-4976-4FD5-A5A4-63E6762E1C3D}">
      <dgm:prSet/>
      <dgm:spPr/>
      <dgm:t>
        <a:bodyPr/>
        <a:lstStyle/>
        <a:p>
          <a:endParaRPr lang="en-US"/>
        </a:p>
      </dgm:t>
    </dgm:pt>
    <dgm:pt modelId="{858B89BC-75CC-4E66-9C23-20DA17B4A164}" type="sibTrans" cxnId="{71B966C5-4976-4FD5-A5A4-63E6762E1C3D}">
      <dgm:prSet/>
      <dgm:spPr/>
      <dgm:t>
        <a:bodyPr/>
        <a:lstStyle/>
        <a:p>
          <a:endParaRPr lang="en-US"/>
        </a:p>
      </dgm:t>
    </dgm:pt>
    <dgm:pt modelId="{11F0378D-E49C-4B04-8BDC-045B4CBF1857}" type="pres">
      <dgm:prSet presAssocID="{A857D1FC-4881-46B0-885C-413A54214DD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F349F2-D794-44B9-B722-C0F44B4339AE}" type="pres">
      <dgm:prSet presAssocID="{F4E61103-093E-4691-825A-18607C3265CF}" presName="linNode" presStyleCnt="0"/>
      <dgm:spPr/>
    </dgm:pt>
    <dgm:pt modelId="{32EB023A-BFFF-467A-AFEC-C0BFB3E37D95}" type="pres">
      <dgm:prSet presAssocID="{F4E61103-093E-4691-825A-18607C3265CF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C1E6CF-A791-4907-9F36-3AA07B1974AC}" type="pres">
      <dgm:prSet presAssocID="{F4E61103-093E-4691-825A-18607C3265CF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EF3ED1-3167-4922-BBAD-1B02C97073AA}" type="pres">
      <dgm:prSet presAssocID="{CD175598-928E-46C8-B2B4-25D7FDE71792}" presName="spacing" presStyleCnt="0"/>
      <dgm:spPr/>
    </dgm:pt>
    <dgm:pt modelId="{07B5101E-93EB-46C2-B98B-D5AE862CB3FA}" type="pres">
      <dgm:prSet presAssocID="{072D6AC0-49B7-47CD-B852-5D017BF8B449}" presName="linNode" presStyleCnt="0"/>
      <dgm:spPr/>
    </dgm:pt>
    <dgm:pt modelId="{A0B6A3A6-F10C-4E23-804B-F7E1B4D74392}" type="pres">
      <dgm:prSet presAssocID="{072D6AC0-49B7-47CD-B852-5D017BF8B449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8F5EB9-3EE4-4EB1-9094-76BCFF86117D}" type="pres">
      <dgm:prSet presAssocID="{072D6AC0-49B7-47CD-B852-5D017BF8B449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B966C5-4976-4FD5-A5A4-63E6762E1C3D}" srcId="{072D6AC0-49B7-47CD-B852-5D017BF8B449}" destId="{BFE06375-FF2E-4222-AE81-F01DD2925C9F}" srcOrd="2" destOrd="0" parTransId="{8BA30FAA-F79C-4A73-9B5D-99E9C7432AFC}" sibTransId="{858B89BC-75CC-4E66-9C23-20DA17B4A164}"/>
    <dgm:cxn modelId="{47D688C9-E6C2-41B1-BF29-E4D29EBAB5CA}" srcId="{A857D1FC-4881-46B0-885C-413A54214DDD}" destId="{072D6AC0-49B7-47CD-B852-5D017BF8B449}" srcOrd="1" destOrd="0" parTransId="{8448CD00-691B-4051-85A3-D14184297793}" sibTransId="{5BC4306A-025E-4ED4-A87F-69850E1B5C21}"/>
    <dgm:cxn modelId="{F246FE95-77E2-454B-99A2-560763240901}" type="presOf" srcId="{F4E61103-093E-4691-825A-18607C3265CF}" destId="{32EB023A-BFFF-467A-AFEC-C0BFB3E37D95}" srcOrd="0" destOrd="0" presId="urn:microsoft.com/office/officeart/2005/8/layout/vList6"/>
    <dgm:cxn modelId="{5EFEEE07-A8AF-4E1F-95A5-C194B5A62462}" type="presOf" srcId="{072D6AC0-49B7-47CD-B852-5D017BF8B449}" destId="{A0B6A3A6-F10C-4E23-804B-F7E1B4D74392}" srcOrd="0" destOrd="0" presId="urn:microsoft.com/office/officeart/2005/8/layout/vList6"/>
    <dgm:cxn modelId="{06FCF133-3770-4D0F-8AC3-B8F37EE16352}" type="presOf" srcId="{A857D1FC-4881-46B0-885C-413A54214DDD}" destId="{11F0378D-E49C-4B04-8BDC-045B4CBF1857}" srcOrd="0" destOrd="0" presId="urn:microsoft.com/office/officeart/2005/8/layout/vList6"/>
    <dgm:cxn modelId="{43750052-2EEE-4A2E-BF11-897384E84286}" type="presOf" srcId="{89EA57BD-3795-497D-B723-CCFC9BFE9534}" destId="{B88F5EB9-3EE4-4EB1-9094-76BCFF86117D}" srcOrd="0" destOrd="0" presId="urn:microsoft.com/office/officeart/2005/8/layout/vList6"/>
    <dgm:cxn modelId="{0FF1C5FF-50C5-49D8-ADD1-F927471F989F}" type="presOf" srcId="{C9098089-8207-494A-915D-D7469896AC77}" destId="{B88F5EB9-3EE4-4EB1-9094-76BCFF86117D}" srcOrd="0" destOrd="1" presId="urn:microsoft.com/office/officeart/2005/8/layout/vList6"/>
    <dgm:cxn modelId="{E3669B68-C4ED-4881-A706-59289DAFDE52}" type="presOf" srcId="{AAEEDF27-26BA-4ECC-B549-D1EF8FD12254}" destId="{55C1E6CF-A791-4907-9F36-3AA07B1974AC}" srcOrd="0" destOrd="0" presId="urn:microsoft.com/office/officeart/2005/8/layout/vList6"/>
    <dgm:cxn modelId="{E9343DFE-0E4F-4714-B759-52FE869DBA7F}" type="presOf" srcId="{BFE06375-FF2E-4222-AE81-F01DD2925C9F}" destId="{B88F5EB9-3EE4-4EB1-9094-76BCFF86117D}" srcOrd="0" destOrd="2" presId="urn:microsoft.com/office/officeart/2005/8/layout/vList6"/>
    <dgm:cxn modelId="{E203F5F9-55C8-458F-BF34-4D6A5CE2A68F}" srcId="{A857D1FC-4881-46B0-885C-413A54214DDD}" destId="{F4E61103-093E-4691-825A-18607C3265CF}" srcOrd="0" destOrd="0" parTransId="{A03A53CD-96BF-4CB1-BB71-5852A4A5F19E}" sibTransId="{CD175598-928E-46C8-B2B4-25D7FDE71792}"/>
    <dgm:cxn modelId="{AF1B5470-87AB-48D6-BE23-C38A35252B23}" type="presOf" srcId="{313A7E62-B382-4B4E-94DA-EB074133A088}" destId="{55C1E6CF-A791-4907-9F36-3AA07B1974AC}" srcOrd="0" destOrd="2" presId="urn:microsoft.com/office/officeart/2005/8/layout/vList6"/>
    <dgm:cxn modelId="{3D09922B-3B9E-46EF-9E5F-C289B7F2B338}" srcId="{F4E61103-093E-4691-825A-18607C3265CF}" destId="{AAEEDF27-26BA-4ECC-B549-D1EF8FD12254}" srcOrd="0" destOrd="0" parTransId="{BCDEAF1A-9E0F-4E62-AE75-621C50908559}" sibTransId="{B563F56B-776E-4A55-ABE0-7F21CFCB4CA0}"/>
    <dgm:cxn modelId="{638843F2-1D59-4B1C-8A9D-5F0101E130FB}" srcId="{F4E61103-093E-4691-825A-18607C3265CF}" destId="{C5647BDD-5892-449B-B911-A5544AD2E4D2}" srcOrd="1" destOrd="0" parTransId="{BBFDEDE6-1D49-4DBE-B556-219DB0F8AC49}" sibTransId="{8970A269-FCC5-493D-A2DB-E3AB0A01BEBA}"/>
    <dgm:cxn modelId="{98BAFE42-9700-4045-B63D-1170332AB6BA}" srcId="{072D6AC0-49B7-47CD-B852-5D017BF8B449}" destId="{89EA57BD-3795-497D-B723-CCFC9BFE9534}" srcOrd="0" destOrd="0" parTransId="{44284C86-2DBE-4914-93D8-734A42F02EF2}" sibTransId="{E79B75C1-DCF8-4B49-8AFC-2EC2DACFB0DA}"/>
    <dgm:cxn modelId="{79317B6A-52F3-46CC-923B-03ACD97BF9AC}" srcId="{F4E61103-093E-4691-825A-18607C3265CF}" destId="{313A7E62-B382-4B4E-94DA-EB074133A088}" srcOrd="2" destOrd="0" parTransId="{EFDED3DC-FA20-4721-AB41-2B67CFD89AD9}" sibTransId="{FC81B25F-C815-4722-B5B2-D82F85DB5C51}"/>
    <dgm:cxn modelId="{B3C8B5D3-D6BF-4630-BEDC-94F2479D8BF3}" type="presOf" srcId="{C5647BDD-5892-449B-B911-A5544AD2E4D2}" destId="{55C1E6CF-A791-4907-9F36-3AA07B1974AC}" srcOrd="0" destOrd="1" presId="urn:microsoft.com/office/officeart/2005/8/layout/vList6"/>
    <dgm:cxn modelId="{24FB423C-7AC7-49A1-B3AB-57AE89B8B4BF}" srcId="{072D6AC0-49B7-47CD-B852-5D017BF8B449}" destId="{C9098089-8207-494A-915D-D7469896AC77}" srcOrd="1" destOrd="0" parTransId="{D2609CE9-4831-4465-BCB0-0754E4271EF2}" sibTransId="{68C8DF12-5060-4B8A-9F68-BFC9B87BD987}"/>
    <dgm:cxn modelId="{38E17268-5212-4E02-A43D-D73BE547BEF9}" type="presParOf" srcId="{11F0378D-E49C-4B04-8BDC-045B4CBF1857}" destId="{95F349F2-D794-44B9-B722-C0F44B4339AE}" srcOrd="0" destOrd="0" presId="urn:microsoft.com/office/officeart/2005/8/layout/vList6"/>
    <dgm:cxn modelId="{EFD8301D-1168-462E-8B9E-94A7231B698F}" type="presParOf" srcId="{95F349F2-D794-44B9-B722-C0F44B4339AE}" destId="{32EB023A-BFFF-467A-AFEC-C0BFB3E37D95}" srcOrd="0" destOrd="0" presId="urn:microsoft.com/office/officeart/2005/8/layout/vList6"/>
    <dgm:cxn modelId="{548603CB-26AE-43C5-8D48-199C07FA1A45}" type="presParOf" srcId="{95F349F2-D794-44B9-B722-C0F44B4339AE}" destId="{55C1E6CF-A791-4907-9F36-3AA07B1974AC}" srcOrd="1" destOrd="0" presId="urn:microsoft.com/office/officeart/2005/8/layout/vList6"/>
    <dgm:cxn modelId="{DBDB17F2-768B-4B72-8D02-3821A536968A}" type="presParOf" srcId="{11F0378D-E49C-4B04-8BDC-045B4CBF1857}" destId="{1BEF3ED1-3167-4922-BBAD-1B02C97073AA}" srcOrd="1" destOrd="0" presId="urn:microsoft.com/office/officeart/2005/8/layout/vList6"/>
    <dgm:cxn modelId="{2CE2B273-4B11-4E91-898F-30301BEB88BD}" type="presParOf" srcId="{11F0378D-E49C-4B04-8BDC-045B4CBF1857}" destId="{07B5101E-93EB-46C2-B98B-D5AE862CB3FA}" srcOrd="2" destOrd="0" presId="urn:microsoft.com/office/officeart/2005/8/layout/vList6"/>
    <dgm:cxn modelId="{888639EB-E485-4CAE-96ED-0D44F3620E27}" type="presParOf" srcId="{07B5101E-93EB-46C2-B98B-D5AE862CB3FA}" destId="{A0B6A3A6-F10C-4E23-804B-F7E1B4D74392}" srcOrd="0" destOrd="0" presId="urn:microsoft.com/office/officeart/2005/8/layout/vList6"/>
    <dgm:cxn modelId="{00AF1085-9BF1-4546-B7BD-93B70CBE2005}" type="presParOf" srcId="{07B5101E-93EB-46C2-B98B-D5AE862CB3FA}" destId="{B88F5EB9-3EE4-4EB1-9094-76BCFF86117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5A37D6-4ECB-411A-9202-CD6B41A9F78D}" type="doc">
      <dgm:prSet loTypeId="urn:microsoft.com/office/officeart/2005/8/layout/arrow2" loCatId="process" qsTypeId="urn:microsoft.com/office/officeart/2005/8/quickstyle/3d3" qsCatId="3D" csTypeId="urn:microsoft.com/office/officeart/2005/8/colors/accent0_1" csCatId="mainScheme" phldr="1"/>
      <dgm:spPr/>
    </dgm:pt>
    <dgm:pt modelId="{684F9899-1C5E-4B81-BD2D-CCD43AD9852B}">
      <dgm:prSet phldrT="[Text]" custT="1"/>
      <dgm:spPr/>
      <dgm:t>
        <a:bodyPr/>
        <a:lstStyle/>
        <a:p>
          <a:r>
            <a:rPr lang="en-US" sz="2800" b="1" baseline="0" dirty="0" smtClean="0">
              <a:solidFill>
                <a:srgbClr val="FFFF00"/>
              </a:solidFill>
            </a:rPr>
            <a:t>File claim</a:t>
          </a:r>
          <a:endParaRPr lang="en-US" sz="2800" b="1" baseline="0" dirty="0">
            <a:solidFill>
              <a:srgbClr val="FFFF00"/>
            </a:solidFill>
          </a:endParaRPr>
        </a:p>
      </dgm:t>
    </dgm:pt>
    <dgm:pt modelId="{DBA23308-596D-4689-A283-BFA3024F53F8}" type="parTrans" cxnId="{F2A69E41-57D7-42A3-9B82-F24FFE221FD4}">
      <dgm:prSet/>
      <dgm:spPr/>
      <dgm:t>
        <a:bodyPr/>
        <a:lstStyle/>
        <a:p>
          <a:endParaRPr lang="en-US"/>
        </a:p>
      </dgm:t>
    </dgm:pt>
    <dgm:pt modelId="{A772FD12-52DA-46B6-9C30-F9B41BB40EB9}" type="sibTrans" cxnId="{F2A69E41-57D7-42A3-9B82-F24FFE221FD4}">
      <dgm:prSet/>
      <dgm:spPr/>
      <dgm:t>
        <a:bodyPr/>
        <a:lstStyle/>
        <a:p>
          <a:endParaRPr lang="en-US"/>
        </a:p>
      </dgm:t>
    </dgm:pt>
    <dgm:pt modelId="{989E3A19-0D8E-4267-A3B0-8A6D46939F7E}">
      <dgm:prSet phldrT="[Text]" custT="1"/>
      <dgm:spPr/>
      <dgm:t>
        <a:bodyPr/>
        <a:lstStyle/>
        <a:p>
          <a:r>
            <a:rPr lang="en-US" sz="2800" b="1" baseline="0" dirty="0" smtClean="0">
              <a:solidFill>
                <a:srgbClr val="FFFF00"/>
              </a:solidFill>
            </a:rPr>
            <a:t>Submit evidence</a:t>
          </a:r>
          <a:endParaRPr lang="en-US" sz="2800" b="1" baseline="0" dirty="0">
            <a:solidFill>
              <a:srgbClr val="FFFF00"/>
            </a:solidFill>
          </a:endParaRPr>
        </a:p>
      </dgm:t>
    </dgm:pt>
    <dgm:pt modelId="{397F3BEE-9D21-4E8B-8238-BE951F1B4581}" type="parTrans" cxnId="{F4A94E51-C954-4DEA-A634-21AC536CFC4C}">
      <dgm:prSet/>
      <dgm:spPr/>
      <dgm:t>
        <a:bodyPr/>
        <a:lstStyle/>
        <a:p>
          <a:endParaRPr lang="en-US"/>
        </a:p>
      </dgm:t>
    </dgm:pt>
    <dgm:pt modelId="{D1F88E10-8392-4989-9535-2AF23A0A1B48}" type="sibTrans" cxnId="{F4A94E51-C954-4DEA-A634-21AC536CFC4C}">
      <dgm:prSet/>
      <dgm:spPr/>
      <dgm:t>
        <a:bodyPr/>
        <a:lstStyle/>
        <a:p>
          <a:endParaRPr lang="en-US"/>
        </a:p>
      </dgm:t>
    </dgm:pt>
    <dgm:pt modelId="{D5292664-211A-4EA4-8CAF-89012F51B5A5}">
      <dgm:prSet phldrT="[Text]" custT="1"/>
      <dgm:spPr/>
      <dgm:t>
        <a:bodyPr/>
        <a:lstStyle/>
        <a:p>
          <a:r>
            <a:rPr lang="en-US" sz="2800" b="1" baseline="0" dirty="0" smtClean="0">
              <a:solidFill>
                <a:srgbClr val="FFFF00"/>
              </a:solidFill>
            </a:rPr>
            <a:t>Respond               to letters from DOL </a:t>
          </a:r>
          <a:endParaRPr lang="en-US" sz="2800" b="1" baseline="0" dirty="0">
            <a:solidFill>
              <a:srgbClr val="FFFF00"/>
            </a:solidFill>
          </a:endParaRPr>
        </a:p>
      </dgm:t>
    </dgm:pt>
    <dgm:pt modelId="{26CCE99F-87A4-4BBB-87AE-7203CBDA2541}" type="parTrans" cxnId="{5489F42C-A4A2-41B6-B8DC-CE4467E8B38F}">
      <dgm:prSet/>
      <dgm:spPr/>
      <dgm:t>
        <a:bodyPr/>
        <a:lstStyle/>
        <a:p>
          <a:endParaRPr lang="en-US"/>
        </a:p>
      </dgm:t>
    </dgm:pt>
    <dgm:pt modelId="{7D92C4A6-279E-4BDE-842D-EE5FCDD7511D}" type="sibTrans" cxnId="{5489F42C-A4A2-41B6-B8DC-CE4467E8B38F}">
      <dgm:prSet/>
      <dgm:spPr/>
      <dgm:t>
        <a:bodyPr/>
        <a:lstStyle/>
        <a:p>
          <a:endParaRPr lang="en-US"/>
        </a:p>
      </dgm:t>
    </dgm:pt>
    <dgm:pt modelId="{DBC9C046-E373-46F2-9EB8-1F6C3AB998D1}" type="pres">
      <dgm:prSet presAssocID="{F45A37D6-4ECB-411A-9202-CD6B41A9F78D}" presName="arrowDiagram" presStyleCnt="0">
        <dgm:presLayoutVars>
          <dgm:chMax val="5"/>
          <dgm:dir/>
          <dgm:resizeHandles val="exact"/>
        </dgm:presLayoutVars>
      </dgm:prSet>
      <dgm:spPr/>
    </dgm:pt>
    <dgm:pt modelId="{A7384DFF-8B10-4AF0-B260-361F47B8BE22}" type="pres">
      <dgm:prSet presAssocID="{F45A37D6-4ECB-411A-9202-CD6B41A9F78D}" presName="arrow" presStyleLbl="bgShp" presStyleIdx="0" presStyleCnt="1" custLinFactNeighborX="544" custLinFactNeighborY="1684"/>
      <dgm:spPr/>
    </dgm:pt>
    <dgm:pt modelId="{F96E3B2E-32CE-4041-923B-8503115C9A33}" type="pres">
      <dgm:prSet presAssocID="{F45A37D6-4ECB-411A-9202-CD6B41A9F78D}" presName="arrowDiagram3" presStyleCnt="0"/>
      <dgm:spPr/>
    </dgm:pt>
    <dgm:pt modelId="{88498260-6B32-46E2-BD89-EB210E4197C0}" type="pres">
      <dgm:prSet presAssocID="{684F9899-1C5E-4B81-BD2D-CCD43AD9852B}" presName="bullet3a" presStyleLbl="node1" presStyleIdx="0" presStyleCnt="3"/>
      <dgm:spPr/>
    </dgm:pt>
    <dgm:pt modelId="{91D0A865-0C93-4D75-BD95-E785D4616A63}" type="pres">
      <dgm:prSet presAssocID="{684F9899-1C5E-4B81-BD2D-CCD43AD9852B}" presName="textBox3a" presStyleLbl="revTx" presStyleIdx="0" presStyleCnt="3" custScaleY="677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9714B6-581A-4E5A-98AF-F7FF7B0D9DC8}" type="pres">
      <dgm:prSet presAssocID="{989E3A19-0D8E-4267-A3B0-8A6D46939F7E}" presName="bullet3b" presStyleLbl="node1" presStyleIdx="1" presStyleCnt="3" custLinFactNeighborX="14268" custLinFactNeighborY="3331"/>
      <dgm:spPr/>
    </dgm:pt>
    <dgm:pt modelId="{6ED1AB47-E8E5-47ED-BDDD-84443B47CD03}" type="pres">
      <dgm:prSet presAssocID="{989E3A19-0D8E-4267-A3B0-8A6D46939F7E}" presName="textBox3b" presStyleLbl="revTx" presStyleIdx="1" presStyleCnt="3" custScaleX="108768" custScaleY="29722" custLinFactNeighborX="-6998" custLinFactNeighborY="-168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4FCCEC-485A-45D6-B1C5-88CBCCEB30BB}" type="pres">
      <dgm:prSet presAssocID="{D5292664-211A-4EA4-8CAF-89012F51B5A5}" presName="bullet3c" presStyleLbl="node1" presStyleIdx="2" presStyleCnt="3" custLinFactNeighborX="87550" custLinFactNeighborY="-16628"/>
      <dgm:spPr/>
    </dgm:pt>
    <dgm:pt modelId="{0097CD8F-FC98-4357-BB2B-E5ED8FF05F9D}" type="pres">
      <dgm:prSet presAssocID="{D5292664-211A-4EA4-8CAF-89012F51B5A5}" presName="textBox3c" presStyleLbl="revTx" presStyleIdx="2" presStyleCnt="3" custScaleX="165867" custScaleY="18196" custLinFactNeighborX="21181" custLinFactNeighborY="-193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5DC196-6D95-460B-9BC9-23C449789EFA}" type="presOf" srcId="{989E3A19-0D8E-4267-A3B0-8A6D46939F7E}" destId="{6ED1AB47-E8E5-47ED-BDDD-84443B47CD03}" srcOrd="0" destOrd="0" presId="urn:microsoft.com/office/officeart/2005/8/layout/arrow2"/>
    <dgm:cxn modelId="{F2A69E41-57D7-42A3-9B82-F24FFE221FD4}" srcId="{F45A37D6-4ECB-411A-9202-CD6B41A9F78D}" destId="{684F9899-1C5E-4B81-BD2D-CCD43AD9852B}" srcOrd="0" destOrd="0" parTransId="{DBA23308-596D-4689-A283-BFA3024F53F8}" sibTransId="{A772FD12-52DA-46B6-9C30-F9B41BB40EB9}"/>
    <dgm:cxn modelId="{F6FBCB5A-E4E3-40AA-931A-C9EDA8F75461}" type="presOf" srcId="{684F9899-1C5E-4B81-BD2D-CCD43AD9852B}" destId="{91D0A865-0C93-4D75-BD95-E785D4616A63}" srcOrd="0" destOrd="0" presId="urn:microsoft.com/office/officeart/2005/8/layout/arrow2"/>
    <dgm:cxn modelId="{F4A94E51-C954-4DEA-A634-21AC536CFC4C}" srcId="{F45A37D6-4ECB-411A-9202-CD6B41A9F78D}" destId="{989E3A19-0D8E-4267-A3B0-8A6D46939F7E}" srcOrd="1" destOrd="0" parTransId="{397F3BEE-9D21-4E8B-8238-BE951F1B4581}" sibTransId="{D1F88E10-8392-4989-9535-2AF23A0A1B48}"/>
    <dgm:cxn modelId="{5489F42C-A4A2-41B6-B8DC-CE4467E8B38F}" srcId="{F45A37D6-4ECB-411A-9202-CD6B41A9F78D}" destId="{D5292664-211A-4EA4-8CAF-89012F51B5A5}" srcOrd="2" destOrd="0" parTransId="{26CCE99F-87A4-4BBB-87AE-7203CBDA2541}" sibTransId="{7D92C4A6-279E-4BDE-842D-EE5FCDD7511D}"/>
    <dgm:cxn modelId="{EDE18F70-8EED-49FF-B8CD-6700AFDC3C6E}" type="presOf" srcId="{F45A37D6-4ECB-411A-9202-CD6B41A9F78D}" destId="{DBC9C046-E373-46F2-9EB8-1F6C3AB998D1}" srcOrd="0" destOrd="0" presId="urn:microsoft.com/office/officeart/2005/8/layout/arrow2"/>
    <dgm:cxn modelId="{CF0F54F8-A1A0-41A6-B272-9AF8CC20F9FA}" type="presOf" srcId="{D5292664-211A-4EA4-8CAF-89012F51B5A5}" destId="{0097CD8F-FC98-4357-BB2B-E5ED8FF05F9D}" srcOrd="0" destOrd="0" presId="urn:microsoft.com/office/officeart/2005/8/layout/arrow2"/>
    <dgm:cxn modelId="{E278AE1B-5B37-4774-BC21-2658B9923B64}" type="presParOf" srcId="{DBC9C046-E373-46F2-9EB8-1F6C3AB998D1}" destId="{A7384DFF-8B10-4AF0-B260-361F47B8BE22}" srcOrd="0" destOrd="0" presId="urn:microsoft.com/office/officeart/2005/8/layout/arrow2"/>
    <dgm:cxn modelId="{05C212A8-0945-4DE7-ACD7-F15C09CEF6B2}" type="presParOf" srcId="{DBC9C046-E373-46F2-9EB8-1F6C3AB998D1}" destId="{F96E3B2E-32CE-4041-923B-8503115C9A33}" srcOrd="1" destOrd="0" presId="urn:microsoft.com/office/officeart/2005/8/layout/arrow2"/>
    <dgm:cxn modelId="{8D27C810-99F8-449D-ADFF-B92BA702DA43}" type="presParOf" srcId="{F96E3B2E-32CE-4041-923B-8503115C9A33}" destId="{88498260-6B32-46E2-BD89-EB210E4197C0}" srcOrd="0" destOrd="0" presId="urn:microsoft.com/office/officeart/2005/8/layout/arrow2"/>
    <dgm:cxn modelId="{526B80FD-2A86-400A-8C79-A8FD920FE862}" type="presParOf" srcId="{F96E3B2E-32CE-4041-923B-8503115C9A33}" destId="{91D0A865-0C93-4D75-BD95-E785D4616A63}" srcOrd="1" destOrd="0" presId="urn:microsoft.com/office/officeart/2005/8/layout/arrow2"/>
    <dgm:cxn modelId="{512E6EC4-3943-42F9-94B0-1DAC00F00369}" type="presParOf" srcId="{F96E3B2E-32CE-4041-923B-8503115C9A33}" destId="{F49714B6-581A-4E5A-98AF-F7FF7B0D9DC8}" srcOrd="2" destOrd="0" presId="urn:microsoft.com/office/officeart/2005/8/layout/arrow2"/>
    <dgm:cxn modelId="{6A47D3B1-720B-460B-A5ED-6089D9F63A89}" type="presParOf" srcId="{F96E3B2E-32CE-4041-923B-8503115C9A33}" destId="{6ED1AB47-E8E5-47ED-BDDD-84443B47CD03}" srcOrd="3" destOrd="0" presId="urn:microsoft.com/office/officeart/2005/8/layout/arrow2"/>
    <dgm:cxn modelId="{AC912982-0021-4013-B517-3768AA5A5712}" type="presParOf" srcId="{F96E3B2E-32CE-4041-923B-8503115C9A33}" destId="{BB4FCCEC-485A-45D6-B1C5-88CBCCEB30BB}" srcOrd="4" destOrd="0" presId="urn:microsoft.com/office/officeart/2005/8/layout/arrow2"/>
    <dgm:cxn modelId="{5B0B3BDE-4608-4DD6-9374-F574CA20CA2A}" type="presParOf" srcId="{F96E3B2E-32CE-4041-923B-8503115C9A33}" destId="{0097CD8F-FC98-4357-BB2B-E5ED8FF05F9D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22C40A-9EF8-4804-8074-51D9C26E9C81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</dgm:pt>
    <dgm:pt modelId="{58CB66FD-AD3F-4FD5-9EEB-BFA3DD616B6A}">
      <dgm:prSet phldrT="[Text]" custT="1"/>
      <dgm:spPr/>
      <dgm:t>
        <a:bodyPr/>
        <a:lstStyle/>
        <a:p>
          <a:r>
            <a:rPr lang="en-US" sz="3600" baseline="0" dirty="0" smtClean="0">
              <a:solidFill>
                <a:schemeClr val="bg2"/>
              </a:solidFill>
            </a:rPr>
            <a:t>Gather Evidence</a:t>
          </a:r>
          <a:endParaRPr lang="en-US" sz="3600" baseline="0" dirty="0">
            <a:solidFill>
              <a:schemeClr val="bg2"/>
            </a:solidFill>
          </a:endParaRPr>
        </a:p>
      </dgm:t>
    </dgm:pt>
    <dgm:pt modelId="{ABF4EA61-D916-4CAD-A4A3-B5293576A236}" type="parTrans" cxnId="{E3FAB3D0-D62A-4E94-B652-2F19D1D79DA6}">
      <dgm:prSet/>
      <dgm:spPr/>
      <dgm:t>
        <a:bodyPr/>
        <a:lstStyle/>
        <a:p>
          <a:endParaRPr lang="en-US"/>
        </a:p>
      </dgm:t>
    </dgm:pt>
    <dgm:pt modelId="{36484B96-0F25-4213-BA3E-91C5AE3A87F7}" type="sibTrans" cxnId="{E3FAB3D0-D62A-4E94-B652-2F19D1D79DA6}">
      <dgm:prSet/>
      <dgm:spPr/>
      <dgm:t>
        <a:bodyPr/>
        <a:lstStyle/>
        <a:p>
          <a:endParaRPr lang="en-US"/>
        </a:p>
      </dgm:t>
    </dgm:pt>
    <dgm:pt modelId="{76831225-9897-40A2-8C37-17438385078D}">
      <dgm:prSet phldrT="[Text]" custT="1"/>
      <dgm:spPr/>
      <dgm:t>
        <a:bodyPr/>
        <a:lstStyle/>
        <a:p>
          <a:r>
            <a:rPr lang="en-US" sz="3600" baseline="0" dirty="0" smtClean="0">
              <a:solidFill>
                <a:schemeClr val="bg2"/>
              </a:solidFill>
            </a:rPr>
            <a:t>Issue Recommended Decision</a:t>
          </a:r>
          <a:endParaRPr lang="en-US" sz="3600" baseline="0" dirty="0">
            <a:solidFill>
              <a:schemeClr val="bg2"/>
            </a:solidFill>
          </a:endParaRPr>
        </a:p>
      </dgm:t>
    </dgm:pt>
    <dgm:pt modelId="{9C83CF1D-2D7A-4136-88D8-044E2EDCE6A4}" type="parTrans" cxnId="{3FDA7F98-2BDC-4546-8580-7CAD552EC9AD}">
      <dgm:prSet/>
      <dgm:spPr/>
      <dgm:t>
        <a:bodyPr/>
        <a:lstStyle/>
        <a:p>
          <a:endParaRPr lang="en-US"/>
        </a:p>
      </dgm:t>
    </dgm:pt>
    <dgm:pt modelId="{4211C090-F510-408C-BD4A-738D8C68F260}" type="sibTrans" cxnId="{3FDA7F98-2BDC-4546-8580-7CAD552EC9AD}">
      <dgm:prSet/>
      <dgm:spPr/>
      <dgm:t>
        <a:bodyPr/>
        <a:lstStyle/>
        <a:p>
          <a:endParaRPr lang="en-US"/>
        </a:p>
      </dgm:t>
    </dgm:pt>
    <dgm:pt modelId="{DE5C121C-8BE6-42AA-9697-A817C510D89D}">
      <dgm:prSet phldrT="[Text]" custT="1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sz="3600" dirty="0" smtClean="0">
              <a:solidFill>
                <a:schemeClr val="bg2"/>
              </a:solidFill>
            </a:rPr>
            <a:t>Respond to Objections</a:t>
          </a:r>
          <a:endParaRPr lang="en-US" sz="3600" dirty="0">
            <a:solidFill>
              <a:schemeClr val="bg2"/>
            </a:solidFill>
          </a:endParaRPr>
        </a:p>
      </dgm:t>
    </dgm:pt>
    <dgm:pt modelId="{4177F994-D12B-4B8E-B53B-B09C169D7F07}" type="parTrans" cxnId="{0C1E32B2-18C7-4A99-AB2C-DCCE9FC60309}">
      <dgm:prSet/>
      <dgm:spPr/>
      <dgm:t>
        <a:bodyPr/>
        <a:lstStyle/>
        <a:p>
          <a:endParaRPr lang="en-US"/>
        </a:p>
      </dgm:t>
    </dgm:pt>
    <dgm:pt modelId="{21B0E87F-09EC-4FF8-B997-8A66C766118B}" type="sibTrans" cxnId="{0C1E32B2-18C7-4A99-AB2C-DCCE9FC60309}">
      <dgm:prSet/>
      <dgm:spPr/>
      <dgm:t>
        <a:bodyPr/>
        <a:lstStyle/>
        <a:p>
          <a:endParaRPr lang="en-US"/>
        </a:p>
      </dgm:t>
    </dgm:pt>
    <dgm:pt modelId="{AE69E15D-5B84-48F0-A98B-986198EA134E}">
      <dgm:prSet phldrT="[Text]" custT="1"/>
      <dgm:spPr/>
      <dgm:t>
        <a:bodyPr/>
        <a:lstStyle/>
        <a:p>
          <a:r>
            <a:rPr lang="en-US" sz="3600" dirty="0" smtClean="0">
              <a:solidFill>
                <a:schemeClr val="bg2"/>
              </a:solidFill>
            </a:rPr>
            <a:t>Issue Final Decision</a:t>
          </a:r>
          <a:endParaRPr lang="en-US" sz="3600" dirty="0">
            <a:solidFill>
              <a:schemeClr val="bg2"/>
            </a:solidFill>
          </a:endParaRPr>
        </a:p>
      </dgm:t>
    </dgm:pt>
    <dgm:pt modelId="{73D93927-AACF-469F-99C3-3C38E79FC985}" type="parTrans" cxnId="{66669E8E-E44C-4431-AECB-8AC4017D9CFE}">
      <dgm:prSet/>
      <dgm:spPr/>
      <dgm:t>
        <a:bodyPr/>
        <a:lstStyle/>
        <a:p>
          <a:endParaRPr lang="en-US"/>
        </a:p>
      </dgm:t>
    </dgm:pt>
    <dgm:pt modelId="{4014738B-FC58-457D-B83B-78953F68DA8C}" type="sibTrans" cxnId="{66669E8E-E44C-4431-AECB-8AC4017D9CFE}">
      <dgm:prSet/>
      <dgm:spPr/>
      <dgm:t>
        <a:bodyPr/>
        <a:lstStyle/>
        <a:p>
          <a:endParaRPr lang="en-US"/>
        </a:p>
      </dgm:t>
    </dgm:pt>
    <dgm:pt modelId="{0A7B120E-4888-425E-B342-5F798C2B64FB}">
      <dgm:prSet phldrT="[Text]" custT="1"/>
      <dgm:spPr/>
      <dgm:t>
        <a:bodyPr/>
        <a:lstStyle/>
        <a:p>
          <a:r>
            <a:rPr lang="en-US" sz="3600" dirty="0" smtClean="0">
              <a:solidFill>
                <a:schemeClr val="bg2"/>
              </a:solidFill>
            </a:rPr>
            <a:t>Pay Benefits</a:t>
          </a:r>
          <a:endParaRPr lang="en-US" sz="3600" dirty="0">
            <a:solidFill>
              <a:schemeClr val="bg2"/>
            </a:solidFill>
          </a:endParaRPr>
        </a:p>
      </dgm:t>
    </dgm:pt>
    <dgm:pt modelId="{A665FB1A-791C-4596-A366-B3B11FA45FED}" type="parTrans" cxnId="{92537BDD-20E7-4ECF-955B-9DC0D6329E19}">
      <dgm:prSet/>
      <dgm:spPr/>
      <dgm:t>
        <a:bodyPr/>
        <a:lstStyle/>
        <a:p>
          <a:endParaRPr lang="en-US"/>
        </a:p>
      </dgm:t>
    </dgm:pt>
    <dgm:pt modelId="{E20BF1C0-E744-4D00-AF56-1CBC32F0D1E3}" type="sibTrans" cxnId="{92537BDD-20E7-4ECF-955B-9DC0D6329E19}">
      <dgm:prSet/>
      <dgm:spPr/>
      <dgm:t>
        <a:bodyPr/>
        <a:lstStyle/>
        <a:p>
          <a:endParaRPr lang="en-US"/>
        </a:p>
      </dgm:t>
    </dgm:pt>
    <dgm:pt modelId="{A9931AF0-8272-4B03-9AAD-7B197894E14C}" type="pres">
      <dgm:prSet presAssocID="{6822C40A-9EF8-4804-8074-51D9C26E9C81}" presName="outerComposite" presStyleCnt="0">
        <dgm:presLayoutVars>
          <dgm:chMax val="5"/>
          <dgm:dir/>
          <dgm:resizeHandles val="exact"/>
        </dgm:presLayoutVars>
      </dgm:prSet>
      <dgm:spPr/>
    </dgm:pt>
    <dgm:pt modelId="{1021D1C9-44BE-4F95-B245-2D676AD4AE9A}" type="pres">
      <dgm:prSet presAssocID="{6822C40A-9EF8-4804-8074-51D9C26E9C81}" presName="dummyMaxCanvas" presStyleCnt="0">
        <dgm:presLayoutVars/>
      </dgm:prSet>
      <dgm:spPr/>
    </dgm:pt>
    <dgm:pt modelId="{96947C4E-CF5A-4846-83F2-D56F1DDA5198}" type="pres">
      <dgm:prSet presAssocID="{6822C40A-9EF8-4804-8074-51D9C26E9C81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82098D-B5F7-4ED9-9F4E-3ED7F8FABAEA}" type="pres">
      <dgm:prSet presAssocID="{6822C40A-9EF8-4804-8074-51D9C26E9C81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F618C4-D07C-4AA9-880B-E6634DC94405}" type="pres">
      <dgm:prSet presAssocID="{6822C40A-9EF8-4804-8074-51D9C26E9C81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898D97-146D-4698-9124-83E2AEAA1282}" type="pres">
      <dgm:prSet presAssocID="{6822C40A-9EF8-4804-8074-51D9C26E9C81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71E883-F14F-4237-8976-0F657973F8AC}" type="pres">
      <dgm:prSet presAssocID="{6822C40A-9EF8-4804-8074-51D9C26E9C81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108F5B-926E-417A-897A-2F295A9F47BF}" type="pres">
      <dgm:prSet presAssocID="{6822C40A-9EF8-4804-8074-51D9C26E9C81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5252B0-5E94-431C-AB3B-6622E405F8C4}" type="pres">
      <dgm:prSet presAssocID="{6822C40A-9EF8-4804-8074-51D9C26E9C81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459FA5-5C45-4BB0-B8B6-CBF26DAC878F}" type="pres">
      <dgm:prSet presAssocID="{6822C40A-9EF8-4804-8074-51D9C26E9C81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C1C585-9168-4079-BFCD-4D84389BC18C}" type="pres">
      <dgm:prSet presAssocID="{6822C40A-9EF8-4804-8074-51D9C26E9C81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EB6AEB-36CF-49E1-A811-940B3BCE2D29}" type="pres">
      <dgm:prSet presAssocID="{6822C40A-9EF8-4804-8074-51D9C26E9C81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175D07-3E38-4C21-A08C-D62BE8A32F09}" type="pres">
      <dgm:prSet presAssocID="{6822C40A-9EF8-4804-8074-51D9C26E9C81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EAD670-4499-4BCE-9C0E-298E34CFB2D2}" type="pres">
      <dgm:prSet presAssocID="{6822C40A-9EF8-4804-8074-51D9C26E9C81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7BE2D-6660-4A17-8331-64351AA72AEE}" type="pres">
      <dgm:prSet presAssocID="{6822C40A-9EF8-4804-8074-51D9C26E9C81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FA8419-6023-422D-8627-2A765436A1AF}" type="pres">
      <dgm:prSet presAssocID="{6822C40A-9EF8-4804-8074-51D9C26E9C81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CE1422-0E55-4625-AEC1-8E60DA403C4E}" type="presOf" srcId="{36484B96-0F25-4213-BA3E-91C5AE3A87F7}" destId="{F8108F5B-926E-417A-897A-2F295A9F47BF}" srcOrd="0" destOrd="0" presId="urn:microsoft.com/office/officeart/2005/8/layout/vProcess5"/>
    <dgm:cxn modelId="{3FDA7F98-2BDC-4546-8580-7CAD552EC9AD}" srcId="{6822C40A-9EF8-4804-8074-51D9C26E9C81}" destId="{76831225-9897-40A2-8C37-17438385078D}" srcOrd="1" destOrd="0" parTransId="{9C83CF1D-2D7A-4136-88D8-044E2EDCE6A4}" sibTransId="{4211C090-F510-408C-BD4A-738D8C68F260}"/>
    <dgm:cxn modelId="{366BF098-3762-424A-AEF1-B1ED013CF133}" type="presOf" srcId="{58CB66FD-AD3F-4FD5-9EEB-BFA3DD616B6A}" destId="{8CEB6AEB-36CF-49E1-A811-940B3BCE2D29}" srcOrd="1" destOrd="0" presId="urn:microsoft.com/office/officeart/2005/8/layout/vProcess5"/>
    <dgm:cxn modelId="{C3FD8FF4-2EAE-4D0A-B0E1-6A5EB4F72E3A}" type="presOf" srcId="{0A7B120E-4888-425E-B342-5F798C2B64FB}" destId="{5BFA8419-6023-422D-8627-2A765436A1AF}" srcOrd="1" destOrd="0" presId="urn:microsoft.com/office/officeart/2005/8/layout/vProcess5"/>
    <dgm:cxn modelId="{24473959-4099-4D95-A2E1-B34825AF3875}" type="presOf" srcId="{21B0E87F-09EC-4FF8-B997-8A66C766118B}" destId="{3C459FA5-5C45-4BB0-B8B6-CBF26DAC878F}" srcOrd="0" destOrd="0" presId="urn:microsoft.com/office/officeart/2005/8/layout/vProcess5"/>
    <dgm:cxn modelId="{0C1E32B2-18C7-4A99-AB2C-DCCE9FC60309}" srcId="{6822C40A-9EF8-4804-8074-51D9C26E9C81}" destId="{DE5C121C-8BE6-42AA-9697-A817C510D89D}" srcOrd="2" destOrd="0" parTransId="{4177F994-D12B-4B8E-B53B-B09C169D7F07}" sibTransId="{21B0E87F-09EC-4FF8-B997-8A66C766118B}"/>
    <dgm:cxn modelId="{6B0B2225-0076-4C13-8DB6-FDEA634FB381}" type="presOf" srcId="{AE69E15D-5B84-48F0-A98B-986198EA134E}" destId="{24B7BE2D-6660-4A17-8331-64351AA72AEE}" srcOrd="1" destOrd="0" presId="urn:microsoft.com/office/officeart/2005/8/layout/vProcess5"/>
    <dgm:cxn modelId="{D2D094AD-B57A-42D2-8649-5E555072ECBC}" type="presOf" srcId="{AE69E15D-5B84-48F0-A98B-986198EA134E}" destId="{A9898D97-146D-4698-9124-83E2AEAA1282}" srcOrd="0" destOrd="0" presId="urn:microsoft.com/office/officeart/2005/8/layout/vProcess5"/>
    <dgm:cxn modelId="{66669E8E-E44C-4431-AECB-8AC4017D9CFE}" srcId="{6822C40A-9EF8-4804-8074-51D9C26E9C81}" destId="{AE69E15D-5B84-48F0-A98B-986198EA134E}" srcOrd="3" destOrd="0" parTransId="{73D93927-AACF-469F-99C3-3C38E79FC985}" sibTransId="{4014738B-FC58-457D-B83B-78953F68DA8C}"/>
    <dgm:cxn modelId="{E3FAB3D0-D62A-4E94-B652-2F19D1D79DA6}" srcId="{6822C40A-9EF8-4804-8074-51D9C26E9C81}" destId="{58CB66FD-AD3F-4FD5-9EEB-BFA3DD616B6A}" srcOrd="0" destOrd="0" parTransId="{ABF4EA61-D916-4CAD-A4A3-B5293576A236}" sibTransId="{36484B96-0F25-4213-BA3E-91C5AE3A87F7}"/>
    <dgm:cxn modelId="{F0603E32-069C-4EFD-B3DA-0ACC9D8B788C}" type="presOf" srcId="{4014738B-FC58-457D-B83B-78953F68DA8C}" destId="{8AC1C585-9168-4079-BFCD-4D84389BC18C}" srcOrd="0" destOrd="0" presId="urn:microsoft.com/office/officeart/2005/8/layout/vProcess5"/>
    <dgm:cxn modelId="{C382355F-5A6D-4823-B201-DDE8C56E39DF}" type="presOf" srcId="{58CB66FD-AD3F-4FD5-9EEB-BFA3DD616B6A}" destId="{96947C4E-CF5A-4846-83F2-D56F1DDA5198}" srcOrd="0" destOrd="0" presId="urn:microsoft.com/office/officeart/2005/8/layout/vProcess5"/>
    <dgm:cxn modelId="{95711A2C-4010-4D4F-87D3-6B4E43165603}" type="presOf" srcId="{DE5C121C-8BE6-42AA-9697-A817C510D89D}" destId="{C4F618C4-D07C-4AA9-880B-E6634DC94405}" srcOrd="0" destOrd="0" presId="urn:microsoft.com/office/officeart/2005/8/layout/vProcess5"/>
    <dgm:cxn modelId="{95A8E745-E72C-463F-9B31-D6AEACA0D91B}" type="presOf" srcId="{76831225-9897-40A2-8C37-17438385078D}" destId="{8382098D-B5F7-4ED9-9F4E-3ED7F8FABAEA}" srcOrd="0" destOrd="0" presId="urn:microsoft.com/office/officeart/2005/8/layout/vProcess5"/>
    <dgm:cxn modelId="{36B9A2DF-DED2-4AE3-A299-1A21147978C8}" type="presOf" srcId="{DE5C121C-8BE6-42AA-9697-A817C510D89D}" destId="{A1EAD670-4499-4BCE-9C0E-298E34CFB2D2}" srcOrd="1" destOrd="0" presId="urn:microsoft.com/office/officeart/2005/8/layout/vProcess5"/>
    <dgm:cxn modelId="{A9642B55-DFFF-4365-A82E-C2438234019B}" type="presOf" srcId="{6822C40A-9EF8-4804-8074-51D9C26E9C81}" destId="{A9931AF0-8272-4B03-9AAD-7B197894E14C}" srcOrd="0" destOrd="0" presId="urn:microsoft.com/office/officeart/2005/8/layout/vProcess5"/>
    <dgm:cxn modelId="{87FE8314-4973-46EA-B62F-05ABC97CFF22}" type="presOf" srcId="{76831225-9897-40A2-8C37-17438385078D}" destId="{E1175D07-3E38-4C21-A08C-D62BE8A32F09}" srcOrd="1" destOrd="0" presId="urn:microsoft.com/office/officeart/2005/8/layout/vProcess5"/>
    <dgm:cxn modelId="{35F7E390-6EEC-4D60-BCE0-0D55615C3CA8}" type="presOf" srcId="{4211C090-F510-408C-BD4A-738D8C68F260}" destId="{165252B0-5E94-431C-AB3B-6622E405F8C4}" srcOrd="0" destOrd="0" presId="urn:microsoft.com/office/officeart/2005/8/layout/vProcess5"/>
    <dgm:cxn modelId="{78960B78-1902-4404-8FA3-A0EDEB1B7D2B}" type="presOf" srcId="{0A7B120E-4888-425E-B342-5F798C2B64FB}" destId="{EE71E883-F14F-4237-8976-0F657973F8AC}" srcOrd="0" destOrd="0" presId="urn:microsoft.com/office/officeart/2005/8/layout/vProcess5"/>
    <dgm:cxn modelId="{92537BDD-20E7-4ECF-955B-9DC0D6329E19}" srcId="{6822C40A-9EF8-4804-8074-51D9C26E9C81}" destId="{0A7B120E-4888-425E-B342-5F798C2B64FB}" srcOrd="4" destOrd="0" parTransId="{A665FB1A-791C-4596-A366-B3B11FA45FED}" sibTransId="{E20BF1C0-E744-4D00-AF56-1CBC32F0D1E3}"/>
    <dgm:cxn modelId="{983646AB-B1A1-4174-A4B4-1DC7CE41B5A2}" type="presParOf" srcId="{A9931AF0-8272-4B03-9AAD-7B197894E14C}" destId="{1021D1C9-44BE-4F95-B245-2D676AD4AE9A}" srcOrd="0" destOrd="0" presId="urn:microsoft.com/office/officeart/2005/8/layout/vProcess5"/>
    <dgm:cxn modelId="{9C6EC194-A16F-406A-A738-12C8F8E27CB1}" type="presParOf" srcId="{A9931AF0-8272-4B03-9AAD-7B197894E14C}" destId="{96947C4E-CF5A-4846-83F2-D56F1DDA5198}" srcOrd="1" destOrd="0" presId="urn:microsoft.com/office/officeart/2005/8/layout/vProcess5"/>
    <dgm:cxn modelId="{4EB34EB7-BCE8-418C-8F37-C1F67C203F86}" type="presParOf" srcId="{A9931AF0-8272-4B03-9AAD-7B197894E14C}" destId="{8382098D-B5F7-4ED9-9F4E-3ED7F8FABAEA}" srcOrd="2" destOrd="0" presId="urn:microsoft.com/office/officeart/2005/8/layout/vProcess5"/>
    <dgm:cxn modelId="{0B628D5C-4CC5-47AD-A827-DF92AD0E3346}" type="presParOf" srcId="{A9931AF0-8272-4B03-9AAD-7B197894E14C}" destId="{C4F618C4-D07C-4AA9-880B-E6634DC94405}" srcOrd="3" destOrd="0" presId="urn:microsoft.com/office/officeart/2005/8/layout/vProcess5"/>
    <dgm:cxn modelId="{E4005EDD-4B79-4DFF-9C92-051035808B3F}" type="presParOf" srcId="{A9931AF0-8272-4B03-9AAD-7B197894E14C}" destId="{A9898D97-146D-4698-9124-83E2AEAA1282}" srcOrd="4" destOrd="0" presId="urn:microsoft.com/office/officeart/2005/8/layout/vProcess5"/>
    <dgm:cxn modelId="{26580ACE-4719-4F33-8658-0EF6FDD3FCAE}" type="presParOf" srcId="{A9931AF0-8272-4B03-9AAD-7B197894E14C}" destId="{EE71E883-F14F-4237-8976-0F657973F8AC}" srcOrd="5" destOrd="0" presId="urn:microsoft.com/office/officeart/2005/8/layout/vProcess5"/>
    <dgm:cxn modelId="{6DEA92FF-F05B-47AD-B62E-D9810DB95BB4}" type="presParOf" srcId="{A9931AF0-8272-4B03-9AAD-7B197894E14C}" destId="{F8108F5B-926E-417A-897A-2F295A9F47BF}" srcOrd="6" destOrd="0" presId="urn:microsoft.com/office/officeart/2005/8/layout/vProcess5"/>
    <dgm:cxn modelId="{2F783540-DD4A-42A5-9338-FB70FA01F5F3}" type="presParOf" srcId="{A9931AF0-8272-4B03-9AAD-7B197894E14C}" destId="{165252B0-5E94-431C-AB3B-6622E405F8C4}" srcOrd="7" destOrd="0" presId="urn:microsoft.com/office/officeart/2005/8/layout/vProcess5"/>
    <dgm:cxn modelId="{736BA1E0-CD0E-4BEC-8E17-CEEF716E2199}" type="presParOf" srcId="{A9931AF0-8272-4B03-9AAD-7B197894E14C}" destId="{3C459FA5-5C45-4BB0-B8B6-CBF26DAC878F}" srcOrd="8" destOrd="0" presId="urn:microsoft.com/office/officeart/2005/8/layout/vProcess5"/>
    <dgm:cxn modelId="{5F577105-2DE8-433A-9CE1-0F84155EECD1}" type="presParOf" srcId="{A9931AF0-8272-4B03-9AAD-7B197894E14C}" destId="{8AC1C585-9168-4079-BFCD-4D84389BC18C}" srcOrd="9" destOrd="0" presId="urn:microsoft.com/office/officeart/2005/8/layout/vProcess5"/>
    <dgm:cxn modelId="{F7604BDC-931E-4DEF-8FB2-E763AECB2D8A}" type="presParOf" srcId="{A9931AF0-8272-4B03-9AAD-7B197894E14C}" destId="{8CEB6AEB-36CF-49E1-A811-940B3BCE2D29}" srcOrd="10" destOrd="0" presId="urn:microsoft.com/office/officeart/2005/8/layout/vProcess5"/>
    <dgm:cxn modelId="{0CDE7672-4719-496B-A868-87D63AB1E09A}" type="presParOf" srcId="{A9931AF0-8272-4B03-9AAD-7B197894E14C}" destId="{E1175D07-3E38-4C21-A08C-D62BE8A32F09}" srcOrd="11" destOrd="0" presId="urn:microsoft.com/office/officeart/2005/8/layout/vProcess5"/>
    <dgm:cxn modelId="{EFEE5CEF-F211-46A0-AB49-3A9A4E0BCFF5}" type="presParOf" srcId="{A9931AF0-8272-4B03-9AAD-7B197894E14C}" destId="{A1EAD670-4499-4BCE-9C0E-298E34CFB2D2}" srcOrd="12" destOrd="0" presId="urn:microsoft.com/office/officeart/2005/8/layout/vProcess5"/>
    <dgm:cxn modelId="{C951C682-2952-4A36-9119-5094F500F34A}" type="presParOf" srcId="{A9931AF0-8272-4B03-9AAD-7B197894E14C}" destId="{24B7BE2D-6660-4A17-8331-64351AA72AEE}" srcOrd="13" destOrd="0" presId="urn:microsoft.com/office/officeart/2005/8/layout/vProcess5"/>
    <dgm:cxn modelId="{E881B7D7-1015-4447-8A43-2798654A1F05}" type="presParOf" srcId="{A9931AF0-8272-4B03-9AAD-7B197894E14C}" destId="{5BFA8419-6023-422D-8627-2A765436A1A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1E6CF-A791-4907-9F36-3AA07B1974AC}">
      <dsp:nvSpPr>
        <dsp:cNvPr id="0" name=""/>
        <dsp:cNvSpPr/>
      </dsp:nvSpPr>
      <dsp:spPr>
        <a:xfrm>
          <a:off x="3291839" y="552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Employment</a:t>
          </a:r>
          <a:endParaRPr lang="en-US" sz="36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Medical</a:t>
          </a:r>
          <a:endParaRPr lang="en-US" sz="36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Survivors</a:t>
          </a:r>
          <a:endParaRPr lang="en-US" sz="3600" kern="1200" dirty="0"/>
        </a:p>
      </dsp:txBody>
      <dsp:txXfrm>
        <a:off x="3291839" y="269889"/>
        <a:ext cx="4129750" cy="1616020"/>
      </dsp:txXfrm>
    </dsp:sp>
    <dsp:sp modelId="{32EB023A-BFFF-467A-AFEC-C0BFB3E37D95}">
      <dsp:nvSpPr>
        <dsp:cNvPr id="0" name=""/>
        <dsp:cNvSpPr/>
      </dsp:nvSpPr>
      <dsp:spPr>
        <a:xfrm>
          <a:off x="0" y="552"/>
          <a:ext cx="329184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Part B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(</a:t>
          </a:r>
          <a:r>
            <a:rPr lang="en-US" sz="3600" kern="1200" dirty="0" smtClean="0"/>
            <a:t>Enacted 2000)</a:t>
          </a:r>
          <a:endParaRPr lang="en-US" sz="3600" kern="1200" dirty="0"/>
        </a:p>
      </dsp:txBody>
      <dsp:txXfrm>
        <a:off x="105183" y="105735"/>
        <a:ext cx="3081474" cy="1944328"/>
      </dsp:txXfrm>
    </dsp:sp>
    <dsp:sp modelId="{B88F5EB9-3EE4-4EB1-9094-76BCFF86117D}">
      <dsp:nvSpPr>
        <dsp:cNvPr id="0" name=""/>
        <dsp:cNvSpPr/>
      </dsp:nvSpPr>
      <dsp:spPr>
        <a:xfrm>
          <a:off x="3291839" y="2370716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Employment</a:t>
          </a:r>
          <a:endParaRPr lang="en-US" sz="36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Medical</a:t>
          </a:r>
          <a:endParaRPr lang="en-US" sz="36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Survivors</a:t>
          </a:r>
          <a:endParaRPr lang="en-US" sz="3600" kern="1200" dirty="0"/>
        </a:p>
      </dsp:txBody>
      <dsp:txXfrm>
        <a:off x="3291839" y="2640053"/>
        <a:ext cx="4129750" cy="1616020"/>
      </dsp:txXfrm>
    </dsp:sp>
    <dsp:sp modelId="{A0B6A3A6-F10C-4E23-804B-F7E1B4D74392}">
      <dsp:nvSpPr>
        <dsp:cNvPr id="0" name=""/>
        <dsp:cNvSpPr/>
      </dsp:nvSpPr>
      <dsp:spPr>
        <a:xfrm>
          <a:off x="0" y="2370716"/>
          <a:ext cx="329184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Part E (</a:t>
          </a:r>
          <a:r>
            <a:rPr lang="en-US" sz="3600" kern="1200" dirty="0" smtClean="0"/>
            <a:t>Enacted 2004)</a:t>
          </a:r>
          <a:endParaRPr lang="en-US" sz="3600" kern="1200" dirty="0"/>
        </a:p>
      </dsp:txBody>
      <dsp:txXfrm>
        <a:off x="105183" y="2475899"/>
        <a:ext cx="3081474" cy="19443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84DFF-8B10-4AF0-B260-361F47B8BE22}">
      <dsp:nvSpPr>
        <dsp:cNvPr id="0" name=""/>
        <dsp:cNvSpPr/>
      </dsp:nvSpPr>
      <dsp:spPr>
        <a:xfrm>
          <a:off x="533423" y="0"/>
          <a:ext cx="7241540" cy="4525963"/>
        </a:xfrm>
        <a:prstGeom prst="swooshArrow">
          <a:avLst>
            <a:gd name="adj1" fmla="val 25000"/>
            <a:gd name="adj2" fmla="val 25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498260-6B32-46E2-BD89-EB210E4197C0}">
      <dsp:nvSpPr>
        <dsp:cNvPr id="0" name=""/>
        <dsp:cNvSpPr/>
      </dsp:nvSpPr>
      <dsp:spPr>
        <a:xfrm>
          <a:off x="1413705" y="3123819"/>
          <a:ext cx="188280" cy="1882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D0A865-0C93-4D75-BD95-E785D4616A63}">
      <dsp:nvSpPr>
        <dsp:cNvPr id="0" name=""/>
        <dsp:cNvSpPr/>
      </dsp:nvSpPr>
      <dsp:spPr>
        <a:xfrm>
          <a:off x="1507845" y="3428999"/>
          <a:ext cx="1687279" cy="885923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766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baseline="0" dirty="0" smtClean="0">
              <a:solidFill>
                <a:srgbClr val="FFFF00"/>
              </a:solidFill>
            </a:rPr>
            <a:t>File claim</a:t>
          </a:r>
          <a:endParaRPr lang="en-US" sz="2800" b="1" kern="1200" baseline="0" dirty="0">
            <a:solidFill>
              <a:srgbClr val="FFFF00"/>
            </a:solidFill>
          </a:endParaRPr>
        </a:p>
      </dsp:txBody>
      <dsp:txXfrm>
        <a:off x="1507845" y="3428999"/>
        <a:ext cx="1687279" cy="885923"/>
      </dsp:txXfrm>
    </dsp:sp>
    <dsp:sp modelId="{F49714B6-581A-4E5A-98AF-F7FF7B0D9DC8}">
      <dsp:nvSpPr>
        <dsp:cNvPr id="0" name=""/>
        <dsp:cNvSpPr/>
      </dsp:nvSpPr>
      <dsp:spPr>
        <a:xfrm>
          <a:off x="3124200" y="1905000"/>
          <a:ext cx="340352" cy="3403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D1AB47-E8E5-47ED-BDDD-84443B47CD03}">
      <dsp:nvSpPr>
        <dsp:cNvPr id="0" name=""/>
        <dsp:cNvSpPr/>
      </dsp:nvSpPr>
      <dsp:spPr>
        <a:xfrm>
          <a:off x="3047999" y="2514604"/>
          <a:ext cx="1890354" cy="731792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346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baseline="0" dirty="0" smtClean="0">
              <a:solidFill>
                <a:srgbClr val="FFFF00"/>
              </a:solidFill>
            </a:rPr>
            <a:t>Submit evidence</a:t>
          </a:r>
          <a:endParaRPr lang="en-US" sz="2800" b="1" kern="1200" baseline="0" dirty="0">
            <a:solidFill>
              <a:srgbClr val="FFFF00"/>
            </a:solidFill>
          </a:endParaRPr>
        </a:p>
      </dsp:txBody>
      <dsp:txXfrm>
        <a:off x="3047999" y="2514604"/>
        <a:ext cx="1890354" cy="731792"/>
      </dsp:txXfrm>
    </dsp:sp>
    <dsp:sp modelId="{BB4FCCEC-485A-45D6-B1C5-88CBCCEB30BB}">
      <dsp:nvSpPr>
        <dsp:cNvPr id="0" name=""/>
        <dsp:cNvSpPr/>
      </dsp:nvSpPr>
      <dsp:spPr>
        <a:xfrm>
          <a:off x="5486402" y="1066800"/>
          <a:ext cx="470700" cy="4707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97CD8F-FC98-4357-BB2B-E5ED8FF05F9D}">
      <dsp:nvSpPr>
        <dsp:cNvPr id="0" name=""/>
        <dsp:cNvSpPr/>
      </dsp:nvSpPr>
      <dsp:spPr>
        <a:xfrm>
          <a:off x="5105399" y="2057402"/>
          <a:ext cx="2882718" cy="572363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414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baseline="0" dirty="0" smtClean="0">
              <a:solidFill>
                <a:srgbClr val="FFFF00"/>
              </a:solidFill>
            </a:rPr>
            <a:t>Respond               to letters from DOL </a:t>
          </a:r>
          <a:endParaRPr lang="en-US" sz="2800" b="1" kern="1200" baseline="0" dirty="0">
            <a:solidFill>
              <a:srgbClr val="FFFF00"/>
            </a:solidFill>
          </a:endParaRPr>
        </a:p>
      </dsp:txBody>
      <dsp:txXfrm>
        <a:off x="5105399" y="2057402"/>
        <a:ext cx="2882718" cy="5723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47C4E-CF5A-4846-83F2-D56F1DDA5198}">
      <dsp:nvSpPr>
        <dsp:cNvPr id="0" name=""/>
        <dsp:cNvSpPr/>
      </dsp:nvSpPr>
      <dsp:spPr>
        <a:xfrm>
          <a:off x="0" y="0"/>
          <a:ext cx="6336792" cy="94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bg2"/>
              </a:solidFill>
            </a:rPr>
            <a:t>Gather Evidence</a:t>
          </a:r>
          <a:endParaRPr lang="en-US" sz="3600" kern="1200" baseline="0" dirty="0">
            <a:solidFill>
              <a:schemeClr val="bg2"/>
            </a:solidFill>
          </a:endParaRPr>
        </a:p>
      </dsp:txBody>
      <dsp:txXfrm>
        <a:off x="27719" y="27719"/>
        <a:ext cx="5204819" cy="890966"/>
      </dsp:txXfrm>
    </dsp:sp>
    <dsp:sp modelId="{8382098D-B5F7-4ED9-9F4E-3ED7F8FABAEA}">
      <dsp:nvSpPr>
        <dsp:cNvPr id="0" name=""/>
        <dsp:cNvSpPr/>
      </dsp:nvSpPr>
      <dsp:spPr>
        <a:xfrm>
          <a:off x="473202" y="1077849"/>
          <a:ext cx="6336792" cy="94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 smtClean="0">
              <a:solidFill>
                <a:schemeClr val="bg2"/>
              </a:solidFill>
            </a:rPr>
            <a:t>Issue Recommended Decision</a:t>
          </a:r>
          <a:endParaRPr lang="en-US" sz="3600" kern="1200" baseline="0" dirty="0">
            <a:solidFill>
              <a:schemeClr val="bg2"/>
            </a:solidFill>
          </a:endParaRPr>
        </a:p>
      </dsp:txBody>
      <dsp:txXfrm>
        <a:off x="500921" y="1105568"/>
        <a:ext cx="5192989" cy="890966"/>
      </dsp:txXfrm>
    </dsp:sp>
    <dsp:sp modelId="{C4F618C4-D07C-4AA9-880B-E6634DC94405}">
      <dsp:nvSpPr>
        <dsp:cNvPr id="0" name=""/>
        <dsp:cNvSpPr/>
      </dsp:nvSpPr>
      <dsp:spPr>
        <a:xfrm>
          <a:off x="946404" y="2155698"/>
          <a:ext cx="6336792" cy="94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bg2"/>
              </a:solidFill>
            </a:rPr>
            <a:t>Respond to Objections</a:t>
          </a:r>
          <a:endParaRPr lang="en-US" sz="3600" kern="1200" dirty="0">
            <a:solidFill>
              <a:schemeClr val="bg2"/>
            </a:solidFill>
          </a:endParaRPr>
        </a:p>
      </dsp:txBody>
      <dsp:txXfrm>
        <a:off x="974123" y="2183417"/>
        <a:ext cx="5192989" cy="890966"/>
      </dsp:txXfrm>
    </dsp:sp>
    <dsp:sp modelId="{A9898D97-146D-4698-9124-83E2AEAA1282}">
      <dsp:nvSpPr>
        <dsp:cNvPr id="0" name=""/>
        <dsp:cNvSpPr/>
      </dsp:nvSpPr>
      <dsp:spPr>
        <a:xfrm>
          <a:off x="1419605" y="3233547"/>
          <a:ext cx="6336792" cy="94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bg2"/>
              </a:solidFill>
            </a:rPr>
            <a:t>Issue Final Decision</a:t>
          </a:r>
          <a:endParaRPr lang="en-US" sz="3600" kern="1200" dirty="0">
            <a:solidFill>
              <a:schemeClr val="bg2"/>
            </a:solidFill>
          </a:endParaRPr>
        </a:p>
      </dsp:txBody>
      <dsp:txXfrm>
        <a:off x="1447324" y="3261266"/>
        <a:ext cx="5192989" cy="890966"/>
      </dsp:txXfrm>
    </dsp:sp>
    <dsp:sp modelId="{EE71E883-F14F-4237-8976-0F657973F8AC}">
      <dsp:nvSpPr>
        <dsp:cNvPr id="0" name=""/>
        <dsp:cNvSpPr/>
      </dsp:nvSpPr>
      <dsp:spPr>
        <a:xfrm>
          <a:off x="1892808" y="4311396"/>
          <a:ext cx="6336792" cy="94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bg2"/>
              </a:solidFill>
            </a:rPr>
            <a:t>Pay Benefits</a:t>
          </a:r>
          <a:endParaRPr lang="en-US" sz="3600" kern="1200" dirty="0">
            <a:solidFill>
              <a:schemeClr val="bg2"/>
            </a:solidFill>
          </a:endParaRPr>
        </a:p>
      </dsp:txBody>
      <dsp:txXfrm>
        <a:off x="1920527" y="4339115"/>
        <a:ext cx="5192989" cy="890966"/>
      </dsp:txXfrm>
    </dsp:sp>
    <dsp:sp modelId="{F8108F5B-926E-417A-897A-2F295A9F47BF}">
      <dsp:nvSpPr>
        <dsp:cNvPr id="0" name=""/>
        <dsp:cNvSpPr/>
      </dsp:nvSpPr>
      <dsp:spPr>
        <a:xfrm>
          <a:off x="5721629" y="691400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5860040" y="691400"/>
        <a:ext cx="338340" cy="462909"/>
      </dsp:txXfrm>
    </dsp:sp>
    <dsp:sp modelId="{165252B0-5E94-431C-AB3B-6622E405F8C4}">
      <dsp:nvSpPr>
        <dsp:cNvPr id="0" name=""/>
        <dsp:cNvSpPr/>
      </dsp:nvSpPr>
      <dsp:spPr>
        <a:xfrm>
          <a:off x="6194831" y="1769249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333242" y="1769249"/>
        <a:ext cx="338340" cy="462909"/>
      </dsp:txXfrm>
    </dsp:sp>
    <dsp:sp modelId="{3C459FA5-5C45-4BB0-B8B6-CBF26DAC878F}">
      <dsp:nvSpPr>
        <dsp:cNvPr id="0" name=""/>
        <dsp:cNvSpPr/>
      </dsp:nvSpPr>
      <dsp:spPr>
        <a:xfrm>
          <a:off x="6668033" y="2831325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806444" y="2831325"/>
        <a:ext cx="338340" cy="462909"/>
      </dsp:txXfrm>
    </dsp:sp>
    <dsp:sp modelId="{8AC1C585-9168-4079-BFCD-4D84389BC18C}">
      <dsp:nvSpPr>
        <dsp:cNvPr id="0" name=""/>
        <dsp:cNvSpPr/>
      </dsp:nvSpPr>
      <dsp:spPr>
        <a:xfrm>
          <a:off x="7141235" y="3919689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7279646" y="3919689"/>
        <a:ext cx="338340" cy="462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3" tIns="45821" rIns="91643" bIns="45821" numCol="1" anchor="t" anchorCtr="0" compatLnSpc="1">
            <a:prstTxWarp prst="textNoShape">
              <a:avLst/>
            </a:prstTxWarp>
          </a:bodyPr>
          <a:lstStyle>
            <a:lvl1pPr algn="l" defTabSz="917021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3" tIns="45821" rIns="91643" bIns="45821" numCol="1" anchor="t" anchorCtr="0" compatLnSpc="1">
            <a:prstTxWarp prst="textNoShape">
              <a:avLst/>
            </a:prstTxWarp>
          </a:bodyPr>
          <a:lstStyle>
            <a:lvl1pPr algn="r" defTabSz="917021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3" tIns="45821" rIns="91643" bIns="45821" numCol="1" anchor="b" anchorCtr="0" compatLnSpc="1">
            <a:prstTxWarp prst="textNoShape">
              <a:avLst/>
            </a:prstTxWarp>
          </a:bodyPr>
          <a:lstStyle>
            <a:lvl1pPr algn="l" defTabSz="917021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3" tIns="45821" rIns="91643" bIns="45821" numCol="1" anchor="b" anchorCtr="0" compatLnSpc="1">
            <a:prstTxWarp prst="textNoShape">
              <a:avLst/>
            </a:prstTxWarp>
          </a:bodyPr>
          <a:lstStyle>
            <a:lvl1pPr algn="r" defTabSz="917021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9C13F478-A5AA-4C64-B12C-7B20761B4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077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9" tIns="46655" rIns="93309" bIns="46655" numCol="1" anchor="t" anchorCtr="0" compatLnSpc="1">
            <a:prstTxWarp prst="textNoShape">
              <a:avLst/>
            </a:prstTxWarp>
          </a:bodyPr>
          <a:lstStyle>
            <a:lvl1pPr algn="l" defTabSz="931603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9" tIns="46655" rIns="93309" bIns="46655" numCol="1" anchor="t" anchorCtr="0" compatLnSpc="1">
            <a:prstTxWarp prst="textNoShape">
              <a:avLst/>
            </a:prstTxWarp>
          </a:bodyPr>
          <a:lstStyle>
            <a:lvl1pPr algn="r" defTabSz="931603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9750" cy="418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9" tIns="46655" rIns="93309" bIns="46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9" tIns="46655" rIns="93309" bIns="46655" numCol="1" anchor="b" anchorCtr="0" compatLnSpc="1">
            <a:prstTxWarp prst="textNoShape">
              <a:avLst/>
            </a:prstTxWarp>
          </a:bodyPr>
          <a:lstStyle>
            <a:lvl1pPr algn="l" defTabSz="931603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9" tIns="46655" rIns="93309" bIns="46655" numCol="1" anchor="b" anchorCtr="0" compatLnSpc="1">
            <a:prstTxWarp prst="textNoShape">
              <a:avLst/>
            </a:prstTxWarp>
          </a:bodyPr>
          <a:lstStyle>
            <a:lvl1pPr algn="r" defTabSz="931603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A3D3F0C3-98BA-4812-AF05-86E8A2896C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878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5650" indent="-288925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363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8775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708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542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14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86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58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FDF5D4-54D2-440E-90D6-16D08B1A482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0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21188"/>
            <a:ext cx="5149850" cy="4191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102" tIns="45242" rIns="92102" bIns="45242"/>
          <a:lstStyle/>
          <a:p>
            <a:pPr eaLnBrk="1" hangingPunct="1"/>
            <a:endParaRPr lang="en-US" altLang="en-US" smtClean="0"/>
          </a:p>
        </p:txBody>
      </p:sp>
      <p:sp>
        <p:nvSpPr>
          <p:cNvPr id="3379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3263"/>
            <a:ext cx="4637088" cy="347821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5650" indent="-288925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363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8775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708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542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14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86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58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F425691-D70B-43DA-BEDE-2EB26D340B3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5650" indent="-288925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363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8775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708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542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14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86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58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1BB8D03-67AA-4EEF-8A76-890C1FAB7CA1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5650" indent="-288925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363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8775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708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542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14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86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58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35E967C-6A94-4833-8554-2D3912A33A58}" type="slidenum">
              <a:rPr lang="en-US" altLang="en-US" smtClean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5650" indent="-288925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363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8775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708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542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14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86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58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FB28B13-14C6-4D92-8A4A-F8B8B89511CB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37891" name="Rectangle 7"/>
          <p:cNvSpPr txBox="1">
            <a:spLocks noGrp="1" noChangeArrowheads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09" tIns="46655" rIns="93309" bIns="46655" anchor="b"/>
          <a:lstStyle>
            <a:lvl1pPr algn="l" defTabSz="9128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128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128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128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128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6399855-9CA7-421A-91D8-6DEC6F1E7C20}" type="slidenum">
              <a:rPr lang="en-US" altLang="en-US" b="0" u="none"/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 b="0" u="none"/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21188"/>
            <a:ext cx="5621338" cy="4187825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96D1F05-866C-4AD7-BA70-70ED620EAD4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3263"/>
            <a:ext cx="4638675" cy="3478212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625" y="4421188"/>
            <a:ext cx="5149850" cy="4191000"/>
          </a:xfrm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363" indent="-284163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413" indent="-227013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613" indent="-227013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813" indent="-227013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3013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0213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413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613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19B8056-04C7-4125-802C-048A07F70D03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57725" cy="34925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263" y="4424363"/>
            <a:ext cx="5616575" cy="4186237"/>
          </a:xfrm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363" indent="-284163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413" indent="-227013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613" indent="-227013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813" indent="-227013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3013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0213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413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613" indent="-227013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B04B9B9-0E7D-4F07-A7ED-7B807BBA7C09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2941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2942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2914D-A897-4CB8-A52A-6B49BA75B5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03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B0509-979D-4F11-A122-5CEE45004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6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7841E-C714-43E7-A2B1-96080CE1E8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91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BB4F1-A95C-406D-9C6D-4A71DA7F1C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0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DF7B5-641D-4D3E-8BCB-FFE710EADC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392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225F5-4E57-49AC-922C-B9C1DB0DE2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298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ED421-31C0-4C7C-B52C-D77C7BEA73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705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298F5-981B-4B57-9743-EF3DA29FA7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587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3F1F4-241E-4A99-A0D2-657742CA4B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370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F604B-6300-4513-8D4C-D5ED058BF1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16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2DC9D-E49A-47E0-81B6-78DCD1B518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057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4ABD0-BABE-42EB-8C18-049BBF3F74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83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9935B-CD86-471F-80A1-C54590D6FE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5029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6EF04-344D-4DA4-A8A3-B619923771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0678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5C393-BCB1-4125-8B34-CDE90B4144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3768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0FBB1-63F6-4EEC-9C9E-34A7B00165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69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7B35E-7739-4D87-83D2-29354335F3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460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2941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2942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7795D-C21B-43A7-88D8-FDACF95F84A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42314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89E8A-CD31-4B13-9E36-057315EA85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12578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D5A26-FA3D-410E-944F-11B5D26A95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083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8A6CE-C9E4-4DAF-980C-BA348F97D9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3100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15BBE-049C-4C42-BF38-0D4AB2FCD0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8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F2707-11D0-4ACF-8EF5-7F728CD38B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058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CC81F-5FC3-453D-935B-5084D0934F3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89942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56BAF-E14B-4E32-9FEB-2C25D6F405E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5651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672DB-0C18-4190-B4EC-7F4AFC3789D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1644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F86CC-5EC6-4D71-9B0C-02ECA9AC60E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84721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163B-0902-45AF-BC62-256C4D97EBD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6135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4F5BF-F96C-490D-A893-D6D0413B939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9462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F3511-6884-4E19-A58D-5B729C02BEE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638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BAE1B-A659-4A95-BFE9-76FE63EA98C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43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CD2F6-3861-4548-AA4C-336C231AF2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65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D2322-2D54-4539-93A5-9C83DB9C48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02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0BD31-6830-491B-B8AF-7A8F3454AB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91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3B244-1BEF-4C8C-A6C8-5D95325C89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2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109EF-F6D8-48D0-B650-20423CD318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500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0CE00-1C29-411A-8D7F-5F6B8470B9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8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88EDA621-9931-4FC3-B403-EE46BB71F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2839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52839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2839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2839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839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839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8400" name="Line 16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201" r:id="rId1"/>
    <p:sldLayoutId id="2147485166" r:id="rId2"/>
    <p:sldLayoutId id="2147485167" r:id="rId3"/>
    <p:sldLayoutId id="2147485168" r:id="rId4"/>
    <p:sldLayoutId id="2147485169" r:id="rId5"/>
    <p:sldLayoutId id="2147485170" r:id="rId6"/>
    <p:sldLayoutId id="2147485171" r:id="rId7"/>
    <p:sldLayoutId id="2147485172" r:id="rId8"/>
    <p:sldLayoutId id="2147485173" r:id="rId9"/>
    <p:sldLayoutId id="2147485174" r:id="rId10"/>
    <p:sldLayoutId id="2147485175" r:id="rId11"/>
    <p:sldLayoutId id="2147485176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902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 u="none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02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u="none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02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u="none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64193CD-8EB1-43C1-A34E-C445D5AE7F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77" r:id="rId1"/>
    <p:sldLayoutId id="2147485178" r:id="rId2"/>
    <p:sldLayoutId id="2147485179" r:id="rId3"/>
    <p:sldLayoutId id="2147485180" r:id="rId4"/>
    <p:sldLayoutId id="2147485181" r:id="rId5"/>
    <p:sldLayoutId id="2147485182" r:id="rId6"/>
    <p:sldLayoutId id="2147485183" r:id="rId7"/>
    <p:sldLayoutId id="2147485184" r:id="rId8"/>
    <p:sldLayoutId id="2147485185" r:id="rId9"/>
    <p:sldLayoutId id="2147485186" r:id="rId10"/>
    <p:sldLayoutId id="2147485187" r:id="rId11"/>
    <p:sldLayoutId id="214748518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u="none">
                <a:solidFill>
                  <a:srgbClr val="FFFFFF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u="none">
                <a:solidFill>
                  <a:srgbClr val="FFFFFF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A8E02EE5-4D29-4AB2-BDEA-A24D02CABFC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08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2839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52839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2839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2839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2839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u="none">
                <a:solidFill>
                  <a:srgbClr val="FFFFFF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839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28400" name="Line 16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202" r:id="rId1"/>
    <p:sldLayoutId id="2147485189" r:id="rId2"/>
    <p:sldLayoutId id="2147485190" r:id="rId3"/>
    <p:sldLayoutId id="2147485191" r:id="rId4"/>
    <p:sldLayoutId id="2147485192" r:id="rId5"/>
    <p:sldLayoutId id="2147485193" r:id="rId6"/>
    <p:sldLayoutId id="2147485194" r:id="rId7"/>
    <p:sldLayoutId id="2147485195" r:id="rId8"/>
    <p:sldLayoutId id="2147485196" r:id="rId9"/>
    <p:sldLayoutId id="2147485197" r:id="rId10"/>
    <p:sldLayoutId id="2147485198" r:id="rId11"/>
    <p:sldLayoutId id="2147485199" r:id="rId12"/>
    <p:sldLayoutId id="214748520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ehss.energy.gov/Search/Facility/findfacility.aspx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4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838200"/>
            <a:ext cx="8229600" cy="1219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Energy Employees Occupational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Illness Compensation Program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br>
              <a:rPr lang="en-US" dirty="0" smtClean="0">
                <a:solidFill>
                  <a:schemeClr val="hlink"/>
                </a:solidFill>
              </a:rPr>
            </a:br>
            <a:endParaRPr lang="en-US" dirty="0" smtClean="0">
              <a:solidFill>
                <a:schemeClr val="hlink"/>
              </a:solidFill>
            </a:endParaRPr>
          </a:p>
        </p:txBody>
      </p:sp>
      <p:sp>
        <p:nvSpPr>
          <p:cNvPr id="782342" name="Text Box 6"/>
          <p:cNvSpPr txBox="1">
            <a:spLocks noChangeArrowheads="1"/>
          </p:cNvSpPr>
          <p:nvPr/>
        </p:nvSpPr>
        <p:spPr bwMode="auto">
          <a:xfrm>
            <a:off x="230875" y="4429121"/>
            <a:ext cx="8153400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u="none" dirty="0" smtClean="0">
                <a:solidFill>
                  <a:srgbClr val="FFFFFF"/>
                </a:solidFill>
              </a:rPr>
              <a:t>Program </a:t>
            </a:r>
            <a:r>
              <a:rPr lang="en-US" u="none" dirty="0">
                <a:solidFill>
                  <a:srgbClr val="FFFFFF"/>
                </a:solidFill>
              </a:rPr>
              <a:t>Overview</a:t>
            </a:r>
            <a:r>
              <a:rPr lang="en-US" sz="2800" b="0" u="none" dirty="0">
                <a:solidFill>
                  <a:srgbClr val="FFFFFF"/>
                </a:solidFill>
              </a:rPr>
              <a:t> </a:t>
            </a:r>
            <a:r>
              <a:rPr lang="en-US" sz="2800" b="0" u="none" dirty="0" smtClean="0">
                <a:solidFill>
                  <a:srgbClr val="FFFFFF"/>
                </a:solidFill>
              </a:rPr>
              <a:t>- </a:t>
            </a:r>
            <a:r>
              <a:rPr lang="en-US" sz="2800" u="none" dirty="0" smtClean="0">
                <a:solidFill>
                  <a:srgbClr val="FFFFFF"/>
                </a:solidFill>
              </a:rPr>
              <a:t>April 2016 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Rachel P. Leiton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Director, Division of Energy Employees Occupational Illness Compensation</a:t>
            </a:r>
            <a:endParaRPr lang="en-US" sz="2900" u="none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50" name="Content Placeholder 7" descr="http://labornet.dol.gov/OPA/Seal/images/DOL-Color_CMYK_300dpi.jpg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4200" y="1828800"/>
            <a:ext cx="2590800" cy="25146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45DFEAA3-7FA8-404C-B8CF-109746AC72F6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0987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 smtClean="0">
                <a:solidFill>
                  <a:srgbClr val="FFFF00"/>
                </a:solidFill>
              </a:rPr>
              <a:t>Part B: Dose Reconstruction &amp; Probability of Causation (</a:t>
            </a:r>
            <a:r>
              <a:rPr lang="en-US" sz="4000" u="sng" dirty="0" err="1" smtClean="0">
                <a:solidFill>
                  <a:srgbClr val="FFFF00"/>
                </a:solidFill>
              </a:rPr>
              <a:t>PoC</a:t>
            </a:r>
            <a:r>
              <a:rPr lang="en-US" sz="4000" u="sng" dirty="0" smtClean="0">
                <a:solidFill>
                  <a:srgbClr val="FFFF00"/>
                </a:solidFill>
              </a:rPr>
              <a:t>)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830763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Part B Cancer Cases and Dose Reconstruction</a:t>
            </a:r>
          </a:p>
          <a:p>
            <a:pPr lvl="1" eaLnBrk="1" hangingPunct="1">
              <a:defRPr/>
            </a:pPr>
            <a:r>
              <a:rPr lang="en-US" sz="3200" b="1" dirty="0" smtClean="0"/>
              <a:t>NIOSH</a:t>
            </a:r>
          </a:p>
          <a:p>
            <a:pPr lvl="1" eaLnBrk="1" hangingPunct="1">
              <a:defRPr/>
            </a:pPr>
            <a:r>
              <a:rPr lang="en-US" sz="3200" b="1" dirty="0" smtClean="0"/>
              <a:t>Level and extent of occupational radiation dose </a:t>
            </a:r>
          </a:p>
          <a:p>
            <a:pPr eaLnBrk="1" hangingPunct="1">
              <a:defRPr/>
            </a:pPr>
            <a:r>
              <a:rPr lang="en-US" b="1" dirty="0" err="1" smtClean="0"/>
              <a:t>PoC</a:t>
            </a:r>
            <a:endParaRPr lang="en-US" b="1" dirty="0" smtClean="0"/>
          </a:p>
          <a:p>
            <a:pPr lvl="1" eaLnBrk="1" hangingPunct="1">
              <a:defRPr/>
            </a:pPr>
            <a:r>
              <a:rPr lang="en-US" sz="3200" b="1" dirty="0" smtClean="0"/>
              <a:t>Scientific calculation of likelihood that radiation exposure caused cancer</a:t>
            </a:r>
          </a:p>
          <a:p>
            <a:pPr lvl="1" eaLnBrk="1" hangingPunct="1">
              <a:defRPr/>
            </a:pPr>
            <a:r>
              <a:rPr lang="en-US" sz="3200" b="1" dirty="0" smtClean="0"/>
              <a:t>NIOSH Computer System</a:t>
            </a:r>
          </a:p>
          <a:p>
            <a:pPr lvl="1" eaLnBrk="1" hangingPunct="1">
              <a:defRPr/>
            </a:pPr>
            <a:r>
              <a:rPr lang="en-US" sz="3200" b="1" dirty="0" smtClean="0"/>
              <a:t>PoC -  50% or greater for award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D93EA097-1254-4904-B733-49297BBC72A5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6387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5783F14C-5286-4679-9894-0A02F58E7B73}" type="slidenum">
              <a:rPr lang="en-US" altLang="en-US" sz="1200" b="0" u="none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 b="0" u="none">
              <a:latin typeface="Arial" charset="0"/>
            </a:endParaRPr>
          </a:p>
        </p:txBody>
      </p:sp>
      <p:sp>
        <p:nvSpPr>
          <p:cNvPr id="98304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u="sng" dirty="0" smtClean="0">
                <a:solidFill>
                  <a:srgbClr val="FFFF00"/>
                </a:solidFill>
              </a:rPr>
              <a:t>Part B: Special Exposure Cohort (SEC) </a:t>
            </a:r>
          </a:p>
        </p:txBody>
      </p:sp>
      <p:sp>
        <p:nvSpPr>
          <p:cNvPr id="9830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/>
              <a:t>Presumption of causation - cancer</a:t>
            </a:r>
          </a:p>
          <a:p>
            <a:pPr eaLnBrk="1" hangingPunct="1">
              <a:defRPr/>
            </a:pPr>
            <a:r>
              <a:rPr lang="en-US" sz="3600" b="1" dirty="0" smtClean="0"/>
              <a:t>Employment </a:t>
            </a:r>
          </a:p>
          <a:p>
            <a:pPr lvl="1" eaLnBrk="1" hangingPunct="1">
              <a:defRPr/>
            </a:pPr>
            <a:r>
              <a:rPr lang="en-US" sz="3600" b="1" dirty="0" smtClean="0"/>
              <a:t>Covered in class defined by NIOSH</a:t>
            </a:r>
          </a:p>
          <a:p>
            <a:pPr lvl="1" eaLnBrk="1" hangingPunct="1">
              <a:defRPr/>
            </a:pPr>
            <a:r>
              <a:rPr lang="en-US" sz="3600" b="1" dirty="0" smtClean="0"/>
              <a:t>Work day requirement – 250 work days </a:t>
            </a:r>
          </a:p>
          <a:p>
            <a:pPr eaLnBrk="1" hangingPunct="1">
              <a:defRPr/>
            </a:pPr>
            <a:r>
              <a:rPr lang="en-US" sz="3600" b="1" dirty="0" smtClean="0"/>
              <a:t>“Specified” Cancer </a:t>
            </a:r>
          </a:p>
          <a:p>
            <a:pPr lvl="1" eaLnBrk="1" hangingPunct="1">
              <a:defRPr/>
            </a:pPr>
            <a:r>
              <a:rPr lang="en-US" sz="3600" b="1" dirty="0" smtClean="0"/>
              <a:t>22 cancers </a:t>
            </a:r>
            <a:r>
              <a:rPr lang="en-US" sz="3600" b="1" u="sng" dirty="0" smtClean="0"/>
              <a:t>named in law</a:t>
            </a:r>
          </a:p>
          <a:p>
            <a:pPr eaLnBrk="1" hangingPunct="1">
              <a:defRPr/>
            </a:pPr>
            <a:r>
              <a:rPr lang="en-US" sz="3600" b="1" dirty="0" smtClean="0"/>
              <a:t>No need for dose reconstruction</a:t>
            </a:r>
          </a:p>
          <a:p>
            <a:pPr lvl="1"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A2025795-9136-489B-A843-6C0DC8F7B4DB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9830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Part B: Adding New SEC Classes</a:t>
            </a:r>
          </a:p>
        </p:txBody>
      </p:sp>
      <p:sp>
        <p:nvSpPr>
          <p:cNvPr id="98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r>
              <a:rPr lang="en-US" b="1" dirty="0" smtClean="0"/>
              <a:t>NIOSH designates new SEC classes </a:t>
            </a:r>
          </a:p>
          <a:p>
            <a:pPr lvl="1" eaLnBrk="1" hangingPunct="1">
              <a:defRPr/>
            </a:pPr>
            <a:r>
              <a:rPr lang="en-US" b="1" dirty="0" smtClean="0"/>
              <a:t>4 statutory SEC classes; plus</a:t>
            </a:r>
          </a:p>
          <a:p>
            <a:pPr lvl="1" eaLnBrk="1" hangingPunct="1">
              <a:defRPr/>
            </a:pPr>
            <a:r>
              <a:rPr lang="en-US" b="1" dirty="0" smtClean="0"/>
              <a:t>As of December 31, 2015, HHS has designated 115 additional SEC classes </a:t>
            </a:r>
          </a:p>
          <a:p>
            <a:pPr marL="457200" lvl="1" indent="0" eaLnBrk="1" hangingPunct="1">
              <a:buFont typeface="Wingdings" pitchFamily="2" charset="2"/>
              <a:buNone/>
              <a:defRPr/>
            </a:pPr>
            <a:endParaRPr lang="en-US" b="1" dirty="0" smtClean="0"/>
          </a:p>
          <a:p>
            <a:pPr eaLnBrk="1" hangingPunct="1">
              <a:defRPr/>
            </a:pPr>
            <a:r>
              <a:rPr lang="en-US" b="1" dirty="0" smtClean="0"/>
              <a:t>DOL administers SEC cases </a:t>
            </a:r>
          </a:p>
          <a:p>
            <a:pPr lvl="1" eaLnBrk="1" hangingPunct="1">
              <a:defRPr/>
            </a:pPr>
            <a:r>
              <a:rPr lang="en-US" b="1" dirty="0" smtClean="0"/>
              <a:t>No role in designation </a:t>
            </a:r>
          </a:p>
          <a:p>
            <a:pPr marL="457200" lvl="1" indent="0" eaLnBrk="1" hangingPunct="1">
              <a:buFont typeface="Wingdings" pitchFamily="2" charset="2"/>
              <a:buNone/>
              <a:defRPr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3229F1E4-DDC7-41BA-A58A-20C1977F41AD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8435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169FF74E-A9D0-4C1E-9A0A-6EB915CB1ED5}" type="slidenum">
              <a:rPr lang="en-US" altLang="en-US" sz="1200" b="0" u="none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 b="0" u="none">
              <a:latin typeface="Arial" charset="0"/>
            </a:endParaRPr>
          </a:p>
        </p:txBody>
      </p:sp>
      <p:sp>
        <p:nvSpPr>
          <p:cNvPr id="109875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 smtClean="0">
                <a:solidFill>
                  <a:srgbClr val="FFFF00"/>
                </a:solidFill>
              </a:rPr>
              <a:t>Part E:  Causation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686800" cy="52117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/>
              <a:t>Exposure to </a:t>
            </a:r>
            <a:r>
              <a:rPr lang="en-US" b="1" u="sng" dirty="0" smtClean="0"/>
              <a:t>toxic substances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/>
              <a:t>Causation standard different than under Part B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b="1" dirty="0" smtClean="0"/>
              <a:t>Includes aggravation, contribution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/>
              <a:t>DOL Tools: </a:t>
            </a:r>
          </a:p>
          <a:p>
            <a:pPr lvl="1" eaLnBrk="1" hangingPunct="1">
              <a:lnSpc>
                <a:spcPct val="80000"/>
              </a:lnSpc>
              <a:buClr>
                <a:srgbClr val="FFFF00"/>
              </a:buClr>
              <a:defRPr/>
            </a:pPr>
            <a:r>
              <a:rPr lang="en-US" sz="3200" dirty="0" smtClean="0"/>
              <a:t>Occupational History Questionnaire (OHQ)</a:t>
            </a:r>
          </a:p>
          <a:p>
            <a:pPr lvl="1" eaLnBrk="1" hangingPunct="1">
              <a:lnSpc>
                <a:spcPct val="80000"/>
              </a:lnSpc>
              <a:buClr>
                <a:srgbClr val="FFFF00"/>
              </a:buClr>
              <a:defRPr/>
            </a:pPr>
            <a:r>
              <a:rPr lang="en-US" sz="3200" dirty="0" smtClean="0"/>
              <a:t>Site Exposure Matrices (SEM)</a:t>
            </a:r>
          </a:p>
          <a:p>
            <a:pPr lvl="1" eaLnBrk="1" hangingPunct="1">
              <a:lnSpc>
                <a:spcPct val="80000"/>
              </a:lnSpc>
              <a:buClr>
                <a:srgbClr val="FFFF00"/>
              </a:buClr>
              <a:defRPr/>
            </a:pPr>
            <a:r>
              <a:rPr lang="en-US" sz="3200" dirty="0" smtClean="0"/>
              <a:t>DAR records</a:t>
            </a:r>
          </a:p>
          <a:p>
            <a:pPr lvl="1" eaLnBrk="1" hangingPunct="1">
              <a:lnSpc>
                <a:spcPct val="80000"/>
              </a:lnSpc>
              <a:buClr>
                <a:srgbClr val="FFFF00"/>
              </a:buClr>
              <a:defRPr/>
            </a:pPr>
            <a:r>
              <a:rPr lang="en-US" sz="3200" dirty="0" smtClean="0"/>
              <a:t>Former Worker Medical Screening Program (FWP)  work history interviews </a:t>
            </a:r>
          </a:p>
          <a:p>
            <a:pPr lvl="1" eaLnBrk="1" hangingPunct="1">
              <a:lnSpc>
                <a:spcPct val="80000"/>
              </a:lnSpc>
              <a:buClr>
                <a:srgbClr val="FFFF00"/>
              </a:buClr>
              <a:defRPr/>
            </a:pPr>
            <a:r>
              <a:rPr lang="en-US" sz="3200" dirty="0" smtClean="0"/>
              <a:t>Other Sources:  Affidavits/facility records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A57FE523-E82C-40BE-AFDE-4F11C9E5B359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29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74638"/>
            <a:ext cx="86106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 smtClean="0">
                <a:solidFill>
                  <a:srgbClr val="FFFF00"/>
                </a:solidFill>
              </a:rPr>
              <a:t>Site Exposure Matrices (SEM) Website</a:t>
            </a:r>
          </a:p>
        </p:txBody>
      </p:sp>
      <p:sp>
        <p:nvSpPr>
          <p:cNvPr id="129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Toxic substances present at DOE and RECA Section 5 Facilities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Information gathered from a variety of sources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Scientifically established links between certain toxic substances and certain illnesses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Available at </a:t>
            </a:r>
            <a:r>
              <a:rPr lang="en-US" sz="3600" b="1" dirty="0"/>
              <a:t>http://192.104.4.234/</a:t>
            </a:r>
            <a:endParaRPr lang="en-US" sz="3600" b="1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b="1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3460E0AE-E492-40E0-B99C-B7DE5989B06D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1182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Part E:  Employee Impairment    </a:t>
            </a:r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b="1" dirty="0" smtClean="0"/>
              <a:t>% permanent whole person impairment due to covered illness</a:t>
            </a:r>
          </a:p>
          <a:p>
            <a:pPr eaLnBrk="1" hangingPunct="1">
              <a:defRPr/>
            </a:pPr>
            <a:r>
              <a:rPr lang="en-US" sz="4400" b="1" dirty="0" smtClean="0"/>
              <a:t>AMA’s Guides to the Evaluation of Permanent Impairment, 5</a:t>
            </a:r>
            <a:r>
              <a:rPr lang="en-US" sz="4400" b="1" baseline="30000" dirty="0" smtClean="0"/>
              <a:t>th</a:t>
            </a:r>
            <a:r>
              <a:rPr lang="en-US" sz="4400" b="1" dirty="0" smtClean="0"/>
              <a:t> Edition</a:t>
            </a:r>
          </a:p>
          <a:p>
            <a:pPr eaLnBrk="1" hangingPunct="1">
              <a:defRPr/>
            </a:pPr>
            <a:r>
              <a:rPr lang="en-US" sz="4400" b="1" dirty="0" smtClean="0"/>
              <a:t>$2,500 awarded for each % of impairment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AB843D9D-79AE-4D42-AF8D-FC351E178727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1192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Part E:  Employee Wage Loss    </a:t>
            </a:r>
          </a:p>
        </p:txBody>
      </p:sp>
      <p:sp>
        <p:nvSpPr>
          <p:cNvPr id="111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Decreased capacity to work due to an accepted medical condition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36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Employee Compensation: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b="1" dirty="0" smtClean="0"/>
              <a:t>Any year &lt;50% of pre-disability annual wage = $15,000 compensation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b="1" dirty="0" smtClean="0"/>
              <a:t>Any year &gt; 50% but &lt;75% of pre-disability annual wage = $10,000 compensation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pPr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Application – Claimant Responsibilities</a:t>
            </a:r>
            <a:endParaRPr lang="en-US" u="sng" dirty="0">
              <a:solidFill>
                <a:srgbClr val="FFFF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532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3F2292A7-C60A-495C-A49B-A3BB58CAD085}" type="slidenum">
              <a:rPr lang="en-US" altLang="en-US" sz="1200" smtClean="0">
                <a:solidFill>
                  <a:srgbClr val="FFFFFF"/>
                </a:solidFill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 smtClean="0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DOL Responsibilities</a:t>
            </a:r>
            <a:endParaRPr lang="en-US" u="sng" dirty="0">
              <a:solidFill>
                <a:srgbClr val="FFFF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55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365DB34F-AD5C-482F-89E8-5F2FC31A3071}" type="slidenum">
              <a:rPr lang="en-US" altLang="en-US" sz="1200" smtClean="0">
                <a:solidFill>
                  <a:srgbClr val="FFFFFF"/>
                </a:solidFill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200" smtClean="0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CCFCD2D-A772-49A5-B062-5DC764CA1B17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pPr>
              <a:defRPr/>
            </a:pPr>
            <a:r>
              <a:rPr lang="en-US" kern="0" dirty="0" smtClean="0">
                <a:solidFill>
                  <a:srgbClr val="FFFF00"/>
                </a:solidFill>
              </a:rPr>
              <a:t>Advocate Outreach (2009 – 2016)</a:t>
            </a:r>
            <a:endParaRPr lang="en-US" kern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19200"/>
            <a:ext cx="8229600" cy="54864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defRPr/>
            </a:pPr>
            <a:r>
              <a:rPr lang="en-US" kern="0" dirty="0"/>
              <a:t>5</a:t>
            </a:r>
            <a:r>
              <a:rPr lang="en-US" kern="0" dirty="0" smtClean="0"/>
              <a:t> In-person Meetings </a:t>
            </a:r>
          </a:p>
          <a:p>
            <a:pPr lvl="1">
              <a:defRPr/>
            </a:pPr>
            <a:r>
              <a:rPr lang="en-US" sz="2400" b="0" u="none" kern="0" dirty="0" smtClean="0"/>
              <a:t>October 11, 2011 </a:t>
            </a:r>
          </a:p>
          <a:p>
            <a:pPr lvl="1">
              <a:defRPr/>
            </a:pPr>
            <a:r>
              <a:rPr lang="en-US" sz="2400" b="0" u="none" kern="0" dirty="0" smtClean="0"/>
              <a:t>November 8, 2012 (Training session hosted by NIOSH Ombudsman)</a:t>
            </a:r>
          </a:p>
          <a:p>
            <a:pPr lvl="1">
              <a:defRPr/>
            </a:pPr>
            <a:r>
              <a:rPr lang="en-US" sz="2400" b="0" u="none" kern="0" dirty="0" smtClean="0"/>
              <a:t>February 20, 2014  </a:t>
            </a:r>
          </a:p>
          <a:p>
            <a:pPr lvl="1">
              <a:defRPr/>
            </a:pPr>
            <a:r>
              <a:rPr lang="en-US" sz="2400" b="0" u="none" kern="0" dirty="0" smtClean="0"/>
              <a:t>March 19, </a:t>
            </a:r>
            <a:r>
              <a:rPr lang="en-US" sz="2400" b="0" u="none" kern="0" dirty="0" smtClean="0"/>
              <a:t>2015</a:t>
            </a:r>
          </a:p>
          <a:p>
            <a:pPr lvl="1">
              <a:defRPr/>
            </a:pPr>
            <a:r>
              <a:rPr lang="en-US" sz="2400" b="0" u="none" kern="0" dirty="0" smtClean="0"/>
              <a:t>March </a:t>
            </a:r>
            <a:r>
              <a:rPr lang="en-US" sz="2400" b="0" u="none" kern="0" dirty="0" smtClean="0"/>
              <a:t>30, 2016 </a:t>
            </a:r>
          </a:p>
          <a:p>
            <a:pPr>
              <a:defRPr/>
            </a:pPr>
            <a:r>
              <a:rPr lang="en-US" kern="0" dirty="0" smtClean="0"/>
              <a:t>4 Conference Calls </a:t>
            </a:r>
          </a:p>
          <a:p>
            <a:pPr lvl="1">
              <a:defRPr/>
            </a:pPr>
            <a:r>
              <a:rPr lang="en-US" sz="2400" b="0" u="none" kern="0" dirty="0" smtClean="0"/>
              <a:t>2 in 2009 </a:t>
            </a:r>
          </a:p>
          <a:p>
            <a:pPr lvl="1">
              <a:defRPr/>
            </a:pPr>
            <a:r>
              <a:rPr lang="en-US" sz="2400" b="0" u="none" kern="0" dirty="0" smtClean="0"/>
              <a:t>2 in 2015 (Including listening session regarding proposed rulemaking under the EEOICPA)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b="0" u="none" kern="0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b="0" u="none" kern="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F7722E0-37F6-45CB-AC84-D6F9B7A36F92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29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The EEOICPA</a:t>
            </a:r>
          </a:p>
        </p:txBody>
      </p:sp>
      <p:sp>
        <p:nvSpPr>
          <p:cNvPr id="129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820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Administered by the Labor Department’s Division of Energy Employees Occupational Illness Compensation (DEEOIC)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Provides lump-sum compensation and medical benefits to current and former nuclear weapons workers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Survivors of qualified workers may also be entitled to benefits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6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2EEC8C5-72F1-4600-9EA4-0AA2F4C441F5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pPr>
              <a:defRPr/>
            </a:pPr>
            <a:r>
              <a:rPr lang="en-US" kern="0" dirty="0" smtClean="0">
                <a:solidFill>
                  <a:srgbClr val="FFFF00"/>
                </a:solidFill>
              </a:rPr>
              <a:t>Public Outreach (2010 – 2016)</a:t>
            </a:r>
            <a:endParaRPr lang="en-US" kern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19200"/>
            <a:ext cx="8229600" cy="54864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defRPr/>
            </a:pPr>
            <a:r>
              <a:rPr lang="en-US" sz="3600" kern="0" dirty="0" smtClean="0"/>
              <a:t>80 Events Nationwide </a:t>
            </a:r>
          </a:p>
          <a:p>
            <a:pPr lvl="1">
              <a:defRPr/>
            </a:pPr>
            <a:r>
              <a:rPr lang="en-US" b="0" u="none" kern="0" dirty="0" smtClean="0"/>
              <a:t>28 Events to inform the public about new SECs</a:t>
            </a:r>
          </a:p>
          <a:p>
            <a:pPr lvl="1">
              <a:defRPr/>
            </a:pPr>
            <a:r>
              <a:rPr lang="en-US" b="0" u="none" kern="0" dirty="0" smtClean="0"/>
              <a:t>20 Joint Outreach Task Group (JOTG) events </a:t>
            </a:r>
          </a:p>
          <a:p>
            <a:pPr lvl="1">
              <a:defRPr/>
            </a:pPr>
            <a:r>
              <a:rPr lang="en-US" b="0" u="none" kern="0" dirty="0" smtClean="0"/>
              <a:t>33 </a:t>
            </a:r>
            <a:r>
              <a:rPr lang="en-US" b="0" u="none" kern="0" dirty="0" smtClean="0"/>
              <a:t>Events to inform claimants, providers &amp; physicians general information about the Program and/or  medical benefits covered under the Program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28A0722C-C841-4142-902F-FE95BAA6F9CA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200" dirty="0" smtClean="0">
              <a:latin typeface="Arial" charset="0"/>
            </a:endParaRPr>
          </a:p>
        </p:txBody>
      </p:sp>
      <p:sp>
        <p:nvSpPr>
          <p:cNvPr id="1052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800" u="sng">
                <a:solidFill>
                  <a:srgbClr val="FFFF00"/>
                </a:solidFill>
              </a:rPr>
              <a:t>EEOICPA Compensation Nationwide</a:t>
            </a:r>
            <a:r>
              <a:rPr lang="en-US" altLang="en-US" sz="4000" u="sng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0526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2000" b="1" dirty="0"/>
          </a:p>
          <a:p>
            <a:pPr>
              <a:lnSpc>
                <a:spcPct val="90000"/>
              </a:lnSpc>
              <a:defRPr/>
            </a:pPr>
            <a:r>
              <a:rPr lang="en-US" altLang="en-US" sz="2800" b="1" dirty="0" smtClean="0"/>
              <a:t>$</a:t>
            </a:r>
            <a:r>
              <a:rPr lang="en-US" altLang="en-US" sz="2800" b="1" dirty="0" smtClean="0"/>
              <a:t>12.4 </a:t>
            </a:r>
            <a:r>
              <a:rPr lang="en-US" altLang="en-US" sz="2800" b="1" dirty="0"/>
              <a:t>Billion Total Compensation </a:t>
            </a:r>
          </a:p>
          <a:p>
            <a:pPr>
              <a:lnSpc>
                <a:spcPct val="90000"/>
              </a:lnSpc>
              <a:defRPr/>
            </a:pPr>
            <a:endParaRPr lang="en-US" altLang="en-US" sz="2800" b="1" dirty="0"/>
          </a:p>
          <a:p>
            <a:pPr>
              <a:lnSpc>
                <a:spcPct val="90000"/>
              </a:lnSpc>
              <a:defRPr/>
            </a:pPr>
            <a:r>
              <a:rPr lang="en-US" altLang="en-US" sz="2800" b="1" dirty="0" smtClean="0"/>
              <a:t>$</a:t>
            </a:r>
            <a:r>
              <a:rPr lang="en-US" altLang="en-US" sz="2800" b="1" dirty="0" smtClean="0"/>
              <a:t>5.93 </a:t>
            </a:r>
            <a:r>
              <a:rPr lang="en-US" altLang="en-US" sz="2800" b="1" dirty="0"/>
              <a:t>Billion Part B</a:t>
            </a:r>
          </a:p>
          <a:p>
            <a:pPr lvl="1">
              <a:lnSpc>
                <a:spcPct val="90000"/>
              </a:lnSpc>
              <a:defRPr/>
            </a:pPr>
            <a:endParaRPr lang="en-US" altLang="en-US" b="1" dirty="0"/>
          </a:p>
          <a:p>
            <a:pPr>
              <a:lnSpc>
                <a:spcPct val="90000"/>
              </a:lnSpc>
              <a:defRPr/>
            </a:pPr>
            <a:r>
              <a:rPr lang="en-US" altLang="en-US" sz="2800" b="1" dirty="0" smtClean="0"/>
              <a:t>$</a:t>
            </a:r>
            <a:r>
              <a:rPr lang="en-US" altLang="en-US" sz="2800" b="1" dirty="0" smtClean="0"/>
              <a:t>3.70 </a:t>
            </a:r>
            <a:r>
              <a:rPr lang="en-US" altLang="en-US" sz="2800" b="1" dirty="0"/>
              <a:t>Billion Part E</a:t>
            </a:r>
          </a:p>
          <a:p>
            <a:pPr>
              <a:lnSpc>
                <a:spcPct val="90000"/>
              </a:lnSpc>
              <a:defRPr/>
            </a:pPr>
            <a:endParaRPr lang="en-US" altLang="en-US" sz="2800" b="1" dirty="0"/>
          </a:p>
          <a:p>
            <a:pPr>
              <a:lnSpc>
                <a:spcPct val="90000"/>
              </a:lnSpc>
              <a:defRPr/>
            </a:pPr>
            <a:r>
              <a:rPr lang="en-US" altLang="en-US" sz="2800" b="1" dirty="0" smtClean="0"/>
              <a:t>$</a:t>
            </a:r>
            <a:r>
              <a:rPr lang="en-US" altLang="en-US" sz="2800" b="1" dirty="0" smtClean="0"/>
              <a:t>2.75 </a:t>
            </a:r>
            <a:r>
              <a:rPr lang="en-US" altLang="en-US" sz="2800" b="1" dirty="0" smtClean="0"/>
              <a:t>Billion </a:t>
            </a:r>
            <a:r>
              <a:rPr lang="en-US" altLang="en-US" sz="2800" b="1" dirty="0"/>
              <a:t>Medical </a:t>
            </a:r>
          </a:p>
          <a:p>
            <a:pPr>
              <a:lnSpc>
                <a:spcPct val="90000"/>
              </a:lnSpc>
              <a:defRPr/>
            </a:pPr>
            <a:endParaRPr lang="en-US" altLang="en-US" sz="2800" b="1" dirty="0"/>
          </a:p>
          <a:p>
            <a:pPr>
              <a:lnSpc>
                <a:spcPct val="90000"/>
              </a:lnSpc>
              <a:defRPr/>
            </a:pPr>
            <a:endParaRPr lang="en-US" altLang="en-US" sz="2000" b="1" dirty="0"/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228600" y="65532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 b="0" u="none" dirty="0">
                <a:latin typeface="Arial" charset="0"/>
              </a:rPr>
              <a:t>Data as of </a:t>
            </a:r>
            <a:r>
              <a:rPr lang="en-US" altLang="en-US" sz="1400" b="0" u="none" dirty="0" smtClean="0">
                <a:latin typeface="Arial" charset="0"/>
              </a:rPr>
              <a:t>April 10, </a:t>
            </a:r>
            <a:r>
              <a:rPr lang="en-US" altLang="en-US" sz="1400" b="0" u="none" dirty="0">
                <a:latin typeface="Arial" charset="0"/>
              </a:rPr>
              <a:t>2016</a:t>
            </a:r>
          </a:p>
        </p:txBody>
      </p:sp>
      <p:graphicFrame>
        <p:nvGraphicFramePr>
          <p:cNvPr id="9" name="Chart Placeholder 8"/>
          <p:cNvGraphicFramePr>
            <a:graphicFrameLocks noGrp="1"/>
          </p:cNvGraphicFramePr>
          <p:nvPr>
            <p:ph type="chart" sz="half" idx="2"/>
            <p:extLst>
              <p:ext uri="{D42A27DB-BD31-4B8C-83A1-F6EECF244321}">
                <p14:modId xmlns:p14="http://schemas.microsoft.com/office/powerpoint/2010/main" val="24145495"/>
              </p:ext>
            </p:extLst>
          </p:nvPr>
        </p:nvGraphicFramePr>
        <p:xfrm>
          <a:off x="4800600" y="1600200"/>
          <a:ext cx="39624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 sz="quarter"/>
          </p:nvPr>
        </p:nvSpPr>
        <p:spPr>
          <a:xfrm>
            <a:off x="685800" y="609600"/>
            <a:ext cx="7772400" cy="2438400"/>
          </a:xfrm>
        </p:spPr>
        <p:txBody>
          <a:bodyPr/>
          <a:lstStyle/>
          <a:p>
            <a:pPr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Covered Facilities Website</a:t>
            </a:r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sz="quarter" idx="1"/>
          </p:nvPr>
        </p:nvSpPr>
        <p:spPr>
          <a:xfrm>
            <a:off x="152400" y="3505200"/>
            <a:ext cx="8686800" cy="1676400"/>
          </a:xfrm>
        </p:spPr>
        <p:txBody>
          <a:bodyPr/>
          <a:lstStyle/>
          <a:p>
            <a:pPr>
              <a:defRPr/>
            </a:pPr>
            <a:r>
              <a:rPr lang="en-US" sz="2800" u="sng" dirty="0">
                <a:solidFill>
                  <a:srgbClr val="FFFF00"/>
                </a:solidFill>
                <a:effectLst/>
                <a:hlinkClick r:id="rId2"/>
              </a:rPr>
              <a:t>https://ehss.energy.gov/Search/Facility/findfacility.aspx</a:t>
            </a:r>
            <a:endParaRPr lang="en-US" sz="2800" dirty="0">
              <a:solidFill>
                <a:srgbClr val="FFFF00"/>
              </a:solidFill>
              <a:effectLst/>
            </a:endParaRPr>
          </a:p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0BA47F4-761B-4904-AFE9-2AF2DADF98A3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12C5A2C-B1A4-42CA-B6AB-5E6D7CE2BC6F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913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Resources</a:t>
            </a:r>
            <a:endParaRPr lang="en-US" altLang="en-US" u="sng" dirty="0">
              <a:solidFill>
                <a:schemeClr val="hlink"/>
              </a:solidFill>
            </a:endParaRPr>
          </a:p>
        </p:txBody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410200"/>
          </a:xfrm>
        </p:spPr>
        <p:txBody>
          <a:bodyPr/>
          <a:lstStyle/>
          <a:p>
            <a:pPr>
              <a:defRPr/>
            </a:pPr>
            <a:r>
              <a:rPr lang="en-US" altLang="en-US" b="1" dirty="0" smtClean="0"/>
              <a:t>11 Resource Centers Nationwide</a:t>
            </a:r>
            <a:endParaRPr lang="en-US" altLang="en-US" sz="2400" dirty="0"/>
          </a:p>
          <a:p>
            <a:pPr lvl="1">
              <a:defRPr/>
            </a:pPr>
            <a:endParaRPr lang="en-US" altLang="en-US" sz="1000" dirty="0"/>
          </a:p>
          <a:p>
            <a:pPr>
              <a:defRPr/>
            </a:pPr>
            <a:r>
              <a:rPr lang="en-US" altLang="en-US" b="1" dirty="0" smtClean="0"/>
              <a:t>4 District Offices Nationwide</a:t>
            </a:r>
            <a:endParaRPr lang="en-US" altLang="en-US" sz="2400" dirty="0"/>
          </a:p>
          <a:p>
            <a:pPr lvl="1">
              <a:defRPr/>
            </a:pPr>
            <a:endParaRPr lang="en-US" altLang="en-US" sz="1000" dirty="0"/>
          </a:p>
          <a:p>
            <a:pPr>
              <a:defRPr/>
            </a:pPr>
            <a:r>
              <a:rPr lang="en-US" altLang="en-US" b="1" dirty="0"/>
              <a:t>DEEOIC </a:t>
            </a:r>
            <a:r>
              <a:rPr lang="en-US" altLang="en-US" b="1" dirty="0" smtClean="0"/>
              <a:t>Website </a:t>
            </a:r>
          </a:p>
          <a:p>
            <a:pPr lvl="1">
              <a:defRPr/>
            </a:pPr>
            <a:r>
              <a:rPr lang="en-US" altLang="en-US" b="1" dirty="0" smtClean="0"/>
              <a:t> </a:t>
            </a:r>
            <a:r>
              <a:rPr lang="en-US" altLang="en-US" sz="2400" b="1" dirty="0"/>
              <a:t>www.dol.gov/owcp/energy/</a:t>
            </a:r>
            <a:endParaRPr lang="en-US" altLang="en-US" b="1" dirty="0"/>
          </a:p>
          <a:p>
            <a:pPr lvl="1">
              <a:defRPr/>
            </a:pPr>
            <a:r>
              <a:rPr lang="en-US" altLang="en-US" sz="2400" dirty="0"/>
              <a:t>General program </a:t>
            </a:r>
            <a:r>
              <a:rPr lang="en-US" altLang="en-US" sz="2400" dirty="0" smtClean="0"/>
              <a:t>information</a:t>
            </a:r>
          </a:p>
          <a:p>
            <a:pPr lvl="1">
              <a:defRPr/>
            </a:pPr>
            <a:r>
              <a:rPr lang="en-US" altLang="en-US" sz="2400" dirty="0" smtClean="0"/>
              <a:t>Telephone &amp; Fax Numbers </a:t>
            </a:r>
            <a:endParaRPr lang="en-US" altLang="en-US" sz="2400" dirty="0"/>
          </a:p>
          <a:p>
            <a:pPr lvl="1">
              <a:defRPr/>
            </a:pPr>
            <a:r>
              <a:rPr lang="en-US" altLang="en-US" sz="2400" dirty="0"/>
              <a:t>SEM public website  </a:t>
            </a:r>
          </a:p>
          <a:p>
            <a:pPr lvl="1">
              <a:defRPr/>
            </a:pPr>
            <a:r>
              <a:rPr lang="en-US" altLang="en-US" sz="2400" dirty="0"/>
              <a:t>Forms</a:t>
            </a:r>
          </a:p>
          <a:p>
            <a:pPr lvl="1">
              <a:defRPr/>
            </a:pPr>
            <a:r>
              <a:rPr lang="en-US" altLang="en-US" sz="2400" dirty="0" smtClean="0"/>
              <a:t>Sample Decisions 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2CE2B3-25E9-4800-9ABB-CF15530C1D4E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pic>
        <p:nvPicPr>
          <p:cNvPr id="29699" name="Picture 5" descr="ResourceCenterMapNames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585788"/>
            <a:ext cx="7543800" cy="60436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23ECDA-A1EB-481B-885B-B6943C4583D1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US" altLang="en-US" sz="3600" b="1" u="sng" smtClean="0">
                <a:solidFill>
                  <a:schemeClr val="accent2"/>
                </a:solidFill>
              </a:rPr>
              <a:t>District Office Jurisdictional Map</a:t>
            </a:r>
            <a:r>
              <a:rPr lang="en-US" altLang="en-US" sz="4000" smtClean="0"/>
              <a:t> </a:t>
            </a:r>
          </a:p>
        </p:txBody>
      </p:sp>
      <p:pic>
        <p:nvPicPr>
          <p:cNvPr id="30724" name="Picture 3" descr="districtofficema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143000"/>
            <a:ext cx="8305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 smtClean="0">
                <a:solidFill>
                  <a:srgbClr val="FFFF00"/>
                </a:solidFill>
              </a:rPr>
              <a:t>The DEEOIC looks forward to working with you and welcomes your </a:t>
            </a:r>
            <a:r>
              <a:rPr lang="en-US" altLang="en-US" sz="4000" dirty="0" smtClean="0">
                <a:solidFill>
                  <a:srgbClr val="FFFF00"/>
                </a:solidFill>
              </a:rPr>
              <a:t>recommendations…..</a:t>
            </a:r>
            <a:endParaRPr lang="en-US" altLang="en-US" sz="40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8175D96-7BDF-45BC-88C1-31DACD173F43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29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Administration of the EEOICPA</a:t>
            </a:r>
          </a:p>
        </p:txBody>
      </p:sp>
      <p:sp>
        <p:nvSpPr>
          <p:cNvPr id="129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000" b="1" dirty="0" smtClean="0"/>
              <a:t>Agencies: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4000" b="1" dirty="0" smtClean="0"/>
              <a:t>Department of Labor (DOL) </a:t>
            </a:r>
            <a:endParaRPr lang="en-US" sz="40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4000" b="1" dirty="0" smtClean="0"/>
              <a:t>Department of Energy (DOE)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4000" b="1" dirty="0" smtClean="0"/>
              <a:t>Department of Health and Human Services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4000" b="1" dirty="0" smtClean="0"/>
              <a:t> </a:t>
            </a:r>
            <a:r>
              <a:rPr lang="en-US" sz="4000" dirty="0" smtClean="0"/>
              <a:t>National Institute for Occupational Safety and Health (NIOSH)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4000" b="1" dirty="0" smtClean="0"/>
              <a:t>Department of Justice (DOJ)</a:t>
            </a:r>
            <a:endParaRPr lang="en-US" sz="40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36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Eligibility – Two Paths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22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4C28BBD-8A74-459F-861E-012619451CB2}" type="slidenum">
              <a:rPr lang="en-US" altLang="en-US" sz="1200" smtClean="0">
                <a:solidFill>
                  <a:srgbClr val="FFFFFF"/>
                </a:solidFill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 smtClean="0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5CA6248-E44B-4CA1-B5CC-AA407D0584D6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0243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CF8E308-5115-434F-989D-8EF4551AEBCB}" type="slidenum">
              <a:rPr lang="en-US" altLang="en-US" sz="1200" b="0" u="none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 b="0" u="none">
              <a:latin typeface="Arial" charset="0"/>
            </a:endParaRPr>
          </a:p>
        </p:txBody>
      </p:sp>
      <p:sp>
        <p:nvSpPr>
          <p:cNvPr id="127283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>
                <a:solidFill>
                  <a:srgbClr val="FFFF00"/>
                </a:solidFill>
              </a:rPr>
              <a:t>Employee </a:t>
            </a:r>
            <a:r>
              <a:rPr lang="en-US" u="sng" dirty="0" smtClean="0">
                <a:solidFill>
                  <a:srgbClr val="FFFF00"/>
                </a:solidFill>
              </a:rPr>
              <a:t>Eligibility</a:t>
            </a:r>
            <a:endParaRPr lang="en-US" u="sng" dirty="0">
              <a:solidFill>
                <a:srgbClr val="FFFF00"/>
              </a:solidFill>
            </a:endParaRPr>
          </a:p>
        </p:txBody>
      </p:sp>
      <p:graphicFrame>
        <p:nvGraphicFramePr>
          <p:cNvPr id="1272835" name="Group 3"/>
          <p:cNvGraphicFramePr>
            <a:graphicFrameLocks noGrp="1"/>
          </p:cNvGraphicFramePr>
          <p:nvPr>
            <p:ph idx="4294967295"/>
          </p:nvPr>
        </p:nvGraphicFramePr>
        <p:xfrm>
          <a:off x="304800" y="990600"/>
          <a:ext cx="8610600" cy="5486400"/>
        </p:xfrm>
        <a:graphic>
          <a:graphicData uri="http://schemas.openxmlformats.org/drawingml/2006/table">
            <a:tbl>
              <a:tblPr/>
              <a:tblGrid>
                <a:gridCol w="2870200"/>
                <a:gridCol w="2870200"/>
                <a:gridCol w="2870200"/>
              </a:tblGrid>
              <a:tr h="688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Employed By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Part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Part 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DOE Contractors and Subcontractors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DOE Federal Employees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AWE Employees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Beryllium Vendors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RECA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38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Eligibility – Medical</a:t>
            </a:r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en-US" sz="3600" u="sng" dirty="0" smtClean="0">
                <a:solidFill>
                  <a:srgbClr val="FFFF00"/>
                </a:solidFill>
              </a:rPr>
              <a:t>Part B</a:t>
            </a:r>
            <a:r>
              <a:rPr lang="en-US" sz="3600" dirty="0" smtClean="0"/>
              <a:t>	</a:t>
            </a:r>
          </a:p>
          <a:p>
            <a:pPr>
              <a:defRPr/>
            </a:pPr>
            <a:r>
              <a:rPr lang="en-US" sz="3600" dirty="0" smtClean="0"/>
              <a:t>Cancer</a:t>
            </a:r>
          </a:p>
          <a:p>
            <a:pPr>
              <a:defRPr/>
            </a:pPr>
            <a:r>
              <a:rPr lang="en-US" sz="3600" dirty="0" smtClean="0"/>
              <a:t>Chronic Beryllium Disease</a:t>
            </a:r>
          </a:p>
          <a:p>
            <a:pPr>
              <a:defRPr/>
            </a:pPr>
            <a:r>
              <a:rPr lang="en-US" sz="3600" dirty="0" smtClean="0"/>
              <a:t>Chronic Silicosis</a:t>
            </a:r>
          </a:p>
          <a:p>
            <a:pPr>
              <a:defRPr/>
            </a:pPr>
            <a:r>
              <a:rPr lang="en-US" sz="3600" dirty="0" smtClean="0"/>
              <a:t>RECA Section 5 awardees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en-US" sz="3600" u="sng" dirty="0" smtClean="0">
                <a:solidFill>
                  <a:srgbClr val="FFFF00"/>
                </a:solidFill>
              </a:rPr>
              <a:t>Part E</a:t>
            </a:r>
          </a:p>
          <a:p>
            <a:pPr>
              <a:defRPr/>
            </a:pPr>
            <a:r>
              <a:rPr lang="en-US" sz="3600" dirty="0" smtClean="0"/>
              <a:t>Any condition related to toxic substances</a:t>
            </a:r>
          </a:p>
        </p:txBody>
      </p:sp>
      <p:sp>
        <p:nvSpPr>
          <p:cNvPr id="11269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D732E58-D907-447E-ABC4-2246A2B740F0}" type="slidenum">
              <a:rPr lang="en-US" altLang="en-US" sz="1200" smtClean="0">
                <a:solidFill>
                  <a:srgbClr val="FFFFFF"/>
                </a:solidFill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1270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94ADDEB-4586-4CA5-AC68-B73438B97567}" type="slidenum">
              <a:rPr lang="en-US" altLang="en-US" sz="1200" b="0" u="none">
                <a:solidFill>
                  <a:srgbClr val="FFFFFF"/>
                </a:solidFill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 b="0" u="none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38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 smtClean="0">
                <a:solidFill>
                  <a:srgbClr val="FFFF00"/>
                </a:solidFill>
              </a:rPr>
              <a:t>Eligibility – Survivors</a:t>
            </a:r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en-US" sz="3600" u="sng" dirty="0" smtClean="0">
                <a:solidFill>
                  <a:srgbClr val="FFFF00"/>
                </a:solidFill>
              </a:rPr>
              <a:t>Part B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	</a:t>
            </a:r>
          </a:p>
          <a:p>
            <a:pPr>
              <a:defRPr/>
            </a:pPr>
            <a:r>
              <a:rPr lang="en-US" sz="3600" dirty="0" smtClean="0"/>
              <a:t>Spouse</a:t>
            </a:r>
          </a:p>
          <a:p>
            <a:pPr>
              <a:defRPr/>
            </a:pPr>
            <a:r>
              <a:rPr lang="en-US" sz="3600" dirty="0" smtClean="0"/>
              <a:t>Adult Children</a:t>
            </a:r>
          </a:p>
          <a:p>
            <a:pPr>
              <a:defRPr/>
            </a:pPr>
            <a:r>
              <a:rPr lang="en-US" sz="3600" dirty="0" smtClean="0"/>
              <a:t>Grandchildren</a:t>
            </a:r>
          </a:p>
          <a:p>
            <a:pPr>
              <a:defRPr/>
            </a:pPr>
            <a:r>
              <a:rPr lang="en-US" sz="3600" dirty="0" smtClean="0"/>
              <a:t>Grandparents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en-US" sz="3600" u="sng" dirty="0" smtClean="0">
                <a:solidFill>
                  <a:srgbClr val="FFFF00"/>
                </a:solidFill>
              </a:rPr>
              <a:t>Part E</a:t>
            </a:r>
          </a:p>
          <a:p>
            <a:pPr>
              <a:defRPr/>
            </a:pPr>
            <a:r>
              <a:rPr lang="en-US" sz="3600" dirty="0" smtClean="0"/>
              <a:t>Spouse (death related)</a:t>
            </a:r>
          </a:p>
          <a:p>
            <a:pPr>
              <a:defRPr/>
            </a:pPr>
            <a:r>
              <a:rPr lang="en-US" sz="3600" dirty="0" smtClean="0"/>
              <a:t>Children (&lt;age 18, &lt;age 23 if full time student, Medically incapable of self support) </a:t>
            </a:r>
          </a:p>
        </p:txBody>
      </p:sp>
      <p:sp>
        <p:nvSpPr>
          <p:cNvPr id="12293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505CFC1C-1EB5-47B2-8652-867B6298EB8B}" type="slidenum">
              <a:rPr lang="en-US" altLang="en-US" sz="1200" smtClean="0">
                <a:solidFill>
                  <a:srgbClr val="FFFFFF"/>
                </a:solidFill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2294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8E9F206-15D5-479A-8629-45922AEECE90}" type="slidenum">
              <a:rPr lang="en-US" altLang="en-US" sz="1200" b="0" u="none">
                <a:solidFill>
                  <a:srgbClr val="FFFFFF"/>
                </a:solidFill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 b="0" u="none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D1C87133-6325-4660-B120-0E7D500A86E9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3315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3590C4AB-AC87-477D-9059-6DA7698A7772}" type="slidenum">
              <a:rPr lang="en-US" altLang="en-US" sz="1200" b="0" u="none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 b="0" u="none">
              <a:latin typeface="Arial" charset="0"/>
            </a:endParaRPr>
          </a:p>
        </p:txBody>
      </p:sp>
      <p:sp>
        <p:nvSpPr>
          <p:cNvPr id="1275906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>
                <a:solidFill>
                  <a:srgbClr val="FFFF00"/>
                </a:solidFill>
              </a:rPr>
              <a:t>Benefits</a:t>
            </a:r>
          </a:p>
        </p:txBody>
      </p:sp>
      <p:graphicFrame>
        <p:nvGraphicFramePr>
          <p:cNvPr id="1280029" name="Group 29"/>
          <p:cNvGraphicFramePr>
            <a:graphicFrameLocks noGrp="1"/>
          </p:cNvGraphicFramePr>
          <p:nvPr/>
        </p:nvGraphicFramePr>
        <p:xfrm>
          <a:off x="457200" y="1219200"/>
          <a:ext cx="8229600" cy="5189539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5841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Part B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Part E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20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$150,000 Employee + Survivor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Impairment $2,500 per % (Employee)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38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$50,000 RECA Employee + Survivor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Wage Loss $10,000 -$15,000 per year (Employee)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28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$125,000 Survivor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(+ lump-sum Wage Loss if eligible)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6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$400,000 CAP for B+E combined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4EAF5EE-F808-4432-85B8-BB2985351610}" type="slidenum">
              <a:rPr lang="en-US" altLang="en-US" sz="1200" smtClean="0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14339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BCA9799E-B58E-4A11-8F9E-E0F89D7E4486}" type="slidenum">
              <a:rPr lang="en-US" altLang="en-US" sz="1200" b="0" u="none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 b="0" u="none">
              <a:latin typeface="Arial" charset="0"/>
            </a:endParaRPr>
          </a:p>
        </p:txBody>
      </p:sp>
      <p:sp>
        <p:nvSpPr>
          <p:cNvPr id="1276930" name="Rectangle 2"/>
          <p:cNvSpPr>
            <a:spLocks noGrp="1" noRot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>
                <a:solidFill>
                  <a:srgbClr val="FFFF00"/>
                </a:solidFill>
              </a:rPr>
              <a:t>Means of Verifying Employment</a:t>
            </a:r>
            <a:endParaRPr lang="en-US" u="sng" dirty="0"/>
          </a:p>
        </p:txBody>
      </p:sp>
      <p:sp>
        <p:nvSpPr>
          <p:cNvPr id="12769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DOE – Earnings Records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Oak Ridge Institute for Science and Education (ORISE)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Corporate Verifiers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SSA Wage Data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dirty="0" smtClean="0"/>
              <a:t>Other Sources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b="1" dirty="0" smtClean="0"/>
              <a:t>Affidavits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b="1" dirty="0" smtClean="0"/>
              <a:t>Records/documents created by state/federal agencies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sng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sng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sng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sng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1" i="0" u="sng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1" i="0" u="sng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23639</TotalTime>
  <Words>839</Words>
  <Application>Microsoft Office PowerPoint</Application>
  <PresentationFormat>On-screen Show (4:3)</PresentationFormat>
  <Paragraphs>221</Paragraphs>
  <Slides>26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Stream</vt:lpstr>
      <vt:lpstr>Default Design</vt:lpstr>
      <vt:lpstr>1_Stream</vt:lpstr>
      <vt:lpstr>Energy Employees Occupational  Illness Compensation Program  </vt:lpstr>
      <vt:lpstr>The EEOICPA</vt:lpstr>
      <vt:lpstr>Administration of the EEOICPA</vt:lpstr>
      <vt:lpstr>Eligibility – Two Paths</vt:lpstr>
      <vt:lpstr>Employee Eligibility</vt:lpstr>
      <vt:lpstr>Eligibility – Medical</vt:lpstr>
      <vt:lpstr>Eligibility – Survivors</vt:lpstr>
      <vt:lpstr>Benefits</vt:lpstr>
      <vt:lpstr>Means of Verifying Employment</vt:lpstr>
      <vt:lpstr>Part B: Dose Reconstruction &amp; Probability of Causation (PoC)</vt:lpstr>
      <vt:lpstr>Part B: Special Exposure Cohort (SEC) </vt:lpstr>
      <vt:lpstr>Part B: Adding New SEC Classes</vt:lpstr>
      <vt:lpstr>Part E:  Causation</vt:lpstr>
      <vt:lpstr>Site Exposure Matrices (SEM) Website</vt:lpstr>
      <vt:lpstr>Part E:  Employee Impairment    </vt:lpstr>
      <vt:lpstr>Part E:  Employee Wage Loss    </vt:lpstr>
      <vt:lpstr>Application – Claimant Responsibilities</vt:lpstr>
      <vt:lpstr>DOL Responsibilities</vt:lpstr>
      <vt:lpstr>PowerPoint Presentation</vt:lpstr>
      <vt:lpstr>PowerPoint Presentation</vt:lpstr>
      <vt:lpstr>EEOICPA Compensation Nationwide </vt:lpstr>
      <vt:lpstr>Covered Facilities Website</vt:lpstr>
      <vt:lpstr>Resources</vt:lpstr>
      <vt:lpstr>PowerPoint Presentation</vt:lpstr>
      <vt:lpstr>District Office Jurisdictional Map </vt:lpstr>
      <vt:lpstr>The DEEOIC looks forward to working with you and welcomes your recommendations…..</vt:lpstr>
    </vt:vector>
  </TitlesOfParts>
  <Company>Office of Workers' Compensation Programs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 Department of Labor;Richardson;Renee</dc:creator>
  <cp:lastModifiedBy>Richardson, Renee - OWCP</cp:lastModifiedBy>
  <cp:revision>850</cp:revision>
  <cp:lastPrinted>2016-04-13T14:21:18Z</cp:lastPrinted>
  <dcterms:created xsi:type="dcterms:W3CDTF">2005-04-25T19:28:15Z</dcterms:created>
  <dcterms:modified xsi:type="dcterms:W3CDTF">2016-04-13T15:21:33Z</dcterms:modified>
  <cp:category>JOTG Town Hall Meeting - Colorado</cp:category>
</cp:coreProperties>
</file>