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67" r:id="rId2"/>
    <p:sldId id="272" r:id="rId3"/>
    <p:sldId id="273" r:id="rId4"/>
    <p:sldId id="274" r:id="rId5"/>
    <p:sldId id="275" r:id="rId6"/>
    <p:sldId id="276" r:id="rId7"/>
  </p:sldIdLst>
  <p:sldSz cx="10287000" cy="6858000" type="35mm"/>
  <p:notesSz cx="6858000" cy="9199563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2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160">
          <p15:clr>
            <a:srgbClr val="A4A3A4"/>
          </p15:clr>
        </p15:guide>
        <p15:guide id="2" pos="324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780" y="90"/>
      </p:cViewPr>
      <p:guideLst>
        <p:guide orient="horz" pos="2160"/>
        <p:guide pos="32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30" d="100"/>
          <a:sy n="30" d="100"/>
        </p:scale>
        <p:origin x="-1128" y="-73"/>
      </p:cViewPr>
      <p:guideLst>
        <p:guide orient="horz" pos="2160"/>
        <p:guide pos="324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3978894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8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50" tIns="0" rIns="19050" bIns="0" numCol="1" anchor="t" anchorCtr="0" compatLnSpc="1">
            <a:prstTxWarp prst="textNoShape">
              <a:avLst/>
            </a:prstTxWarp>
          </a:bodyPr>
          <a:lstStyle>
            <a:lvl1pPr>
              <a:defRPr sz="1000" i="1"/>
            </a:lvl1pPr>
          </a:lstStyle>
          <a:p>
            <a:endParaRPr 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8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50" tIns="0" rIns="19050" bIns="0" numCol="1" anchor="t" anchorCtr="0" compatLnSpc="1">
            <a:prstTxWarp prst="textNoShape">
              <a:avLst/>
            </a:prstTxWarp>
          </a:bodyPr>
          <a:lstStyle>
            <a:lvl1pPr algn="r">
              <a:defRPr sz="1000" i="1"/>
            </a:lvl1pPr>
          </a:lstStyle>
          <a:p>
            <a:endParaRPr lang="en-US"/>
          </a:p>
        </p:txBody>
      </p:sp>
      <p:sp>
        <p:nvSpPr>
          <p:cNvPr id="20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49313" y="696913"/>
            <a:ext cx="5159375" cy="343535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</p:sp>
      <p:sp>
        <p:nvSpPr>
          <p:cNvPr id="20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68800"/>
            <a:ext cx="5029200" cy="414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739188"/>
            <a:ext cx="2971800" cy="458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50" tIns="0" rIns="19050" bIns="0" numCol="1" anchor="b" anchorCtr="0" compatLnSpc="1">
            <a:prstTxWarp prst="textNoShape">
              <a:avLst/>
            </a:prstTxWarp>
          </a:bodyPr>
          <a:lstStyle>
            <a:lvl1pPr>
              <a:defRPr sz="1000" i="1"/>
            </a:lvl1pPr>
          </a:lstStyle>
          <a:p>
            <a:endParaRPr lang="en-US"/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739188"/>
            <a:ext cx="2971800" cy="458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50" tIns="0" rIns="19050" bIns="0" numCol="1" anchor="b" anchorCtr="0" compatLnSpc="1">
            <a:prstTxWarp prst="textNoShape">
              <a:avLst/>
            </a:prstTxWarp>
          </a:bodyPr>
          <a:lstStyle>
            <a:lvl1pPr algn="r">
              <a:defRPr sz="1000" i="1"/>
            </a:lvl1pPr>
          </a:lstStyle>
          <a:p>
            <a:fld id="{C48C81E4-4B11-466D-BDC7-FC5217FD773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860928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Line 2"/>
          <p:cNvSpPr>
            <a:spLocks noChangeShapeType="1"/>
          </p:cNvSpPr>
          <p:nvPr/>
        </p:nvSpPr>
        <p:spPr bwMode="auto">
          <a:xfrm>
            <a:off x="0" y="3429000"/>
            <a:ext cx="9029700" cy="0"/>
          </a:xfrm>
          <a:prstGeom prst="line">
            <a:avLst/>
          </a:prstGeom>
          <a:noFill/>
          <a:ln w="50800">
            <a:solidFill>
              <a:schemeClr val="accent2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ctrTitle" sz="quarter"/>
          </p:nvPr>
        </p:nvSpPr>
        <p:spPr>
          <a:xfrm>
            <a:off x="428625" y="2286000"/>
            <a:ext cx="874395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543050" y="3886200"/>
            <a:ext cx="7200900" cy="1752600"/>
          </a:xfrm>
        </p:spPr>
        <p:txBody>
          <a:bodyPr/>
          <a:lstStyle>
            <a:lvl1pPr marL="0" indent="0" algn="ctr">
              <a:buFont typeface="Monotype Sort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dt" sz="quarter" idx="2"/>
          </p:nvPr>
        </p:nvSpPr>
        <p:spPr>
          <a:xfrm>
            <a:off x="428625" y="6248400"/>
            <a:ext cx="2143125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3"/>
          </p:nvPr>
        </p:nvSpPr>
        <p:spPr>
          <a:xfrm>
            <a:off x="3514725" y="6248400"/>
            <a:ext cx="325755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4"/>
          </p:nvPr>
        </p:nvSpPr>
        <p:spPr>
          <a:xfrm>
            <a:off x="7715250" y="6248400"/>
            <a:ext cx="2143125" cy="457200"/>
          </a:xfrm>
        </p:spPr>
        <p:txBody>
          <a:bodyPr/>
          <a:lstStyle>
            <a:lvl1pPr>
              <a:defRPr/>
            </a:lvl1pPr>
          </a:lstStyle>
          <a:p>
            <a:fld id="{6A845DBA-A18F-4F4E-B860-559B65409C9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F078DB6-8847-4810-8706-5CEF915D875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500938" y="266700"/>
            <a:ext cx="2357437" cy="55245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28625" y="266700"/>
            <a:ext cx="6919913" cy="55245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8C1959F-C1EB-4A75-A0DF-65C28174E03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28625" y="266700"/>
            <a:ext cx="9429750" cy="55245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28625" y="6172200"/>
            <a:ext cx="2143125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514725" y="6172200"/>
            <a:ext cx="325755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7715250" y="6172200"/>
            <a:ext cx="2143125" cy="457200"/>
          </a:xfrm>
        </p:spPr>
        <p:txBody>
          <a:bodyPr/>
          <a:lstStyle>
            <a:lvl1pPr>
              <a:defRPr/>
            </a:lvl1pPr>
          </a:lstStyle>
          <a:p>
            <a:fld id="{DFCF8C38-74AA-47FA-87CF-019C4318E4C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C1D8401-E1E4-4E73-BEA3-079D93626CE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2800" y="4406900"/>
            <a:ext cx="874395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2800" y="2906713"/>
            <a:ext cx="874395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AAEBD5A-E0B3-4B01-BA64-40A799B17AE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63638" y="1676400"/>
            <a:ext cx="4270375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86413" y="1676400"/>
            <a:ext cx="4271962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246CE5A-D1E5-4D99-B4D2-F98ADACAE42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4350" y="274638"/>
            <a:ext cx="92583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4350" y="1535113"/>
            <a:ext cx="454501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350" y="2174875"/>
            <a:ext cx="454501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226050" y="1535113"/>
            <a:ext cx="454660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226050" y="2174875"/>
            <a:ext cx="4546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E6C7F2-4D33-4681-A2B1-48502215508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31E5C26-26D4-4EA7-8373-73F019DD27E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716AE25-1EFE-40A4-9494-8630820CE0B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4350" y="273050"/>
            <a:ext cx="3384550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22725" y="273050"/>
            <a:ext cx="5749925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14350" y="1435100"/>
            <a:ext cx="3384550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E9301D-5ECC-4F94-B550-50510D219A8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16125" y="4800600"/>
            <a:ext cx="61722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016125" y="612775"/>
            <a:ext cx="6172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16125" y="5367338"/>
            <a:ext cx="6172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34DFA42-702A-456F-8BC4-F35AC6EB140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Line 2"/>
          <p:cNvSpPr>
            <a:spLocks noChangeShapeType="1"/>
          </p:cNvSpPr>
          <p:nvPr/>
        </p:nvSpPr>
        <p:spPr bwMode="auto">
          <a:xfrm>
            <a:off x="0" y="1371600"/>
            <a:ext cx="9029700" cy="0"/>
          </a:xfrm>
          <a:prstGeom prst="line">
            <a:avLst/>
          </a:prstGeom>
          <a:noFill/>
          <a:ln w="50800">
            <a:solidFill>
              <a:schemeClr val="accent2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28625" y="266700"/>
            <a:ext cx="8743950" cy="1104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63638" y="1676400"/>
            <a:ext cx="8694737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28625" y="6172200"/>
            <a:ext cx="21431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14725" y="6172200"/>
            <a:ext cx="3257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1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715250" y="6172200"/>
            <a:ext cx="21431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8905509F-D09D-4830-A60C-B34D6BCCA859}" type="slidenum">
              <a:rPr lang="en-US"/>
              <a:pPr/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ransition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Monotype Sorts" pitchFamily="2" charset="2"/>
        <a:buChar char="u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»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65000"/>
        <a:buFont typeface="Monotype Sorts" pitchFamily="2" charset="2"/>
        <a:buChar char="u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sz="quarter"/>
          </p:nvPr>
        </p:nvSpPr>
        <p:spPr/>
        <p:txBody>
          <a:bodyPr/>
          <a:lstStyle/>
          <a:p>
            <a:r>
              <a:rPr lang="en-US" dirty="0" smtClean="0"/>
              <a:t>ADVISORY BOARD ON RADIATION AND WORKER HEALTH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sz="quarter" idx="1"/>
          </p:nvPr>
        </p:nvSpPr>
        <p:spPr/>
        <p:txBody>
          <a:bodyPr/>
          <a:lstStyle/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861308829"/>
      </p:ext>
    </p:extLst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HISTORY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FORMED IN 2001</a:t>
            </a:r>
          </a:p>
          <a:p>
            <a:r>
              <a:rPr lang="en-US" dirty="0" smtClean="0"/>
              <a:t>PRESIDENTIAL APPOINTMENTS</a:t>
            </a:r>
          </a:p>
          <a:p>
            <a:r>
              <a:rPr lang="en-US" dirty="0" smtClean="0"/>
              <a:t>BALANCE OF SCIENTIFIC, MEDICAL, AND WORKER PERSPECTIVES</a:t>
            </a:r>
          </a:p>
          <a:p>
            <a:r>
              <a:rPr lang="en-US" dirty="0" smtClean="0"/>
              <a:t>CURRENTLY 14 MEMBERS</a:t>
            </a:r>
          </a:p>
          <a:p>
            <a:r>
              <a:rPr lang="en-US" dirty="0" smtClean="0"/>
              <a:t>110 MEETINGS SINCE 2001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490883"/>
      </p:ext>
    </p:extLst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RESPONSIBILITIES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REVIEW DOSE RECONSTRUCTION REGULATIONS</a:t>
            </a:r>
          </a:p>
          <a:p>
            <a:r>
              <a:rPr lang="en-US" dirty="0" smtClean="0"/>
              <a:t>REVIEW “SCIENTIFIC VALIDITY AND QUALITY” OF DOSE RECONSTRUCTIONS</a:t>
            </a:r>
          </a:p>
          <a:p>
            <a:r>
              <a:rPr lang="en-US" dirty="0" smtClean="0"/>
              <a:t>ADVISE ON SPECIAL EXPOSURE COHORT DESIGNATIONS</a:t>
            </a:r>
          </a:p>
          <a:p>
            <a:r>
              <a:rPr lang="en-US" dirty="0" smtClean="0"/>
              <a:t>REVIEW OTHER ISSUES WHEN REQUESTED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0219576"/>
      </p:ext>
    </p:extLst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BOARD PROCESS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WORK GROUP/SUBCOMMITTEES</a:t>
            </a:r>
          </a:p>
          <a:p>
            <a:r>
              <a:rPr lang="en-US" dirty="0" smtClean="0"/>
              <a:t>CONFLICT OF INTEREST </a:t>
            </a:r>
          </a:p>
          <a:p>
            <a:r>
              <a:rPr lang="en-US" dirty="0" smtClean="0"/>
              <a:t>TRANSPARENCY – ALL MEETINGS INCLUDE CONFERENCE CALLS, PUBLIC COMMENT, AND FULL TRANSCRIPTS.</a:t>
            </a:r>
          </a:p>
          <a:p>
            <a:r>
              <a:rPr lang="en-US" dirty="0" smtClean="0"/>
              <a:t>MOST REPORTS ARE AVAILABLE TO THE PUBLIC BEFORE MEETINGS</a:t>
            </a:r>
          </a:p>
          <a:p>
            <a:r>
              <a:rPr lang="en-US" dirty="0" smtClean="0"/>
              <a:t>SECURITY ISSUES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95690"/>
      </p:ext>
    </p:extLst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DO WE DO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DOSE RECONSTRUCTION REVIEWS – 1% SAMPLE</a:t>
            </a:r>
          </a:p>
          <a:p>
            <a:r>
              <a:rPr lang="en-US" dirty="0" smtClean="0"/>
              <a:t>REVIEW TECHNICAL DOCUMENTS THAT PROVIDE THE BASIS FOR DOSE RECONSTRUCITONS</a:t>
            </a:r>
          </a:p>
          <a:p>
            <a:r>
              <a:rPr lang="en-US" dirty="0" smtClean="0"/>
              <a:t>REVIEW SPECIAL EXPOSURE COHORT EVALUATIONS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3391988"/>
      </p:ext>
    </p:extLst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OTHER ISSUES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FINDING DOCUMENTATION</a:t>
            </a:r>
          </a:p>
          <a:p>
            <a:r>
              <a:rPr lang="en-US" dirty="0" smtClean="0"/>
              <a:t>BOTH TOO LITTLE AND TOO MUCH INFORMATION</a:t>
            </a:r>
          </a:p>
          <a:p>
            <a:r>
              <a:rPr lang="en-US" dirty="0" smtClean="0"/>
              <a:t>ENSURING CONSISTENCY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3108129"/>
      </p:ext>
    </p:extLst>
  </p:cSld>
  <p:clrMapOvr>
    <a:masterClrMapping/>
  </p:clrMapOvr>
  <p:transition/>
</p:sld>
</file>

<file path=ppt/theme/theme1.xml><?xml version="1.0" encoding="utf-8"?>
<a:theme xmlns:a="http://schemas.openxmlformats.org/drawingml/2006/main" name="Side Bar">
  <a:themeElements>
    <a:clrScheme name="Side Bar 1">
      <a:dk1>
        <a:srgbClr val="000099"/>
      </a:dk1>
      <a:lt1>
        <a:srgbClr val="FFFFFF"/>
      </a:lt1>
      <a:dk2>
        <a:srgbClr val="0000FF"/>
      </a:dk2>
      <a:lt2>
        <a:srgbClr val="FFFF00"/>
      </a:lt2>
      <a:accent1>
        <a:srgbClr val="FF6633"/>
      </a:accent1>
      <a:accent2>
        <a:srgbClr val="FF00FF"/>
      </a:accent2>
      <a:accent3>
        <a:srgbClr val="AAAAFF"/>
      </a:accent3>
      <a:accent4>
        <a:srgbClr val="DADADA"/>
      </a:accent4>
      <a:accent5>
        <a:srgbClr val="FFB8AD"/>
      </a:accent5>
      <a:accent6>
        <a:srgbClr val="E700E7"/>
      </a:accent6>
      <a:hlink>
        <a:srgbClr val="FF0000"/>
      </a:hlink>
      <a:folHlink>
        <a:srgbClr val="808080"/>
      </a:folHlink>
    </a:clrScheme>
    <a:fontScheme name="Side Bar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Side Bar 1">
        <a:dk1>
          <a:srgbClr val="000099"/>
        </a:dk1>
        <a:lt1>
          <a:srgbClr val="FFFFFF"/>
        </a:lt1>
        <a:dk2>
          <a:srgbClr val="0000FF"/>
        </a:dk2>
        <a:lt2>
          <a:srgbClr val="FFFF00"/>
        </a:lt2>
        <a:accent1>
          <a:srgbClr val="FF6633"/>
        </a:accent1>
        <a:accent2>
          <a:srgbClr val="FF00FF"/>
        </a:accent2>
        <a:accent3>
          <a:srgbClr val="AAAAFF"/>
        </a:accent3>
        <a:accent4>
          <a:srgbClr val="DADADA"/>
        </a:accent4>
        <a:accent5>
          <a:srgbClr val="FFB8AD"/>
        </a:accent5>
        <a:accent6>
          <a:srgbClr val="E700E7"/>
        </a:accent6>
        <a:hlink>
          <a:srgbClr val="FF0000"/>
        </a:hlink>
        <a:folHlink>
          <a:srgbClr val="8080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ide Bar 2">
        <a:dk1>
          <a:srgbClr val="000066"/>
        </a:dk1>
        <a:lt1>
          <a:srgbClr val="CCECFF"/>
        </a:lt1>
        <a:dk2>
          <a:srgbClr val="000080"/>
        </a:dk2>
        <a:lt2>
          <a:srgbClr val="000000"/>
        </a:lt2>
        <a:accent1>
          <a:srgbClr val="9999FF"/>
        </a:accent1>
        <a:accent2>
          <a:srgbClr val="CC00FF"/>
        </a:accent2>
        <a:accent3>
          <a:srgbClr val="E2F4FF"/>
        </a:accent3>
        <a:accent4>
          <a:srgbClr val="000056"/>
        </a:accent4>
        <a:accent5>
          <a:srgbClr val="CACAFF"/>
        </a:accent5>
        <a:accent6>
          <a:srgbClr val="B900E7"/>
        </a:accent6>
        <a:hlink>
          <a:srgbClr val="00CC99"/>
        </a:hlink>
        <a:folHlink>
          <a:srgbClr val="0099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ide Bar 3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B2B2B2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D5D5D5"/>
        </a:accent5>
        <a:accent6>
          <a:srgbClr val="797979"/>
        </a:accent6>
        <a:hlink>
          <a:srgbClr val="5F5F5F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ide Bar 4">
        <a:dk1>
          <a:srgbClr val="000000"/>
        </a:dk1>
        <a:lt1>
          <a:srgbClr val="FFFFFF"/>
        </a:lt1>
        <a:dk2>
          <a:srgbClr val="660033"/>
        </a:dk2>
        <a:lt2>
          <a:srgbClr val="FFFF66"/>
        </a:lt2>
        <a:accent1>
          <a:srgbClr val="FF0033"/>
        </a:accent1>
        <a:accent2>
          <a:srgbClr val="CC6600"/>
        </a:accent2>
        <a:accent3>
          <a:srgbClr val="B8AAAD"/>
        </a:accent3>
        <a:accent4>
          <a:srgbClr val="DADADA"/>
        </a:accent4>
        <a:accent5>
          <a:srgbClr val="FFAAAD"/>
        </a:accent5>
        <a:accent6>
          <a:srgbClr val="B95C00"/>
        </a:accent6>
        <a:hlink>
          <a:srgbClr val="999933"/>
        </a:hlink>
        <a:folHlink>
          <a:srgbClr val="A50021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C:\MSOffice\Templates\Presentation Designs\Side Bar.pot</Template>
  <TotalTime>663</TotalTime>
  <Words>127</Words>
  <Application>Microsoft Office PowerPoint</Application>
  <PresentationFormat>35mm Slides</PresentationFormat>
  <Paragraphs>26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Monotype Sorts</vt:lpstr>
      <vt:lpstr>Times New Roman</vt:lpstr>
      <vt:lpstr>Side Bar</vt:lpstr>
      <vt:lpstr>ADVISORY BOARD ON RADIATION AND WORKER HEALTH</vt:lpstr>
      <vt:lpstr>HISTORY </vt:lpstr>
      <vt:lpstr>RESPONSIBILITIES</vt:lpstr>
      <vt:lpstr>BOARD PROCESS</vt:lpstr>
      <vt:lpstr>WHAT DO WE DO</vt:lpstr>
      <vt:lpstr>OTHER ISSUES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HIGHWAY WORK ZONE  DEATHS AND INJURIES</dc:title>
  <dc:creator>.</dc:creator>
  <cp:lastModifiedBy>James Melius</cp:lastModifiedBy>
  <cp:revision>41</cp:revision>
  <cp:lastPrinted>1997-10-17T19:44:58Z</cp:lastPrinted>
  <dcterms:created xsi:type="dcterms:W3CDTF">1995-05-28T16:26:58Z</dcterms:created>
  <dcterms:modified xsi:type="dcterms:W3CDTF">2016-04-22T14:09:53Z</dcterms:modified>
</cp:coreProperties>
</file>