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6"/>
  </p:notesMasterIdLst>
  <p:handoutMasterIdLst>
    <p:handoutMasterId r:id="rId27"/>
  </p:handoutMasterIdLst>
  <p:sldIdLst>
    <p:sldId id="256" r:id="rId2"/>
    <p:sldId id="277" r:id="rId3"/>
    <p:sldId id="278" r:id="rId4"/>
    <p:sldId id="279" r:id="rId5"/>
    <p:sldId id="257" r:id="rId6"/>
    <p:sldId id="258" r:id="rId7"/>
    <p:sldId id="260" r:id="rId8"/>
    <p:sldId id="259"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wis, Gregory" initials="LG" lastIdx="2" clrIdx="0">
    <p:extLst>
      <p:ext uri="{19B8F6BF-5375-455C-9EA6-DF929625EA0E}">
        <p15:presenceInfo xmlns:p15="http://schemas.microsoft.com/office/powerpoint/2012/main" userId="S-1-5-21-2844929807-1687724802-988633214-20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282" cy="351957"/>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5265014" y="0"/>
            <a:ext cx="4029282" cy="351957"/>
          </a:xfrm>
          <a:prstGeom prst="rect">
            <a:avLst/>
          </a:prstGeom>
        </p:spPr>
        <p:txBody>
          <a:bodyPr vert="horz" lIns="91440" tIns="45720" rIns="91440" bIns="45720" rtlCol="0"/>
          <a:lstStyle>
            <a:lvl1pPr algn="r">
              <a:defRPr sz="1200"/>
            </a:lvl1pPr>
          </a:lstStyle>
          <a:p>
            <a:fld id="{13DCC112-AB4E-4403-A0A7-68517E974B5E}" type="datetimeFigureOut">
              <a:rPr lang="en-US" smtClean="0"/>
              <a:t>4/21/2016</a:t>
            </a:fld>
            <a:endParaRPr lang="en-US" dirty="0"/>
          </a:p>
        </p:txBody>
      </p:sp>
      <p:sp>
        <p:nvSpPr>
          <p:cNvPr id="4" name="Footer Placeholder 3"/>
          <p:cNvSpPr>
            <a:spLocks noGrp="1"/>
          </p:cNvSpPr>
          <p:nvPr>
            <p:ph type="ftr" sz="quarter" idx="2"/>
          </p:nvPr>
        </p:nvSpPr>
        <p:spPr>
          <a:xfrm>
            <a:off x="1" y="6658444"/>
            <a:ext cx="4029282" cy="35195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5265014" y="6658444"/>
            <a:ext cx="4029282" cy="351957"/>
          </a:xfrm>
          <a:prstGeom prst="rect">
            <a:avLst/>
          </a:prstGeom>
        </p:spPr>
        <p:txBody>
          <a:bodyPr vert="horz" lIns="91440" tIns="45720" rIns="91440" bIns="45720" rtlCol="0" anchor="b"/>
          <a:lstStyle>
            <a:lvl1pPr algn="r">
              <a:defRPr sz="1200"/>
            </a:lvl1pPr>
          </a:lstStyle>
          <a:p>
            <a:fld id="{3FC130BB-F11F-4377-A35A-F0F7759D75E7}" type="slidenum">
              <a:rPr lang="en-US" smtClean="0"/>
              <a:t>‹#›</a:t>
            </a:fld>
            <a:endParaRPr lang="en-US" dirty="0"/>
          </a:p>
        </p:txBody>
      </p:sp>
    </p:spTree>
    <p:extLst>
      <p:ext uri="{BB962C8B-B14F-4D97-AF65-F5344CB8AC3E}">
        <p14:creationId xmlns:p14="http://schemas.microsoft.com/office/powerpoint/2010/main" val="39272880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9075" cy="3508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5265738" y="0"/>
            <a:ext cx="4029075" cy="350838"/>
          </a:xfrm>
          <a:prstGeom prst="rect">
            <a:avLst/>
          </a:prstGeom>
        </p:spPr>
        <p:txBody>
          <a:bodyPr vert="horz" lIns="91440" tIns="45720" rIns="91440" bIns="45720" rtlCol="0"/>
          <a:lstStyle>
            <a:lvl1pPr algn="r">
              <a:defRPr sz="1200"/>
            </a:lvl1pPr>
          </a:lstStyle>
          <a:p>
            <a:fld id="{FE7AA651-8245-4FF5-A4CE-BEEF70D976B1}" type="datetimeFigureOut">
              <a:rPr lang="en-US" smtClean="0"/>
              <a:t>4/21/2016</a:t>
            </a:fld>
            <a:endParaRPr lang="en-US" dirty="0"/>
          </a:p>
        </p:txBody>
      </p:sp>
      <p:sp>
        <p:nvSpPr>
          <p:cNvPr id="4" name="Slide Image Placeholder 3"/>
          <p:cNvSpPr>
            <a:spLocks noGrp="1" noRot="1" noChangeAspect="1"/>
          </p:cNvSpPr>
          <p:nvPr>
            <p:ph type="sldImg" idx="2"/>
          </p:nvPr>
        </p:nvSpPr>
        <p:spPr>
          <a:xfrm>
            <a:off x="3071813" y="876300"/>
            <a:ext cx="3152775" cy="236537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930275" y="3373438"/>
            <a:ext cx="7435850" cy="276066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59563"/>
            <a:ext cx="4029075" cy="35083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5265738" y="6659563"/>
            <a:ext cx="4029075" cy="350837"/>
          </a:xfrm>
          <a:prstGeom prst="rect">
            <a:avLst/>
          </a:prstGeom>
        </p:spPr>
        <p:txBody>
          <a:bodyPr vert="horz" lIns="91440" tIns="45720" rIns="91440" bIns="45720" rtlCol="0" anchor="b"/>
          <a:lstStyle>
            <a:lvl1pPr algn="r">
              <a:defRPr sz="1200"/>
            </a:lvl1pPr>
          </a:lstStyle>
          <a:p>
            <a:fld id="{3505EB1E-7917-48F7-B0DE-2E88A4D04834}" type="slidenum">
              <a:rPr lang="en-US" smtClean="0"/>
              <a:t>‹#›</a:t>
            </a:fld>
            <a:endParaRPr lang="en-US" dirty="0"/>
          </a:p>
        </p:txBody>
      </p:sp>
    </p:spTree>
    <p:extLst>
      <p:ext uri="{BB962C8B-B14F-4D97-AF65-F5344CB8AC3E}">
        <p14:creationId xmlns:p14="http://schemas.microsoft.com/office/powerpoint/2010/main" val="3291421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05EB1E-7917-48F7-B0DE-2E88A4D04834}" type="slidenum">
              <a:rPr lang="en-US" smtClean="0"/>
              <a:t>1</a:t>
            </a:fld>
            <a:endParaRPr lang="en-US" dirty="0"/>
          </a:p>
        </p:txBody>
      </p:sp>
    </p:spTree>
    <p:extLst>
      <p:ext uri="{BB962C8B-B14F-4D97-AF65-F5344CB8AC3E}">
        <p14:creationId xmlns:p14="http://schemas.microsoft.com/office/powerpoint/2010/main" val="254293721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81000" y="2130425"/>
            <a:ext cx="8382000" cy="1470025"/>
          </a:xfrm>
        </p:spPr>
        <p:txBody>
          <a:bodyPr/>
          <a:lstStyle>
            <a:lvl1pPr>
              <a:defRPr/>
            </a:lvl1pPr>
          </a:lstStyle>
          <a:p>
            <a:r>
              <a:rPr lang="en-US" dirty="0" smtClean="0"/>
              <a:t>Title</a:t>
            </a:r>
            <a:endParaRPr lang="en-US" dirty="0"/>
          </a:p>
        </p:txBody>
      </p:sp>
      <p:sp>
        <p:nvSpPr>
          <p:cNvPr id="3" name="Subtitle 2"/>
          <p:cNvSpPr>
            <a:spLocks noGrp="1"/>
          </p:cNvSpPr>
          <p:nvPr>
            <p:ph type="subTitle" idx="1" hasCustomPrompt="1"/>
          </p:nvPr>
        </p:nvSpPr>
        <p:spPr>
          <a:xfrm>
            <a:off x="6421755" y="4267200"/>
            <a:ext cx="2297430" cy="1143000"/>
          </a:xfrm>
        </p:spPr>
        <p:txBody>
          <a:bodyPr>
            <a:normAutofit/>
          </a:bodyPr>
          <a:lstStyle>
            <a:lvl1pPr marL="0" indent="0" algn="l">
              <a:buNone/>
              <a:defRPr sz="1800" baseline="0">
                <a:solidFill>
                  <a:schemeClr val="tx1">
                    <a:tint val="75000"/>
                  </a:schemeClr>
                </a:solidFill>
                <a:latin typeface="Franklin Gothic Medium" panose="020B06030201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Name </a:t>
            </a:r>
          </a:p>
          <a:p>
            <a:r>
              <a:rPr lang="en-US" dirty="0" smtClean="0"/>
              <a:t>Title </a:t>
            </a:r>
          </a:p>
          <a:p>
            <a:r>
              <a:rPr lang="en-US" dirty="0" smtClean="0"/>
              <a:t>Date</a:t>
            </a:r>
            <a:endParaRPr lang="en-US" dirty="0"/>
          </a:p>
        </p:txBody>
      </p:sp>
      <p:sp>
        <p:nvSpPr>
          <p:cNvPr id="8" name="Rectangle 4"/>
          <p:cNvSpPr>
            <a:spLocks noChangeArrowheads="1"/>
          </p:cNvSpPr>
          <p:nvPr userDrawn="1"/>
        </p:nvSpPr>
        <p:spPr bwMode="auto">
          <a:xfrm>
            <a:off x="228600" y="228600"/>
            <a:ext cx="8686800" cy="6400800"/>
          </a:xfrm>
          <a:prstGeom prst="rect">
            <a:avLst/>
          </a:prstGeom>
          <a:noFill/>
          <a:ln w="57150">
            <a:solidFill>
              <a:srgbClr val="00206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dirty="0"/>
          </a:p>
        </p:txBody>
      </p:sp>
      <p:pic>
        <p:nvPicPr>
          <p:cNvPr id="10" name="Picture 47" descr="DOE Color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52450" y="407988"/>
            <a:ext cx="1209675"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C:\Users\kenney\AppData\Local\Microsoft\Windows\Temporary Internet Files\Content.Outlook\VSWERTPF\EHSS Logo new3 updated.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477000" y="5581227"/>
            <a:ext cx="2186940" cy="9719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1514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52601" y="552238"/>
            <a:ext cx="6991350" cy="655638"/>
          </a:xfrm>
        </p:spPr>
        <p:txBody>
          <a:bodyPr/>
          <a:lstStyle>
            <a:lvl1pPr>
              <a:defRPr>
                <a:solidFill>
                  <a:srgbClr val="002060"/>
                </a:solidFill>
              </a:defRPr>
            </a:lvl1pPr>
          </a:lstStyle>
          <a:p>
            <a:r>
              <a:rPr lang="en-US" dirty="0" smtClean="0"/>
              <a:t>Title</a:t>
            </a:r>
            <a:endParaRPr lang="en-US" dirty="0"/>
          </a:p>
        </p:txBody>
      </p:sp>
      <p:sp>
        <p:nvSpPr>
          <p:cNvPr id="3" name="Content Placeholder 2"/>
          <p:cNvSpPr>
            <a:spLocks noGrp="1"/>
          </p:cNvSpPr>
          <p:nvPr>
            <p:ph idx="1"/>
          </p:nvPr>
        </p:nvSpPr>
        <p:spPr>
          <a:xfrm>
            <a:off x="609600" y="2057401"/>
            <a:ext cx="7924800" cy="2895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552450" y="6264275"/>
            <a:ext cx="1428750" cy="365125"/>
          </a:xfrm>
        </p:spPr>
        <p:txBody>
          <a:bodyPr/>
          <a:lstStyle/>
          <a:p>
            <a:endParaRPr lang="en-US" dirty="0"/>
          </a:p>
        </p:txBody>
      </p:sp>
      <p:sp>
        <p:nvSpPr>
          <p:cNvPr id="6" name="Slide Number Placeholder 5"/>
          <p:cNvSpPr>
            <a:spLocks noGrp="1"/>
          </p:cNvSpPr>
          <p:nvPr>
            <p:ph type="sldNum" sz="quarter" idx="12"/>
          </p:nvPr>
        </p:nvSpPr>
        <p:spPr>
          <a:xfrm>
            <a:off x="7729538" y="6249987"/>
            <a:ext cx="957262" cy="365125"/>
          </a:xfrm>
        </p:spPr>
        <p:txBody>
          <a:bodyPr/>
          <a:lstStyle/>
          <a:p>
            <a:fld id="{421D647E-58E0-4ADB-9FE9-6A9683F2C6B9}" type="slidenum">
              <a:rPr lang="en-US" smtClean="0"/>
              <a:t>‹#›</a:t>
            </a:fld>
            <a:endParaRPr lang="en-US" dirty="0"/>
          </a:p>
        </p:txBody>
      </p:sp>
      <p:sp>
        <p:nvSpPr>
          <p:cNvPr id="7" name="Rectangle 4"/>
          <p:cNvSpPr>
            <a:spLocks noChangeArrowheads="1"/>
          </p:cNvSpPr>
          <p:nvPr userDrawn="1"/>
        </p:nvSpPr>
        <p:spPr bwMode="auto">
          <a:xfrm>
            <a:off x="228600" y="228600"/>
            <a:ext cx="8686800" cy="6400800"/>
          </a:xfrm>
          <a:prstGeom prst="rect">
            <a:avLst/>
          </a:prstGeom>
          <a:noFill/>
          <a:ln w="57150">
            <a:solidFill>
              <a:srgbClr val="00206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dirty="0"/>
          </a:p>
        </p:txBody>
      </p:sp>
      <p:pic>
        <p:nvPicPr>
          <p:cNvPr id="8" name="Picture 47" descr="DOE Color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81000" y="304800"/>
            <a:ext cx="1209675"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userDrawn="1"/>
        </p:nvSpPr>
        <p:spPr>
          <a:xfrm>
            <a:off x="2057400" y="6260068"/>
            <a:ext cx="5562600" cy="369332"/>
          </a:xfrm>
          <a:prstGeom prst="rect">
            <a:avLst/>
          </a:prstGeom>
          <a:noFill/>
        </p:spPr>
        <p:txBody>
          <a:bodyPr wrap="square" rtlCol="0">
            <a:spAutoFit/>
          </a:bodyPr>
          <a:lstStyle/>
          <a:p>
            <a:pPr algn="ctr"/>
            <a:r>
              <a:rPr lang="en-US" dirty="0" smtClean="0">
                <a:latin typeface="Franklin Gothic Medium" panose="020B0603020102020204" pitchFamily="34" charset="0"/>
              </a:rPr>
              <a:t>Office of Environment,</a:t>
            </a:r>
            <a:r>
              <a:rPr lang="en-US" baseline="0" dirty="0" smtClean="0">
                <a:latin typeface="Franklin Gothic Medium" panose="020B0603020102020204" pitchFamily="34" charset="0"/>
              </a:rPr>
              <a:t> Health, Safety and Security</a:t>
            </a:r>
            <a:endParaRPr lang="en-US" dirty="0">
              <a:latin typeface="Franklin Gothic Medium" panose="020B0603020102020204" pitchFamily="34" charset="0"/>
            </a:endParaRPr>
          </a:p>
        </p:txBody>
      </p:sp>
    </p:spTree>
    <p:extLst>
      <p:ext uri="{BB962C8B-B14F-4D97-AF65-F5344CB8AC3E}">
        <p14:creationId xmlns:p14="http://schemas.microsoft.com/office/powerpoint/2010/main" val="360748787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1D647E-58E0-4ADB-9FE9-6A9683F2C6B9}" type="slidenum">
              <a:rPr lang="en-US" smtClean="0"/>
              <a:t>‹#›</a:t>
            </a:fld>
            <a:endParaRPr lang="en-US" dirty="0"/>
          </a:p>
        </p:txBody>
      </p:sp>
    </p:spTree>
    <p:extLst>
      <p:ext uri="{BB962C8B-B14F-4D97-AF65-F5344CB8AC3E}">
        <p14:creationId xmlns:p14="http://schemas.microsoft.com/office/powerpoint/2010/main" val="1417427550"/>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ehss.energy.gov/Search/Facility/findfacility.aspx"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energy.gov/ehss/downloads/former-worker-program-medical-protoco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energy.gov/ehss/early-lung-cancer-detection-program"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energy.gov/ehss/downloads/former-worker-medical-screening-program-brochure" TargetMode="External"/><Relationship Id="rId2" Type="http://schemas.openxmlformats.org/officeDocument/2006/relationships/hyperlink" Target="http://energy.gov/ehss/services/worker-health-and-safety/former-worker-medical-screening-program"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mailto:pat.worthington@hq.doe.gov"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4917" y="2057400"/>
            <a:ext cx="8382000" cy="1600200"/>
          </a:xfrm>
        </p:spPr>
        <p:txBody>
          <a:bodyPr>
            <a:normAutofit fontScale="90000"/>
          </a:bodyPr>
          <a:lstStyle/>
          <a:p>
            <a:r>
              <a:rPr lang="en-US" b="1" dirty="0">
                <a:solidFill>
                  <a:srgbClr val="0070C0"/>
                </a:solidFill>
              </a:rPr>
              <a:t>Department of Energy Presentation to </a:t>
            </a:r>
            <a:r>
              <a:rPr lang="en-US" b="1" dirty="0" smtClean="0">
                <a:solidFill>
                  <a:srgbClr val="0070C0"/>
                </a:solidFill>
              </a:rPr>
              <a:t>The Advisory </a:t>
            </a:r>
            <a:r>
              <a:rPr lang="en-US" b="1" dirty="0">
                <a:solidFill>
                  <a:srgbClr val="0070C0"/>
                </a:solidFill>
              </a:rPr>
              <a:t>Board on Toxic Substances and Worker Health  </a:t>
            </a:r>
            <a:br>
              <a:rPr lang="en-US" b="1" dirty="0">
                <a:solidFill>
                  <a:srgbClr val="0070C0"/>
                </a:solidFill>
              </a:rPr>
            </a:br>
            <a:endParaRPr lang="en-US" dirty="0"/>
          </a:p>
        </p:txBody>
      </p:sp>
      <p:sp>
        <p:nvSpPr>
          <p:cNvPr id="3" name="Subtitle 2"/>
          <p:cNvSpPr>
            <a:spLocks noGrp="1"/>
          </p:cNvSpPr>
          <p:nvPr>
            <p:ph type="subTitle" idx="1"/>
          </p:nvPr>
        </p:nvSpPr>
        <p:spPr>
          <a:xfrm>
            <a:off x="1981200" y="3962400"/>
            <a:ext cx="5029200" cy="2057400"/>
          </a:xfrm>
        </p:spPr>
        <p:txBody>
          <a:bodyPr>
            <a:noAutofit/>
          </a:bodyPr>
          <a:lstStyle/>
          <a:p>
            <a:pPr marL="342900" indent="-342900" algn="ctr" eaLnBrk="0" hangingPunct="0"/>
            <a:r>
              <a:rPr lang="en-US" b="1" dirty="0">
                <a:solidFill>
                  <a:srgbClr val="0070C0"/>
                </a:solidFill>
              </a:rPr>
              <a:t>Patricia R. Worthington, PhD</a:t>
            </a:r>
          </a:p>
          <a:p>
            <a:pPr marL="342900" indent="-342900" algn="ctr" eaLnBrk="0" hangingPunct="0"/>
            <a:r>
              <a:rPr lang="en-US" b="1" dirty="0">
                <a:solidFill>
                  <a:srgbClr val="0070C0"/>
                </a:solidFill>
              </a:rPr>
              <a:t>Director </a:t>
            </a:r>
          </a:p>
          <a:p>
            <a:pPr marL="342900" indent="-342900" algn="ctr" eaLnBrk="0" hangingPunct="0"/>
            <a:r>
              <a:rPr lang="en-US" b="1" dirty="0">
                <a:solidFill>
                  <a:srgbClr val="0070C0"/>
                </a:solidFill>
              </a:rPr>
              <a:t>Office of Health and Safety</a:t>
            </a:r>
          </a:p>
          <a:p>
            <a:pPr marL="342900" indent="-342900" algn="ctr" eaLnBrk="0" hangingPunct="0"/>
            <a:r>
              <a:rPr lang="en-US" b="1" dirty="0">
                <a:solidFill>
                  <a:srgbClr val="0070C0"/>
                </a:solidFill>
              </a:rPr>
              <a:t>Office of Environment, Health, Safety and Security</a:t>
            </a:r>
          </a:p>
          <a:p>
            <a:pPr marL="342900" indent="-342900" algn="ctr" eaLnBrk="0" hangingPunct="0"/>
            <a:r>
              <a:rPr lang="en-US" b="1" dirty="0">
                <a:solidFill>
                  <a:srgbClr val="0070C0"/>
                </a:solidFill>
              </a:rPr>
              <a:t>April 26, 2016</a:t>
            </a:r>
          </a:p>
        </p:txBody>
      </p:sp>
    </p:spTree>
    <p:extLst>
      <p:ext uri="{BB962C8B-B14F-4D97-AF65-F5344CB8AC3E}">
        <p14:creationId xmlns:p14="http://schemas.microsoft.com/office/powerpoint/2010/main" val="5027801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533400"/>
            <a:ext cx="6991350" cy="655638"/>
          </a:xfrm>
        </p:spPr>
        <p:txBody>
          <a:bodyPr>
            <a:normAutofit fontScale="90000"/>
          </a:bodyPr>
          <a:lstStyle/>
          <a:p>
            <a:r>
              <a:rPr lang="en-US" b="1" dirty="0" smtClean="0">
                <a:solidFill>
                  <a:srgbClr val="0070C0"/>
                </a:solidFill>
              </a:rPr>
              <a:t/>
            </a:r>
            <a:br>
              <a:rPr lang="en-US" b="1" dirty="0" smtClean="0">
                <a:solidFill>
                  <a:srgbClr val="0070C0"/>
                </a:solidFill>
              </a:rPr>
            </a:br>
            <a:r>
              <a:rPr lang="en-US" b="1" dirty="0" smtClean="0">
                <a:solidFill>
                  <a:srgbClr val="0070C0"/>
                </a:solidFill>
              </a:rPr>
              <a:t>SEM </a:t>
            </a:r>
            <a:r>
              <a:rPr lang="en-US" sz="4000" b="1" dirty="0" smtClean="0">
                <a:solidFill>
                  <a:srgbClr val="0070C0"/>
                </a:solidFill>
              </a:rPr>
              <a:t>(cont</a:t>
            </a:r>
            <a:r>
              <a:rPr lang="en-US" sz="4000" b="1" dirty="0">
                <a:solidFill>
                  <a:srgbClr val="0070C0"/>
                </a:solidFill>
              </a:rPr>
              <a:t>.)</a:t>
            </a:r>
            <a:r>
              <a:rPr lang="en-US" dirty="0">
                <a:solidFill>
                  <a:srgbClr val="0070C0"/>
                </a:solidFill>
              </a:rPr>
              <a:t/>
            </a:r>
            <a:br>
              <a:rPr lang="en-US" dirty="0">
                <a:solidFill>
                  <a:srgbClr val="0070C0"/>
                </a:solidFill>
              </a:rPr>
            </a:br>
            <a:endParaRPr lang="en-US" dirty="0"/>
          </a:p>
        </p:txBody>
      </p:sp>
      <p:sp>
        <p:nvSpPr>
          <p:cNvPr id="3" name="Content Placeholder 2"/>
          <p:cNvSpPr>
            <a:spLocks noGrp="1"/>
          </p:cNvSpPr>
          <p:nvPr>
            <p:ph idx="1"/>
          </p:nvPr>
        </p:nvSpPr>
        <p:spPr>
          <a:xfrm>
            <a:off x="457200" y="1600200"/>
            <a:ext cx="8077200" cy="4648200"/>
          </a:xfrm>
        </p:spPr>
        <p:txBody>
          <a:bodyPr>
            <a:normAutofit/>
          </a:bodyPr>
          <a:lstStyle/>
          <a:p>
            <a:pPr>
              <a:spcBef>
                <a:spcPts val="0"/>
              </a:spcBef>
              <a:spcAft>
                <a:spcPts val="1200"/>
              </a:spcAft>
            </a:pPr>
            <a:r>
              <a:rPr lang="en-US" sz="2400" dirty="0">
                <a:solidFill>
                  <a:srgbClr val="0070C0"/>
                </a:solidFill>
              </a:rPr>
              <a:t>Put together from 2006 to </a:t>
            </a:r>
            <a:r>
              <a:rPr lang="en-US" sz="2400" dirty="0" smtClean="0">
                <a:solidFill>
                  <a:srgbClr val="0070C0"/>
                </a:solidFill>
              </a:rPr>
              <a:t>2008:</a:t>
            </a:r>
            <a:endParaRPr lang="en-US" sz="2400" dirty="0">
              <a:solidFill>
                <a:srgbClr val="0070C0"/>
              </a:solidFill>
            </a:endParaRPr>
          </a:p>
          <a:p>
            <a:pPr marL="687388" lvl="1" indent="-287338">
              <a:spcBef>
                <a:spcPts val="0"/>
              </a:spcBef>
              <a:spcAft>
                <a:spcPts val="1200"/>
              </a:spcAft>
            </a:pPr>
            <a:r>
              <a:rPr lang="en-US" sz="2000" dirty="0">
                <a:solidFill>
                  <a:srgbClr val="0070C0"/>
                </a:solidFill>
              </a:rPr>
              <a:t>Teams from DOL went to every DOE </a:t>
            </a:r>
            <a:r>
              <a:rPr lang="en-US" sz="2000" dirty="0" smtClean="0">
                <a:solidFill>
                  <a:srgbClr val="0070C0"/>
                </a:solidFill>
              </a:rPr>
              <a:t>site;  </a:t>
            </a:r>
            <a:endParaRPr lang="en-US" sz="2000" dirty="0">
              <a:solidFill>
                <a:srgbClr val="0070C0"/>
              </a:solidFill>
            </a:endParaRPr>
          </a:p>
          <a:p>
            <a:pPr marL="687388" lvl="1" indent="-287338">
              <a:spcBef>
                <a:spcPts val="0"/>
              </a:spcBef>
              <a:spcAft>
                <a:spcPts val="1200"/>
              </a:spcAft>
            </a:pPr>
            <a:r>
              <a:rPr lang="en-US" sz="2000" dirty="0">
                <a:solidFill>
                  <a:srgbClr val="0070C0"/>
                </a:solidFill>
              </a:rPr>
              <a:t>DOE site helped with search </a:t>
            </a:r>
            <a:r>
              <a:rPr lang="en-US" sz="2000" dirty="0" smtClean="0">
                <a:solidFill>
                  <a:srgbClr val="0070C0"/>
                </a:solidFill>
              </a:rPr>
              <a:t>process;</a:t>
            </a:r>
            <a:endParaRPr lang="en-US" sz="2000" dirty="0">
              <a:solidFill>
                <a:srgbClr val="0070C0"/>
              </a:solidFill>
            </a:endParaRPr>
          </a:p>
          <a:p>
            <a:pPr marL="687388" lvl="1" indent="-287338">
              <a:spcBef>
                <a:spcPts val="0"/>
              </a:spcBef>
              <a:spcAft>
                <a:spcPts val="1200"/>
              </a:spcAft>
            </a:pPr>
            <a:r>
              <a:rPr lang="en-US" sz="2000" dirty="0">
                <a:solidFill>
                  <a:srgbClr val="0070C0"/>
                </a:solidFill>
              </a:rPr>
              <a:t>DOL teams reviewed thousands of </a:t>
            </a:r>
            <a:r>
              <a:rPr lang="en-US" sz="2000" dirty="0" smtClean="0">
                <a:solidFill>
                  <a:srgbClr val="0070C0"/>
                </a:solidFill>
              </a:rPr>
              <a:t>boxes; and</a:t>
            </a:r>
            <a:endParaRPr lang="en-US" sz="2000" dirty="0">
              <a:solidFill>
                <a:srgbClr val="0070C0"/>
              </a:solidFill>
            </a:endParaRPr>
          </a:p>
          <a:p>
            <a:pPr marL="687388" lvl="1" indent="-287338">
              <a:spcBef>
                <a:spcPts val="0"/>
              </a:spcBef>
              <a:spcAft>
                <a:spcPts val="1200"/>
              </a:spcAft>
            </a:pPr>
            <a:r>
              <a:rPr lang="en-US" sz="2000" dirty="0">
                <a:solidFill>
                  <a:srgbClr val="0070C0"/>
                </a:solidFill>
              </a:rPr>
              <a:t>DOE sites copied and reviewed hundreds of documents at each </a:t>
            </a:r>
            <a:r>
              <a:rPr lang="en-US" sz="2000" dirty="0" smtClean="0">
                <a:solidFill>
                  <a:srgbClr val="0070C0"/>
                </a:solidFill>
              </a:rPr>
              <a:t>site.</a:t>
            </a:r>
            <a:endParaRPr lang="en-US" sz="2000" dirty="0">
              <a:solidFill>
                <a:srgbClr val="0070C0"/>
              </a:solidFill>
            </a:endParaRPr>
          </a:p>
          <a:p>
            <a:pPr marL="400050" lvl="1" indent="0">
              <a:spcBef>
                <a:spcPts val="0"/>
              </a:spcBef>
              <a:spcAft>
                <a:spcPts val="1200"/>
              </a:spcAft>
              <a:buNone/>
            </a:pPr>
            <a:endParaRPr lang="en-US" sz="2000" dirty="0">
              <a:solidFill>
                <a:srgbClr val="0070C0"/>
              </a:solidFill>
            </a:endParaRPr>
          </a:p>
          <a:p>
            <a:pPr marL="381000" indent="-381000">
              <a:spcBef>
                <a:spcPts val="0"/>
              </a:spcBef>
              <a:spcAft>
                <a:spcPts val="1200"/>
              </a:spcAft>
            </a:pPr>
            <a:r>
              <a:rPr lang="en-US" sz="2400" dirty="0">
                <a:solidFill>
                  <a:srgbClr val="0070C0"/>
                </a:solidFill>
              </a:rPr>
              <a:t>The SEM was reviewed for classification in 2009 and released to the </a:t>
            </a:r>
            <a:r>
              <a:rPr lang="en-US" sz="2400" dirty="0" smtClean="0">
                <a:solidFill>
                  <a:srgbClr val="0070C0"/>
                </a:solidFill>
              </a:rPr>
              <a:t>public.</a:t>
            </a:r>
            <a:endParaRPr lang="en-US" sz="2400" dirty="0">
              <a:solidFill>
                <a:srgbClr val="0070C0"/>
              </a:solidFill>
            </a:endParaRPr>
          </a:p>
          <a:p>
            <a:pPr marL="687388" lvl="1" indent="-287338">
              <a:spcBef>
                <a:spcPts val="0"/>
              </a:spcBef>
              <a:spcAft>
                <a:spcPts val="1200"/>
              </a:spcAft>
            </a:pPr>
            <a:r>
              <a:rPr lang="en-US" sz="2000" dirty="0">
                <a:solidFill>
                  <a:srgbClr val="0070C0"/>
                </a:solidFill>
              </a:rPr>
              <a:t>New information is held and reviewed by DOE every 6 months before inclusion in </a:t>
            </a:r>
            <a:r>
              <a:rPr lang="en-US" sz="2000" dirty="0" smtClean="0">
                <a:solidFill>
                  <a:srgbClr val="0070C0"/>
                </a:solidFill>
              </a:rPr>
              <a:t>SEM.</a:t>
            </a:r>
            <a:endParaRPr lang="en-US" sz="2000" dirty="0">
              <a:solidFill>
                <a:srgbClr val="0070C0"/>
              </a:solidFill>
            </a:endParaRPr>
          </a:p>
          <a:p>
            <a:endParaRPr lang="en-US" dirty="0"/>
          </a:p>
        </p:txBody>
      </p:sp>
      <p:sp>
        <p:nvSpPr>
          <p:cNvPr id="4" name="Slide Number Placeholder 3"/>
          <p:cNvSpPr>
            <a:spLocks noGrp="1"/>
          </p:cNvSpPr>
          <p:nvPr>
            <p:ph type="sldNum" sz="quarter" idx="12"/>
          </p:nvPr>
        </p:nvSpPr>
        <p:spPr/>
        <p:txBody>
          <a:bodyPr/>
          <a:lstStyle/>
          <a:p>
            <a:fld id="{421D647E-58E0-4ADB-9FE9-6A9683F2C6B9}" type="slidenum">
              <a:rPr lang="en-US" smtClean="0"/>
              <a:t>10</a:t>
            </a:fld>
            <a:endParaRPr lang="en-US" dirty="0"/>
          </a:p>
        </p:txBody>
      </p:sp>
    </p:spTree>
    <p:extLst>
      <p:ext uri="{BB962C8B-B14F-4D97-AF65-F5344CB8AC3E}">
        <p14:creationId xmlns:p14="http://schemas.microsoft.com/office/powerpoint/2010/main" val="25482986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533400"/>
            <a:ext cx="6991350" cy="655638"/>
          </a:xfrm>
        </p:spPr>
        <p:txBody>
          <a:bodyPr>
            <a:normAutofit fontScale="90000"/>
          </a:bodyPr>
          <a:lstStyle/>
          <a:p>
            <a:r>
              <a:rPr lang="en-US" b="1" dirty="0" smtClean="0">
                <a:solidFill>
                  <a:srgbClr val="0070C0"/>
                </a:solidFill>
              </a:rPr>
              <a:t>Facilities</a:t>
            </a:r>
            <a:endParaRPr lang="en-US" b="1" dirty="0">
              <a:solidFill>
                <a:srgbClr val="0070C0"/>
              </a:solidFill>
            </a:endParaRPr>
          </a:p>
        </p:txBody>
      </p:sp>
      <p:sp>
        <p:nvSpPr>
          <p:cNvPr id="3" name="Content Placeholder 2"/>
          <p:cNvSpPr>
            <a:spLocks noGrp="1"/>
          </p:cNvSpPr>
          <p:nvPr>
            <p:ph idx="1"/>
          </p:nvPr>
        </p:nvSpPr>
        <p:spPr>
          <a:xfrm>
            <a:off x="609600" y="1676400"/>
            <a:ext cx="7924800" cy="4267199"/>
          </a:xfrm>
        </p:spPr>
        <p:txBody>
          <a:bodyPr>
            <a:normAutofit/>
          </a:bodyPr>
          <a:lstStyle/>
          <a:p>
            <a:pPr>
              <a:buFontTx/>
              <a:buNone/>
            </a:pPr>
            <a:r>
              <a:rPr lang="en-US" sz="2400" dirty="0">
                <a:solidFill>
                  <a:srgbClr val="0070C0"/>
                </a:solidFill>
              </a:rPr>
              <a:t>Research and maintain the Covered Facilities Database</a:t>
            </a:r>
          </a:p>
          <a:p>
            <a:pPr>
              <a:buFontTx/>
              <a:buNone/>
            </a:pPr>
            <a:endParaRPr lang="en-US" sz="2400" dirty="0">
              <a:solidFill>
                <a:srgbClr val="0070C0"/>
              </a:solidFill>
            </a:endParaRPr>
          </a:p>
          <a:p>
            <a:r>
              <a:rPr lang="en-US" sz="2400" dirty="0">
                <a:solidFill>
                  <a:srgbClr val="0070C0"/>
                </a:solidFill>
              </a:rPr>
              <a:t>Database of </a:t>
            </a:r>
            <a:r>
              <a:rPr lang="en-US" sz="2400" b="1" dirty="0">
                <a:solidFill>
                  <a:srgbClr val="0070C0"/>
                </a:solidFill>
              </a:rPr>
              <a:t>over 300 facilities covered </a:t>
            </a:r>
            <a:r>
              <a:rPr lang="en-US" sz="2400" dirty="0">
                <a:solidFill>
                  <a:srgbClr val="0070C0"/>
                </a:solidFill>
              </a:rPr>
              <a:t>under EEOICPA.  This includes DOE facilities, </a:t>
            </a:r>
            <a:r>
              <a:rPr lang="en-US" sz="2400" dirty="0" smtClean="0">
                <a:solidFill>
                  <a:srgbClr val="0070C0"/>
                </a:solidFill>
              </a:rPr>
              <a:t>AWEs, </a:t>
            </a:r>
            <a:r>
              <a:rPr lang="en-US" sz="2400" dirty="0">
                <a:solidFill>
                  <a:srgbClr val="0070C0"/>
                </a:solidFill>
              </a:rPr>
              <a:t>and Beryllium Vendors whose employees are eligible for benefits under EEOICP.</a:t>
            </a:r>
          </a:p>
          <a:p>
            <a:pPr marL="457200" lvl="1" indent="-457200">
              <a:buFont typeface="Arial" panose="020B0604020202020204" pitchFamily="34" charset="0"/>
              <a:buChar char="•"/>
            </a:pPr>
            <a:endParaRPr lang="en-US" sz="2400" dirty="0">
              <a:solidFill>
                <a:srgbClr val="0070C0"/>
              </a:solidFill>
            </a:endParaRPr>
          </a:p>
          <a:p>
            <a:r>
              <a:rPr lang="en-US" sz="2400" dirty="0">
                <a:solidFill>
                  <a:srgbClr val="0070C0"/>
                </a:solidFill>
              </a:rPr>
              <a:t>Full listing can be found at:</a:t>
            </a:r>
          </a:p>
          <a:p>
            <a:pPr marL="457200" lvl="1" indent="0">
              <a:buNone/>
            </a:pPr>
            <a:r>
              <a:rPr lang="en-US" sz="2400" dirty="0">
                <a:solidFill>
                  <a:srgbClr val="0070C0"/>
                </a:solidFill>
                <a:hlinkClick r:id="rId2"/>
              </a:rPr>
              <a:t>https://ehss.energy.gov/Search/Facility/findfacility.aspx</a:t>
            </a:r>
            <a:endParaRPr lang="en-US" sz="2400" dirty="0">
              <a:solidFill>
                <a:srgbClr val="0070C0"/>
              </a:solidFill>
            </a:endParaRPr>
          </a:p>
          <a:p>
            <a:endParaRPr lang="en-US" dirty="0"/>
          </a:p>
        </p:txBody>
      </p:sp>
      <p:sp>
        <p:nvSpPr>
          <p:cNvPr id="4" name="Slide Number Placeholder 3"/>
          <p:cNvSpPr>
            <a:spLocks noGrp="1"/>
          </p:cNvSpPr>
          <p:nvPr>
            <p:ph type="sldNum" sz="quarter" idx="12"/>
          </p:nvPr>
        </p:nvSpPr>
        <p:spPr/>
        <p:txBody>
          <a:bodyPr/>
          <a:lstStyle/>
          <a:p>
            <a:fld id="{421D647E-58E0-4ADB-9FE9-6A9683F2C6B9}" type="slidenum">
              <a:rPr lang="en-US" smtClean="0"/>
              <a:t>11</a:t>
            </a:fld>
            <a:endParaRPr lang="en-US" dirty="0"/>
          </a:p>
        </p:txBody>
      </p:sp>
    </p:spTree>
    <p:extLst>
      <p:ext uri="{BB962C8B-B14F-4D97-AF65-F5344CB8AC3E}">
        <p14:creationId xmlns:p14="http://schemas.microsoft.com/office/powerpoint/2010/main" val="3129007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533400"/>
            <a:ext cx="6991350" cy="655638"/>
          </a:xfrm>
        </p:spPr>
        <p:txBody>
          <a:bodyPr>
            <a:normAutofit fontScale="90000"/>
          </a:bodyPr>
          <a:lstStyle/>
          <a:p>
            <a:r>
              <a:rPr lang="en-US" b="1" dirty="0" smtClean="0">
                <a:solidFill>
                  <a:srgbClr val="0070C0"/>
                </a:solidFill>
              </a:rPr>
              <a:t>Outreach</a:t>
            </a:r>
            <a:endParaRPr lang="en-US" b="1" dirty="0">
              <a:solidFill>
                <a:srgbClr val="0070C0"/>
              </a:solidFill>
            </a:endParaRPr>
          </a:p>
        </p:txBody>
      </p:sp>
      <p:sp>
        <p:nvSpPr>
          <p:cNvPr id="3" name="Content Placeholder 2"/>
          <p:cNvSpPr>
            <a:spLocks noGrp="1"/>
          </p:cNvSpPr>
          <p:nvPr>
            <p:ph idx="1"/>
          </p:nvPr>
        </p:nvSpPr>
        <p:spPr>
          <a:xfrm>
            <a:off x="533400" y="2743200"/>
            <a:ext cx="7772400" cy="1752600"/>
          </a:xfrm>
        </p:spPr>
        <p:txBody>
          <a:bodyPr>
            <a:normAutofit/>
          </a:bodyPr>
          <a:lstStyle/>
          <a:p>
            <a:pPr marL="173037" lvl="1" indent="0">
              <a:lnSpc>
                <a:spcPct val="90000"/>
              </a:lnSpc>
              <a:buNone/>
            </a:pPr>
            <a:r>
              <a:rPr lang="en-US" sz="2400" dirty="0">
                <a:solidFill>
                  <a:srgbClr val="0070C0"/>
                </a:solidFill>
              </a:rPr>
              <a:t>Continued to participate in all Joint Outreach Task Group meetings that include DOE, </a:t>
            </a:r>
            <a:r>
              <a:rPr lang="en-US" sz="2400" dirty="0" smtClean="0">
                <a:solidFill>
                  <a:srgbClr val="0070C0"/>
                </a:solidFill>
              </a:rPr>
              <a:t>DOL, </a:t>
            </a:r>
            <a:r>
              <a:rPr lang="en-US" sz="2400" dirty="0">
                <a:solidFill>
                  <a:srgbClr val="0070C0"/>
                </a:solidFill>
              </a:rPr>
              <a:t>and NIOSH, along with the DOL Ombudsman and the DOE Former Worker Medical Screening Programs. </a:t>
            </a:r>
            <a:endParaRPr lang="en-US" sz="2400" dirty="0" smtClean="0">
              <a:solidFill>
                <a:srgbClr val="0070C0"/>
              </a:solidFill>
            </a:endParaRPr>
          </a:p>
          <a:p>
            <a:pPr marL="173037" lvl="1" indent="0">
              <a:lnSpc>
                <a:spcPct val="90000"/>
              </a:lnSpc>
              <a:buNone/>
            </a:pPr>
            <a:endParaRPr lang="en-US" sz="2400" dirty="0">
              <a:solidFill>
                <a:srgbClr val="0070C0"/>
              </a:solidFill>
            </a:endParaRPr>
          </a:p>
        </p:txBody>
      </p:sp>
      <p:sp>
        <p:nvSpPr>
          <p:cNvPr id="4" name="Slide Number Placeholder 3"/>
          <p:cNvSpPr>
            <a:spLocks noGrp="1"/>
          </p:cNvSpPr>
          <p:nvPr>
            <p:ph type="sldNum" sz="quarter" idx="12"/>
          </p:nvPr>
        </p:nvSpPr>
        <p:spPr/>
        <p:txBody>
          <a:bodyPr/>
          <a:lstStyle/>
          <a:p>
            <a:fld id="{421D647E-58E0-4ADB-9FE9-6A9683F2C6B9}" type="slidenum">
              <a:rPr lang="en-US" smtClean="0"/>
              <a:t>12</a:t>
            </a:fld>
            <a:endParaRPr lang="en-US" dirty="0"/>
          </a:p>
        </p:txBody>
      </p:sp>
    </p:spTree>
    <p:extLst>
      <p:ext uri="{BB962C8B-B14F-4D97-AF65-F5344CB8AC3E}">
        <p14:creationId xmlns:p14="http://schemas.microsoft.com/office/powerpoint/2010/main" val="35355829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2214" y="381000"/>
            <a:ext cx="6991350" cy="655638"/>
          </a:xfrm>
        </p:spPr>
        <p:txBody>
          <a:bodyPr>
            <a:normAutofit fontScale="90000"/>
          </a:bodyPr>
          <a:lstStyle/>
          <a:p>
            <a:r>
              <a:rPr lang="en-US" b="1" dirty="0" smtClean="0">
                <a:solidFill>
                  <a:srgbClr val="0070C0"/>
                </a:solidFill>
              </a:rPr>
              <a:t/>
            </a:r>
            <a:br>
              <a:rPr lang="en-US" b="1" dirty="0" smtClean="0">
                <a:solidFill>
                  <a:srgbClr val="0070C0"/>
                </a:solidFill>
              </a:rPr>
            </a:br>
            <a:r>
              <a:rPr lang="en-US" b="1" dirty="0" smtClean="0">
                <a:solidFill>
                  <a:srgbClr val="0070C0"/>
                </a:solidFill>
              </a:rPr>
              <a:t/>
            </a:r>
            <a:br>
              <a:rPr lang="en-US" b="1" dirty="0" smtClean="0">
                <a:solidFill>
                  <a:srgbClr val="0070C0"/>
                </a:solidFill>
              </a:rPr>
            </a:br>
            <a:r>
              <a:rPr lang="en-US" b="1" dirty="0" smtClean="0">
                <a:solidFill>
                  <a:srgbClr val="0070C0"/>
                </a:solidFill>
              </a:rPr>
              <a:t>Former </a:t>
            </a:r>
            <a:r>
              <a:rPr lang="en-US" b="1" dirty="0">
                <a:solidFill>
                  <a:srgbClr val="0070C0"/>
                </a:solidFill>
              </a:rPr>
              <a:t>Worker Medical </a:t>
            </a:r>
            <a:br>
              <a:rPr lang="en-US" b="1" dirty="0">
                <a:solidFill>
                  <a:srgbClr val="0070C0"/>
                </a:solidFill>
              </a:rPr>
            </a:br>
            <a:r>
              <a:rPr lang="en-US" b="1" dirty="0">
                <a:solidFill>
                  <a:srgbClr val="0070C0"/>
                </a:solidFill>
              </a:rPr>
              <a:t>Screening </a:t>
            </a:r>
            <a:r>
              <a:rPr lang="en-US" b="1" dirty="0" smtClean="0">
                <a:solidFill>
                  <a:srgbClr val="0070C0"/>
                </a:solidFill>
              </a:rPr>
              <a:t>Program (FWP)</a:t>
            </a:r>
            <a:r>
              <a:rPr lang="en-US" b="1" dirty="0">
                <a:solidFill>
                  <a:srgbClr val="0070C0"/>
                </a:solidFill>
              </a:rPr>
              <a:t/>
            </a:r>
            <a:br>
              <a:rPr lang="en-US" b="1" dirty="0">
                <a:solidFill>
                  <a:srgbClr val="0070C0"/>
                </a:solidFill>
              </a:rPr>
            </a:br>
            <a:endParaRPr lang="en-US" dirty="0"/>
          </a:p>
        </p:txBody>
      </p:sp>
      <p:sp>
        <p:nvSpPr>
          <p:cNvPr id="3" name="Content Placeholder 2"/>
          <p:cNvSpPr>
            <a:spLocks noGrp="1"/>
          </p:cNvSpPr>
          <p:nvPr>
            <p:ph idx="1"/>
          </p:nvPr>
        </p:nvSpPr>
        <p:spPr>
          <a:xfrm>
            <a:off x="533400" y="1676400"/>
            <a:ext cx="7924800" cy="4495800"/>
          </a:xfrm>
        </p:spPr>
        <p:txBody>
          <a:bodyPr>
            <a:normAutofit fontScale="92500" lnSpcReduction="10000"/>
          </a:bodyPr>
          <a:lstStyle/>
          <a:p>
            <a:pPr marL="0" indent="0">
              <a:buNone/>
            </a:pPr>
            <a:r>
              <a:rPr lang="en-US" sz="2000" b="1" dirty="0">
                <a:solidFill>
                  <a:srgbClr val="0070C0"/>
                </a:solidFill>
              </a:rPr>
              <a:t>History:</a:t>
            </a:r>
          </a:p>
          <a:p>
            <a:r>
              <a:rPr lang="en-US" sz="2000" dirty="0">
                <a:solidFill>
                  <a:srgbClr val="0070C0"/>
                </a:solidFill>
              </a:rPr>
              <a:t>Established following the issuance of the FY 1993 Defense Authorization Act (P.L. 102-484), authorizing DOE to:</a:t>
            </a:r>
          </a:p>
          <a:p>
            <a:pPr marL="0" indent="0">
              <a:buNone/>
            </a:pPr>
            <a:endParaRPr lang="en-US" sz="2000" dirty="0">
              <a:solidFill>
                <a:srgbClr val="0070C0"/>
              </a:solidFill>
            </a:endParaRPr>
          </a:p>
          <a:p>
            <a:pPr marL="687388" lvl="1" indent="-6350">
              <a:buFont typeface="Wingdings" pitchFamily="2" charset="2"/>
              <a:buNone/>
            </a:pPr>
            <a:r>
              <a:rPr lang="en-US" sz="2000" b="1" dirty="0">
                <a:solidFill>
                  <a:srgbClr val="0070C0"/>
                </a:solidFill>
              </a:rPr>
              <a:t>“…establish and carry out a program for the identification and on-going medical evaluation of…former DOE employees who are subject to significant health risks as a result of the exposure of such employees to hazardous or radioactive substances during such  employment….”</a:t>
            </a:r>
            <a:endParaRPr lang="en-US" sz="2000" dirty="0">
              <a:solidFill>
                <a:srgbClr val="0070C0"/>
              </a:solidFill>
            </a:endParaRPr>
          </a:p>
          <a:p>
            <a:pPr marL="0" indent="0">
              <a:buNone/>
            </a:pPr>
            <a:endParaRPr lang="en-US" sz="2000" b="1" dirty="0">
              <a:solidFill>
                <a:srgbClr val="0070C0"/>
              </a:solidFill>
            </a:endParaRPr>
          </a:p>
          <a:p>
            <a:pPr marL="0" indent="0">
              <a:buNone/>
            </a:pPr>
            <a:r>
              <a:rPr lang="en-US" sz="2000" b="1" dirty="0">
                <a:solidFill>
                  <a:srgbClr val="0070C0"/>
                </a:solidFill>
              </a:rPr>
              <a:t>Mission:  </a:t>
            </a:r>
          </a:p>
          <a:p>
            <a:r>
              <a:rPr lang="en-US" sz="2000" dirty="0">
                <a:solidFill>
                  <a:srgbClr val="0070C0"/>
                </a:solidFill>
              </a:rPr>
              <a:t>To identify and notify former workers at risk for occupational disease and offer them medical screening that can lead to treatment.</a:t>
            </a:r>
            <a:endParaRPr lang="en-US" sz="2400" dirty="0">
              <a:solidFill>
                <a:srgbClr val="0070C0"/>
              </a:solidFill>
            </a:endParaRPr>
          </a:p>
          <a:p>
            <a:pPr marL="681037" lvl="1" indent="0">
              <a:buNone/>
            </a:pPr>
            <a:endParaRPr lang="en-US" sz="2000" dirty="0">
              <a:solidFill>
                <a:srgbClr val="0070C0"/>
              </a:solidFill>
            </a:endParaRPr>
          </a:p>
          <a:p>
            <a:r>
              <a:rPr lang="en-US" sz="2000" dirty="0">
                <a:solidFill>
                  <a:srgbClr val="0070C0"/>
                </a:solidFill>
              </a:rPr>
              <a:t>First former worker projects initiated in 1996.</a:t>
            </a:r>
          </a:p>
          <a:p>
            <a:endParaRPr lang="en-US" dirty="0"/>
          </a:p>
        </p:txBody>
      </p:sp>
      <p:sp>
        <p:nvSpPr>
          <p:cNvPr id="4" name="Slide Number Placeholder 3"/>
          <p:cNvSpPr>
            <a:spLocks noGrp="1"/>
          </p:cNvSpPr>
          <p:nvPr>
            <p:ph type="sldNum" sz="quarter" idx="12"/>
          </p:nvPr>
        </p:nvSpPr>
        <p:spPr/>
        <p:txBody>
          <a:bodyPr/>
          <a:lstStyle/>
          <a:p>
            <a:fld id="{421D647E-58E0-4ADB-9FE9-6A9683F2C6B9}" type="slidenum">
              <a:rPr lang="en-US" smtClean="0"/>
              <a:t>13</a:t>
            </a:fld>
            <a:endParaRPr lang="en-US" dirty="0"/>
          </a:p>
        </p:txBody>
      </p:sp>
    </p:spTree>
    <p:extLst>
      <p:ext uri="{BB962C8B-B14F-4D97-AF65-F5344CB8AC3E}">
        <p14:creationId xmlns:p14="http://schemas.microsoft.com/office/powerpoint/2010/main" val="5158029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533400"/>
            <a:ext cx="6991350" cy="655638"/>
          </a:xfrm>
        </p:spPr>
        <p:txBody>
          <a:bodyPr>
            <a:normAutofit fontScale="90000"/>
          </a:bodyPr>
          <a:lstStyle/>
          <a:p>
            <a:r>
              <a:rPr lang="en-US" b="1" dirty="0" smtClean="0">
                <a:solidFill>
                  <a:srgbClr val="0070C0"/>
                </a:solidFill>
              </a:rPr>
              <a:t/>
            </a:r>
            <a:br>
              <a:rPr lang="en-US" b="1" dirty="0" smtClean="0">
                <a:solidFill>
                  <a:srgbClr val="0070C0"/>
                </a:solidFill>
              </a:rPr>
            </a:br>
            <a:r>
              <a:rPr lang="en-US" b="1" dirty="0" smtClean="0">
                <a:solidFill>
                  <a:srgbClr val="0070C0"/>
                </a:solidFill>
              </a:rPr>
              <a:t>FWP </a:t>
            </a:r>
            <a:r>
              <a:rPr lang="en-US" sz="4000" b="1" dirty="0" smtClean="0">
                <a:solidFill>
                  <a:srgbClr val="0070C0"/>
                </a:solidFill>
              </a:rPr>
              <a:t>(cont</a:t>
            </a:r>
            <a:r>
              <a:rPr lang="en-US" sz="4000" b="1" dirty="0">
                <a:solidFill>
                  <a:srgbClr val="0070C0"/>
                </a:solidFill>
              </a:rPr>
              <a:t>.)</a:t>
            </a:r>
            <a:r>
              <a:rPr lang="en-US" b="1" dirty="0">
                <a:solidFill>
                  <a:srgbClr val="0070C0"/>
                </a:solidFill>
              </a:rPr>
              <a:t/>
            </a:r>
            <a:br>
              <a:rPr lang="en-US" b="1" dirty="0">
                <a:solidFill>
                  <a:srgbClr val="0070C0"/>
                </a:solidFill>
              </a:rPr>
            </a:br>
            <a:endParaRPr lang="en-US" dirty="0"/>
          </a:p>
        </p:txBody>
      </p:sp>
      <p:sp>
        <p:nvSpPr>
          <p:cNvPr id="3" name="Content Placeholder 2"/>
          <p:cNvSpPr>
            <a:spLocks noGrp="1"/>
          </p:cNvSpPr>
          <p:nvPr>
            <p:ph idx="1"/>
          </p:nvPr>
        </p:nvSpPr>
        <p:spPr>
          <a:xfrm>
            <a:off x="533400" y="1676400"/>
            <a:ext cx="8077200" cy="4114800"/>
          </a:xfrm>
        </p:spPr>
        <p:txBody>
          <a:bodyPr>
            <a:normAutofit fontScale="77500" lnSpcReduction="20000"/>
          </a:bodyPr>
          <a:lstStyle/>
          <a:p>
            <a:pPr>
              <a:lnSpc>
                <a:spcPct val="80000"/>
              </a:lnSpc>
            </a:pPr>
            <a:r>
              <a:rPr lang="en-US" dirty="0">
                <a:solidFill>
                  <a:srgbClr val="0070C0"/>
                </a:solidFill>
              </a:rPr>
              <a:t>Program now serves </a:t>
            </a:r>
            <a:r>
              <a:rPr lang="en-US" b="1" i="1" dirty="0">
                <a:solidFill>
                  <a:srgbClr val="0070C0"/>
                </a:solidFill>
              </a:rPr>
              <a:t>all </a:t>
            </a:r>
            <a:r>
              <a:rPr lang="en-US" dirty="0">
                <a:solidFill>
                  <a:srgbClr val="0070C0"/>
                </a:solidFill>
              </a:rPr>
              <a:t>former workers from </a:t>
            </a:r>
            <a:r>
              <a:rPr lang="en-US" b="1" i="1" dirty="0">
                <a:solidFill>
                  <a:srgbClr val="0070C0"/>
                </a:solidFill>
              </a:rPr>
              <a:t>all</a:t>
            </a:r>
            <a:r>
              <a:rPr lang="en-US" dirty="0">
                <a:solidFill>
                  <a:srgbClr val="0070C0"/>
                </a:solidFill>
              </a:rPr>
              <a:t> DOE sites in locations close to their residences.</a:t>
            </a:r>
          </a:p>
          <a:p>
            <a:pPr marL="0" indent="0">
              <a:lnSpc>
                <a:spcPct val="80000"/>
              </a:lnSpc>
              <a:buNone/>
            </a:pPr>
            <a:endParaRPr lang="en-US" dirty="0">
              <a:solidFill>
                <a:srgbClr val="0070C0"/>
              </a:solidFill>
            </a:endParaRPr>
          </a:p>
          <a:p>
            <a:pPr>
              <a:lnSpc>
                <a:spcPct val="80000"/>
              </a:lnSpc>
            </a:pPr>
            <a:r>
              <a:rPr lang="en-US" dirty="0">
                <a:solidFill>
                  <a:srgbClr val="0070C0"/>
                </a:solidFill>
              </a:rPr>
              <a:t>Identify and notify former workers at risk for occupational disease.</a:t>
            </a:r>
          </a:p>
          <a:p>
            <a:pPr marL="0" indent="0">
              <a:lnSpc>
                <a:spcPct val="80000"/>
              </a:lnSpc>
              <a:buNone/>
            </a:pPr>
            <a:r>
              <a:rPr lang="en-US" dirty="0">
                <a:solidFill>
                  <a:srgbClr val="0070C0"/>
                </a:solidFill>
              </a:rPr>
              <a:t> </a:t>
            </a:r>
          </a:p>
          <a:p>
            <a:pPr>
              <a:lnSpc>
                <a:spcPct val="80000"/>
              </a:lnSpc>
            </a:pPr>
            <a:r>
              <a:rPr lang="en-US" dirty="0">
                <a:solidFill>
                  <a:srgbClr val="0070C0"/>
                </a:solidFill>
              </a:rPr>
              <a:t>Offer medical screening that can lead to treatment.</a:t>
            </a:r>
          </a:p>
          <a:p>
            <a:pPr marL="0" indent="0">
              <a:lnSpc>
                <a:spcPct val="80000"/>
              </a:lnSpc>
              <a:buNone/>
            </a:pPr>
            <a:endParaRPr lang="en-US" dirty="0">
              <a:solidFill>
                <a:srgbClr val="0070C0"/>
              </a:solidFill>
            </a:endParaRPr>
          </a:p>
          <a:p>
            <a:pPr>
              <a:lnSpc>
                <a:spcPct val="80000"/>
              </a:lnSpc>
            </a:pPr>
            <a:r>
              <a:rPr lang="en-US" dirty="0">
                <a:solidFill>
                  <a:srgbClr val="0070C0"/>
                </a:solidFill>
              </a:rPr>
              <a:t>Provide information and assistance about medical </a:t>
            </a:r>
            <a:r>
              <a:rPr lang="en-US" dirty="0" smtClean="0">
                <a:solidFill>
                  <a:srgbClr val="0070C0"/>
                </a:solidFill>
              </a:rPr>
              <a:t>followup </a:t>
            </a:r>
            <a:r>
              <a:rPr lang="en-US" dirty="0">
                <a:solidFill>
                  <a:srgbClr val="0070C0"/>
                </a:solidFill>
              </a:rPr>
              <a:t>and compensation.</a:t>
            </a:r>
          </a:p>
          <a:p>
            <a:pPr marL="0" indent="0">
              <a:lnSpc>
                <a:spcPct val="80000"/>
              </a:lnSpc>
              <a:buNone/>
            </a:pPr>
            <a:endParaRPr lang="en-US" dirty="0">
              <a:solidFill>
                <a:srgbClr val="0070C0"/>
              </a:solidFill>
            </a:endParaRPr>
          </a:p>
          <a:p>
            <a:pPr>
              <a:lnSpc>
                <a:spcPct val="80000"/>
              </a:lnSpc>
            </a:pPr>
            <a:r>
              <a:rPr lang="en-US" dirty="0">
                <a:solidFill>
                  <a:srgbClr val="0070C0"/>
                </a:solidFill>
              </a:rPr>
              <a:t>As of September 30, 2015, a total of 117,449 medical exams have been conducted through the </a:t>
            </a:r>
            <a:r>
              <a:rPr lang="en-US" dirty="0" smtClean="0">
                <a:solidFill>
                  <a:srgbClr val="0070C0"/>
                </a:solidFill>
              </a:rPr>
              <a:t>FWP; </a:t>
            </a:r>
            <a:r>
              <a:rPr lang="en-US" dirty="0">
                <a:solidFill>
                  <a:srgbClr val="0070C0"/>
                </a:solidFill>
              </a:rPr>
              <a:t>80,780 initial screening </a:t>
            </a:r>
            <a:r>
              <a:rPr lang="en-US" dirty="0" smtClean="0">
                <a:solidFill>
                  <a:srgbClr val="0070C0"/>
                </a:solidFill>
              </a:rPr>
              <a:t>exams; </a:t>
            </a:r>
            <a:r>
              <a:rPr lang="en-US" dirty="0">
                <a:solidFill>
                  <a:srgbClr val="0070C0"/>
                </a:solidFill>
              </a:rPr>
              <a:t>and 36,669 re-screen exams.   </a:t>
            </a:r>
          </a:p>
          <a:p>
            <a:endParaRPr lang="en-US" dirty="0"/>
          </a:p>
        </p:txBody>
      </p:sp>
      <p:sp>
        <p:nvSpPr>
          <p:cNvPr id="4" name="Slide Number Placeholder 3"/>
          <p:cNvSpPr>
            <a:spLocks noGrp="1"/>
          </p:cNvSpPr>
          <p:nvPr>
            <p:ph type="sldNum" sz="quarter" idx="12"/>
          </p:nvPr>
        </p:nvSpPr>
        <p:spPr/>
        <p:txBody>
          <a:bodyPr/>
          <a:lstStyle/>
          <a:p>
            <a:fld id="{421D647E-58E0-4ADB-9FE9-6A9683F2C6B9}" type="slidenum">
              <a:rPr lang="en-US" smtClean="0"/>
              <a:t>14</a:t>
            </a:fld>
            <a:endParaRPr lang="en-US" dirty="0"/>
          </a:p>
        </p:txBody>
      </p:sp>
    </p:spTree>
    <p:extLst>
      <p:ext uri="{BB962C8B-B14F-4D97-AF65-F5344CB8AC3E}">
        <p14:creationId xmlns:p14="http://schemas.microsoft.com/office/powerpoint/2010/main" val="12986339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609600"/>
            <a:ext cx="6991350" cy="655638"/>
          </a:xfrm>
        </p:spPr>
        <p:txBody>
          <a:bodyPr>
            <a:normAutofit fontScale="90000"/>
          </a:bodyPr>
          <a:lstStyle/>
          <a:p>
            <a:r>
              <a:rPr lang="en-US" b="1" dirty="0" smtClean="0">
                <a:solidFill>
                  <a:srgbClr val="0070C0"/>
                </a:solidFill>
              </a:rPr>
              <a:t/>
            </a:r>
            <a:br>
              <a:rPr lang="en-US" b="1" dirty="0" smtClean="0">
                <a:solidFill>
                  <a:srgbClr val="0070C0"/>
                </a:solidFill>
              </a:rPr>
            </a:br>
            <a:r>
              <a:rPr lang="en-US" b="1" dirty="0" smtClean="0">
                <a:solidFill>
                  <a:srgbClr val="0070C0"/>
                </a:solidFill>
              </a:rPr>
              <a:t>Service </a:t>
            </a:r>
            <a:r>
              <a:rPr lang="en-US" b="1" dirty="0">
                <a:solidFill>
                  <a:srgbClr val="0070C0"/>
                </a:solidFill>
              </a:rPr>
              <a:t>Providers</a:t>
            </a:r>
            <a:br>
              <a:rPr lang="en-US" b="1" dirty="0">
                <a:solidFill>
                  <a:srgbClr val="0070C0"/>
                </a:solidFill>
              </a:rPr>
            </a:br>
            <a:endParaRPr lang="en-US" dirty="0"/>
          </a:p>
        </p:txBody>
      </p:sp>
      <p:sp>
        <p:nvSpPr>
          <p:cNvPr id="3" name="Content Placeholder 2"/>
          <p:cNvSpPr>
            <a:spLocks noGrp="1"/>
          </p:cNvSpPr>
          <p:nvPr>
            <p:ph idx="1"/>
          </p:nvPr>
        </p:nvSpPr>
        <p:spPr>
          <a:xfrm>
            <a:off x="609600" y="2057401"/>
            <a:ext cx="8229600" cy="2895600"/>
          </a:xfrm>
        </p:spPr>
        <p:txBody>
          <a:bodyPr/>
          <a:lstStyle/>
          <a:p>
            <a:pPr marL="0" indent="0">
              <a:buNone/>
            </a:pPr>
            <a:r>
              <a:rPr lang="en-US" dirty="0" smtClean="0">
                <a:solidFill>
                  <a:srgbClr val="0070C0"/>
                </a:solidFill>
              </a:rPr>
              <a:t>The </a:t>
            </a:r>
            <a:r>
              <a:rPr lang="en-US" dirty="0">
                <a:solidFill>
                  <a:srgbClr val="0070C0"/>
                </a:solidFill>
              </a:rPr>
              <a:t>FWP infrastructure consists of four </a:t>
            </a:r>
            <a:r>
              <a:rPr lang="en-US" dirty="0" smtClean="0">
                <a:solidFill>
                  <a:srgbClr val="0070C0"/>
                </a:solidFill>
              </a:rPr>
              <a:t>   designated </a:t>
            </a:r>
            <a:r>
              <a:rPr lang="en-US" dirty="0">
                <a:solidFill>
                  <a:srgbClr val="0070C0"/>
                </a:solidFill>
              </a:rPr>
              <a:t>regional projects located near major DOE sites, as well as two nationwide projects.  </a:t>
            </a:r>
          </a:p>
          <a:p>
            <a:endParaRPr lang="en-US" dirty="0"/>
          </a:p>
        </p:txBody>
      </p:sp>
      <p:sp>
        <p:nvSpPr>
          <p:cNvPr id="4" name="Slide Number Placeholder 3"/>
          <p:cNvSpPr>
            <a:spLocks noGrp="1"/>
          </p:cNvSpPr>
          <p:nvPr>
            <p:ph type="sldNum" sz="quarter" idx="12"/>
          </p:nvPr>
        </p:nvSpPr>
        <p:spPr/>
        <p:txBody>
          <a:bodyPr/>
          <a:lstStyle/>
          <a:p>
            <a:fld id="{421D647E-58E0-4ADB-9FE9-6A9683F2C6B9}" type="slidenum">
              <a:rPr lang="en-US" smtClean="0"/>
              <a:t>15</a:t>
            </a:fld>
            <a:endParaRPr lang="en-US" dirty="0"/>
          </a:p>
        </p:txBody>
      </p:sp>
    </p:spTree>
    <p:extLst>
      <p:ext uri="{BB962C8B-B14F-4D97-AF65-F5344CB8AC3E}">
        <p14:creationId xmlns:p14="http://schemas.microsoft.com/office/powerpoint/2010/main" val="7409537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609600"/>
            <a:ext cx="6991350" cy="655638"/>
          </a:xfrm>
        </p:spPr>
        <p:txBody>
          <a:bodyPr>
            <a:normAutofit fontScale="90000"/>
          </a:bodyPr>
          <a:lstStyle/>
          <a:p>
            <a:r>
              <a:rPr lang="en-US" b="1" dirty="0" smtClean="0">
                <a:solidFill>
                  <a:srgbClr val="0070C0"/>
                </a:solidFill>
              </a:rPr>
              <a:t/>
            </a:r>
            <a:br>
              <a:rPr lang="en-US" b="1" dirty="0" smtClean="0">
                <a:solidFill>
                  <a:srgbClr val="0070C0"/>
                </a:solidFill>
              </a:rPr>
            </a:br>
            <a:r>
              <a:rPr lang="en-US" b="1" dirty="0" smtClean="0">
                <a:solidFill>
                  <a:srgbClr val="0070C0"/>
                </a:solidFill>
              </a:rPr>
              <a:t>Service Providers </a:t>
            </a:r>
            <a:r>
              <a:rPr lang="en-US" sz="4000" b="1" dirty="0" smtClean="0">
                <a:solidFill>
                  <a:srgbClr val="0070C0"/>
                </a:solidFill>
              </a:rPr>
              <a:t>(</a:t>
            </a:r>
            <a:r>
              <a:rPr lang="en-US" sz="4000" b="1" dirty="0">
                <a:solidFill>
                  <a:srgbClr val="0070C0"/>
                </a:solidFill>
              </a:rPr>
              <a:t>cont.)</a:t>
            </a:r>
            <a:br>
              <a:rPr lang="en-US" sz="4000" b="1" dirty="0">
                <a:solidFill>
                  <a:srgbClr val="0070C0"/>
                </a:solidFill>
              </a:rPr>
            </a:br>
            <a:endParaRPr lang="en-US" sz="4000" dirty="0"/>
          </a:p>
        </p:txBody>
      </p:sp>
      <p:sp>
        <p:nvSpPr>
          <p:cNvPr id="3" name="Content Placeholder 2"/>
          <p:cNvSpPr>
            <a:spLocks noGrp="1"/>
          </p:cNvSpPr>
          <p:nvPr>
            <p:ph idx="1"/>
          </p:nvPr>
        </p:nvSpPr>
        <p:spPr>
          <a:xfrm>
            <a:off x="609600" y="1828800"/>
            <a:ext cx="7924800" cy="4419600"/>
          </a:xfrm>
        </p:spPr>
        <p:txBody>
          <a:bodyPr>
            <a:normAutofit fontScale="55000" lnSpcReduction="20000"/>
          </a:bodyPr>
          <a:lstStyle/>
          <a:p>
            <a:pPr marL="0" indent="0">
              <a:spcAft>
                <a:spcPts val="600"/>
              </a:spcAft>
              <a:buNone/>
            </a:pPr>
            <a:r>
              <a:rPr lang="en-US" b="1" dirty="0">
                <a:solidFill>
                  <a:srgbClr val="0070C0"/>
                </a:solidFill>
              </a:rPr>
              <a:t>The regional FWP projects include</a:t>
            </a:r>
            <a:r>
              <a:rPr lang="en-US" dirty="0">
                <a:solidFill>
                  <a:srgbClr val="0070C0"/>
                </a:solidFill>
              </a:rPr>
              <a:t>:</a:t>
            </a:r>
          </a:p>
          <a:p>
            <a:r>
              <a:rPr lang="en-US" dirty="0">
                <a:solidFill>
                  <a:srgbClr val="0070C0"/>
                </a:solidFill>
              </a:rPr>
              <a:t>Pantex Former Worker Medical Surveillance Program, conducted by Drexel University School of Public Health in conjunction with the University of Texas Health Science Center at Tyler and West Texas A&amp;M Partners Clinic.</a:t>
            </a:r>
          </a:p>
          <a:p>
            <a:pPr marL="0" indent="0">
              <a:buNone/>
            </a:pPr>
            <a:endParaRPr lang="en-US" dirty="0">
              <a:solidFill>
                <a:srgbClr val="0070C0"/>
              </a:solidFill>
            </a:endParaRPr>
          </a:p>
          <a:p>
            <a:r>
              <a:rPr lang="en-US" dirty="0">
                <a:solidFill>
                  <a:srgbClr val="0070C0"/>
                </a:solidFill>
              </a:rPr>
              <a:t>Medical Exam Program for Former Workers at Los Alamos and Sandia </a:t>
            </a:r>
            <a:r>
              <a:rPr lang="en-US" dirty="0" smtClean="0">
                <a:solidFill>
                  <a:srgbClr val="0070C0"/>
                </a:solidFill>
              </a:rPr>
              <a:t>                  (</a:t>
            </a:r>
            <a:r>
              <a:rPr lang="en-US" dirty="0">
                <a:solidFill>
                  <a:srgbClr val="0070C0"/>
                </a:solidFill>
              </a:rPr>
              <a:t>New Mexico) National Laboratories, conducted by Johns Hopkins Bloomberg School of Public Health in conjunction with the University of New Mexico.</a:t>
            </a:r>
          </a:p>
          <a:p>
            <a:endParaRPr lang="en-US" dirty="0">
              <a:solidFill>
                <a:srgbClr val="0070C0"/>
              </a:solidFill>
            </a:endParaRPr>
          </a:p>
          <a:p>
            <a:r>
              <a:rPr lang="en-US" dirty="0">
                <a:solidFill>
                  <a:srgbClr val="0070C0"/>
                </a:solidFill>
              </a:rPr>
              <a:t>Worker Health Protection Program (WHPP), conducted jointly by Queens College of the City University of New York, United Steelworkers, the Atomic Trades and Labor Council in Oak Ridge, and the former Fernald Atomic Trades and Labor Council.</a:t>
            </a:r>
          </a:p>
          <a:p>
            <a:endParaRPr lang="en-US" dirty="0">
              <a:solidFill>
                <a:srgbClr val="0070C0"/>
              </a:solidFill>
            </a:endParaRPr>
          </a:p>
          <a:p>
            <a:r>
              <a:rPr lang="en-US" dirty="0">
                <a:solidFill>
                  <a:srgbClr val="0070C0"/>
                </a:solidFill>
              </a:rPr>
              <a:t>Former Burlington AEC Plant and Ames Laboratory Workers Medical Screening Program, conducted by The University of Iowa College of Public Health.</a:t>
            </a:r>
          </a:p>
          <a:p>
            <a:endParaRPr lang="en-US" dirty="0"/>
          </a:p>
        </p:txBody>
      </p:sp>
      <p:sp>
        <p:nvSpPr>
          <p:cNvPr id="4" name="Slide Number Placeholder 3"/>
          <p:cNvSpPr>
            <a:spLocks noGrp="1"/>
          </p:cNvSpPr>
          <p:nvPr>
            <p:ph type="sldNum" sz="quarter" idx="12"/>
          </p:nvPr>
        </p:nvSpPr>
        <p:spPr/>
        <p:txBody>
          <a:bodyPr/>
          <a:lstStyle/>
          <a:p>
            <a:fld id="{421D647E-58E0-4ADB-9FE9-6A9683F2C6B9}" type="slidenum">
              <a:rPr lang="en-US" smtClean="0"/>
              <a:t>16</a:t>
            </a:fld>
            <a:endParaRPr lang="en-US" dirty="0"/>
          </a:p>
        </p:txBody>
      </p:sp>
    </p:spTree>
    <p:extLst>
      <p:ext uri="{BB962C8B-B14F-4D97-AF65-F5344CB8AC3E}">
        <p14:creationId xmlns:p14="http://schemas.microsoft.com/office/powerpoint/2010/main" val="10422727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6325" y="685800"/>
            <a:ext cx="6991350" cy="655638"/>
          </a:xfrm>
        </p:spPr>
        <p:txBody>
          <a:bodyPr>
            <a:normAutofit fontScale="90000"/>
          </a:bodyPr>
          <a:lstStyle/>
          <a:p>
            <a:r>
              <a:rPr lang="en-US" b="1" dirty="0" smtClean="0">
                <a:solidFill>
                  <a:srgbClr val="0070C0"/>
                </a:solidFill>
                <a:cs typeface="Arial" pitchFamily="34" charset="0"/>
              </a:rPr>
              <a:t/>
            </a:r>
            <a:br>
              <a:rPr lang="en-US" b="1" dirty="0" smtClean="0">
                <a:solidFill>
                  <a:srgbClr val="0070C0"/>
                </a:solidFill>
                <a:cs typeface="Arial" pitchFamily="34" charset="0"/>
              </a:rPr>
            </a:br>
            <a:r>
              <a:rPr lang="en-US" b="1" dirty="0" smtClean="0">
                <a:solidFill>
                  <a:srgbClr val="0070C0"/>
                </a:solidFill>
                <a:cs typeface="Arial" pitchFamily="34" charset="0"/>
              </a:rPr>
              <a:t>Service Providers </a:t>
            </a:r>
            <a:r>
              <a:rPr lang="en-US" sz="4000" b="1" dirty="0" smtClean="0">
                <a:solidFill>
                  <a:srgbClr val="0070C0"/>
                </a:solidFill>
              </a:rPr>
              <a:t>(</a:t>
            </a:r>
            <a:r>
              <a:rPr lang="en-US" sz="4000" b="1" dirty="0">
                <a:solidFill>
                  <a:srgbClr val="0070C0"/>
                </a:solidFill>
              </a:rPr>
              <a:t>cont.)</a:t>
            </a:r>
            <a:r>
              <a:rPr lang="en-US" b="1" dirty="0">
                <a:solidFill>
                  <a:srgbClr val="0070C0"/>
                </a:solidFill>
              </a:rPr>
              <a:t/>
            </a:r>
            <a:br>
              <a:rPr lang="en-US" b="1" dirty="0">
                <a:solidFill>
                  <a:srgbClr val="0070C0"/>
                </a:solidFill>
              </a:rPr>
            </a:br>
            <a:endParaRPr lang="en-US" dirty="0"/>
          </a:p>
        </p:txBody>
      </p:sp>
      <p:sp>
        <p:nvSpPr>
          <p:cNvPr id="3" name="Content Placeholder 2"/>
          <p:cNvSpPr>
            <a:spLocks noGrp="1"/>
          </p:cNvSpPr>
          <p:nvPr>
            <p:ph idx="1"/>
          </p:nvPr>
        </p:nvSpPr>
        <p:spPr>
          <a:xfrm>
            <a:off x="609600" y="1752600"/>
            <a:ext cx="7924800" cy="4343399"/>
          </a:xfrm>
        </p:spPr>
        <p:txBody>
          <a:bodyPr>
            <a:normAutofit fontScale="77500" lnSpcReduction="20000"/>
          </a:bodyPr>
          <a:lstStyle/>
          <a:p>
            <a:pPr>
              <a:lnSpc>
                <a:spcPct val="80000"/>
              </a:lnSpc>
              <a:spcAft>
                <a:spcPts val="600"/>
              </a:spcAft>
              <a:buFont typeface="Wingdings" pitchFamily="2" charset="2"/>
              <a:buNone/>
            </a:pPr>
            <a:r>
              <a:rPr lang="en-US" sz="2800" b="1" u="sng" dirty="0">
                <a:solidFill>
                  <a:srgbClr val="0070C0"/>
                </a:solidFill>
              </a:rPr>
              <a:t>The </a:t>
            </a:r>
            <a:r>
              <a:rPr lang="en-US" sz="2800" b="1" u="sng" dirty="0" smtClean="0">
                <a:solidFill>
                  <a:srgbClr val="0070C0"/>
                </a:solidFill>
              </a:rPr>
              <a:t>two </a:t>
            </a:r>
            <a:r>
              <a:rPr lang="en-US" sz="2800" b="1" u="sng" dirty="0">
                <a:solidFill>
                  <a:srgbClr val="0070C0"/>
                </a:solidFill>
              </a:rPr>
              <a:t>nationwide FWP projects include:</a:t>
            </a:r>
          </a:p>
          <a:p>
            <a:r>
              <a:rPr lang="en-US" dirty="0">
                <a:solidFill>
                  <a:srgbClr val="0070C0"/>
                </a:solidFill>
              </a:rPr>
              <a:t>National Supplemental Screening Program (NSSP), conducted by Oak Ridge Associated Universities (ORAU) in conjunction with Axion </a:t>
            </a:r>
            <a:r>
              <a:rPr lang="en-US" dirty="0" smtClean="0">
                <a:solidFill>
                  <a:srgbClr val="0070C0"/>
                </a:solidFill>
              </a:rPr>
              <a:t>Health</a:t>
            </a:r>
            <a:r>
              <a:rPr lang="en-US" dirty="0">
                <a:solidFill>
                  <a:srgbClr val="0070C0"/>
                </a:solidFill>
              </a:rPr>
              <a:t>, Comprehensive Health Services, National Jewish Health, and the University of Colorado </a:t>
            </a:r>
            <a:r>
              <a:rPr lang="en-US" dirty="0" smtClean="0">
                <a:solidFill>
                  <a:srgbClr val="0070C0"/>
                </a:solidFill>
              </a:rPr>
              <a:t>Denver.</a:t>
            </a:r>
            <a:endParaRPr lang="en-US" dirty="0">
              <a:solidFill>
                <a:srgbClr val="0070C0"/>
              </a:solidFill>
            </a:endParaRPr>
          </a:p>
          <a:p>
            <a:pPr marL="0" indent="0">
              <a:buNone/>
            </a:pPr>
            <a:r>
              <a:rPr lang="en-US" dirty="0">
                <a:solidFill>
                  <a:srgbClr val="0070C0"/>
                </a:solidFill>
              </a:rPr>
              <a:t> </a:t>
            </a:r>
          </a:p>
          <a:p>
            <a:r>
              <a:rPr lang="en-US" dirty="0">
                <a:solidFill>
                  <a:srgbClr val="0070C0"/>
                </a:solidFill>
              </a:rPr>
              <a:t>Building Trades National Medical Screening Program (BTMed), conducted by CPWR – The Center for Construction Research and Training (CPWR) in conjunction with Duke University Medical Center, the University of Cincinnati Medical Center, and Zenith-American </a:t>
            </a:r>
            <a:r>
              <a:rPr lang="en-US" dirty="0" smtClean="0">
                <a:solidFill>
                  <a:srgbClr val="0070C0"/>
                </a:solidFill>
              </a:rPr>
              <a:t>Solutions.</a:t>
            </a:r>
            <a:endParaRPr lang="en-US" dirty="0">
              <a:solidFill>
                <a:srgbClr val="0070C0"/>
              </a:solidFill>
            </a:endParaRPr>
          </a:p>
          <a:p>
            <a:endParaRPr lang="en-US" dirty="0"/>
          </a:p>
        </p:txBody>
      </p:sp>
      <p:sp>
        <p:nvSpPr>
          <p:cNvPr id="4" name="Slide Number Placeholder 3"/>
          <p:cNvSpPr>
            <a:spLocks noGrp="1"/>
          </p:cNvSpPr>
          <p:nvPr>
            <p:ph type="sldNum" sz="quarter" idx="12"/>
          </p:nvPr>
        </p:nvSpPr>
        <p:spPr/>
        <p:txBody>
          <a:bodyPr/>
          <a:lstStyle/>
          <a:p>
            <a:fld id="{421D647E-58E0-4ADB-9FE9-6A9683F2C6B9}" type="slidenum">
              <a:rPr lang="en-US" smtClean="0"/>
              <a:t>17</a:t>
            </a:fld>
            <a:endParaRPr lang="en-US" dirty="0"/>
          </a:p>
        </p:txBody>
      </p:sp>
    </p:spTree>
    <p:extLst>
      <p:ext uri="{BB962C8B-B14F-4D97-AF65-F5344CB8AC3E}">
        <p14:creationId xmlns:p14="http://schemas.microsoft.com/office/powerpoint/2010/main" val="41159715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533400"/>
            <a:ext cx="6991350" cy="598276"/>
          </a:xfrm>
        </p:spPr>
        <p:txBody>
          <a:bodyPr>
            <a:normAutofit fontScale="90000"/>
          </a:bodyPr>
          <a:lstStyle/>
          <a:p>
            <a:r>
              <a:rPr lang="en-US" b="1" dirty="0" smtClean="0">
                <a:solidFill>
                  <a:srgbClr val="0070C0"/>
                </a:solidFill>
                <a:cs typeface="Arial" pitchFamily="34" charset="0"/>
              </a:rPr>
              <a:t/>
            </a:r>
            <a:br>
              <a:rPr lang="en-US" b="1" dirty="0" smtClean="0">
                <a:solidFill>
                  <a:srgbClr val="0070C0"/>
                </a:solidFill>
                <a:cs typeface="Arial" pitchFamily="34" charset="0"/>
              </a:rPr>
            </a:br>
            <a:r>
              <a:rPr lang="en-US" b="1" dirty="0" smtClean="0">
                <a:solidFill>
                  <a:srgbClr val="0070C0"/>
                </a:solidFill>
                <a:cs typeface="Arial" pitchFamily="34" charset="0"/>
              </a:rPr>
              <a:t>Medical </a:t>
            </a:r>
            <a:r>
              <a:rPr lang="en-US" b="1" dirty="0">
                <a:solidFill>
                  <a:srgbClr val="0070C0"/>
                </a:solidFill>
                <a:cs typeface="Arial" pitchFamily="34" charset="0"/>
              </a:rPr>
              <a:t>Examination</a:t>
            </a:r>
            <a:r>
              <a:rPr lang="en-US" b="1" dirty="0">
                <a:solidFill>
                  <a:srgbClr val="0070C0"/>
                </a:solidFill>
              </a:rPr>
              <a:t/>
            </a:r>
            <a:br>
              <a:rPr lang="en-US" b="1" dirty="0">
                <a:solidFill>
                  <a:srgbClr val="0070C0"/>
                </a:solidFill>
              </a:rPr>
            </a:br>
            <a:endParaRPr lang="en-US" dirty="0"/>
          </a:p>
        </p:txBody>
      </p:sp>
      <p:sp>
        <p:nvSpPr>
          <p:cNvPr id="3" name="Content Placeholder 2"/>
          <p:cNvSpPr>
            <a:spLocks noGrp="1"/>
          </p:cNvSpPr>
          <p:nvPr>
            <p:ph idx="1"/>
          </p:nvPr>
        </p:nvSpPr>
        <p:spPr>
          <a:xfrm>
            <a:off x="609600" y="1828800"/>
            <a:ext cx="7924800" cy="3657599"/>
          </a:xfrm>
        </p:spPr>
        <p:txBody>
          <a:bodyPr/>
          <a:lstStyle/>
          <a:p>
            <a:pPr marL="0" lvl="1" indent="0">
              <a:buNone/>
            </a:pPr>
            <a:endParaRPr lang="en-US" sz="2400" dirty="0" smtClean="0">
              <a:solidFill>
                <a:srgbClr val="0070C0"/>
              </a:solidFill>
            </a:endParaRPr>
          </a:p>
          <a:p>
            <a:pPr marL="0" lvl="1" indent="0">
              <a:buNone/>
            </a:pPr>
            <a:endParaRPr lang="en-US" sz="2400" dirty="0">
              <a:solidFill>
                <a:srgbClr val="0070C0"/>
              </a:solidFill>
            </a:endParaRPr>
          </a:p>
          <a:p>
            <a:pPr marL="0" lvl="1" indent="0">
              <a:buNone/>
            </a:pPr>
            <a:r>
              <a:rPr lang="en-US" sz="2400" dirty="0" smtClean="0">
                <a:solidFill>
                  <a:srgbClr val="0070C0"/>
                </a:solidFill>
              </a:rPr>
              <a:t>A </a:t>
            </a:r>
            <a:r>
              <a:rPr lang="en-US" sz="2400" dirty="0">
                <a:solidFill>
                  <a:srgbClr val="0070C0"/>
                </a:solidFill>
              </a:rPr>
              <a:t>listing of exposures and medical examinations offered through the FWP is available in the medical protocol posted on the FWP Web site </a:t>
            </a:r>
            <a:r>
              <a:rPr lang="en-US" sz="2000" dirty="0">
                <a:solidFill>
                  <a:srgbClr val="0070C0"/>
                </a:solidFill>
              </a:rPr>
              <a:t>(</a:t>
            </a:r>
            <a:r>
              <a:rPr lang="en-US" sz="2000" b="1" dirty="0">
                <a:solidFill>
                  <a:srgbClr val="0070C0"/>
                </a:solidFill>
                <a:hlinkClick r:id="rId2"/>
              </a:rPr>
              <a:t>http://energy.gov/ehss/downloads/former-worker-program-medical-protocol</a:t>
            </a:r>
            <a:r>
              <a:rPr lang="en-US" sz="2000" dirty="0">
                <a:solidFill>
                  <a:srgbClr val="0070C0"/>
                </a:solidFill>
              </a:rPr>
              <a:t>).</a:t>
            </a:r>
            <a:endParaRPr lang="en-US" sz="2000" i="1" dirty="0">
              <a:solidFill>
                <a:srgbClr val="0070C0"/>
              </a:solidFill>
            </a:endParaRPr>
          </a:p>
          <a:p>
            <a:endParaRPr lang="en-US" dirty="0"/>
          </a:p>
        </p:txBody>
      </p:sp>
      <p:sp>
        <p:nvSpPr>
          <p:cNvPr id="4" name="Slide Number Placeholder 3"/>
          <p:cNvSpPr>
            <a:spLocks noGrp="1"/>
          </p:cNvSpPr>
          <p:nvPr>
            <p:ph type="sldNum" sz="quarter" idx="12"/>
          </p:nvPr>
        </p:nvSpPr>
        <p:spPr/>
        <p:txBody>
          <a:bodyPr/>
          <a:lstStyle/>
          <a:p>
            <a:fld id="{421D647E-58E0-4ADB-9FE9-6A9683F2C6B9}" type="slidenum">
              <a:rPr lang="en-US" smtClean="0"/>
              <a:t>18</a:t>
            </a:fld>
            <a:endParaRPr lang="en-US" dirty="0"/>
          </a:p>
        </p:txBody>
      </p:sp>
    </p:spTree>
    <p:extLst>
      <p:ext uri="{BB962C8B-B14F-4D97-AF65-F5344CB8AC3E}">
        <p14:creationId xmlns:p14="http://schemas.microsoft.com/office/powerpoint/2010/main" val="11386995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6325" y="762000"/>
            <a:ext cx="6991350" cy="598276"/>
          </a:xfrm>
        </p:spPr>
        <p:txBody>
          <a:bodyPr>
            <a:normAutofit fontScale="90000"/>
          </a:bodyPr>
          <a:lstStyle/>
          <a:p>
            <a:r>
              <a:rPr lang="en-US" b="1" dirty="0" smtClean="0">
                <a:solidFill>
                  <a:srgbClr val="0070C0"/>
                </a:solidFill>
                <a:cs typeface="Arial" pitchFamily="34" charset="0"/>
              </a:rPr>
              <a:t/>
            </a:r>
            <a:br>
              <a:rPr lang="en-US" b="1" dirty="0" smtClean="0">
                <a:solidFill>
                  <a:srgbClr val="0070C0"/>
                </a:solidFill>
                <a:cs typeface="Arial" pitchFamily="34" charset="0"/>
              </a:rPr>
            </a:br>
            <a:r>
              <a:rPr lang="en-US" b="1" dirty="0" smtClean="0">
                <a:solidFill>
                  <a:srgbClr val="0070C0"/>
                </a:solidFill>
                <a:cs typeface="Arial" pitchFamily="34" charset="0"/>
              </a:rPr>
              <a:t>FWP </a:t>
            </a:r>
            <a:r>
              <a:rPr lang="en-US" b="1" dirty="0">
                <a:solidFill>
                  <a:srgbClr val="0070C0"/>
                </a:solidFill>
                <a:cs typeface="Arial" pitchFamily="34" charset="0"/>
              </a:rPr>
              <a:t>Early Lung Cancer Detection </a:t>
            </a:r>
            <a:r>
              <a:rPr lang="en-US" b="1" dirty="0" smtClean="0">
                <a:solidFill>
                  <a:srgbClr val="0070C0"/>
                </a:solidFill>
                <a:cs typeface="Arial" pitchFamily="34" charset="0"/>
              </a:rPr>
              <a:t>(ELCD) Program </a:t>
            </a:r>
            <a:r>
              <a:rPr lang="en-US" b="1" dirty="0">
                <a:solidFill>
                  <a:srgbClr val="0070C0"/>
                </a:solidFill>
              </a:rPr>
              <a:t/>
            </a:r>
            <a:br>
              <a:rPr lang="en-US" b="1" dirty="0">
                <a:solidFill>
                  <a:srgbClr val="0070C0"/>
                </a:solidFill>
              </a:rPr>
            </a:br>
            <a:endParaRPr lang="en-US" dirty="0"/>
          </a:p>
        </p:txBody>
      </p:sp>
      <p:sp>
        <p:nvSpPr>
          <p:cNvPr id="3" name="Content Placeholder 2"/>
          <p:cNvSpPr>
            <a:spLocks noGrp="1"/>
          </p:cNvSpPr>
          <p:nvPr>
            <p:ph idx="1"/>
          </p:nvPr>
        </p:nvSpPr>
        <p:spPr>
          <a:xfrm>
            <a:off x="381000" y="2057400"/>
            <a:ext cx="8305800" cy="4191000"/>
          </a:xfrm>
        </p:spPr>
        <p:txBody>
          <a:bodyPr>
            <a:normAutofit fontScale="77500" lnSpcReduction="20000"/>
          </a:bodyPr>
          <a:lstStyle/>
          <a:p>
            <a:pPr marL="285750" indent="-285750"/>
            <a:r>
              <a:rPr lang="en-US" dirty="0">
                <a:solidFill>
                  <a:srgbClr val="0070C0"/>
                </a:solidFill>
              </a:rPr>
              <a:t>Since 2000, DOE has made screening with low-dose helical computed tomography (CT) scans available to former workers who are at risk for occupational lung cancer as a result of their work for DOE to detect lung cancers at an earlier, more treatable stage.  </a:t>
            </a:r>
          </a:p>
          <a:p>
            <a:pPr marL="285750" indent="-285750"/>
            <a:endParaRPr lang="en-US" dirty="0">
              <a:solidFill>
                <a:srgbClr val="0070C0"/>
              </a:solidFill>
            </a:endParaRPr>
          </a:p>
          <a:p>
            <a:pPr marL="285750" indent="-285750"/>
            <a:r>
              <a:rPr lang="en-US" dirty="0">
                <a:solidFill>
                  <a:srgbClr val="0070C0"/>
                </a:solidFill>
              </a:rPr>
              <a:t>Since 2000, the FWP’s ELCD program has screened 14,961 participants and provided 45,097 CT scans. </a:t>
            </a:r>
          </a:p>
          <a:p>
            <a:pPr marL="285750" indent="-285750"/>
            <a:endParaRPr lang="en-US" dirty="0">
              <a:solidFill>
                <a:srgbClr val="0070C0"/>
              </a:solidFill>
            </a:endParaRPr>
          </a:p>
          <a:p>
            <a:pPr marL="285750" indent="-285750"/>
            <a:r>
              <a:rPr lang="en-US" dirty="0" smtClean="0">
                <a:solidFill>
                  <a:srgbClr val="0070C0"/>
                </a:solidFill>
              </a:rPr>
              <a:t>In </a:t>
            </a:r>
            <a:r>
              <a:rPr lang="en-US" dirty="0">
                <a:solidFill>
                  <a:srgbClr val="0070C0"/>
                </a:solidFill>
              </a:rPr>
              <a:t>FY 2015, 671 participants were screened and a total of 3,822 CT scans were performed; this includes baseline</a:t>
            </a:r>
            <a:r>
              <a:rPr lang="en-US" dirty="0" smtClean="0">
                <a:solidFill>
                  <a:srgbClr val="0070C0"/>
                </a:solidFill>
              </a:rPr>
              <a:t>, followup</a:t>
            </a:r>
            <a:r>
              <a:rPr lang="en-US" dirty="0">
                <a:solidFill>
                  <a:srgbClr val="0070C0"/>
                </a:solidFill>
              </a:rPr>
              <a:t>, and annual scans.</a:t>
            </a:r>
          </a:p>
          <a:p>
            <a:endParaRPr lang="en-US" dirty="0"/>
          </a:p>
        </p:txBody>
      </p:sp>
      <p:sp>
        <p:nvSpPr>
          <p:cNvPr id="4" name="Slide Number Placeholder 3"/>
          <p:cNvSpPr>
            <a:spLocks noGrp="1"/>
          </p:cNvSpPr>
          <p:nvPr>
            <p:ph type="sldNum" sz="quarter" idx="12"/>
          </p:nvPr>
        </p:nvSpPr>
        <p:spPr/>
        <p:txBody>
          <a:bodyPr/>
          <a:lstStyle/>
          <a:p>
            <a:fld id="{421D647E-58E0-4ADB-9FE9-6A9683F2C6B9}" type="slidenum">
              <a:rPr lang="en-US" smtClean="0"/>
              <a:t>19</a:t>
            </a:fld>
            <a:endParaRPr lang="en-US" dirty="0"/>
          </a:p>
        </p:txBody>
      </p:sp>
    </p:spTree>
    <p:extLst>
      <p:ext uri="{BB962C8B-B14F-4D97-AF65-F5344CB8AC3E}">
        <p14:creationId xmlns:p14="http://schemas.microsoft.com/office/powerpoint/2010/main" val="21141181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3232" y="457200"/>
            <a:ext cx="7539039" cy="655638"/>
          </a:xfrm>
        </p:spPr>
        <p:txBody>
          <a:bodyPr>
            <a:normAutofit fontScale="90000"/>
          </a:bodyPr>
          <a:lstStyle/>
          <a:p>
            <a:r>
              <a:rPr lang="en-US" b="1" dirty="0">
                <a:solidFill>
                  <a:srgbClr val="0070C0"/>
                </a:solidFill>
              </a:rPr>
              <a:t>DOE’s </a:t>
            </a:r>
            <a:r>
              <a:rPr lang="en-US" b="1" dirty="0" smtClean="0">
                <a:solidFill>
                  <a:srgbClr val="0070C0"/>
                </a:solidFill>
              </a:rPr>
              <a:t>Office of Health and Safety Mission</a:t>
            </a:r>
            <a:endParaRPr lang="en-US" b="1" dirty="0">
              <a:solidFill>
                <a:srgbClr val="0070C0"/>
              </a:solidFill>
            </a:endParaRPr>
          </a:p>
        </p:txBody>
      </p:sp>
      <p:sp>
        <p:nvSpPr>
          <p:cNvPr id="3" name="Content Placeholder 2"/>
          <p:cNvSpPr>
            <a:spLocks noGrp="1"/>
          </p:cNvSpPr>
          <p:nvPr>
            <p:ph idx="1"/>
          </p:nvPr>
        </p:nvSpPr>
        <p:spPr>
          <a:xfrm>
            <a:off x="295273" y="1447800"/>
            <a:ext cx="8543925" cy="4724400"/>
          </a:xfrm>
        </p:spPr>
        <p:txBody>
          <a:bodyPr>
            <a:noAutofit/>
          </a:bodyPr>
          <a:lstStyle/>
          <a:p>
            <a:r>
              <a:rPr lang="en-US" sz="2600" dirty="0">
                <a:solidFill>
                  <a:srgbClr val="0070C0"/>
                </a:solidFill>
              </a:rPr>
              <a:t>E</a:t>
            </a:r>
            <a:r>
              <a:rPr lang="en-US" sz="2600" dirty="0" smtClean="0">
                <a:solidFill>
                  <a:srgbClr val="0070C0"/>
                </a:solidFill>
              </a:rPr>
              <a:t>stablishes </a:t>
            </a:r>
            <a:r>
              <a:rPr lang="en-US" sz="2600" dirty="0">
                <a:solidFill>
                  <a:srgbClr val="0070C0"/>
                </a:solidFill>
              </a:rPr>
              <a:t>worker safety and health requirements and expectations for the Department to ensure protection of workers from the hazards associated with Department operations. </a:t>
            </a:r>
            <a:endParaRPr lang="en-US" sz="2600" dirty="0" smtClean="0">
              <a:solidFill>
                <a:srgbClr val="0070C0"/>
              </a:solidFill>
            </a:endParaRPr>
          </a:p>
          <a:p>
            <a:r>
              <a:rPr lang="en-US" sz="2600" dirty="0">
                <a:solidFill>
                  <a:srgbClr val="0070C0"/>
                </a:solidFill>
              </a:rPr>
              <a:t>C</a:t>
            </a:r>
            <a:r>
              <a:rPr lang="en-US" sz="2600" dirty="0" smtClean="0">
                <a:solidFill>
                  <a:srgbClr val="0070C0"/>
                </a:solidFill>
              </a:rPr>
              <a:t>onducts </a:t>
            </a:r>
            <a:r>
              <a:rPr lang="en-US" sz="2600" dirty="0">
                <a:solidFill>
                  <a:srgbClr val="0070C0"/>
                </a:solidFill>
              </a:rPr>
              <a:t>health studies to determine worker and public health effects from exposure to hazardous materials associated with Department operations and supports international health studies and </a:t>
            </a:r>
            <a:r>
              <a:rPr lang="en-US" sz="2600" dirty="0" smtClean="0">
                <a:solidFill>
                  <a:srgbClr val="0070C0"/>
                </a:solidFill>
              </a:rPr>
              <a:t>programs.</a:t>
            </a:r>
          </a:p>
          <a:p>
            <a:r>
              <a:rPr lang="en-US" sz="2600" dirty="0">
                <a:solidFill>
                  <a:srgbClr val="0070C0"/>
                </a:solidFill>
              </a:rPr>
              <a:t>I</a:t>
            </a:r>
            <a:r>
              <a:rPr lang="en-US" sz="2600" dirty="0" smtClean="0">
                <a:solidFill>
                  <a:srgbClr val="0070C0"/>
                </a:solidFill>
              </a:rPr>
              <a:t>mplements </a:t>
            </a:r>
            <a:r>
              <a:rPr lang="en-US" sz="2600" dirty="0">
                <a:solidFill>
                  <a:srgbClr val="0070C0"/>
                </a:solidFill>
              </a:rPr>
              <a:t>medical surveillance and screening programs for current and former workers and </a:t>
            </a:r>
            <a:r>
              <a:rPr lang="en-US" sz="2600" dirty="0" smtClean="0">
                <a:solidFill>
                  <a:srgbClr val="0070C0"/>
                </a:solidFill>
              </a:rPr>
              <a:t>supports DOL in </a:t>
            </a:r>
            <a:r>
              <a:rPr lang="en-US" sz="2600" dirty="0">
                <a:solidFill>
                  <a:srgbClr val="0070C0"/>
                </a:solidFill>
              </a:rPr>
              <a:t>the implementation of </a:t>
            </a:r>
            <a:r>
              <a:rPr lang="en-US" sz="2600" dirty="0" smtClean="0">
                <a:solidFill>
                  <a:srgbClr val="0070C0"/>
                </a:solidFill>
              </a:rPr>
              <a:t>EEOICPA. </a:t>
            </a:r>
            <a:endParaRPr lang="en-US" sz="2600" dirty="0">
              <a:solidFill>
                <a:srgbClr val="0070C0"/>
              </a:solidFill>
            </a:endParaRPr>
          </a:p>
        </p:txBody>
      </p:sp>
      <p:sp>
        <p:nvSpPr>
          <p:cNvPr id="4" name="Slide Number Placeholder 3"/>
          <p:cNvSpPr>
            <a:spLocks noGrp="1"/>
          </p:cNvSpPr>
          <p:nvPr>
            <p:ph type="sldNum" sz="quarter" idx="12"/>
          </p:nvPr>
        </p:nvSpPr>
        <p:spPr/>
        <p:txBody>
          <a:bodyPr/>
          <a:lstStyle/>
          <a:p>
            <a:fld id="{421D647E-58E0-4ADB-9FE9-6A9683F2C6B9}" type="slidenum">
              <a:rPr lang="en-US" smtClean="0"/>
              <a:t>2</a:t>
            </a:fld>
            <a:endParaRPr lang="en-US" dirty="0"/>
          </a:p>
        </p:txBody>
      </p:sp>
    </p:spTree>
    <p:extLst>
      <p:ext uri="{BB962C8B-B14F-4D97-AF65-F5344CB8AC3E}">
        <p14:creationId xmlns:p14="http://schemas.microsoft.com/office/powerpoint/2010/main" val="14515087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609600"/>
            <a:ext cx="6991350" cy="655638"/>
          </a:xfrm>
        </p:spPr>
        <p:txBody>
          <a:bodyPr>
            <a:normAutofit fontScale="90000"/>
          </a:bodyPr>
          <a:lstStyle/>
          <a:p>
            <a:r>
              <a:rPr lang="en-US" b="1" dirty="0" smtClean="0">
                <a:solidFill>
                  <a:srgbClr val="0070C0"/>
                </a:solidFill>
                <a:cs typeface="Arial" pitchFamily="34" charset="0"/>
              </a:rPr>
              <a:t/>
            </a:r>
            <a:br>
              <a:rPr lang="en-US" b="1" dirty="0" smtClean="0">
                <a:solidFill>
                  <a:srgbClr val="0070C0"/>
                </a:solidFill>
                <a:cs typeface="Arial" pitchFamily="34" charset="0"/>
              </a:rPr>
            </a:br>
            <a:r>
              <a:rPr lang="en-US" b="1" dirty="0" smtClean="0">
                <a:solidFill>
                  <a:srgbClr val="0070C0"/>
                </a:solidFill>
                <a:cs typeface="Arial" pitchFamily="34" charset="0"/>
              </a:rPr>
              <a:t>FWP ELCD Program </a:t>
            </a:r>
            <a:r>
              <a:rPr lang="en-US" sz="4000" b="1" dirty="0" smtClean="0">
                <a:solidFill>
                  <a:srgbClr val="0070C0"/>
                </a:solidFill>
                <a:cs typeface="Arial" pitchFamily="34" charset="0"/>
              </a:rPr>
              <a:t>(</a:t>
            </a:r>
            <a:r>
              <a:rPr lang="en-US" sz="4000" b="1" dirty="0">
                <a:solidFill>
                  <a:srgbClr val="0070C0"/>
                </a:solidFill>
                <a:cs typeface="Arial" pitchFamily="34" charset="0"/>
              </a:rPr>
              <a:t>cont.)</a:t>
            </a:r>
            <a:r>
              <a:rPr lang="en-US" sz="4000" b="1" dirty="0">
                <a:solidFill>
                  <a:srgbClr val="0070C0"/>
                </a:solidFill>
              </a:rPr>
              <a:t/>
            </a:r>
            <a:br>
              <a:rPr lang="en-US" sz="4000" b="1" dirty="0">
                <a:solidFill>
                  <a:srgbClr val="0070C0"/>
                </a:solidFill>
              </a:rPr>
            </a:br>
            <a:endParaRPr lang="en-US" sz="4000" dirty="0"/>
          </a:p>
        </p:txBody>
      </p:sp>
      <p:sp>
        <p:nvSpPr>
          <p:cNvPr id="3" name="Content Placeholder 2"/>
          <p:cNvSpPr>
            <a:spLocks noGrp="1"/>
          </p:cNvSpPr>
          <p:nvPr>
            <p:ph idx="1"/>
          </p:nvPr>
        </p:nvSpPr>
        <p:spPr>
          <a:xfrm>
            <a:off x="381000" y="1905000"/>
            <a:ext cx="8382000" cy="4038600"/>
          </a:xfrm>
        </p:spPr>
        <p:txBody>
          <a:bodyPr>
            <a:normAutofit fontScale="92500" lnSpcReduction="10000"/>
          </a:bodyPr>
          <a:lstStyle/>
          <a:p>
            <a:pPr marL="285750" indent="-285750">
              <a:spcAft>
                <a:spcPts val="600"/>
              </a:spcAft>
            </a:pPr>
            <a:r>
              <a:rPr lang="en-US" sz="2200" dirty="0">
                <a:solidFill>
                  <a:srgbClr val="0070C0"/>
                </a:solidFill>
              </a:rPr>
              <a:t>The FWP projects currently offering low-dose CT scans for ELCD include:</a:t>
            </a:r>
          </a:p>
          <a:p>
            <a:pPr marL="800100" lvl="1" indent="-342900">
              <a:buFont typeface="Calibri" panose="020F0502020204030204" pitchFamily="34" charset="0"/>
              <a:buChar char="–"/>
            </a:pPr>
            <a:r>
              <a:rPr lang="en-US" sz="2200" dirty="0">
                <a:solidFill>
                  <a:srgbClr val="0070C0"/>
                </a:solidFill>
              </a:rPr>
              <a:t>WHPP, administered by Queens College of the City University of </a:t>
            </a:r>
            <a:r>
              <a:rPr lang="en-US" sz="2200" dirty="0" smtClean="0">
                <a:solidFill>
                  <a:srgbClr val="0070C0"/>
                </a:solidFill>
              </a:rPr>
              <a:t>           New </a:t>
            </a:r>
            <a:r>
              <a:rPr lang="en-US" sz="2200" dirty="0">
                <a:solidFill>
                  <a:srgbClr val="0070C0"/>
                </a:solidFill>
              </a:rPr>
              <a:t>York and the United Steelworkers, along with their partners; </a:t>
            </a:r>
          </a:p>
          <a:p>
            <a:pPr marL="800100" lvl="1" indent="-342900">
              <a:buFont typeface="Calibri" panose="020F0502020204030204" pitchFamily="34" charset="0"/>
              <a:buChar char="–"/>
            </a:pPr>
            <a:r>
              <a:rPr lang="en-US" sz="2200" dirty="0">
                <a:solidFill>
                  <a:srgbClr val="0070C0"/>
                </a:solidFill>
              </a:rPr>
              <a:t>BTMed, conducted by CPWR in conjunction with their partners; and </a:t>
            </a:r>
          </a:p>
          <a:p>
            <a:pPr marL="800100" lvl="1" indent="-342900">
              <a:buFont typeface="Calibri" panose="020F0502020204030204" pitchFamily="34" charset="0"/>
              <a:buChar char="–"/>
            </a:pPr>
            <a:r>
              <a:rPr lang="en-US" sz="2200" dirty="0">
                <a:solidFill>
                  <a:srgbClr val="0070C0"/>
                </a:solidFill>
              </a:rPr>
              <a:t>NSSP, administered by ORAU and their partners.</a:t>
            </a:r>
          </a:p>
          <a:p>
            <a:endParaRPr lang="en-US" sz="2200" dirty="0">
              <a:solidFill>
                <a:srgbClr val="0070C0"/>
              </a:solidFill>
            </a:endParaRPr>
          </a:p>
          <a:p>
            <a:pPr marL="285750" indent="-285750"/>
            <a:r>
              <a:rPr lang="en-US" sz="2200" dirty="0">
                <a:solidFill>
                  <a:srgbClr val="0070C0"/>
                </a:solidFill>
              </a:rPr>
              <a:t>Other FWP projects are either exploring how to incorporate CT scanning </a:t>
            </a:r>
            <a:r>
              <a:rPr lang="en-US" sz="2200" dirty="0" smtClean="0">
                <a:solidFill>
                  <a:srgbClr val="0070C0"/>
                </a:solidFill>
              </a:rPr>
              <a:t>    into </a:t>
            </a:r>
            <a:r>
              <a:rPr lang="en-US" sz="2200" dirty="0">
                <a:solidFill>
                  <a:srgbClr val="0070C0"/>
                </a:solidFill>
              </a:rPr>
              <a:t>their current protocols or in the planning phases for initiating this component.</a:t>
            </a:r>
          </a:p>
          <a:p>
            <a:pPr marL="0" indent="0">
              <a:buNone/>
            </a:pPr>
            <a:endParaRPr lang="en-US" sz="2200" dirty="0">
              <a:solidFill>
                <a:srgbClr val="0070C0"/>
              </a:solidFill>
            </a:endParaRPr>
          </a:p>
          <a:p>
            <a:pPr marL="285750" indent="-285750"/>
            <a:r>
              <a:rPr lang="en-US" sz="2200" dirty="0">
                <a:solidFill>
                  <a:srgbClr val="0070C0"/>
                </a:solidFill>
              </a:rPr>
              <a:t>More information regarding the ELCD program can be found at </a:t>
            </a:r>
            <a:r>
              <a:rPr lang="en-US" sz="2200" b="1" dirty="0">
                <a:solidFill>
                  <a:srgbClr val="0070C0"/>
                </a:solidFill>
                <a:hlinkClick r:id="rId2"/>
              </a:rPr>
              <a:t>http://energy.gov/ehss/early-lung-cancer-detection-program</a:t>
            </a:r>
            <a:r>
              <a:rPr lang="en-US" sz="2200" dirty="0">
                <a:solidFill>
                  <a:srgbClr val="0070C0"/>
                </a:solidFill>
              </a:rPr>
              <a:t>.  </a:t>
            </a:r>
          </a:p>
          <a:p>
            <a:endParaRPr lang="en-US" dirty="0"/>
          </a:p>
        </p:txBody>
      </p:sp>
      <p:sp>
        <p:nvSpPr>
          <p:cNvPr id="4" name="Slide Number Placeholder 3"/>
          <p:cNvSpPr>
            <a:spLocks noGrp="1"/>
          </p:cNvSpPr>
          <p:nvPr>
            <p:ph type="sldNum" sz="quarter" idx="12"/>
          </p:nvPr>
        </p:nvSpPr>
        <p:spPr/>
        <p:txBody>
          <a:bodyPr/>
          <a:lstStyle/>
          <a:p>
            <a:fld id="{421D647E-58E0-4ADB-9FE9-6A9683F2C6B9}" type="slidenum">
              <a:rPr lang="en-US" smtClean="0"/>
              <a:t>20</a:t>
            </a:fld>
            <a:endParaRPr lang="en-US" dirty="0"/>
          </a:p>
        </p:txBody>
      </p:sp>
    </p:spTree>
    <p:extLst>
      <p:ext uri="{BB962C8B-B14F-4D97-AF65-F5344CB8AC3E}">
        <p14:creationId xmlns:p14="http://schemas.microsoft.com/office/powerpoint/2010/main" val="108900172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0125" y="533400"/>
            <a:ext cx="6991350" cy="655638"/>
          </a:xfrm>
        </p:spPr>
        <p:txBody>
          <a:bodyPr>
            <a:normAutofit fontScale="90000"/>
          </a:bodyPr>
          <a:lstStyle/>
          <a:p>
            <a:pPr lvl="0"/>
            <a:r>
              <a:rPr lang="en-US" b="1" dirty="0" smtClean="0">
                <a:solidFill>
                  <a:srgbClr val="0070C0"/>
                </a:solidFill>
              </a:rPr>
              <a:t/>
            </a:r>
            <a:br>
              <a:rPr lang="en-US" b="1" dirty="0" smtClean="0">
                <a:solidFill>
                  <a:srgbClr val="0070C0"/>
                </a:solidFill>
              </a:rPr>
            </a:br>
            <a:r>
              <a:rPr lang="en-US" b="1" dirty="0" smtClean="0">
                <a:solidFill>
                  <a:srgbClr val="0070C0"/>
                </a:solidFill>
              </a:rPr>
              <a:t>Protect </a:t>
            </a:r>
            <a:r>
              <a:rPr lang="en-US" b="1" dirty="0">
                <a:solidFill>
                  <a:srgbClr val="0070C0"/>
                </a:solidFill>
              </a:rPr>
              <a:t>PII/PHI</a:t>
            </a:r>
            <a:r>
              <a:rPr lang="en-US" b="1" dirty="0">
                <a:solidFill>
                  <a:srgbClr val="0070C0"/>
                </a:solidFill>
                <a:latin typeface="Arial" charset="0"/>
              </a:rPr>
              <a:t/>
            </a:r>
            <a:br>
              <a:rPr lang="en-US" b="1" dirty="0">
                <a:solidFill>
                  <a:srgbClr val="0070C0"/>
                </a:solidFill>
                <a:latin typeface="Arial" charset="0"/>
              </a:rPr>
            </a:br>
            <a:endParaRPr lang="en-US" dirty="0"/>
          </a:p>
        </p:txBody>
      </p:sp>
      <p:sp>
        <p:nvSpPr>
          <p:cNvPr id="3" name="Content Placeholder 2"/>
          <p:cNvSpPr>
            <a:spLocks noGrp="1"/>
          </p:cNvSpPr>
          <p:nvPr>
            <p:ph idx="1"/>
          </p:nvPr>
        </p:nvSpPr>
        <p:spPr>
          <a:xfrm>
            <a:off x="533400" y="1524000"/>
            <a:ext cx="7924800" cy="4953000"/>
          </a:xfrm>
        </p:spPr>
        <p:txBody>
          <a:bodyPr>
            <a:normAutofit fontScale="70000" lnSpcReduction="20000"/>
          </a:bodyPr>
          <a:lstStyle/>
          <a:p>
            <a:pPr fontAlgn="base">
              <a:spcBef>
                <a:spcPct val="0"/>
              </a:spcBef>
              <a:spcAft>
                <a:spcPct val="0"/>
              </a:spcAft>
              <a:buClr>
                <a:srgbClr val="333399"/>
              </a:buClr>
              <a:buSzPct val="110000"/>
            </a:pPr>
            <a:r>
              <a:rPr lang="en-US" dirty="0">
                <a:solidFill>
                  <a:srgbClr val="0070C0"/>
                </a:solidFill>
              </a:rPr>
              <a:t>All medical information collected as part of this program is treated as confidential and is used only as allowed by the </a:t>
            </a:r>
            <a:r>
              <a:rPr lang="en-US" dirty="0" smtClean="0">
                <a:solidFill>
                  <a:srgbClr val="0070C0"/>
                </a:solidFill>
              </a:rPr>
              <a:t>          Privacy </a:t>
            </a:r>
            <a:r>
              <a:rPr lang="en-US" dirty="0">
                <a:solidFill>
                  <a:srgbClr val="0070C0"/>
                </a:solidFill>
              </a:rPr>
              <a:t>Act of 1974 and the Health Insurance Portability and Accountability Act (HIPAA). </a:t>
            </a:r>
          </a:p>
          <a:p>
            <a:pPr fontAlgn="base">
              <a:spcBef>
                <a:spcPct val="0"/>
              </a:spcBef>
              <a:spcAft>
                <a:spcPct val="0"/>
              </a:spcAft>
              <a:buClr>
                <a:srgbClr val="333399"/>
              </a:buClr>
              <a:buSzPct val="110000"/>
            </a:pPr>
            <a:endParaRPr lang="en-US" dirty="0">
              <a:solidFill>
                <a:srgbClr val="0070C0"/>
              </a:solidFill>
            </a:endParaRPr>
          </a:p>
          <a:p>
            <a:pPr fontAlgn="base">
              <a:spcBef>
                <a:spcPct val="0"/>
              </a:spcBef>
              <a:spcAft>
                <a:spcPct val="0"/>
              </a:spcAft>
              <a:buClr>
                <a:srgbClr val="333399"/>
              </a:buClr>
              <a:buSzPct val="110000"/>
            </a:pPr>
            <a:r>
              <a:rPr lang="en-US" dirty="0">
                <a:solidFill>
                  <a:srgbClr val="0070C0"/>
                </a:solidFill>
              </a:rPr>
              <a:t>All FWP activities are conducted with procedures that are consistent with DOE's ethical guidelines and the "Common Rule.”</a:t>
            </a:r>
          </a:p>
          <a:p>
            <a:pPr fontAlgn="base">
              <a:spcBef>
                <a:spcPct val="0"/>
              </a:spcBef>
              <a:spcAft>
                <a:spcPct val="0"/>
              </a:spcAft>
              <a:buClr>
                <a:srgbClr val="333399"/>
              </a:buClr>
              <a:buSzPct val="110000"/>
            </a:pPr>
            <a:endParaRPr lang="en-US" dirty="0">
              <a:solidFill>
                <a:srgbClr val="0070C0"/>
              </a:solidFill>
            </a:endParaRPr>
          </a:p>
          <a:p>
            <a:pPr fontAlgn="base">
              <a:spcBef>
                <a:spcPct val="0"/>
              </a:spcBef>
              <a:spcAft>
                <a:spcPct val="0"/>
              </a:spcAft>
              <a:buClr>
                <a:srgbClr val="333399"/>
              </a:buClr>
              <a:buSzPct val="110000"/>
            </a:pPr>
            <a:r>
              <a:rPr lang="en-US" dirty="0">
                <a:solidFill>
                  <a:srgbClr val="0070C0"/>
                </a:solidFill>
              </a:rPr>
              <a:t>All protocols are approved by the Institutional Review </a:t>
            </a:r>
            <a:r>
              <a:rPr lang="en-US" dirty="0" smtClean="0">
                <a:solidFill>
                  <a:srgbClr val="0070C0"/>
                </a:solidFill>
              </a:rPr>
              <a:t>Boards </a:t>
            </a:r>
            <a:r>
              <a:rPr lang="en-US" dirty="0">
                <a:solidFill>
                  <a:srgbClr val="0070C0"/>
                </a:solidFill>
              </a:rPr>
              <a:t>or Human Subjects </a:t>
            </a:r>
            <a:r>
              <a:rPr lang="en-US" dirty="0" smtClean="0">
                <a:solidFill>
                  <a:srgbClr val="0070C0"/>
                </a:solidFill>
              </a:rPr>
              <a:t>Committees </a:t>
            </a:r>
            <a:r>
              <a:rPr lang="en-US" dirty="0">
                <a:solidFill>
                  <a:srgbClr val="0070C0"/>
                </a:solidFill>
              </a:rPr>
              <a:t>of DOE and involved universities.  </a:t>
            </a:r>
          </a:p>
          <a:p>
            <a:pPr fontAlgn="base">
              <a:spcBef>
                <a:spcPct val="0"/>
              </a:spcBef>
              <a:spcAft>
                <a:spcPct val="0"/>
              </a:spcAft>
              <a:buClr>
                <a:srgbClr val="333399"/>
              </a:buClr>
              <a:buSzPct val="110000"/>
            </a:pPr>
            <a:endParaRPr lang="en-US" dirty="0">
              <a:solidFill>
                <a:srgbClr val="0070C0"/>
              </a:solidFill>
            </a:endParaRPr>
          </a:p>
          <a:p>
            <a:pPr fontAlgn="base">
              <a:spcBef>
                <a:spcPct val="0"/>
              </a:spcBef>
              <a:spcAft>
                <a:spcPct val="0"/>
              </a:spcAft>
              <a:buClr>
                <a:srgbClr val="333399"/>
              </a:buClr>
              <a:buSzPct val="110000"/>
            </a:pPr>
            <a:r>
              <a:rPr lang="en-US" dirty="0">
                <a:solidFill>
                  <a:srgbClr val="0070C0"/>
                </a:solidFill>
              </a:rPr>
              <a:t>All individuals sign an informed consent and HIPAA authorization prior to participation.  </a:t>
            </a:r>
          </a:p>
          <a:p>
            <a:pPr marL="0" indent="0" fontAlgn="base">
              <a:spcBef>
                <a:spcPct val="0"/>
              </a:spcBef>
              <a:spcAft>
                <a:spcPct val="0"/>
              </a:spcAft>
              <a:buClr>
                <a:srgbClr val="333399"/>
              </a:buClr>
              <a:buSzPct val="110000"/>
              <a:buNone/>
            </a:pPr>
            <a:endParaRPr lang="en-US" dirty="0">
              <a:solidFill>
                <a:srgbClr val="0070C0"/>
              </a:solidFill>
            </a:endParaRPr>
          </a:p>
          <a:p>
            <a:pPr fontAlgn="base">
              <a:spcBef>
                <a:spcPct val="0"/>
              </a:spcBef>
              <a:spcAft>
                <a:spcPct val="0"/>
              </a:spcAft>
              <a:buClr>
                <a:srgbClr val="333399"/>
              </a:buClr>
              <a:buSzPct val="110000"/>
            </a:pPr>
            <a:r>
              <a:rPr lang="en-US" dirty="0">
                <a:solidFill>
                  <a:srgbClr val="0070C0"/>
                </a:solidFill>
              </a:rPr>
              <a:t>In addition, all program staff are required to take annual privacy awareness training, and all FWP projects have security procedures in place for the safe transmittal and storage of PII.</a:t>
            </a:r>
          </a:p>
          <a:p>
            <a:endParaRPr lang="en-US" dirty="0"/>
          </a:p>
        </p:txBody>
      </p:sp>
      <p:sp>
        <p:nvSpPr>
          <p:cNvPr id="4" name="Slide Number Placeholder 3"/>
          <p:cNvSpPr>
            <a:spLocks noGrp="1"/>
          </p:cNvSpPr>
          <p:nvPr>
            <p:ph type="sldNum" sz="quarter" idx="12"/>
          </p:nvPr>
        </p:nvSpPr>
        <p:spPr/>
        <p:txBody>
          <a:bodyPr/>
          <a:lstStyle/>
          <a:p>
            <a:fld id="{421D647E-58E0-4ADB-9FE9-6A9683F2C6B9}" type="slidenum">
              <a:rPr lang="en-US" smtClean="0"/>
              <a:t>21</a:t>
            </a:fld>
            <a:endParaRPr lang="en-US" dirty="0"/>
          </a:p>
        </p:txBody>
      </p:sp>
    </p:spTree>
    <p:extLst>
      <p:ext uri="{BB962C8B-B14F-4D97-AF65-F5344CB8AC3E}">
        <p14:creationId xmlns:p14="http://schemas.microsoft.com/office/powerpoint/2010/main" val="16150689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6325" y="381000"/>
            <a:ext cx="6991350" cy="655638"/>
          </a:xfrm>
        </p:spPr>
        <p:txBody>
          <a:bodyPr>
            <a:normAutofit fontScale="90000"/>
          </a:bodyPr>
          <a:lstStyle/>
          <a:p>
            <a:pPr lvl="0"/>
            <a:r>
              <a:rPr lang="en-US" altLang="en-US" b="1" dirty="0" smtClean="0">
                <a:solidFill>
                  <a:srgbClr val="0070C0"/>
                </a:solidFill>
              </a:rPr>
              <a:t/>
            </a:r>
            <a:br>
              <a:rPr lang="en-US" altLang="en-US" b="1" dirty="0" smtClean="0">
                <a:solidFill>
                  <a:srgbClr val="0070C0"/>
                </a:solidFill>
              </a:rPr>
            </a:br>
            <a:r>
              <a:rPr lang="en-US" altLang="en-US" b="1" dirty="0" smtClean="0">
                <a:solidFill>
                  <a:srgbClr val="0070C0"/>
                </a:solidFill>
              </a:rPr>
              <a:t/>
            </a:r>
            <a:br>
              <a:rPr lang="en-US" altLang="en-US" b="1" dirty="0" smtClean="0">
                <a:solidFill>
                  <a:srgbClr val="0070C0"/>
                </a:solidFill>
              </a:rPr>
            </a:br>
            <a:r>
              <a:rPr lang="en-US" altLang="en-US" b="1" dirty="0" smtClean="0">
                <a:solidFill>
                  <a:srgbClr val="0070C0"/>
                </a:solidFill>
              </a:rPr>
              <a:t>Resources for</a:t>
            </a:r>
            <a:br>
              <a:rPr lang="en-US" altLang="en-US" b="1" dirty="0" smtClean="0">
                <a:solidFill>
                  <a:srgbClr val="0070C0"/>
                </a:solidFill>
              </a:rPr>
            </a:br>
            <a:r>
              <a:rPr lang="en-US" altLang="en-US" b="1" dirty="0" smtClean="0">
                <a:solidFill>
                  <a:srgbClr val="0070C0"/>
                </a:solidFill>
              </a:rPr>
              <a:t>FWP </a:t>
            </a:r>
            <a:r>
              <a:rPr lang="en-US" altLang="en-US" b="1" dirty="0">
                <a:solidFill>
                  <a:srgbClr val="0070C0"/>
                </a:solidFill>
              </a:rPr>
              <a:t>Information</a:t>
            </a:r>
            <a:r>
              <a:rPr lang="en-US" sz="2000" b="1" dirty="0">
                <a:solidFill>
                  <a:srgbClr val="0070C0"/>
                </a:solidFill>
              </a:rPr>
              <a:t/>
            </a:r>
            <a:br>
              <a:rPr lang="en-US" sz="2000" b="1" dirty="0">
                <a:solidFill>
                  <a:srgbClr val="0070C0"/>
                </a:solidFill>
              </a:rPr>
            </a:br>
            <a:endParaRPr lang="en-US" dirty="0"/>
          </a:p>
        </p:txBody>
      </p:sp>
      <p:sp>
        <p:nvSpPr>
          <p:cNvPr id="3" name="Content Placeholder 2"/>
          <p:cNvSpPr>
            <a:spLocks noGrp="1"/>
          </p:cNvSpPr>
          <p:nvPr>
            <p:ph idx="1"/>
          </p:nvPr>
        </p:nvSpPr>
        <p:spPr/>
        <p:txBody>
          <a:bodyPr>
            <a:normAutofit fontScale="77500" lnSpcReduction="20000"/>
          </a:bodyPr>
          <a:lstStyle/>
          <a:p>
            <a:r>
              <a:rPr lang="en-US" altLang="en-US" sz="4000" dirty="0">
                <a:solidFill>
                  <a:srgbClr val="0070C0"/>
                </a:solidFill>
              </a:rPr>
              <a:t>FWP </a:t>
            </a:r>
            <a:r>
              <a:rPr lang="en-US" altLang="en-US" sz="4000" dirty="0" smtClean="0">
                <a:solidFill>
                  <a:srgbClr val="0070C0"/>
                </a:solidFill>
              </a:rPr>
              <a:t>Web site</a:t>
            </a:r>
            <a:r>
              <a:rPr lang="en-US" altLang="en-US" sz="4000" dirty="0">
                <a:solidFill>
                  <a:srgbClr val="0070C0"/>
                </a:solidFill>
              </a:rPr>
              <a:t>: </a:t>
            </a:r>
          </a:p>
          <a:p>
            <a:r>
              <a:rPr lang="en-US" altLang="en-US" dirty="0">
                <a:hlinkClick r:id="rId2"/>
              </a:rPr>
              <a:t>http://energy.gov/ehss/services/worker-health-and-safety/former-worker-medical-screening-program</a:t>
            </a:r>
            <a:r>
              <a:rPr lang="en-US" altLang="en-US" dirty="0"/>
              <a:t> </a:t>
            </a:r>
          </a:p>
          <a:p>
            <a:pPr>
              <a:buFont typeface="Wingdings" pitchFamily="2" charset="2"/>
              <a:buChar char="§"/>
            </a:pPr>
            <a:endParaRPr lang="en-US" altLang="en-US" sz="4400" dirty="0"/>
          </a:p>
          <a:p>
            <a:r>
              <a:rPr lang="en-US" altLang="en-US" sz="4000" dirty="0">
                <a:solidFill>
                  <a:srgbClr val="0070C0"/>
                </a:solidFill>
              </a:rPr>
              <a:t>FWP brochure: </a:t>
            </a:r>
          </a:p>
          <a:p>
            <a:r>
              <a:rPr lang="en-US" altLang="en-US" dirty="0">
                <a:hlinkClick r:id="rId3"/>
              </a:rPr>
              <a:t>http://energy.gov/ehss/downloads/former-worker-medical-screening-program-brochure</a:t>
            </a:r>
            <a:r>
              <a:rPr lang="en-US" altLang="en-US" dirty="0"/>
              <a:t> </a:t>
            </a:r>
          </a:p>
          <a:p>
            <a:endParaRPr lang="en-US" dirty="0"/>
          </a:p>
        </p:txBody>
      </p:sp>
      <p:sp>
        <p:nvSpPr>
          <p:cNvPr id="4" name="Slide Number Placeholder 3"/>
          <p:cNvSpPr>
            <a:spLocks noGrp="1"/>
          </p:cNvSpPr>
          <p:nvPr>
            <p:ph type="sldNum" sz="quarter" idx="12"/>
          </p:nvPr>
        </p:nvSpPr>
        <p:spPr/>
        <p:txBody>
          <a:bodyPr/>
          <a:lstStyle/>
          <a:p>
            <a:fld id="{421D647E-58E0-4ADB-9FE9-6A9683F2C6B9}" type="slidenum">
              <a:rPr lang="en-US" smtClean="0"/>
              <a:t>22</a:t>
            </a:fld>
            <a:endParaRPr lang="en-US" dirty="0"/>
          </a:p>
        </p:txBody>
      </p:sp>
    </p:spTree>
    <p:extLst>
      <p:ext uri="{BB962C8B-B14F-4D97-AF65-F5344CB8AC3E}">
        <p14:creationId xmlns:p14="http://schemas.microsoft.com/office/powerpoint/2010/main" val="37155246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0" indent="0">
              <a:buNone/>
            </a:pPr>
            <a:r>
              <a:rPr lang="en-US" dirty="0"/>
              <a:t> </a:t>
            </a:r>
            <a:r>
              <a:rPr lang="en-US" dirty="0" smtClean="0"/>
              <a:t> 			</a:t>
            </a:r>
            <a:endParaRPr lang="en-US" dirty="0"/>
          </a:p>
          <a:p>
            <a:pPr marL="0" indent="0" algn="ctr">
              <a:buNone/>
            </a:pPr>
            <a:r>
              <a:rPr lang="en-US" b="1" dirty="0">
                <a:solidFill>
                  <a:srgbClr val="0070C0"/>
                </a:solidFill>
              </a:rPr>
              <a:t>Dr. Patricia R. Worthington </a:t>
            </a:r>
          </a:p>
          <a:p>
            <a:pPr marL="0" indent="0" algn="ctr">
              <a:buNone/>
            </a:pPr>
            <a:r>
              <a:rPr lang="en-US" dirty="0">
                <a:solidFill>
                  <a:srgbClr val="0070C0"/>
                </a:solidFill>
              </a:rPr>
              <a:t>Director</a:t>
            </a:r>
          </a:p>
          <a:p>
            <a:pPr marL="0" indent="0" algn="ctr">
              <a:buNone/>
            </a:pPr>
            <a:r>
              <a:rPr lang="en-US" dirty="0">
                <a:solidFill>
                  <a:srgbClr val="0070C0"/>
                </a:solidFill>
              </a:rPr>
              <a:t>Office of Health and Safety</a:t>
            </a:r>
          </a:p>
          <a:p>
            <a:pPr marL="0" indent="0" algn="ctr">
              <a:buNone/>
            </a:pPr>
            <a:r>
              <a:rPr lang="en-US" dirty="0">
                <a:hlinkClick r:id="rId2"/>
              </a:rPr>
              <a:t>pat.worthington@hq.doe.gov</a:t>
            </a:r>
            <a:endParaRPr lang="en-US" dirty="0"/>
          </a:p>
          <a:p>
            <a:pPr marL="0" indent="0">
              <a:buNone/>
            </a:pPr>
            <a:endParaRPr lang="en-US" dirty="0"/>
          </a:p>
        </p:txBody>
      </p:sp>
      <p:sp>
        <p:nvSpPr>
          <p:cNvPr id="4" name="Title 1"/>
          <p:cNvSpPr>
            <a:spLocks noGrp="1"/>
          </p:cNvSpPr>
          <p:nvPr>
            <p:ph type="title"/>
          </p:nvPr>
        </p:nvSpPr>
        <p:spPr>
          <a:xfrm>
            <a:off x="1076324" y="381000"/>
            <a:ext cx="7000875" cy="838200"/>
          </a:xfrm>
        </p:spPr>
        <p:txBody>
          <a:bodyPr>
            <a:normAutofit fontScale="90000"/>
          </a:bodyPr>
          <a:lstStyle/>
          <a:p>
            <a:pPr lvl="0"/>
            <a:r>
              <a:rPr lang="en-US" altLang="en-US" b="1" dirty="0" smtClean="0">
                <a:solidFill>
                  <a:srgbClr val="0070C0"/>
                </a:solidFill>
              </a:rPr>
              <a:t/>
            </a:r>
            <a:br>
              <a:rPr lang="en-US" altLang="en-US" b="1" dirty="0" smtClean="0">
                <a:solidFill>
                  <a:srgbClr val="0070C0"/>
                </a:solidFill>
              </a:rPr>
            </a:br>
            <a:r>
              <a:rPr lang="en-US" altLang="en-US" b="1" dirty="0" smtClean="0">
                <a:solidFill>
                  <a:srgbClr val="0070C0"/>
                </a:solidFill>
              </a:rPr>
              <a:t>Contact Information</a:t>
            </a:r>
            <a:r>
              <a:rPr lang="en-US" sz="2000" b="1" dirty="0">
                <a:solidFill>
                  <a:srgbClr val="0070C0"/>
                </a:solidFill>
              </a:rPr>
              <a:t/>
            </a:r>
            <a:br>
              <a:rPr lang="en-US" sz="2000" b="1" dirty="0">
                <a:solidFill>
                  <a:srgbClr val="0070C0"/>
                </a:solidFill>
              </a:rPr>
            </a:br>
            <a:endParaRPr lang="en-US" dirty="0"/>
          </a:p>
        </p:txBody>
      </p:sp>
      <p:sp>
        <p:nvSpPr>
          <p:cNvPr id="2" name="Slide Number Placeholder 1"/>
          <p:cNvSpPr>
            <a:spLocks noGrp="1"/>
          </p:cNvSpPr>
          <p:nvPr>
            <p:ph type="sldNum" sz="quarter" idx="12"/>
          </p:nvPr>
        </p:nvSpPr>
        <p:spPr/>
        <p:txBody>
          <a:bodyPr/>
          <a:lstStyle/>
          <a:p>
            <a:fld id="{421D647E-58E0-4ADB-9FE9-6A9683F2C6B9}" type="slidenum">
              <a:rPr lang="en-US" smtClean="0"/>
              <a:t>23</a:t>
            </a:fld>
            <a:endParaRPr lang="en-US" dirty="0"/>
          </a:p>
        </p:txBody>
      </p:sp>
    </p:spTree>
    <p:extLst>
      <p:ext uri="{BB962C8B-B14F-4D97-AF65-F5344CB8AC3E}">
        <p14:creationId xmlns:p14="http://schemas.microsoft.com/office/powerpoint/2010/main" val="38018726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48000" y="2286000"/>
            <a:ext cx="2857500" cy="2847975"/>
          </a:xfrm>
          <a:prstGeom prst="rect">
            <a:avLst/>
          </a:prstGeom>
        </p:spPr>
      </p:pic>
      <p:sp>
        <p:nvSpPr>
          <p:cNvPr id="6" name="Title 1"/>
          <p:cNvSpPr>
            <a:spLocks noGrp="1"/>
          </p:cNvSpPr>
          <p:nvPr>
            <p:ph type="title"/>
          </p:nvPr>
        </p:nvSpPr>
        <p:spPr>
          <a:xfrm>
            <a:off x="1076325" y="381000"/>
            <a:ext cx="6991350" cy="655638"/>
          </a:xfrm>
        </p:spPr>
        <p:txBody>
          <a:bodyPr>
            <a:normAutofit fontScale="90000"/>
          </a:bodyPr>
          <a:lstStyle/>
          <a:p>
            <a:pPr lvl="0"/>
            <a:r>
              <a:rPr lang="en-US" altLang="en-US" b="1" dirty="0" smtClean="0">
                <a:solidFill>
                  <a:srgbClr val="0070C0"/>
                </a:solidFill>
              </a:rPr>
              <a:t/>
            </a:r>
            <a:br>
              <a:rPr lang="en-US" altLang="en-US" b="1" dirty="0" smtClean="0">
                <a:solidFill>
                  <a:srgbClr val="0070C0"/>
                </a:solidFill>
              </a:rPr>
            </a:br>
            <a:r>
              <a:rPr lang="en-US" altLang="en-US" b="1" dirty="0" smtClean="0">
                <a:solidFill>
                  <a:srgbClr val="0070C0"/>
                </a:solidFill>
              </a:rPr>
              <a:t/>
            </a:r>
            <a:br>
              <a:rPr lang="en-US" altLang="en-US" b="1" dirty="0" smtClean="0">
                <a:solidFill>
                  <a:srgbClr val="0070C0"/>
                </a:solidFill>
              </a:rPr>
            </a:br>
            <a:r>
              <a:rPr lang="en-US" altLang="en-US" b="1" dirty="0" smtClean="0">
                <a:solidFill>
                  <a:srgbClr val="0070C0"/>
                </a:solidFill>
              </a:rPr>
              <a:t>Thank you!</a:t>
            </a:r>
            <a:endParaRPr lang="en-US" dirty="0"/>
          </a:p>
        </p:txBody>
      </p:sp>
      <p:sp>
        <p:nvSpPr>
          <p:cNvPr id="2" name="Slide Number Placeholder 1"/>
          <p:cNvSpPr>
            <a:spLocks noGrp="1"/>
          </p:cNvSpPr>
          <p:nvPr>
            <p:ph type="sldNum" sz="quarter" idx="12"/>
          </p:nvPr>
        </p:nvSpPr>
        <p:spPr/>
        <p:txBody>
          <a:bodyPr/>
          <a:lstStyle/>
          <a:p>
            <a:fld id="{421D647E-58E0-4ADB-9FE9-6A9683F2C6B9}" type="slidenum">
              <a:rPr lang="en-US" smtClean="0"/>
              <a:t>24</a:t>
            </a:fld>
            <a:endParaRPr lang="en-US" dirty="0"/>
          </a:p>
        </p:txBody>
      </p:sp>
    </p:spTree>
    <p:extLst>
      <p:ext uri="{BB962C8B-B14F-4D97-AF65-F5344CB8AC3E}">
        <p14:creationId xmlns:p14="http://schemas.microsoft.com/office/powerpoint/2010/main" val="8671234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09600"/>
            <a:ext cx="6991350" cy="655638"/>
          </a:xfrm>
        </p:spPr>
        <p:txBody>
          <a:bodyPr>
            <a:normAutofit fontScale="90000"/>
          </a:bodyPr>
          <a:lstStyle/>
          <a:p>
            <a:r>
              <a:rPr lang="en-US" b="1" dirty="0" smtClean="0">
                <a:solidFill>
                  <a:srgbClr val="0070C0"/>
                </a:solidFill>
              </a:rPr>
              <a:t>Background</a:t>
            </a:r>
            <a:endParaRPr lang="en-US" b="1" dirty="0">
              <a:solidFill>
                <a:srgbClr val="0070C0"/>
              </a:solidFill>
            </a:endParaRPr>
          </a:p>
        </p:txBody>
      </p:sp>
      <p:sp>
        <p:nvSpPr>
          <p:cNvPr id="3" name="Content Placeholder 2"/>
          <p:cNvSpPr>
            <a:spLocks noGrp="1"/>
          </p:cNvSpPr>
          <p:nvPr>
            <p:ph idx="1"/>
          </p:nvPr>
        </p:nvSpPr>
        <p:spPr>
          <a:xfrm>
            <a:off x="304800" y="1981200"/>
            <a:ext cx="8153400" cy="4114800"/>
          </a:xfrm>
        </p:spPr>
        <p:txBody>
          <a:bodyPr>
            <a:noAutofit/>
          </a:bodyPr>
          <a:lstStyle/>
          <a:p>
            <a:r>
              <a:rPr lang="en-US" sz="2800" dirty="0" smtClean="0">
                <a:solidFill>
                  <a:srgbClr val="0070C0"/>
                </a:solidFill>
              </a:rPr>
              <a:t>The </a:t>
            </a:r>
            <a:r>
              <a:rPr lang="en-US" sz="2800" dirty="0">
                <a:solidFill>
                  <a:srgbClr val="0070C0"/>
                </a:solidFill>
              </a:rPr>
              <a:t>work of the </a:t>
            </a:r>
            <a:r>
              <a:rPr lang="en-US" sz="2800" dirty="0" smtClean="0">
                <a:solidFill>
                  <a:srgbClr val="0070C0"/>
                </a:solidFill>
              </a:rPr>
              <a:t>DOE is critical to America’s </a:t>
            </a:r>
            <a:r>
              <a:rPr lang="en-US" sz="2800" dirty="0">
                <a:solidFill>
                  <a:srgbClr val="0070C0"/>
                </a:solidFill>
              </a:rPr>
              <a:t>safety and security.  </a:t>
            </a:r>
            <a:r>
              <a:rPr lang="en-US" sz="2800" dirty="0" smtClean="0">
                <a:solidFill>
                  <a:srgbClr val="0070C0"/>
                </a:solidFill>
              </a:rPr>
              <a:t>But </a:t>
            </a:r>
            <a:r>
              <a:rPr lang="en-US" sz="2800" dirty="0">
                <a:solidFill>
                  <a:srgbClr val="0070C0"/>
                </a:solidFill>
              </a:rPr>
              <a:t>that </a:t>
            </a:r>
            <a:r>
              <a:rPr lang="en-US" sz="2800" dirty="0" smtClean="0">
                <a:solidFill>
                  <a:srgbClr val="0070C0"/>
                </a:solidFill>
              </a:rPr>
              <a:t>	work </a:t>
            </a:r>
            <a:r>
              <a:rPr lang="en-US" sz="2800" dirty="0">
                <a:solidFill>
                  <a:srgbClr val="0070C0"/>
                </a:solidFill>
              </a:rPr>
              <a:t>wouldn’t be possible with </a:t>
            </a:r>
            <a:r>
              <a:rPr lang="en-US" sz="2800" dirty="0" smtClean="0">
                <a:solidFill>
                  <a:srgbClr val="0070C0"/>
                </a:solidFill>
              </a:rPr>
              <a:t>our number </a:t>
            </a:r>
            <a:r>
              <a:rPr lang="en-US" sz="2800" dirty="0">
                <a:solidFill>
                  <a:srgbClr val="0070C0"/>
                </a:solidFill>
              </a:rPr>
              <a:t>one asset, the Department’s </a:t>
            </a:r>
            <a:r>
              <a:rPr lang="en-US" sz="2800" dirty="0" smtClean="0">
                <a:solidFill>
                  <a:srgbClr val="0070C0"/>
                </a:solidFill>
              </a:rPr>
              <a:t>workforce.</a:t>
            </a:r>
          </a:p>
          <a:p>
            <a:endParaRPr lang="en-US" sz="2800" dirty="0" smtClean="0">
              <a:solidFill>
                <a:srgbClr val="0070C0"/>
              </a:solidFill>
            </a:endParaRPr>
          </a:p>
          <a:p>
            <a:r>
              <a:rPr lang="en-US" sz="2800" dirty="0" smtClean="0">
                <a:solidFill>
                  <a:srgbClr val="0070C0"/>
                </a:solidFill>
              </a:rPr>
              <a:t>The </a:t>
            </a:r>
            <a:r>
              <a:rPr lang="en-US" sz="2800" dirty="0">
                <a:solidFill>
                  <a:srgbClr val="0070C0"/>
                </a:solidFill>
              </a:rPr>
              <a:t>Department embraces its responsibility for and commitment to the health and well-being of </a:t>
            </a:r>
            <a:r>
              <a:rPr lang="en-US" sz="2800" dirty="0" smtClean="0">
                <a:solidFill>
                  <a:srgbClr val="0070C0"/>
                </a:solidFill>
              </a:rPr>
              <a:t>DOE’s </a:t>
            </a:r>
            <a:r>
              <a:rPr lang="en-US" sz="2800" dirty="0">
                <a:solidFill>
                  <a:srgbClr val="0070C0"/>
                </a:solidFill>
              </a:rPr>
              <a:t>current and former workers, both Federal and contractor employees.</a:t>
            </a:r>
          </a:p>
        </p:txBody>
      </p:sp>
      <p:sp>
        <p:nvSpPr>
          <p:cNvPr id="4" name="Slide Number Placeholder 3"/>
          <p:cNvSpPr>
            <a:spLocks noGrp="1"/>
          </p:cNvSpPr>
          <p:nvPr>
            <p:ph type="sldNum" sz="quarter" idx="12"/>
          </p:nvPr>
        </p:nvSpPr>
        <p:spPr/>
        <p:txBody>
          <a:bodyPr/>
          <a:lstStyle/>
          <a:p>
            <a:fld id="{421D647E-58E0-4ADB-9FE9-6A9683F2C6B9}" type="slidenum">
              <a:rPr lang="en-US" smtClean="0"/>
              <a:t>3</a:t>
            </a:fld>
            <a:endParaRPr lang="en-US" dirty="0"/>
          </a:p>
        </p:txBody>
      </p:sp>
    </p:spTree>
    <p:extLst>
      <p:ext uri="{BB962C8B-B14F-4D97-AF65-F5344CB8AC3E}">
        <p14:creationId xmlns:p14="http://schemas.microsoft.com/office/powerpoint/2010/main" val="14787560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7737" y="381000"/>
            <a:ext cx="6991350" cy="655638"/>
          </a:xfrm>
        </p:spPr>
        <p:txBody>
          <a:bodyPr>
            <a:normAutofit fontScale="90000"/>
          </a:bodyPr>
          <a:lstStyle/>
          <a:p>
            <a:r>
              <a:rPr lang="en-US" b="1" dirty="0" smtClean="0">
                <a:solidFill>
                  <a:srgbClr val="0070C0"/>
                </a:solidFill>
              </a:rPr>
              <a:t>Background </a:t>
            </a:r>
            <a:r>
              <a:rPr lang="en-US" sz="4000" b="1" dirty="0" smtClean="0">
                <a:solidFill>
                  <a:srgbClr val="0070C0"/>
                </a:solidFill>
              </a:rPr>
              <a:t>(cont.)</a:t>
            </a:r>
            <a:endParaRPr lang="en-US" sz="4000" b="1" dirty="0">
              <a:solidFill>
                <a:srgbClr val="0070C0"/>
              </a:solidFill>
            </a:endParaRPr>
          </a:p>
        </p:txBody>
      </p:sp>
      <p:sp>
        <p:nvSpPr>
          <p:cNvPr id="3" name="Content Placeholder 2"/>
          <p:cNvSpPr>
            <a:spLocks noGrp="1"/>
          </p:cNvSpPr>
          <p:nvPr>
            <p:ph idx="1"/>
          </p:nvPr>
        </p:nvSpPr>
        <p:spPr>
          <a:xfrm>
            <a:off x="228600" y="1600200"/>
            <a:ext cx="8429625" cy="4876800"/>
          </a:xfrm>
        </p:spPr>
        <p:txBody>
          <a:bodyPr>
            <a:normAutofit fontScale="25000" lnSpcReduction="20000"/>
          </a:bodyPr>
          <a:lstStyle/>
          <a:p>
            <a:r>
              <a:rPr lang="en-US" sz="9600" dirty="0">
                <a:solidFill>
                  <a:srgbClr val="0070C0"/>
                </a:solidFill>
              </a:rPr>
              <a:t>A</a:t>
            </a:r>
            <a:r>
              <a:rPr lang="en-US" sz="9600" dirty="0" smtClean="0">
                <a:solidFill>
                  <a:srgbClr val="0070C0"/>
                </a:solidFill>
              </a:rPr>
              <a:t>t </a:t>
            </a:r>
            <a:r>
              <a:rPr lang="en-US" sz="9600" dirty="0">
                <a:solidFill>
                  <a:srgbClr val="0070C0"/>
                </a:solidFill>
              </a:rPr>
              <a:t>the start of the Manhattan Project, General Leslie Groves chose Robert Oppenheimer to be the scientific </a:t>
            </a:r>
            <a:r>
              <a:rPr lang="en-US" sz="9600" dirty="0" smtClean="0">
                <a:solidFill>
                  <a:srgbClr val="0070C0"/>
                </a:solidFill>
              </a:rPr>
              <a:t>lead.</a:t>
            </a:r>
          </a:p>
          <a:p>
            <a:pPr marL="0" indent="0">
              <a:buNone/>
            </a:pPr>
            <a:endParaRPr lang="en-US" sz="9600" dirty="0" smtClean="0">
              <a:solidFill>
                <a:srgbClr val="0070C0"/>
              </a:solidFill>
            </a:endParaRPr>
          </a:p>
          <a:p>
            <a:r>
              <a:rPr lang="en-US" sz="9600" dirty="0" smtClean="0">
                <a:solidFill>
                  <a:srgbClr val="0070C0"/>
                </a:solidFill>
              </a:rPr>
              <a:t>The site location </a:t>
            </a:r>
            <a:r>
              <a:rPr lang="en-US" sz="9600" dirty="0">
                <a:solidFill>
                  <a:srgbClr val="0070C0"/>
                </a:solidFill>
              </a:rPr>
              <a:t>was selected in Northern New Mexico at the site </a:t>
            </a:r>
            <a:r>
              <a:rPr lang="en-US" sz="9600" dirty="0" smtClean="0">
                <a:solidFill>
                  <a:srgbClr val="0070C0"/>
                </a:solidFill>
              </a:rPr>
              <a:t>now called the </a:t>
            </a:r>
            <a:r>
              <a:rPr lang="en-US" sz="9600" dirty="0">
                <a:solidFill>
                  <a:srgbClr val="0070C0"/>
                </a:solidFill>
              </a:rPr>
              <a:t>Los Alamos National </a:t>
            </a:r>
            <a:r>
              <a:rPr lang="en-US" sz="9600" dirty="0" smtClean="0">
                <a:solidFill>
                  <a:srgbClr val="0070C0"/>
                </a:solidFill>
              </a:rPr>
              <a:t>Laboratory.  </a:t>
            </a:r>
            <a:endParaRPr lang="en-US" sz="9600" dirty="0">
              <a:solidFill>
                <a:srgbClr val="0070C0"/>
              </a:solidFill>
            </a:endParaRPr>
          </a:p>
          <a:p>
            <a:endParaRPr lang="en-US" sz="9600" dirty="0" smtClean="0">
              <a:solidFill>
                <a:srgbClr val="0070C0"/>
              </a:solidFill>
            </a:endParaRPr>
          </a:p>
          <a:p>
            <a:r>
              <a:rPr lang="en-US" sz="9600" dirty="0" smtClean="0">
                <a:solidFill>
                  <a:srgbClr val="0070C0"/>
                </a:solidFill>
              </a:rPr>
              <a:t>Facilities were built at Los </a:t>
            </a:r>
            <a:r>
              <a:rPr lang="en-US" sz="9600" dirty="0">
                <a:solidFill>
                  <a:srgbClr val="0070C0"/>
                </a:solidFill>
              </a:rPr>
              <a:t>Alamos, Oak </a:t>
            </a:r>
            <a:r>
              <a:rPr lang="en-US" sz="9600" dirty="0" smtClean="0">
                <a:solidFill>
                  <a:srgbClr val="0070C0"/>
                </a:solidFill>
              </a:rPr>
              <a:t>Ridge, </a:t>
            </a:r>
            <a:r>
              <a:rPr lang="en-US" sz="9600" dirty="0">
                <a:solidFill>
                  <a:srgbClr val="0070C0"/>
                </a:solidFill>
              </a:rPr>
              <a:t>and </a:t>
            </a:r>
            <a:r>
              <a:rPr lang="en-US" sz="9600" dirty="0" smtClean="0">
                <a:solidFill>
                  <a:srgbClr val="0070C0"/>
                </a:solidFill>
              </a:rPr>
              <a:t>Hanford and within </a:t>
            </a:r>
            <a:r>
              <a:rPr lang="en-US" sz="9600" dirty="0">
                <a:solidFill>
                  <a:srgbClr val="0070C0"/>
                </a:solidFill>
              </a:rPr>
              <a:t>a remarkably short </a:t>
            </a:r>
            <a:r>
              <a:rPr lang="en-US" sz="9600" dirty="0" smtClean="0">
                <a:solidFill>
                  <a:srgbClr val="0070C0"/>
                </a:solidFill>
              </a:rPr>
              <a:t>time; </a:t>
            </a:r>
            <a:r>
              <a:rPr lang="en-US" sz="9600" dirty="0">
                <a:solidFill>
                  <a:srgbClr val="0070C0"/>
                </a:solidFill>
              </a:rPr>
              <a:t>there were thousands of workers at sites throughout the country </a:t>
            </a:r>
            <a:r>
              <a:rPr lang="en-US" sz="9600" dirty="0" smtClean="0">
                <a:solidFill>
                  <a:srgbClr val="0070C0"/>
                </a:solidFill>
              </a:rPr>
              <a:t>gathered </a:t>
            </a:r>
            <a:r>
              <a:rPr lang="en-US" sz="9600" dirty="0">
                <a:solidFill>
                  <a:srgbClr val="0070C0"/>
                </a:solidFill>
              </a:rPr>
              <a:t>in hopes of achieving </a:t>
            </a:r>
            <a:r>
              <a:rPr lang="en-US" sz="9600" dirty="0" smtClean="0">
                <a:solidFill>
                  <a:srgbClr val="0070C0"/>
                </a:solidFill>
              </a:rPr>
              <a:t>a remarkable scientific achievement.  </a:t>
            </a:r>
          </a:p>
          <a:p>
            <a:pPr marL="0" indent="0">
              <a:buNone/>
            </a:pPr>
            <a:endParaRPr lang="en-US" sz="9600" dirty="0" smtClean="0">
              <a:solidFill>
                <a:srgbClr val="0070C0"/>
              </a:solidFill>
            </a:endParaRPr>
          </a:p>
          <a:p>
            <a:r>
              <a:rPr lang="en-US" sz="9600" dirty="0" smtClean="0">
                <a:solidFill>
                  <a:srgbClr val="0070C0"/>
                </a:solidFill>
              </a:rPr>
              <a:t>Their </a:t>
            </a:r>
            <a:r>
              <a:rPr lang="en-US" sz="9600" dirty="0">
                <a:solidFill>
                  <a:srgbClr val="0070C0"/>
                </a:solidFill>
              </a:rPr>
              <a:t>hard work, accomplishments, and tremendous sacrifice </a:t>
            </a:r>
            <a:r>
              <a:rPr lang="en-US" sz="9600" dirty="0" smtClean="0">
                <a:solidFill>
                  <a:srgbClr val="0070C0"/>
                </a:solidFill>
              </a:rPr>
              <a:t>are </a:t>
            </a:r>
            <a:r>
              <a:rPr lang="en-US" sz="9600" dirty="0">
                <a:solidFill>
                  <a:srgbClr val="0070C0"/>
                </a:solidFill>
              </a:rPr>
              <a:t>why all Americans get to enjoy the freedoms we have today</a:t>
            </a:r>
            <a:r>
              <a:rPr lang="en-US" sz="9600" dirty="0" smtClean="0">
                <a:solidFill>
                  <a:srgbClr val="0070C0"/>
                </a:solidFill>
              </a:rPr>
              <a:t>.</a:t>
            </a:r>
          </a:p>
          <a:p>
            <a:pPr marL="0" indent="0">
              <a:buNone/>
            </a:pPr>
            <a:endParaRPr lang="en-US" sz="6500" dirty="0" smtClean="0">
              <a:solidFill>
                <a:srgbClr val="0070C0"/>
              </a:solidFill>
            </a:endParaRPr>
          </a:p>
          <a:p>
            <a:pPr marL="0" indent="0">
              <a:buNone/>
            </a:pPr>
            <a:endParaRPr lang="en-US" dirty="0"/>
          </a:p>
        </p:txBody>
      </p:sp>
      <p:sp>
        <p:nvSpPr>
          <p:cNvPr id="4" name="Slide Number Placeholder 3"/>
          <p:cNvSpPr>
            <a:spLocks noGrp="1"/>
          </p:cNvSpPr>
          <p:nvPr>
            <p:ph type="sldNum" sz="quarter" idx="12"/>
          </p:nvPr>
        </p:nvSpPr>
        <p:spPr/>
        <p:txBody>
          <a:bodyPr/>
          <a:lstStyle/>
          <a:p>
            <a:fld id="{421D647E-58E0-4ADB-9FE9-6A9683F2C6B9}" type="slidenum">
              <a:rPr lang="en-US" smtClean="0"/>
              <a:t>4</a:t>
            </a:fld>
            <a:endParaRPr lang="en-US" dirty="0"/>
          </a:p>
        </p:txBody>
      </p:sp>
    </p:spTree>
    <p:extLst>
      <p:ext uri="{BB962C8B-B14F-4D97-AF65-F5344CB8AC3E}">
        <p14:creationId xmlns:p14="http://schemas.microsoft.com/office/powerpoint/2010/main" val="36829906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09600"/>
            <a:ext cx="6991350" cy="655638"/>
          </a:xfrm>
        </p:spPr>
        <p:txBody>
          <a:bodyPr>
            <a:normAutofit fontScale="90000"/>
          </a:bodyPr>
          <a:lstStyle/>
          <a:p>
            <a:r>
              <a:rPr lang="en-US" b="1" dirty="0">
                <a:solidFill>
                  <a:srgbClr val="0070C0"/>
                </a:solidFill>
              </a:rPr>
              <a:t>DOE’s EEOICPA</a:t>
            </a:r>
            <a:br>
              <a:rPr lang="en-US" b="1" dirty="0">
                <a:solidFill>
                  <a:srgbClr val="0070C0"/>
                </a:solidFill>
              </a:rPr>
            </a:br>
            <a:r>
              <a:rPr lang="en-US" b="1" dirty="0">
                <a:solidFill>
                  <a:srgbClr val="0070C0"/>
                </a:solidFill>
              </a:rPr>
              <a:t>Core Mandate</a:t>
            </a:r>
          </a:p>
        </p:txBody>
      </p:sp>
      <p:sp>
        <p:nvSpPr>
          <p:cNvPr id="3" name="Content Placeholder 2"/>
          <p:cNvSpPr>
            <a:spLocks noGrp="1"/>
          </p:cNvSpPr>
          <p:nvPr>
            <p:ph idx="1"/>
          </p:nvPr>
        </p:nvSpPr>
        <p:spPr>
          <a:xfrm>
            <a:off x="381000" y="2209800"/>
            <a:ext cx="8153400" cy="3429000"/>
          </a:xfrm>
        </p:spPr>
        <p:txBody>
          <a:bodyPr>
            <a:normAutofit fontScale="92500" lnSpcReduction="20000"/>
          </a:bodyPr>
          <a:lstStyle/>
          <a:p>
            <a:r>
              <a:rPr lang="en-US" sz="3300" dirty="0" smtClean="0">
                <a:solidFill>
                  <a:srgbClr val="0070C0"/>
                </a:solidFill>
              </a:rPr>
              <a:t>Work </a:t>
            </a:r>
            <a:r>
              <a:rPr lang="en-US" sz="3300" dirty="0">
                <a:solidFill>
                  <a:srgbClr val="0070C0"/>
                </a:solidFill>
              </a:rPr>
              <a:t>on behalf of the program claimants </a:t>
            </a:r>
            <a:r>
              <a:rPr lang="en-US" sz="3300" dirty="0" smtClean="0">
                <a:solidFill>
                  <a:srgbClr val="0070C0"/>
                </a:solidFill>
              </a:rPr>
              <a:t>to </a:t>
            </a:r>
            <a:r>
              <a:rPr lang="en-US" sz="3300" dirty="0">
                <a:solidFill>
                  <a:srgbClr val="0070C0"/>
                </a:solidFill>
              </a:rPr>
              <a:t>ensure that all available worker and </a:t>
            </a:r>
            <a:r>
              <a:rPr lang="en-US" sz="3300" dirty="0" smtClean="0">
                <a:solidFill>
                  <a:srgbClr val="0070C0"/>
                </a:solidFill>
              </a:rPr>
              <a:t>facility </a:t>
            </a:r>
            <a:r>
              <a:rPr lang="en-US" sz="3300" dirty="0">
                <a:solidFill>
                  <a:srgbClr val="0070C0"/>
                </a:solidFill>
              </a:rPr>
              <a:t>records and data are provided to </a:t>
            </a:r>
            <a:r>
              <a:rPr lang="en-US" sz="3300" dirty="0" smtClean="0">
                <a:solidFill>
                  <a:srgbClr val="0070C0"/>
                </a:solidFill>
              </a:rPr>
              <a:t>DOL</a:t>
            </a:r>
            <a:r>
              <a:rPr lang="en-US" sz="3300" dirty="0">
                <a:solidFill>
                  <a:srgbClr val="0070C0"/>
                </a:solidFill>
              </a:rPr>
              <a:t>, NIOSH, and the </a:t>
            </a:r>
            <a:r>
              <a:rPr lang="en-US" sz="3300" dirty="0" smtClean="0">
                <a:solidFill>
                  <a:srgbClr val="0070C0"/>
                </a:solidFill>
              </a:rPr>
              <a:t>NIOSH Advisory Board. </a:t>
            </a:r>
          </a:p>
          <a:p>
            <a:pPr marL="0" indent="0">
              <a:buNone/>
            </a:pPr>
            <a:endParaRPr lang="en-US" sz="3300" dirty="0" smtClean="0">
              <a:solidFill>
                <a:srgbClr val="0070C0"/>
              </a:solidFill>
            </a:endParaRPr>
          </a:p>
          <a:p>
            <a:r>
              <a:rPr lang="en-US" sz="3300" dirty="0">
                <a:solidFill>
                  <a:srgbClr val="0070C0"/>
                </a:solidFill>
              </a:rPr>
              <a:t>The program continues to be an extremely important activity not only within my office, but within the entire DOE complex.  </a:t>
            </a:r>
          </a:p>
          <a:p>
            <a:pPr marL="0" indent="0">
              <a:buNone/>
            </a:pPr>
            <a:endParaRPr lang="en-US" dirty="0">
              <a:solidFill>
                <a:srgbClr val="0070C0"/>
              </a:solidFill>
            </a:endParaRPr>
          </a:p>
        </p:txBody>
      </p:sp>
      <p:sp>
        <p:nvSpPr>
          <p:cNvPr id="4" name="Slide Number Placeholder 3"/>
          <p:cNvSpPr>
            <a:spLocks noGrp="1"/>
          </p:cNvSpPr>
          <p:nvPr>
            <p:ph type="sldNum" sz="quarter" idx="12"/>
          </p:nvPr>
        </p:nvSpPr>
        <p:spPr/>
        <p:txBody>
          <a:bodyPr/>
          <a:lstStyle/>
          <a:p>
            <a:fld id="{421D647E-58E0-4ADB-9FE9-6A9683F2C6B9}" type="slidenum">
              <a:rPr lang="en-US" smtClean="0"/>
              <a:t>5</a:t>
            </a:fld>
            <a:endParaRPr lang="en-US" dirty="0"/>
          </a:p>
        </p:txBody>
      </p:sp>
    </p:spTree>
    <p:extLst>
      <p:ext uri="{BB962C8B-B14F-4D97-AF65-F5344CB8AC3E}">
        <p14:creationId xmlns:p14="http://schemas.microsoft.com/office/powerpoint/2010/main" val="17594117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609600"/>
            <a:ext cx="6991350" cy="655638"/>
          </a:xfrm>
        </p:spPr>
        <p:txBody>
          <a:bodyPr>
            <a:normAutofit fontScale="90000"/>
          </a:bodyPr>
          <a:lstStyle/>
          <a:p>
            <a:r>
              <a:rPr lang="en-US" b="1" dirty="0" smtClean="0">
                <a:solidFill>
                  <a:srgbClr val="0070C0"/>
                </a:solidFill>
              </a:rPr>
              <a:t/>
            </a:r>
            <a:br>
              <a:rPr lang="en-US" b="1" dirty="0" smtClean="0">
                <a:solidFill>
                  <a:srgbClr val="0070C0"/>
                </a:solidFill>
              </a:rPr>
            </a:br>
            <a:r>
              <a:rPr lang="en-US" b="1" dirty="0" smtClean="0">
                <a:solidFill>
                  <a:srgbClr val="0070C0"/>
                </a:solidFill>
              </a:rPr>
              <a:t>DOE’s Responsibilities under </a:t>
            </a:r>
            <a:br>
              <a:rPr lang="en-US" b="1" dirty="0" smtClean="0">
                <a:solidFill>
                  <a:srgbClr val="0070C0"/>
                </a:solidFill>
              </a:rPr>
            </a:br>
            <a:r>
              <a:rPr lang="en-US" b="1" dirty="0" smtClean="0">
                <a:solidFill>
                  <a:srgbClr val="0070C0"/>
                </a:solidFill>
              </a:rPr>
              <a:t>EEOICPA</a:t>
            </a:r>
            <a:r>
              <a:rPr lang="en-US" b="1" dirty="0">
                <a:solidFill>
                  <a:srgbClr val="0070C0"/>
                </a:solidFill>
              </a:rPr>
              <a:t/>
            </a:r>
            <a:br>
              <a:rPr lang="en-US" b="1" dirty="0">
                <a:solidFill>
                  <a:srgbClr val="0070C0"/>
                </a:solidFill>
              </a:rPr>
            </a:br>
            <a:endParaRPr lang="en-US" dirty="0"/>
          </a:p>
        </p:txBody>
      </p:sp>
      <p:sp>
        <p:nvSpPr>
          <p:cNvPr id="3" name="Content Placeholder 2"/>
          <p:cNvSpPr>
            <a:spLocks noGrp="1"/>
          </p:cNvSpPr>
          <p:nvPr>
            <p:ph idx="1"/>
          </p:nvPr>
        </p:nvSpPr>
        <p:spPr>
          <a:xfrm>
            <a:off x="457200" y="1600200"/>
            <a:ext cx="8305800" cy="4648200"/>
          </a:xfrm>
        </p:spPr>
        <p:txBody>
          <a:bodyPr>
            <a:noAutofit/>
          </a:bodyPr>
          <a:lstStyle/>
          <a:p>
            <a:pPr marL="233363" lvl="1" indent="-233363" fontAlgn="base">
              <a:spcAft>
                <a:spcPct val="0"/>
              </a:spcAft>
              <a:buFont typeface="Arial" panose="020B0604020202020204" pitchFamily="34" charset="0"/>
              <a:buChar char="•"/>
              <a:defRPr/>
            </a:pPr>
            <a:r>
              <a:rPr lang="en-US" sz="2600" kern="0" dirty="0">
                <a:solidFill>
                  <a:srgbClr val="0070C0"/>
                </a:solidFill>
              </a:rPr>
              <a:t>Respond via the SERT system to DOL and NIOSH requests for information related to individual </a:t>
            </a:r>
            <a:r>
              <a:rPr lang="en-US" sz="2600" kern="0" dirty="0" smtClean="0">
                <a:solidFill>
                  <a:srgbClr val="0070C0"/>
                </a:solidFill>
              </a:rPr>
              <a:t>claims (</a:t>
            </a:r>
            <a:r>
              <a:rPr lang="en-US" sz="2600" kern="0" dirty="0">
                <a:solidFill>
                  <a:srgbClr val="0070C0"/>
                </a:solidFill>
              </a:rPr>
              <a:t>employment verification, exposure records).</a:t>
            </a:r>
          </a:p>
          <a:p>
            <a:pPr marL="0" lvl="1" indent="0" fontAlgn="base">
              <a:spcAft>
                <a:spcPct val="0"/>
              </a:spcAft>
              <a:buNone/>
              <a:defRPr/>
            </a:pPr>
            <a:endParaRPr lang="en-US" sz="2600" kern="0" dirty="0">
              <a:solidFill>
                <a:srgbClr val="0070C0"/>
              </a:solidFill>
            </a:endParaRPr>
          </a:p>
          <a:p>
            <a:pPr marL="233363" lvl="1" indent="-233363" fontAlgn="base">
              <a:spcAft>
                <a:spcPct val="0"/>
              </a:spcAft>
              <a:buFont typeface="Arial" panose="020B0604020202020204" pitchFamily="34" charset="0"/>
              <a:buChar char="•"/>
              <a:defRPr/>
            </a:pPr>
            <a:r>
              <a:rPr lang="en-US" sz="2600" kern="0" dirty="0">
                <a:solidFill>
                  <a:srgbClr val="0070C0"/>
                </a:solidFill>
              </a:rPr>
              <a:t>Provide support and assistance to DOL, NIOSH, and </a:t>
            </a:r>
            <a:r>
              <a:rPr lang="en-US" sz="2600" kern="0" dirty="0" smtClean="0">
                <a:solidFill>
                  <a:srgbClr val="0070C0"/>
                </a:solidFill>
              </a:rPr>
              <a:t>the NIOSH Advisory </a:t>
            </a:r>
            <a:r>
              <a:rPr lang="en-US" sz="2600" kern="0" dirty="0">
                <a:solidFill>
                  <a:srgbClr val="0070C0"/>
                </a:solidFill>
              </a:rPr>
              <a:t>Board on large-scale research and site characterization projects through records research and retrieval efforts at various DOE sites.  </a:t>
            </a:r>
          </a:p>
          <a:p>
            <a:pPr marL="233363" lvl="1" indent="-233363" fontAlgn="base">
              <a:spcAft>
                <a:spcPct val="0"/>
              </a:spcAft>
              <a:buFont typeface="Arial" panose="020B0604020202020204" pitchFamily="34" charset="0"/>
              <a:buChar char="•"/>
              <a:defRPr/>
            </a:pPr>
            <a:endParaRPr lang="en-US" sz="2600" kern="0" dirty="0">
              <a:solidFill>
                <a:srgbClr val="0070C0"/>
              </a:solidFill>
            </a:endParaRPr>
          </a:p>
          <a:p>
            <a:pPr marL="233363" lvl="1" indent="-233363" fontAlgn="base">
              <a:spcAft>
                <a:spcPct val="0"/>
              </a:spcAft>
              <a:buFont typeface="Arial" panose="020B0604020202020204" pitchFamily="34" charset="0"/>
              <a:buChar char="•"/>
              <a:defRPr/>
            </a:pPr>
            <a:r>
              <a:rPr lang="en-US" sz="2600" kern="0" dirty="0">
                <a:solidFill>
                  <a:srgbClr val="0070C0"/>
                </a:solidFill>
              </a:rPr>
              <a:t>Conduct research, in coordination with DOL and NIOSH, on issues related to covered facilities designations. </a:t>
            </a:r>
            <a:endParaRPr lang="en-US" sz="2600" kern="0" dirty="0" smtClean="0">
              <a:solidFill>
                <a:srgbClr val="0070C0"/>
              </a:solidFill>
            </a:endParaRPr>
          </a:p>
        </p:txBody>
      </p:sp>
      <p:sp>
        <p:nvSpPr>
          <p:cNvPr id="4" name="Slide Number Placeholder 3"/>
          <p:cNvSpPr>
            <a:spLocks noGrp="1"/>
          </p:cNvSpPr>
          <p:nvPr>
            <p:ph type="sldNum" sz="quarter" idx="12"/>
          </p:nvPr>
        </p:nvSpPr>
        <p:spPr/>
        <p:txBody>
          <a:bodyPr/>
          <a:lstStyle/>
          <a:p>
            <a:fld id="{421D647E-58E0-4ADB-9FE9-6A9683F2C6B9}" type="slidenum">
              <a:rPr lang="en-US" smtClean="0"/>
              <a:t>6</a:t>
            </a:fld>
            <a:endParaRPr lang="en-US" dirty="0"/>
          </a:p>
        </p:txBody>
      </p:sp>
    </p:spTree>
    <p:extLst>
      <p:ext uri="{BB962C8B-B14F-4D97-AF65-F5344CB8AC3E}">
        <p14:creationId xmlns:p14="http://schemas.microsoft.com/office/powerpoint/2010/main" val="7165450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6325" y="533400"/>
            <a:ext cx="6991350" cy="655638"/>
          </a:xfrm>
        </p:spPr>
        <p:txBody>
          <a:bodyPr>
            <a:normAutofit fontScale="90000"/>
          </a:bodyPr>
          <a:lstStyle/>
          <a:p>
            <a:r>
              <a:rPr lang="en-US" b="1" dirty="0">
                <a:solidFill>
                  <a:srgbClr val="0070C0"/>
                </a:solidFill>
              </a:rPr>
              <a:t/>
            </a:r>
            <a:br>
              <a:rPr lang="en-US" b="1" dirty="0">
                <a:solidFill>
                  <a:srgbClr val="0070C0"/>
                </a:solidFill>
              </a:rPr>
            </a:br>
            <a:r>
              <a:rPr lang="en-US" b="1" dirty="0" smtClean="0">
                <a:solidFill>
                  <a:srgbClr val="0070C0"/>
                </a:solidFill>
              </a:rPr>
              <a:t>Records </a:t>
            </a:r>
            <a:r>
              <a:rPr lang="en-US" b="1" dirty="0">
                <a:solidFill>
                  <a:srgbClr val="0070C0"/>
                </a:solidFill>
              </a:rPr>
              <a:t/>
            </a:r>
            <a:br>
              <a:rPr lang="en-US" b="1" dirty="0">
                <a:solidFill>
                  <a:srgbClr val="0070C0"/>
                </a:solidFill>
              </a:rPr>
            </a:br>
            <a:endParaRPr lang="en-US" dirty="0"/>
          </a:p>
        </p:txBody>
      </p:sp>
      <p:sp>
        <p:nvSpPr>
          <p:cNvPr id="3" name="Content Placeholder 2"/>
          <p:cNvSpPr>
            <a:spLocks noGrp="1"/>
          </p:cNvSpPr>
          <p:nvPr>
            <p:ph idx="1"/>
          </p:nvPr>
        </p:nvSpPr>
        <p:spPr>
          <a:xfrm>
            <a:off x="609600" y="1828800"/>
            <a:ext cx="7924800" cy="3505200"/>
          </a:xfrm>
        </p:spPr>
        <p:txBody>
          <a:bodyPr>
            <a:normAutofit/>
          </a:bodyPr>
          <a:lstStyle/>
          <a:p>
            <a:pPr>
              <a:lnSpc>
                <a:spcPct val="90000"/>
              </a:lnSpc>
              <a:buFontTx/>
              <a:buNone/>
            </a:pPr>
            <a:r>
              <a:rPr lang="en-US" sz="2600" dirty="0">
                <a:solidFill>
                  <a:srgbClr val="0070C0"/>
                </a:solidFill>
              </a:rPr>
              <a:t>Fund and coordinate records retrieval activities at DOE </a:t>
            </a:r>
          </a:p>
          <a:p>
            <a:pPr>
              <a:lnSpc>
                <a:spcPct val="90000"/>
              </a:lnSpc>
              <a:buFontTx/>
              <a:buNone/>
            </a:pPr>
            <a:r>
              <a:rPr lang="en-US" sz="2600" dirty="0">
                <a:solidFill>
                  <a:srgbClr val="0070C0"/>
                </a:solidFill>
              </a:rPr>
              <a:t>sites in support of individual claims.  </a:t>
            </a:r>
          </a:p>
          <a:p>
            <a:pPr>
              <a:lnSpc>
                <a:spcPct val="90000"/>
              </a:lnSpc>
              <a:buFontTx/>
              <a:buNone/>
            </a:pPr>
            <a:endParaRPr lang="en-US" sz="2600" dirty="0">
              <a:solidFill>
                <a:srgbClr val="0070C0"/>
              </a:solidFill>
            </a:endParaRPr>
          </a:p>
          <a:p>
            <a:pPr lvl="1">
              <a:lnSpc>
                <a:spcPct val="90000"/>
              </a:lnSpc>
              <a:buFont typeface="Arial" panose="020B0604020202020204" pitchFamily="34" charset="0"/>
              <a:buChar char="•"/>
            </a:pPr>
            <a:r>
              <a:rPr lang="en-US" sz="2600" dirty="0">
                <a:solidFill>
                  <a:srgbClr val="0070C0"/>
                </a:solidFill>
              </a:rPr>
              <a:t>Employment verifications for DOL</a:t>
            </a:r>
          </a:p>
          <a:p>
            <a:pPr lvl="1">
              <a:lnSpc>
                <a:spcPct val="90000"/>
              </a:lnSpc>
              <a:buFont typeface="Arial" panose="020B0604020202020204" pitchFamily="34" charset="0"/>
              <a:buChar char="•"/>
            </a:pPr>
            <a:r>
              <a:rPr lang="en-US" sz="2600" dirty="0">
                <a:solidFill>
                  <a:srgbClr val="0070C0"/>
                </a:solidFill>
              </a:rPr>
              <a:t>Dose records for NIOSH</a:t>
            </a:r>
          </a:p>
          <a:p>
            <a:pPr lvl="1">
              <a:lnSpc>
                <a:spcPct val="90000"/>
              </a:lnSpc>
              <a:buFont typeface="Arial" panose="020B0604020202020204" pitchFamily="34" charset="0"/>
              <a:buChar char="•"/>
            </a:pPr>
            <a:r>
              <a:rPr lang="en-US" sz="2600" dirty="0">
                <a:solidFill>
                  <a:srgbClr val="0070C0"/>
                </a:solidFill>
              </a:rPr>
              <a:t>Document Acquisition Requests (DAR) employee work history/exposures for DOL</a:t>
            </a:r>
          </a:p>
        </p:txBody>
      </p:sp>
      <p:sp>
        <p:nvSpPr>
          <p:cNvPr id="4" name="Slide Number Placeholder 3"/>
          <p:cNvSpPr>
            <a:spLocks noGrp="1"/>
          </p:cNvSpPr>
          <p:nvPr>
            <p:ph type="sldNum" sz="quarter" idx="12"/>
          </p:nvPr>
        </p:nvSpPr>
        <p:spPr/>
        <p:txBody>
          <a:bodyPr/>
          <a:lstStyle/>
          <a:p>
            <a:fld id="{421D647E-58E0-4ADB-9FE9-6A9683F2C6B9}" type="slidenum">
              <a:rPr lang="en-US" smtClean="0"/>
              <a:t>7</a:t>
            </a:fld>
            <a:endParaRPr lang="en-US" dirty="0"/>
          </a:p>
        </p:txBody>
      </p:sp>
    </p:spTree>
    <p:extLst>
      <p:ext uri="{BB962C8B-B14F-4D97-AF65-F5344CB8AC3E}">
        <p14:creationId xmlns:p14="http://schemas.microsoft.com/office/powerpoint/2010/main" val="15971567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533400"/>
            <a:ext cx="6991350" cy="655638"/>
          </a:xfrm>
        </p:spPr>
        <p:txBody>
          <a:bodyPr>
            <a:normAutofit fontScale="90000"/>
          </a:bodyPr>
          <a:lstStyle/>
          <a:p>
            <a:r>
              <a:rPr lang="en-US" b="1" dirty="0" smtClean="0">
                <a:solidFill>
                  <a:srgbClr val="0070C0"/>
                </a:solidFill>
              </a:rPr>
              <a:t/>
            </a:r>
            <a:br>
              <a:rPr lang="en-US" b="1" dirty="0" smtClean="0">
                <a:solidFill>
                  <a:srgbClr val="0070C0"/>
                </a:solidFill>
              </a:rPr>
            </a:br>
            <a:r>
              <a:rPr lang="en-US" b="1" dirty="0" smtClean="0">
                <a:solidFill>
                  <a:srgbClr val="0070C0"/>
                </a:solidFill>
              </a:rPr>
              <a:t>DOE EEOICPA Site </a:t>
            </a:r>
            <a:r>
              <a:rPr lang="en-US" b="1" dirty="0">
                <a:solidFill>
                  <a:srgbClr val="0070C0"/>
                </a:solidFill>
              </a:rPr>
              <a:t>Contacts</a:t>
            </a:r>
            <a:br>
              <a:rPr lang="en-US" b="1" dirty="0">
                <a:solidFill>
                  <a:srgbClr val="0070C0"/>
                </a:solidFill>
              </a:rPr>
            </a:br>
            <a:endParaRPr lang="en-US" dirty="0"/>
          </a:p>
        </p:txBody>
      </p:sp>
      <p:sp>
        <p:nvSpPr>
          <p:cNvPr id="3" name="Content Placeholder 2"/>
          <p:cNvSpPr>
            <a:spLocks noGrp="1"/>
          </p:cNvSpPr>
          <p:nvPr>
            <p:ph idx="1"/>
          </p:nvPr>
        </p:nvSpPr>
        <p:spPr>
          <a:xfrm>
            <a:off x="609599" y="1600200"/>
            <a:ext cx="8134351" cy="4572000"/>
          </a:xfrm>
        </p:spPr>
        <p:txBody>
          <a:bodyPr>
            <a:normAutofit lnSpcReduction="10000"/>
          </a:bodyPr>
          <a:lstStyle/>
          <a:p>
            <a:pPr>
              <a:lnSpc>
                <a:spcPct val="80000"/>
              </a:lnSpc>
            </a:pPr>
            <a:r>
              <a:rPr lang="en-US" sz="2200" dirty="0">
                <a:solidFill>
                  <a:srgbClr val="0070C0"/>
                </a:solidFill>
              </a:rPr>
              <a:t>DOE EEOICPA Site POCs:  </a:t>
            </a:r>
          </a:p>
          <a:p>
            <a:pPr lvl="1">
              <a:lnSpc>
                <a:spcPct val="80000"/>
              </a:lnSpc>
              <a:buNone/>
            </a:pPr>
            <a:endParaRPr lang="en-US" sz="2200" dirty="0">
              <a:solidFill>
                <a:srgbClr val="0070C0"/>
              </a:solidFill>
            </a:endParaRPr>
          </a:p>
          <a:p>
            <a:pPr marL="568325" lvl="1" indent="-222250">
              <a:lnSpc>
                <a:spcPct val="80000"/>
              </a:lnSpc>
            </a:pPr>
            <a:r>
              <a:rPr lang="en-US" sz="2200" dirty="0">
                <a:solidFill>
                  <a:srgbClr val="0070C0"/>
                </a:solidFill>
              </a:rPr>
              <a:t>Coordinate all research activities with NIOSH, </a:t>
            </a:r>
            <a:r>
              <a:rPr lang="en-US" sz="2200" dirty="0" smtClean="0">
                <a:solidFill>
                  <a:srgbClr val="0070C0"/>
                </a:solidFill>
              </a:rPr>
              <a:t>NIOSH Advisory </a:t>
            </a:r>
            <a:r>
              <a:rPr lang="en-US" sz="2200" dirty="0">
                <a:solidFill>
                  <a:srgbClr val="0070C0"/>
                </a:solidFill>
              </a:rPr>
              <a:t>Board, DOL and various contractors;</a:t>
            </a:r>
          </a:p>
          <a:p>
            <a:pPr marL="568325" lvl="1" indent="-222250">
              <a:lnSpc>
                <a:spcPct val="80000"/>
              </a:lnSpc>
            </a:pPr>
            <a:endParaRPr lang="en-US" sz="2200" dirty="0">
              <a:solidFill>
                <a:srgbClr val="0070C0"/>
              </a:solidFill>
            </a:endParaRPr>
          </a:p>
          <a:p>
            <a:pPr marL="568325" lvl="1" indent="-222250">
              <a:lnSpc>
                <a:spcPct val="80000"/>
              </a:lnSpc>
            </a:pPr>
            <a:r>
              <a:rPr lang="en-US" sz="2200" dirty="0">
                <a:solidFill>
                  <a:srgbClr val="0070C0"/>
                </a:solidFill>
              </a:rPr>
              <a:t>Set up site visits and tours for NIOSH, </a:t>
            </a:r>
            <a:r>
              <a:rPr lang="en-US" sz="2200" dirty="0" smtClean="0">
                <a:solidFill>
                  <a:srgbClr val="0070C0"/>
                </a:solidFill>
              </a:rPr>
              <a:t>NIOSH Advisory </a:t>
            </a:r>
            <a:r>
              <a:rPr lang="en-US" sz="2200" dirty="0">
                <a:solidFill>
                  <a:srgbClr val="0070C0"/>
                </a:solidFill>
              </a:rPr>
              <a:t>Board, </a:t>
            </a:r>
            <a:r>
              <a:rPr lang="en-US" sz="2200" dirty="0" smtClean="0">
                <a:solidFill>
                  <a:srgbClr val="0070C0"/>
                </a:solidFill>
              </a:rPr>
              <a:t>DOL, </a:t>
            </a:r>
            <a:r>
              <a:rPr lang="en-US" sz="2200" dirty="0">
                <a:solidFill>
                  <a:srgbClr val="0070C0"/>
                </a:solidFill>
              </a:rPr>
              <a:t>as well as other groups;</a:t>
            </a:r>
          </a:p>
          <a:p>
            <a:pPr marL="346075" lvl="1" indent="0">
              <a:lnSpc>
                <a:spcPct val="80000"/>
              </a:lnSpc>
              <a:buNone/>
            </a:pPr>
            <a:endParaRPr lang="en-US" sz="2200" dirty="0">
              <a:solidFill>
                <a:srgbClr val="0070C0"/>
              </a:solidFill>
            </a:endParaRPr>
          </a:p>
          <a:p>
            <a:pPr marL="568325" lvl="1" indent="-222250">
              <a:lnSpc>
                <a:spcPct val="80000"/>
              </a:lnSpc>
            </a:pPr>
            <a:r>
              <a:rPr lang="en-US" sz="2200" dirty="0">
                <a:solidFill>
                  <a:srgbClr val="0070C0"/>
                </a:solidFill>
              </a:rPr>
              <a:t>Work with both DOL and NIOSH to identify site subject matter experts and to facilitate interviews with current and former workers;</a:t>
            </a:r>
          </a:p>
          <a:p>
            <a:pPr marL="568325" lvl="1" indent="-222250">
              <a:lnSpc>
                <a:spcPct val="80000"/>
              </a:lnSpc>
            </a:pPr>
            <a:endParaRPr lang="en-US" sz="2200" dirty="0">
              <a:solidFill>
                <a:srgbClr val="0070C0"/>
              </a:solidFill>
            </a:endParaRPr>
          </a:p>
          <a:p>
            <a:pPr marL="568325" lvl="1" indent="-222250">
              <a:lnSpc>
                <a:spcPct val="80000"/>
              </a:lnSpc>
            </a:pPr>
            <a:r>
              <a:rPr lang="en-US" sz="2200" dirty="0">
                <a:solidFill>
                  <a:srgbClr val="0070C0"/>
                </a:solidFill>
              </a:rPr>
              <a:t>Manage site’s response to individual records requests.  Ensure DOE responses are complete and timely; and</a:t>
            </a:r>
          </a:p>
          <a:p>
            <a:pPr marL="568325" lvl="1" indent="-222250">
              <a:lnSpc>
                <a:spcPct val="80000"/>
              </a:lnSpc>
            </a:pPr>
            <a:endParaRPr lang="en-US" sz="2200" dirty="0">
              <a:solidFill>
                <a:srgbClr val="0070C0"/>
              </a:solidFill>
            </a:endParaRPr>
          </a:p>
          <a:p>
            <a:pPr marL="568325" lvl="1" indent="-222250">
              <a:lnSpc>
                <a:spcPct val="80000"/>
              </a:lnSpc>
            </a:pPr>
            <a:r>
              <a:rPr lang="en-US" sz="2200" dirty="0">
                <a:solidFill>
                  <a:srgbClr val="0070C0"/>
                </a:solidFill>
              </a:rPr>
              <a:t>Provide onsite EEOICPA information to workers.</a:t>
            </a:r>
          </a:p>
        </p:txBody>
      </p:sp>
      <p:sp>
        <p:nvSpPr>
          <p:cNvPr id="4" name="Slide Number Placeholder 3"/>
          <p:cNvSpPr>
            <a:spLocks noGrp="1"/>
          </p:cNvSpPr>
          <p:nvPr>
            <p:ph type="sldNum" sz="quarter" idx="12"/>
          </p:nvPr>
        </p:nvSpPr>
        <p:spPr/>
        <p:txBody>
          <a:bodyPr/>
          <a:lstStyle/>
          <a:p>
            <a:fld id="{421D647E-58E0-4ADB-9FE9-6A9683F2C6B9}" type="slidenum">
              <a:rPr lang="en-US" smtClean="0"/>
              <a:t>8</a:t>
            </a:fld>
            <a:endParaRPr lang="en-US" dirty="0"/>
          </a:p>
        </p:txBody>
      </p:sp>
    </p:spTree>
    <p:extLst>
      <p:ext uri="{BB962C8B-B14F-4D97-AF65-F5344CB8AC3E}">
        <p14:creationId xmlns:p14="http://schemas.microsoft.com/office/powerpoint/2010/main" val="41635507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457200"/>
            <a:ext cx="6991350" cy="655638"/>
          </a:xfrm>
        </p:spPr>
        <p:txBody>
          <a:bodyPr>
            <a:normAutofit fontScale="90000"/>
          </a:bodyPr>
          <a:lstStyle/>
          <a:p>
            <a:r>
              <a:rPr lang="en-US" dirty="0" smtClean="0">
                <a:solidFill>
                  <a:srgbClr val="0070C0"/>
                </a:solidFill>
              </a:rPr>
              <a:t/>
            </a:r>
            <a:br>
              <a:rPr lang="en-US" dirty="0" smtClean="0">
                <a:solidFill>
                  <a:srgbClr val="0070C0"/>
                </a:solidFill>
              </a:rPr>
            </a:br>
            <a:r>
              <a:rPr lang="en-US" b="1" dirty="0" smtClean="0">
                <a:solidFill>
                  <a:srgbClr val="0070C0"/>
                </a:solidFill>
              </a:rPr>
              <a:t>Site </a:t>
            </a:r>
            <a:r>
              <a:rPr lang="en-US" b="1" dirty="0">
                <a:solidFill>
                  <a:srgbClr val="0070C0"/>
                </a:solidFill>
              </a:rPr>
              <a:t>Exposure Matrix (SEM)</a:t>
            </a:r>
            <a:r>
              <a:rPr lang="en-US" dirty="0">
                <a:solidFill>
                  <a:srgbClr val="0070C0"/>
                </a:solidFill>
              </a:rPr>
              <a:t/>
            </a:r>
            <a:br>
              <a:rPr lang="en-US" dirty="0">
                <a:solidFill>
                  <a:srgbClr val="0070C0"/>
                </a:solidFill>
              </a:rPr>
            </a:br>
            <a:endParaRPr lang="en-US" dirty="0"/>
          </a:p>
        </p:txBody>
      </p:sp>
      <p:sp>
        <p:nvSpPr>
          <p:cNvPr id="3" name="Content Placeholder 2"/>
          <p:cNvSpPr>
            <a:spLocks noGrp="1"/>
          </p:cNvSpPr>
          <p:nvPr>
            <p:ph idx="1"/>
          </p:nvPr>
        </p:nvSpPr>
        <p:spPr>
          <a:xfrm>
            <a:off x="381000" y="1600200"/>
            <a:ext cx="8305800" cy="4648200"/>
          </a:xfrm>
        </p:spPr>
        <p:txBody>
          <a:bodyPr>
            <a:normAutofit fontScale="92500" lnSpcReduction="10000"/>
          </a:bodyPr>
          <a:lstStyle/>
          <a:p>
            <a:pPr>
              <a:spcBef>
                <a:spcPts val="0"/>
              </a:spcBef>
              <a:spcAft>
                <a:spcPts val="1200"/>
              </a:spcAft>
            </a:pPr>
            <a:r>
              <a:rPr lang="en-US" sz="2400" dirty="0">
                <a:solidFill>
                  <a:srgbClr val="0070C0"/>
                </a:solidFill>
              </a:rPr>
              <a:t>SEM is a repository of DOE site-specific information gathered regarding toxic substances present. </a:t>
            </a:r>
          </a:p>
          <a:p>
            <a:pPr>
              <a:spcBef>
                <a:spcPts val="0"/>
              </a:spcBef>
              <a:spcAft>
                <a:spcPts val="1200"/>
              </a:spcAft>
            </a:pPr>
            <a:r>
              <a:rPr lang="en-US" sz="2400" dirty="0">
                <a:solidFill>
                  <a:srgbClr val="0070C0"/>
                </a:solidFill>
              </a:rPr>
              <a:t>It is used as a tool to assist with compensation determinations under EEOICPA Part E for DOE contractors </a:t>
            </a:r>
            <a:r>
              <a:rPr lang="en-US" sz="2400" dirty="0" smtClean="0">
                <a:solidFill>
                  <a:srgbClr val="0070C0"/>
                </a:solidFill>
              </a:rPr>
              <a:t>and subcontractors who </a:t>
            </a:r>
            <a:r>
              <a:rPr lang="en-US" sz="2400" dirty="0">
                <a:solidFill>
                  <a:srgbClr val="0070C0"/>
                </a:solidFill>
              </a:rPr>
              <a:t>have illnesses related to their work for DOE.</a:t>
            </a:r>
          </a:p>
          <a:p>
            <a:pPr>
              <a:spcBef>
                <a:spcPts val="0"/>
              </a:spcBef>
              <a:spcAft>
                <a:spcPts val="1200"/>
              </a:spcAft>
            </a:pPr>
            <a:r>
              <a:rPr lang="en-US" sz="2400" dirty="0">
                <a:solidFill>
                  <a:srgbClr val="0070C0"/>
                </a:solidFill>
              </a:rPr>
              <a:t>Relational database linking the following:</a:t>
            </a:r>
          </a:p>
          <a:p>
            <a:pPr lvl="1">
              <a:spcBef>
                <a:spcPts val="0"/>
              </a:spcBef>
              <a:spcAft>
                <a:spcPts val="1200"/>
              </a:spcAft>
            </a:pPr>
            <a:r>
              <a:rPr lang="en-US" sz="2400" dirty="0">
                <a:solidFill>
                  <a:srgbClr val="0070C0"/>
                </a:solidFill>
              </a:rPr>
              <a:t>Toxic </a:t>
            </a:r>
            <a:r>
              <a:rPr lang="en-US" sz="2400" dirty="0" smtClean="0">
                <a:solidFill>
                  <a:srgbClr val="0070C0"/>
                </a:solidFill>
              </a:rPr>
              <a:t>chemicals;</a:t>
            </a:r>
            <a:endParaRPr lang="en-US" sz="2400" dirty="0">
              <a:solidFill>
                <a:srgbClr val="0070C0"/>
              </a:solidFill>
            </a:endParaRPr>
          </a:p>
          <a:p>
            <a:pPr lvl="1">
              <a:spcBef>
                <a:spcPts val="0"/>
              </a:spcBef>
              <a:spcAft>
                <a:spcPts val="1200"/>
              </a:spcAft>
            </a:pPr>
            <a:r>
              <a:rPr lang="en-US" sz="2400" dirty="0" smtClean="0">
                <a:solidFill>
                  <a:srgbClr val="0070C0"/>
                </a:solidFill>
              </a:rPr>
              <a:t>Buildings/areas/facilities;</a:t>
            </a:r>
            <a:endParaRPr lang="en-US" sz="2400" dirty="0">
              <a:solidFill>
                <a:srgbClr val="0070C0"/>
              </a:solidFill>
            </a:endParaRPr>
          </a:p>
          <a:p>
            <a:pPr lvl="1">
              <a:spcBef>
                <a:spcPts val="0"/>
              </a:spcBef>
              <a:spcAft>
                <a:spcPts val="1200"/>
              </a:spcAft>
            </a:pPr>
            <a:r>
              <a:rPr lang="en-US" sz="2400" dirty="0" smtClean="0">
                <a:solidFill>
                  <a:srgbClr val="0070C0"/>
                </a:solidFill>
              </a:rPr>
              <a:t>Processes/activities;</a:t>
            </a:r>
          </a:p>
          <a:p>
            <a:pPr lvl="1">
              <a:spcBef>
                <a:spcPts val="0"/>
              </a:spcBef>
              <a:spcAft>
                <a:spcPts val="1200"/>
              </a:spcAft>
            </a:pPr>
            <a:r>
              <a:rPr lang="en-US" sz="2400" dirty="0" smtClean="0">
                <a:solidFill>
                  <a:srgbClr val="0070C0"/>
                </a:solidFill>
              </a:rPr>
              <a:t>Illnesses/health effects; and</a:t>
            </a:r>
            <a:endParaRPr lang="en-US" sz="2400" dirty="0">
              <a:solidFill>
                <a:srgbClr val="0070C0"/>
              </a:solidFill>
            </a:endParaRPr>
          </a:p>
          <a:p>
            <a:pPr lvl="1">
              <a:spcBef>
                <a:spcPts val="0"/>
              </a:spcBef>
              <a:spcAft>
                <a:spcPts val="1200"/>
              </a:spcAft>
            </a:pPr>
            <a:r>
              <a:rPr lang="en-US" sz="2400" dirty="0" smtClean="0">
                <a:solidFill>
                  <a:srgbClr val="0070C0"/>
                </a:solidFill>
              </a:rPr>
              <a:t>Job/labor categories.</a:t>
            </a:r>
            <a:endParaRPr lang="en-US" sz="2400" dirty="0">
              <a:solidFill>
                <a:srgbClr val="0070C0"/>
              </a:solidFill>
            </a:endParaRPr>
          </a:p>
          <a:p>
            <a:endParaRPr lang="en-US" dirty="0"/>
          </a:p>
        </p:txBody>
      </p:sp>
      <p:sp>
        <p:nvSpPr>
          <p:cNvPr id="4" name="Slide Number Placeholder 3"/>
          <p:cNvSpPr>
            <a:spLocks noGrp="1"/>
          </p:cNvSpPr>
          <p:nvPr>
            <p:ph type="sldNum" sz="quarter" idx="12"/>
          </p:nvPr>
        </p:nvSpPr>
        <p:spPr/>
        <p:txBody>
          <a:bodyPr/>
          <a:lstStyle/>
          <a:p>
            <a:fld id="{421D647E-58E0-4ADB-9FE9-6A9683F2C6B9}" type="slidenum">
              <a:rPr lang="en-US" smtClean="0"/>
              <a:t>9</a:t>
            </a:fld>
            <a:endParaRPr lang="en-US" dirty="0"/>
          </a:p>
        </p:txBody>
      </p:sp>
    </p:spTree>
    <p:extLst>
      <p:ext uri="{BB962C8B-B14F-4D97-AF65-F5344CB8AC3E}">
        <p14:creationId xmlns:p14="http://schemas.microsoft.com/office/powerpoint/2010/main" val="16391712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496</TotalTime>
  <Words>1462</Words>
  <Application>Microsoft Office PowerPoint</Application>
  <PresentationFormat>On-screen Show (4:3)</PresentationFormat>
  <Paragraphs>180</Paragraphs>
  <Slides>24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Franklin Gothic Medium</vt:lpstr>
      <vt:lpstr>Wingdings</vt:lpstr>
      <vt:lpstr>Office Theme</vt:lpstr>
      <vt:lpstr>Department of Energy Presentation to The Advisory Board on Toxic Substances and Worker Health   </vt:lpstr>
      <vt:lpstr>DOE’s Office of Health and Safety Mission</vt:lpstr>
      <vt:lpstr>Background</vt:lpstr>
      <vt:lpstr>Background (cont.)</vt:lpstr>
      <vt:lpstr>DOE’s EEOICPA Core Mandate</vt:lpstr>
      <vt:lpstr> DOE’s Responsibilities under  EEOICPA </vt:lpstr>
      <vt:lpstr> Records  </vt:lpstr>
      <vt:lpstr> DOE EEOICPA Site Contacts </vt:lpstr>
      <vt:lpstr> Site Exposure Matrix (SEM) </vt:lpstr>
      <vt:lpstr> SEM (cont.) </vt:lpstr>
      <vt:lpstr>Facilities</vt:lpstr>
      <vt:lpstr>Outreach</vt:lpstr>
      <vt:lpstr>  Former Worker Medical  Screening Program (FWP) </vt:lpstr>
      <vt:lpstr> FWP (cont.) </vt:lpstr>
      <vt:lpstr> Service Providers </vt:lpstr>
      <vt:lpstr> Service Providers (cont.) </vt:lpstr>
      <vt:lpstr> Service Providers (cont.) </vt:lpstr>
      <vt:lpstr> Medical Examination </vt:lpstr>
      <vt:lpstr> FWP Early Lung Cancer Detection (ELCD) Program  </vt:lpstr>
      <vt:lpstr> FWP ELCD Program (cont.) </vt:lpstr>
      <vt:lpstr> Protect PII/PHI </vt:lpstr>
      <vt:lpstr>  Resources for FWP Information </vt:lpstr>
      <vt:lpstr> Contact Information </vt:lpstr>
      <vt:lpstr>  Thank you!</vt:lpstr>
    </vt:vector>
  </TitlesOfParts>
  <Company>U.S. Department of Energy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Isaf.Al-Nabulsi@hq.doe.gov</dc:creator>
  <cp:lastModifiedBy>Worthington, Pat</cp:lastModifiedBy>
  <cp:revision>59</cp:revision>
  <cp:lastPrinted>2016-04-21T15:28:37Z</cp:lastPrinted>
  <dcterms:created xsi:type="dcterms:W3CDTF">2014-06-16T14:14:15Z</dcterms:created>
  <dcterms:modified xsi:type="dcterms:W3CDTF">2016-04-21T15:49:34Z</dcterms:modified>
</cp:coreProperties>
</file>