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59" r:id="rId4"/>
    <p:sldId id="260" r:id="rId5"/>
    <p:sldId id="297" r:id="rId6"/>
    <p:sldId id="295" r:id="rId7"/>
    <p:sldId id="282" r:id="rId8"/>
    <p:sldId id="284" r:id="rId9"/>
    <p:sldId id="283" r:id="rId10"/>
    <p:sldId id="301" r:id="rId11"/>
    <p:sldId id="281" r:id="rId12"/>
    <p:sldId id="279" r:id="rId13"/>
    <p:sldId id="286" r:id="rId14"/>
    <p:sldId id="287" r:id="rId15"/>
    <p:sldId id="285" r:id="rId16"/>
    <p:sldId id="262" r:id="rId17"/>
    <p:sldId id="288" r:id="rId18"/>
    <p:sldId id="264" r:id="rId19"/>
    <p:sldId id="265" r:id="rId20"/>
    <p:sldId id="266" r:id="rId21"/>
    <p:sldId id="274" r:id="rId22"/>
    <p:sldId id="276" r:id="rId23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wis, Gregory" initials="LG" lastIdx="2" clrIdx="0">
    <p:extLst>
      <p:ext uri="{19B8F6BF-5375-455C-9EA6-DF929625EA0E}">
        <p15:presenceInfo xmlns:p15="http://schemas.microsoft.com/office/powerpoint/2012/main" userId="S-1-5-21-2844929807-1687724802-988633214-20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C112-AB4E-4403-A0A7-68517E974B5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130BB-F11F-4377-A35A-F0F7759D7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88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AA651-8245-4FF5-A4CE-BEEF70D976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5EB1E-7917-48F7-B0DE-2E88A4D04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21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5EB1E-7917-48F7-B0DE-2E88A4D048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3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000" y="2130425"/>
            <a:ext cx="8382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21755" y="4267200"/>
            <a:ext cx="2297430" cy="114300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tint val="75000"/>
                  </a:schemeClr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</a:p>
          <a:p>
            <a:r>
              <a:rPr lang="en-US" dirty="0"/>
              <a:t>Title </a:t>
            </a:r>
          </a:p>
          <a:p>
            <a:r>
              <a:rPr lang="en-US" dirty="0"/>
              <a:t>Date</a:t>
            </a: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5715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0" name="Picture 47" descr="DOE Color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407988"/>
            <a:ext cx="12096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kenney\AppData\Local\Microsoft\Windows\Temporary Internet Files\Content.Outlook\VSWERTPF\EHSS Logo new3 updated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581227"/>
            <a:ext cx="2186940" cy="9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51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52601" y="552238"/>
            <a:ext cx="6991350" cy="655638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1"/>
            <a:ext cx="7924800" cy="2895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2450" y="6264275"/>
            <a:ext cx="142875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29538" y="6249987"/>
            <a:ext cx="957262" cy="365125"/>
          </a:xfrm>
        </p:spPr>
        <p:txBody>
          <a:bodyPr/>
          <a:lstStyle/>
          <a:p>
            <a:fld id="{421D647E-58E0-4ADB-9FE9-6A9683F2C6B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5715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8" name="Picture 47" descr="DOE Color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2096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2057400" y="62600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Franklin Gothic Medium" panose="020B0603020102020204" pitchFamily="34" charset="0"/>
              </a:rPr>
              <a:t>Office of Environment,</a:t>
            </a:r>
            <a:r>
              <a:rPr lang="en-US" baseline="0" dirty="0">
                <a:latin typeface="Franklin Gothic Medium" panose="020B0603020102020204" pitchFamily="34" charset="0"/>
              </a:rPr>
              <a:t> Health, Safety and Security</a:t>
            </a:r>
            <a:endParaRPr lang="en-US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48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D647E-58E0-4ADB-9FE9-6A9683F2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ergy.gov/ehss/former-worker-medical-screening-program-0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917" y="2057400"/>
            <a:ext cx="8382000" cy="14700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Department of Energy EEOICPA Overview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191000"/>
            <a:ext cx="5486400" cy="2133600"/>
          </a:xfrm>
        </p:spPr>
        <p:txBody>
          <a:bodyPr>
            <a:normAutofit/>
          </a:bodyPr>
          <a:lstStyle/>
          <a:p>
            <a:pPr marL="342900" indent="-342900" algn="ctr" eaLnBrk="0" hangingPunct="0"/>
            <a:r>
              <a:rPr lang="en-US" b="1" dirty="0">
                <a:solidFill>
                  <a:srgbClr val="0070C0"/>
                </a:solidFill>
              </a:rPr>
              <a:t>Gregory Lewis</a:t>
            </a:r>
          </a:p>
          <a:p>
            <a:pPr marL="342900" indent="-342900" algn="ctr" eaLnBrk="0" hangingPunct="0"/>
            <a:r>
              <a:rPr lang="en-US" b="1" dirty="0">
                <a:solidFill>
                  <a:srgbClr val="0070C0"/>
                </a:solidFill>
              </a:rPr>
              <a:t>Office of Worker Screening and Compensation Support</a:t>
            </a:r>
          </a:p>
          <a:p>
            <a:pPr marL="342900" indent="-342900" algn="ctr" eaLnBrk="0" hangingPunct="0"/>
            <a:r>
              <a:rPr lang="en-US" b="1" dirty="0">
                <a:solidFill>
                  <a:srgbClr val="0070C0"/>
                </a:solidFill>
              </a:rPr>
              <a:t>December 1, 2022</a:t>
            </a:r>
          </a:p>
        </p:txBody>
      </p:sp>
    </p:spTree>
    <p:extLst>
      <p:ext uri="{BB962C8B-B14F-4D97-AF65-F5344CB8AC3E}">
        <p14:creationId xmlns:p14="http://schemas.microsoft.com/office/powerpoint/2010/main" val="50278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25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Search Process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3962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sz="2600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600" u="sng" dirty="0">
                <a:solidFill>
                  <a:srgbClr val="0070C0"/>
                </a:solidFill>
              </a:rPr>
              <a:t>Items to note </a:t>
            </a: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Current worker vs. worker from 40’s/50’s/60’s can be different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Legacy Management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Legacy records in general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Federal employees (St. Louis)</a:t>
            </a: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11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Search Process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39" t="8196" r="4673" b="6558"/>
          <a:stretch/>
        </p:blipFill>
        <p:spPr>
          <a:xfrm>
            <a:off x="304800" y="1524000"/>
            <a:ext cx="8534400" cy="48006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26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Search Process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12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809" t="5000" r="4762" b="8333"/>
          <a:stretch/>
        </p:blipFill>
        <p:spPr>
          <a:xfrm>
            <a:off x="304800" y="1523999"/>
            <a:ext cx="8534400" cy="480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86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25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Metrics 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39624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600" u="sng" dirty="0">
                <a:solidFill>
                  <a:srgbClr val="0070C0"/>
                </a:solidFill>
              </a:rPr>
              <a:t>Volume of records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600" dirty="0">
                <a:solidFill>
                  <a:srgbClr val="0070C0"/>
                </a:solidFill>
              </a:rPr>
              <a:t>Approximately 14,000 records responses per year (all three types)</a:t>
            </a:r>
          </a:p>
          <a:p>
            <a:pPr>
              <a:lnSpc>
                <a:spcPct val="90000"/>
              </a:lnSpc>
            </a:pPr>
            <a:endParaRPr lang="en-US" sz="26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600" dirty="0">
                <a:solidFill>
                  <a:srgbClr val="0070C0"/>
                </a:solidFill>
              </a:rPr>
              <a:t>From over 25 different DOE locations (with sub-sites)</a:t>
            </a:r>
          </a:p>
          <a:p>
            <a:pPr>
              <a:lnSpc>
                <a:spcPct val="90000"/>
              </a:lnSpc>
            </a:pPr>
            <a:endParaRPr lang="en-US" sz="26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57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25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Metrics 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85045"/>
            <a:ext cx="8534400" cy="3581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2600" dirty="0">
                <a:solidFill>
                  <a:srgbClr val="0070C0"/>
                </a:solidFill>
              </a:rPr>
              <a:t>Average # of pages per Employment verification</a:t>
            </a:r>
          </a:p>
          <a:p>
            <a:pPr lvl="1" algn="ctr">
              <a:lnSpc>
                <a:spcPct val="90000"/>
              </a:lnSpc>
            </a:pPr>
            <a:r>
              <a:rPr lang="en-US" sz="2200" dirty="0">
                <a:solidFill>
                  <a:srgbClr val="0070C0"/>
                </a:solidFill>
              </a:rPr>
              <a:t>15 pages</a:t>
            </a:r>
          </a:p>
          <a:p>
            <a:pPr algn="ctr">
              <a:lnSpc>
                <a:spcPct val="90000"/>
              </a:lnSpc>
            </a:pPr>
            <a:endParaRPr lang="en-US" sz="2600" dirty="0">
              <a:solidFill>
                <a:srgbClr val="0070C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2600" dirty="0">
                <a:solidFill>
                  <a:srgbClr val="0070C0"/>
                </a:solidFill>
              </a:rPr>
              <a:t>Average # of pages per NIOSH Request</a:t>
            </a:r>
          </a:p>
          <a:p>
            <a:pPr lvl="1" algn="ctr">
              <a:lnSpc>
                <a:spcPct val="90000"/>
              </a:lnSpc>
            </a:pPr>
            <a:r>
              <a:rPr lang="en-US" sz="2200" dirty="0">
                <a:solidFill>
                  <a:srgbClr val="0070C0"/>
                </a:solidFill>
              </a:rPr>
              <a:t>50 Pages</a:t>
            </a:r>
          </a:p>
          <a:p>
            <a:pPr marL="457200" lvl="1" indent="0" algn="ctr">
              <a:lnSpc>
                <a:spcPct val="90000"/>
              </a:lnSpc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2600" dirty="0">
                <a:solidFill>
                  <a:srgbClr val="0070C0"/>
                </a:solidFill>
              </a:rPr>
              <a:t>Average # of pages per DAR</a:t>
            </a:r>
          </a:p>
          <a:p>
            <a:pPr lvl="1" algn="ctr">
              <a:lnSpc>
                <a:spcPct val="90000"/>
              </a:lnSpc>
            </a:pPr>
            <a:r>
              <a:rPr lang="en-US" sz="2200" dirty="0">
                <a:solidFill>
                  <a:srgbClr val="0070C0"/>
                </a:solidFill>
              </a:rPr>
              <a:t>150 pages</a:t>
            </a:r>
          </a:p>
          <a:p>
            <a:pPr marL="457200" lvl="1" indent="0" algn="ctr">
              <a:lnSpc>
                <a:spcPct val="90000"/>
              </a:lnSpc>
              <a:buNone/>
            </a:pPr>
            <a:endParaRPr lang="en-US" sz="2200" dirty="0">
              <a:solidFill>
                <a:srgbClr val="0070C0"/>
              </a:solidFill>
            </a:endParaRPr>
          </a:p>
          <a:p>
            <a:pPr lvl="1" algn="ctr">
              <a:lnSpc>
                <a:spcPct val="90000"/>
              </a:lnSpc>
            </a:pPr>
            <a:endParaRPr lang="en-US" sz="2200" dirty="0">
              <a:solidFill>
                <a:srgbClr val="0070C0"/>
              </a:solidFill>
            </a:endParaRPr>
          </a:p>
          <a:p>
            <a:pPr lvl="1" algn="ctr">
              <a:lnSpc>
                <a:spcPct val="90000"/>
              </a:lnSpc>
            </a:pPr>
            <a:endParaRPr lang="en-US" sz="22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14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966516"/>
            <a:ext cx="8534400" cy="534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sz="2600" u="sng" dirty="0">
                <a:solidFill>
                  <a:srgbClr val="0070C0"/>
                </a:solidFill>
              </a:rPr>
              <a:t>Size of Records Packages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1724819"/>
            <a:ext cx="4191000" cy="1323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356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25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Metrics 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3962400"/>
          </a:xfrm>
        </p:spPr>
        <p:txBody>
          <a:bodyPr>
            <a:normAutofit fontScale="92500" lnSpcReduction="10000"/>
          </a:bodyPr>
          <a:lstStyle/>
          <a:p>
            <a:pPr marL="457200" lvl="1" indent="0" algn="ctr">
              <a:lnSpc>
                <a:spcPct val="90000"/>
              </a:lnSpc>
              <a:buNone/>
            </a:pPr>
            <a:r>
              <a:rPr lang="en-US" sz="2600" u="sng" dirty="0">
                <a:solidFill>
                  <a:srgbClr val="0070C0"/>
                </a:solidFill>
              </a:rPr>
              <a:t>Timeliness – 60 Day Goal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600" dirty="0">
                <a:solidFill>
                  <a:srgbClr val="0070C0"/>
                </a:solidFill>
              </a:rPr>
              <a:t>In FY 22 DOE had an 85% on time response rate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600" dirty="0">
                <a:solidFill>
                  <a:srgbClr val="0070C0"/>
                </a:solidFill>
              </a:rPr>
              <a:t>Prior to the pandemic DOE had a 98% on time response rate</a:t>
            </a:r>
          </a:p>
          <a:p>
            <a:pPr lvl="1">
              <a:lnSpc>
                <a:spcPct val="90000"/>
              </a:lnSpc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600" dirty="0">
                <a:solidFill>
                  <a:srgbClr val="0070C0"/>
                </a:solidFill>
              </a:rPr>
              <a:t>Issue with PII protection in FY 2022 caused delays</a:t>
            </a:r>
          </a:p>
          <a:p>
            <a:pPr lvl="1">
              <a:lnSpc>
                <a:spcPct val="90000"/>
              </a:lnSpc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600" dirty="0">
                <a:solidFill>
                  <a:srgbClr val="0070C0"/>
                </a:solidFill>
              </a:rPr>
              <a:t>Goal to be back above 90% for this fiscal year</a:t>
            </a:r>
            <a:endParaRPr lang="en-US" sz="18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33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SEM </a:t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6482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70C0"/>
                </a:solidFill>
              </a:rPr>
              <a:t>Initially created from 2006 to 2008</a:t>
            </a:r>
          </a:p>
          <a:p>
            <a:pPr marL="1009650" lvl="1" indent="-60960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rgbClr val="0070C0"/>
                </a:solidFill>
              </a:rPr>
              <a:t>Teams from DOL went to every DOE site  </a:t>
            </a:r>
          </a:p>
          <a:p>
            <a:pPr marL="1009650" lvl="1" indent="-60960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rgbClr val="0070C0"/>
                </a:solidFill>
              </a:rPr>
              <a:t>DOE site helped with search process</a:t>
            </a:r>
          </a:p>
          <a:p>
            <a:pPr marL="1009650" lvl="1" indent="-60960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rgbClr val="0070C0"/>
                </a:solidFill>
              </a:rPr>
              <a:t>DOL teams reviewed thousands of boxes</a:t>
            </a:r>
          </a:p>
          <a:p>
            <a:pPr marL="1009650" lvl="1" indent="-60960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rgbClr val="0070C0"/>
                </a:solidFill>
              </a:rPr>
              <a:t>DOE sites copied and reviewed hundreds of documents at each site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000" dirty="0">
              <a:solidFill>
                <a:srgbClr val="0070C0"/>
              </a:solidFill>
            </a:endParaRPr>
          </a:p>
          <a:p>
            <a:pPr marL="381000" indent="-3810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70C0"/>
                </a:solidFill>
              </a:rPr>
              <a:t>The SEM was reviewed for classification in 2009 and released to the public</a:t>
            </a:r>
          </a:p>
          <a:p>
            <a:pPr marL="1009650" lvl="1" indent="-60960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rgbClr val="0070C0"/>
                </a:solidFill>
              </a:rPr>
              <a:t>New information is held and reviewed by DOE every 6 months before inclusion in SEM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98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SEM </a:t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648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70C0"/>
                </a:solidFill>
              </a:rPr>
              <a:t>DOE continues to support DOL in adding data to the SEM </a:t>
            </a:r>
          </a:p>
          <a:p>
            <a:pPr marL="1009650" lvl="1" indent="-609600">
              <a:spcBef>
                <a:spcPts val="0"/>
              </a:spcBef>
              <a:spcAft>
                <a:spcPts val="1200"/>
              </a:spcAft>
            </a:pPr>
            <a:endParaRPr lang="en-US" sz="2400" dirty="0">
              <a:solidFill>
                <a:srgbClr val="0070C0"/>
              </a:solidFill>
            </a:endParaRPr>
          </a:p>
          <a:p>
            <a:pPr marL="1009650" lvl="1" indent="-6096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70C0"/>
                </a:solidFill>
              </a:rPr>
              <a:t>DOL is working with DOE to fill in gaps and add recent site activities </a:t>
            </a:r>
          </a:p>
          <a:p>
            <a:pPr marL="1009650" lvl="1" indent="-609600">
              <a:spcBef>
                <a:spcPts val="0"/>
              </a:spcBef>
              <a:spcAft>
                <a:spcPts val="1200"/>
              </a:spcAft>
            </a:pPr>
            <a:endParaRPr lang="en-US" sz="2400" dirty="0">
              <a:solidFill>
                <a:srgbClr val="0070C0"/>
              </a:solidFill>
            </a:endParaRPr>
          </a:p>
          <a:p>
            <a:pPr marL="1009650" lvl="1" indent="-6096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70C0"/>
                </a:solidFill>
              </a:rPr>
              <a:t>DOL will also consult DOE if claimants, claimant advocates or members of the public have submitted specific requests for inclusion in the SEM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64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6991350" cy="6556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Outreach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772400" cy="3962400"/>
          </a:xfrm>
        </p:spPr>
        <p:txBody>
          <a:bodyPr>
            <a:normAutofit lnSpcReduction="10000"/>
          </a:bodyPr>
          <a:lstStyle/>
          <a:p>
            <a:pPr marL="457200" lvl="1" indent="-28416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Joint Outreach Task Group includes DOE, DOL and NIOSH, along with the DOL and NIOSH Ombudsman as well as the DOE Former Worker Medical Screening Programs. </a:t>
            </a:r>
          </a:p>
          <a:p>
            <a:pPr marL="457200" lvl="1" indent="-284163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457200" lvl="1" indent="-28416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These groups all have a different role and mission, but are largely targeting the same workers, so combined outreach efforts are more efficient for the organization and for the workers and their families.  </a:t>
            </a:r>
          </a:p>
          <a:p>
            <a:pPr marL="457200" lvl="1" indent="-284163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457200" lvl="1" indent="-28416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Increased virtual outreach activities since the start of the pandemic, but also returning to in person outreach activities</a:t>
            </a:r>
          </a:p>
          <a:p>
            <a:pPr marL="173037" lvl="1" indent="0">
              <a:lnSpc>
                <a:spcPct val="90000"/>
              </a:lnSpc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82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2214" y="3810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Former Worker Medical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Screening Program (FWP)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9248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</a:rPr>
              <a:t>History:</a:t>
            </a:r>
          </a:p>
          <a:p>
            <a:r>
              <a:rPr lang="en-US" sz="2000" dirty="0">
                <a:solidFill>
                  <a:srgbClr val="0070C0"/>
                </a:solidFill>
              </a:rPr>
              <a:t>Established following the issuance of the FY 1993 Defense Authorization Act (P.L. 102-484), authorizing DOE to:</a:t>
            </a: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</a:endParaRPr>
          </a:p>
          <a:p>
            <a:pPr marL="1146175" lvl="1" indent="-465138">
              <a:buFont typeface="Wingdings" pitchFamily="2" charset="2"/>
              <a:buNone/>
            </a:pPr>
            <a:r>
              <a:rPr lang="en-US" sz="2000" b="1" dirty="0">
                <a:solidFill>
                  <a:srgbClr val="0070C0"/>
                </a:solidFill>
              </a:rPr>
              <a:t>“…establish and carry out a program for the identification and on-going medical evaluation of…former DOE employees who are subject to significant health risks as a result of the exposure of such employees to hazardous or radioactive substances during such  employment….”</a:t>
            </a:r>
            <a:endParaRPr lang="en-US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</a:rPr>
              <a:t>Mission: 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To identify and notify former workers at risk for occupational disease and offer them medical screening that can lead to treatment.</a:t>
            </a:r>
            <a:endParaRPr lang="en-US" sz="2400" dirty="0">
              <a:solidFill>
                <a:srgbClr val="0070C0"/>
              </a:solidFill>
            </a:endParaRPr>
          </a:p>
          <a:p>
            <a:pPr marL="681037" lvl="1" indent="0">
              <a:buNone/>
            </a:pP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First former worker projects initiated in 1996.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0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6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DOE’s Responsibilities under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EEOICPA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724400"/>
          </a:xfrm>
        </p:spPr>
        <p:txBody>
          <a:bodyPr>
            <a:noAutofit/>
          </a:bodyPr>
          <a:lstStyle/>
          <a:p>
            <a:pPr marL="233363" lvl="1" indent="-233363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kern="0" dirty="0">
                <a:solidFill>
                  <a:srgbClr val="0070C0"/>
                </a:solidFill>
              </a:rPr>
              <a:t>Respond via the SERT system to DOL and NIOSH requests for information related to individual claims.  (employment verification, exposure records).</a:t>
            </a:r>
          </a:p>
          <a:p>
            <a:pPr marL="233363" lvl="1" indent="-233363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2600" kern="0" dirty="0">
              <a:solidFill>
                <a:srgbClr val="0070C0"/>
              </a:solidFill>
            </a:endParaRPr>
          </a:p>
          <a:p>
            <a:pPr marL="233363" lvl="1" indent="-233363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kern="0" dirty="0">
                <a:solidFill>
                  <a:srgbClr val="0070C0"/>
                </a:solidFill>
              </a:rPr>
              <a:t>Provide support and assistance to DOL and NIOSH on large-scale research and site characterization projects</a:t>
            </a:r>
          </a:p>
          <a:p>
            <a:pPr marL="233363" lvl="1" indent="-233363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2600" kern="0" dirty="0">
              <a:solidFill>
                <a:srgbClr val="0070C0"/>
              </a:solidFill>
            </a:endParaRPr>
          </a:p>
          <a:p>
            <a:pPr marL="233363" lvl="1" indent="-233363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kern="0" dirty="0">
                <a:solidFill>
                  <a:srgbClr val="0070C0"/>
                </a:solidFill>
              </a:rPr>
              <a:t>Conduct research, in coordination with DOL and NIOSH, on covered facilities designations.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45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FWP (cont.)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772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0070C0"/>
                </a:solidFill>
              </a:rPr>
              <a:t>Program now serves </a:t>
            </a:r>
            <a:r>
              <a:rPr lang="en-US" b="1" i="1" dirty="0">
                <a:solidFill>
                  <a:srgbClr val="0070C0"/>
                </a:solidFill>
              </a:rPr>
              <a:t>all </a:t>
            </a:r>
            <a:r>
              <a:rPr lang="en-US" dirty="0">
                <a:solidFill>
                  <a:srgbClr val="0070C0"/>
                </a:solidFill>
              </a:rPr>
              <a:t>former workers from </a:t>
            </a:r>
            <a:r>
              <a:rPr lang="en-US" b="1" i="1" dirty="0">
                <a:solidFill>
                  <a:srgbClr val="0070C0"/>
                </a:solidFill>
              </a:rPr>
              <a:t>all</a:t>
            </a:r>
            <a:r>
              <a:rPr lang="en-US" dirty="0">
                <a:solidFill>
                  <a:srgbClr val="0070C0"/>
                </a:solidFill>
              </a:rPr>
              <a:t> DOE sites in locations close to their residences.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0070C0"/>
                </a:solidFill>
              </a:rPr>
              <a:t>Identify and notify former workers at risk for occupational disease.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0070C0"/>
                </a:solidFill>
              </a:rPr>
              <a:t>Offer medical screening that can lead to treatment.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0070C0"/>
                </a:solidFill>
              </a:rPr>
              <a:t>Provide information and assistance about medical follow-up and compensation.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33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25" y="381000"/>
            <a:ext cx="6991350" cy="655638"/>
          </a:xfrm>
        </p:spPr>
        <p:txBody>
          <a:bodyPr>
            <a:normAutofit fontScale="90000"/>
          </a:bodyPr>
          <a:lstStyle/>
          <a:p>
            <a:pPr lvl="0"/>
            <a:br>
              <a:rPr lang="en-US" altLang="en-US" b="1" dirty="0">
                <a:solidFill>
                  <a:srgbClr val="0070C0"/>
                </a:solidFill>
              </a:rPr>
            </a:br>
            <a:br>
              <a:rPr lang="en-US" altLang="en-US" b="1" dirty="0">
                <a:solidFill>
                  <a:srgbClr val="0070C0"/>
                </a:solidFill>
              </a:rPr>
            </a:br>
            <a:r>
              <a:rPr lang="en-US" altLang="en-US" b="1" dirty="0">
                <a:solidFill>
                  <a:srgbClr val="0070C0"/>
                </a:solidFill>
              </a:rPr>
              <a:t>Resources for</a:t>
            </a:r>
            <a:br>
              <a:rPr lang="en-US" altLang="en-US" b="1" dirty="0">
                <a:solidFill>
                  <a:srgbClr val="0070C0"/>
                </a:solidFill>
              </a:rPr>
            </a:br>
            <a:r>
              <a:rPr lang="en-US" altLang="en-US" b="1" dirty="0">
                <a:solidFill>
                  <a:srgbClr val="0070C0"/>
                </a:solidFill>
              </a:rPr>
              <a:t>FWP Information</a:t>
            </a:r>
            <a:br>
              <a:rPr lang="en-US" sz="2000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924800" cy="3428999"/>
          </a:xfrm>
        </p:spPr>
        <p:txBody>
          <a:bodyPr>
            <a:normAutofit/>
          </a:bodyPr>
          <a:lstStyle/>
          <a:p>
            <a:r>
              <a:rPr lang="en-US" altLang="en-US" sz="4000" dirty="0">
                <a:solidFill>
                  <a:srgbClr val="0070C0"/>
                </a:solidFill>
              </a:rPr>
              <a:t>FWP website: </a:t>
            </a:r>
          </a:p>
          <a:p>
            <a:r>
              <a:rPr lang="en-US" altLang="en-US" dirty="0">
                <a:hlinkClick r:id="rId2"/>
              </a:rPr>
              <a:t>https://www.energy.gov/ehss/former-worker-medical-screening-program-0</a:t>
            </a:r>
            <a:endParaRPr lang="en-US" altLang="en-US" dirty="0"/>
          </a:p>
          <a:p>
            <a:endParaRPr lang="en-US" altLang="en-US" dirty="0"/>
          </a:p>
          <a:p>
            <a:pPr>
              <a:buFont typeface="Wingdings" pitchFamily="2" charset="2"/>
              <a:buChar char="§"/>
            </a:pPr>
            <a:endParaRPr lang="en-US" altLang="en-US" sz="4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24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286000"/>
            <a:ext cx="2857500" cy="284797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6325" y="381000"/>
            <a:ext cx="6991350" cy="655638"/>
          </a:xfrm>
        </p:spPr>
        <p:txBody>
          <a:bodyPr>
            <a:normAutofit fontScale="90000"/>
          </a:bodyPr>
          <a:lstStyle/>
          <a:p>
            <a:pPr lvl="0"/>
            <a:br>
              <a:rPr lang="en-US" altLang="en-US" b="1" dirty="0">
                <a:solidFill>
                  <a:srgbClr val="0070C0"/>
                </a:solidFill>
              </a:rPr>
            </a:br>
            <a:br>
              <a:rPr lang="en-US" altLang="en-US" b="1" dirty="0">
                <a:solidFill>
                  <a:srgbClr val="0070C0"/>
                </a:solidFill>
              </a:rPr>
            </a:br>
            <a:r>
              <a:rPr lang="en-US" altLang="en-US" b="1" dirty="0">
                <a:solidFill>
                  <a:srgbClr val="0070C0"/>
                </a:solidFill>
              </a:rPr>
              <a:t>Thank you!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2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Individual Claims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8134351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 dirty="0">
                <a:solidFill>
                  <a:srgbClr val="0070C0"/>
                </a:solidFill>
              </a:rPr>
              <a:t>DOE EEOICPA Site POCs:  </a:t>
            </a:r>
          </a:p>
          <a:p>
            <a:pPr lvl="1">
              <a:lnSpc>
                <a:spcPct val="80000"/>
              </a:lnSpc>
              <a:buNone/>
            </a:pPr>
            <a:endParaRPr lang="en-US" sz="2200" dirty="0">
              <a:solidFill>
                <a:srgbClr val="0070C0"/>
              </a:solidFill>
            </a:endParaRPr>
          </a:p>
          <a:p>
            <a:pPr marL="568325" lvl="1" indent="-222250">
              <a:lnSpc>
                <a:spcPct val="80000"/>
              </a:lnSpc>
            </a:pPr>
            <a:r>
              <a:rPr lang="en-US" sz="2200" dirty="0">
                <a:solidFill>
                  <a:srgbClr val="0070C0"/>
                </a:solidFill>
              </a:rPr>
              <a:t>Manage site’s response to individual records requests.  Ensure DOE responses are complete and timely</a:t>
            </a:r>
          </a:p>
          <a:p>
            <a:pPr marL="568325" lvl="1" indent="-222250">
              <a:lnSpc>
                <a:spcPct val="80000"/>
              </a:lnSpc>
            </a:pPr>
            <a:endParaRPr lang="en-US" sz="2200" dirty="0">
              <a:solidFill>
                <a:srgbClr val="0070C0"/>
              </a:solidFill>
            </a:endParaRPr>
          </a:p>
          <a:p>
            <a:pPr marL="568325" lvl="1" indent="-222250">
              <a:lnSpc>
                <a:spcPct val="80000"/>
              </a:lnSpc>
            </a:pPr>
            <a:r>
              <a:rPr lang="en-US" sz="2200" dirty="0">
                <a:solidFill>
                  <a:srgbClr val="0070C0"/>
                </a:solidFill>
              </a:rPr>
              <a:t>Coordinate all research activities</a:t>
            </a:r>
          </a:p>
          <a:p>
            <a:pPr marL="568325" lvl="1" indent="-222250">
              <a:lnSpc>
                <a:spcPct val="80000"/>
              </a:lnSpc>
            </a:pPr>
            <a:endParaRPr lang="en-US" sz="2200" dirty="0">
              <a:solidFill>
                <a:srgbClr val="0070C0"/>
              </a:solidFill>
            </a:endParaRPr>
          </a:p>
          <a:p>
            <a:pPr marL="568325" lvl="1" indent="-222250">
              <a:lnSpc>
                <a:spcPct val="80000"/>
              </a:lnSpc>
            </a:pPr>
            <a:r>
              <a:rPr lang="en-US" sz="2200" dirty="0">
                <a:solidFill>
                  <a:srgbClr val="0070C0"/>
                </a:solidFill>
              </a:rPr>
              <a:t>Set up site visits and tours</a:t>
            </a:r>
          </a:p>
          <a:p>
            <a:pPr marL="568325" lvl="1" indent="-222250">
              <a:lnSpc>
                <a:spcPct val="80000"/>
              </a:lnSpc>
            </a:pPr>
            <a:endParaRPr lang="en-US" sz="2200" dirty="0">
              <a:solidFill>
                <a:srgbClr val="0070C0"/>
              </a:solidFill>
            </a:endParaRPr>
          </a:p>
          <a:p>
            <a:pPr marL="568325" lvl="1" indent="-222250">
              <a:lnSpc>
                <a:spcPct val="80000"/>
              </a:lnSpc>
            </a:pPr>
            <a:r>
              <a:rPr lang="en-US" sz="2200" dirty="0">
                <a:solidFill>
                  <a:srgbClr val="0070C0"/>
                </a:solidFill>
              </a:rPr>
              <a:t>Identify site subject matter experts and to facilitate interviews with current and former workers</a:t>
            </a:r>
          </a:p>
          <a:p>
            <a:pPr marL="346075" lvl="1" indent="0">
              <a:lnSpc>
                <a:spcPct val="80000"/>
              </a:lnSpc>
              <a:buNone/>
            </a:pPr>
            <a:endParaRPr lang="en-US" sz="2200" dirty="0">
              <a:solidFill>
                <a:srgbClr val="0070C0"/>
              </a:solidFill>
            </a:endParaRPr>
          </a:p>
          <a:p>
            <a:pPr marL="568325" lvl="1" indent="-222250">
              <a:lnSpc>
                <a:spcPct val="80000"/>
              </a:lnSpc>
            </a:pPr>
            <a:r>
              <a:rPr lang="en-US" sz="2200" dirty="0">
                <a:solidFill>
                  <a:srgbClr val="0070C0"/>
                </a:solidFill>
              </a:rPr>
              <a:t>Provide onsite EEOICPA information to workers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5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25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Individual Claims 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191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600" dirty="0">
                <a:solidFill>
                  <a:srgbClr val="0070C0"/>
                </a:solidFill>
              </a:rPr>
              <a:t>Fund and coordinate records retrieval activities at DOE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600" dirty="0">
                <a:solidFill>
                  <a:srgbClr val="0070C0"/>
                </a:solidFill>
              </a:rPr>
              <a:t>sites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Employment </a:t>
            </a:r>
            <a:r>
              <a:rPr lang="en-US" sz="2800" dirty="0">
                <a:solidFill>
                  <a:srgbClr val="0070C0"/>
                </a:solidFill>
              </a:rPr>
              <a:t>verifications are the first step of the process and typically the most straightforward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NIOSH </a:t>
            </a:r>
            <a:r>
              <a:rPr lang="en-US" sz="2800" dirty="0">
                <a:solidFill>
                  <a:srgbClr val="0070C0"/>
                </a:solidFill>
              </a:rPr>
              <a:t>requests all radiological monitoring and dose data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Document Acquisition Requests (DAR) employee work history/exposures for DOL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56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25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History – Search Process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7924800" cy="464978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Started </a:t>
            </a:r>
            <a:r>
              <a:rPr lang="en-US" sz="2800" dirty="0">
                <a:solidFill>
                  <a:srgbClr val="0070C0"/>
                </a:solidFill>
              </a:rPr>
              <a:t>with primarily paper records sent via mail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Mix </a:t>
            </a:r>
            <a:r>
              <a:rPr lang="en-US" sz="2800" dirty="0">
                <a:solidFill>
                  <a:srgbClr val="0070C0"/>
                </a:solidFill>
              </a:rPr>
              <a:t>of paper records and electronic records on CD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All </a:t>
            </a:r>
            <a:r>
              <a:rPr lang="en-US" sz="2800" dirty="0">
                <a:solidFill>
                  <a:srgbClr val="0070C0"/>
                </a:solidFill>
              </a:rPr>
              <a:t>records electronic via CD or thumb drive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Encryption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SERT system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4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25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History – Search Process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3962400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endParaRPr lang="en-US" sz="2600" dirty="0">
              <a:solidFill>
                <a:srgbClr val="0070C0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500" u="sng" dirty="0">
                <a:solidFill>
                  <a:srgbClr val="0070C0"/>
                </a:solidFill>
              </a:rPr>
              <a:t>Scanning and indexing projects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5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rgbClr val="0070C0"/>
                </a:solidFill>
              </a:rPr>
              <a:t>Some are large scale </a:t>
            </a:r>
            <a:r>
              <a:rPr lang="en-US" sz="2200" dirty="0">
                <a:solidFill>
                  <a:srgbClr val="0070C0"/>
                </a:solidFill>
              </a:rPr>
              <a:t>(Idaho, Nevada test Site, Hanford)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5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rgbClr val="0070C0"/>
                </a:solidFill>
              </a:rPr>
              <a:t>Most are small and targeted 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en-US" sz="2100" dirty="0">
                <a:solidFill>
                  <a:srgbClr val="0070C0"/>
                </a:solidFill>
              </a:rPr>
              <a:t>-- Small collections, binders, notebooks, etc. 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17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25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Search Process 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3505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600" dirty="0">
                <a:solidFill>
                  <a:srgbClr val="0070C0"/>
                </a:solidFill>
              </a:rPr>
              <a:t>The records search process is different at each DOE site, but at most active sites the process follows a similar outline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EEOICPA POC receives the claim through the SERT system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“triage” is done on the claim.  This may include cross referencing basic site databases to identify a site ID number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44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25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Search Process 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0386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EEOICPA POC sends the request to responsive records areas:</a:t>
            </a:r>
          </a:p>
          <a:p>
            <a:pPr lvl="2">
              <a:lnSpc>
                <a:spcPct val="90000"/>
              </a:lnSpc>
            </a:pPr>
            <a:r>
              <a:rPr lang="en-US" sz="2200" dirty="0">
                <a:solidFill>
                  <a:srgbClr val="0070C0"/>
                </a:solidFill>
              </a:rPr>
              <a:t>Human resources</a:t>
            </a:r>
          </a:p>
          <a:p>
            <a:pPr lvl="2">
              <a:lnSpc>
                <a:spcPct val="90000"/>
              </a:lnSpc>
            </a:pPr>
            <a:r>
              <a:rPr lang="en-US" sz="2200" dirty="0">
                <a:solidFill>
                  <a:srgbClr val="0070C0"/>
                </a:solidFill>
              </a:rPr>
              <a:t>Medical</a:t>
            </a:r>
          </a:p>
          <a:p>
            <a:pPr lvl="2">
              <a:lnSpc>
                <a:spcPct val="90000"/>
              </a:lnSpc>
            </a:pPr>
            <a:r>
              <a:rPr lang="en-US" sz="2200" dirty="0">
                <a:solidFill>
                  <a:srgbClr val="0070C0"/>
                </a:solidFill>
              </a:rPr>
              <a:t>Industrial hygiene</a:t>
            </a:r>
          </a:p>
          <a:p>
            <a:pPr lvl="2">
              <a:lnSpc>
                <a:spcPct val="90000"/>
              </a:lnSpc>
            </a:pPr>
            <a:r>
              <a:rPr lang="en-US" sz="2200" dirty="0">
                <a:solidFill>
                  <a:srgbClr val="0070C0"/>
                </a:solidFill>
              </a:rPr>
              <a:t>Radiological controls/dosimetry</a:t>
            </a:r>
          </a:p>
          <a:p>
            <a:pPr lvl="2">
              <a:lnSpc>
                <a:spcPct val="90000"/>
              </a:lnSpc>
            </a:pPr>
            <a:r>
              <a:rPr lang="en-US" sz="2200" dirty="0">
                <a:solidFill>
                  <a:srgbClr val="0070C0"/>
                </a:solidFill>
              </a:rPr>
              <a:t>Incident and accident reports</a:t>
            </a:r>
          </a:p>
          <a:p>
            <a:pPr lvl="2">
              <a:lnSpc>
                <a:spcPct val="90000"/>
              </a:lnSpc>
            </a:pPr>
            <a:r>
              <a:rPr lang="en-US" sz="2200" dirty="0">
                <a:solidFill>
                  <a:srgbClr val="0070C0"/>
                </a:solidFill>
              </a:rPr>
              <a:t>Records archive</a:t>
            </a:r>
          </a:p>
          <a:p>
            <a:pPr lvl="2">
              <a:lnSpc>
                <a:spcPct val="90000"/>
              </a:lnSpc>
            </a:pPr>
            <a:endParaRPr lang="en-US" sz="22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51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325" y="533400"/>
            <a:ext cx="6991350" cy="65563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Search Process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3962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600" dirty="0">
                <a:solidFill>
                  <a:srgbClr val="0070C0"/>
                </a:solidFill>
              </a:rPr>
              <a:t>Each of the records areas will conduct an exhaustive search of their holdings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There can be many different electronic and physical locations for each type of record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70C0"/>
                </a:solidFill>
              </a:rPr>
              <a:t>The location of responsive records can depend on the type of job category of a worker, the time period of employment, the prime contractor on site at the time, whether the individual was a subcontractor or visitor, etc. 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47E-58E0-4ADB-9FE9-6A9683F2C6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34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986</Words>
  <Application>Microsoft Office PowerPoint</Application>
  <PresentationFormat>On-screen Show (4:3)</PresentationFormat>
  <Paragraphs>180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Franklin Gothic Medium</vt:lpstr>
      <vt:lpstr>Wingdings</vt:lpstr>
      <vt:lpstr>Office Theme</vt:lpstr>
      <vt:lpstr>Department of Energy EEOICPA Overview </vt:lpstr>
      <vt:lpstr> DOE’s Responsibilities under  EEOICPA </vt:lpstr>
      <vt:lpstr> Individual Claims </vt:lpstr>
      <vt:lpstr> Individual Claims  </vt:lpstr>
      <vt:lpstr> History – Search Process </vt:lpstr>
      <vt:lpstr> History – Search Process </vt:lpstr>
      <vt:lpstr> Search Process  </vt:lpstr>
      <vt:lpstr> Search Process  </vt:lpstr>
      <vt:lpstr> Search Process </vt:lpstr>
      <vt:lpstr> Search Process </vt:lpstr>
      <vt:lpstr>Search Process</vt:lpstr>
      <vt:lpstr>Search Process</vt:lpstr>
      <vt:lpstr> Metrics  </vt:lpstr>
      <vt:lpstr> Metrics  </vt:lpstr>
      <vt:lpstr> Metrics  </vt:lpstr>
      <vt:lpstr> SEM  </vt:lpstr>
      <vt:lpstr> SEM  </vt:lpstr>
      <vt:lpstr>Outreach</vt:lpstr>
      <vt:lpstr>  Former Worker Medical  Screening Program (FWP) </vt:lpstr>
      <vt:lpstr> FWP (cont.) </vt:lpstr>
      <vt:lpstr>  Resources for FWP Information </vt:lpstr>
      <vt:lpstr>  Thank you!</vt:lpstr>
    </vt:vector>
  </TitlesOfParts>
  <Company>U.S. Department of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Isaf.Al-Nabulsi@hq.doe.gov</dc:creator>
  <cp:lastModifiedBy>Gregrory</cp:lastModifiedBy>
  <cp:revision>70</cp:revision>
  <cp:lastPrinted>2016-10-11T20:02:58Z</cp:lastPrinted>
  <dcterms:created xsi:type="dcterms:W3CDTF">2014-06-16T14:14:15Z</dcterms:created>
  <dcterms:modified xsi:type="dcterms:W3CDTF">2022-12-01T14:52:34Z</dcterms:modified>
</cp:coreProperties>
</file>