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8" r:id="rId2"/>
    <p:sldId id="290" r:id="rId3"/>
    <p:sldId id="347" r:id="rId4"/>
    <p:sldId id="318" r:id="rId5"/>
    <p:sldId id="256" r:id="rId6"/>
    <p:sldId id="265" r:id="rId7"/>
    <p:sldId id="304" r:id="rId8"/>
    <p:sldId id="264" r:id="rId9"/>
    <p:sldId id="302" r:id="rId10"/>
    <p:sldId id="332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40" r:id="rId19"/>
    <p:sldId id="328" r:id="rId20"/>
    <p:sldId id="334" r:id="rId21"/>
    <p:sldId id="335" r:id="rId22"/>
    <p:sldId id="339" r:id="rId23"/>
    <p:sldId id="348" r:id="rId24"/>
    <p:sldId id="350" r:id="rId25"/>
    <p:sldId id="349" r:id="rId26"/>
    <p:sldId id="351" r:id="rId27"/>
    <p:sldId id="344" r:id="rId28"/>
    <p:sldId id="352" r:id="rId29"/>
    <p:sldId id="355" r:id="rId30"/>
    <p:sldId id="356" r:id="rId31"/>
    <p:sldId id="345" r:id="rId32"/>
    <p:sldId id="357" r:id="rId33"/>
    <p:sldId id="298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12D"/>
    <a:srgbClr val="EEE7F3"/>
    <a:srgbClr val="AE73FF"/>
    <a:srgbClr val="E600FF"/>
    <a:srgbClr val="8000FF"/>
    <a:srgbClr val="4DE5FF"/>
    <a:srgbClr val="0592C1"/>
    <a:srgbClr val="C7E7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2" autoAdjust="0"/>
    <p:restoredTop sz="91817" autoAdjust="0"/>
  </p:normalViewPr>
  <p:slideViewPr>
    <p:cSldViewPr snapToGrid="0">
      <p:cViewPr>
        <p:scale>
          <a:sx n="92" d="100"/>
          <a:sy n="92" d="100"/>
        </p:scale>
        <p:origin x="29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040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58E55-220C-4A02-BF0F-A0728E13D1A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654EF-92F4-4E94-BAAC-740D3955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9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654EF-92F4-4E94-BAAC-740D39558F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3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654EF-92F4-4E94-BAAC-740D39558F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896" y="1085262"/>
            <a:ext cx="5349240" cy="1846681"/>
          </a:xfrm>
        </p:spPr>
        <p:txBody>
          <a:bodyPr anchor="b" anchorCtr="0"/>
          <a:lstStyle>
            <a:lvl1pPr algn="l">
              <a:lnSpc>
                <a:spcPct val="83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072" y="3319544"/>
            <a:ext cx="4248150" cy="898923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CAB4B7-018A-0EBB-A58F-9FCA59C75D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8" y="0"/>
            <a:ext cx="3040062" cy="5143500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984376-7EF8-C4F2-8073-BB3214F92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63" y="4663440"/>
            <a:ext cx="1827212" cy="219456"/>
          </a:xfrm>
          <a:prstGeom prst="roundRect">
            <a:avLst>
              <a:gd name="adj" fmla="val 50000"/>
            </a:avLst>
          </a:prstGeom>
          <a:ln w="19050">
            <a:solidFill>
              <a:schemeClr val="bg1"/>
            </a:solidFill>
          </a:ln>
        </p:spPr>
        <p:txBody>
          <a:bodyPr vert="horz" lIns="182880" tIns="45720" rIns="91440" bIns="45720" rtlCol="0" anchor="ctr"/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3DC7BA-05DD-C896-5262-37703314653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6926" y="259491"/>
            <a:ext cx="1560876" cy="677363"/>
            <a:chOff x="2138363" y="5326063"/>
            <a:chExt cx="1935162" cy="8397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95BE840-3D72-22A7-AB5F-E97D6775A9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6463" y="5326063"/>
              <a:ext cx="674688" cy="252413"/>
            </a:xfrm>
            <a:custGeom>
              <a:avLst/>
              <a:gdLst>
                <a:gd name="T0" fmla="*/ 1236 w 1237"/>
                <a:gd name="T1" fmla="*/ 308 h 462"/>
                <a:gd name="T2" fmla="*/ 1236 w 1237"/>
                <a:gd name="T3" fmla="*/ 306 h 462"/>
                <a:gd name="T4" fmla="*/ 1227 w 1237"/>
                <a:gd name="T5" fmla="*/ 293 h 462"/>
                <a:gd name="T6" fmla="*/ 1129 w 1237"/>
                <a:gd name="T7" fmla="*/ 181 h 462"/>
                <a:gd name="T8" fmla="*/ 668 w 1237"/>
                <a:gd name="T9" fmla="*/ 0 h 462"/>
                <a:gd name="T10" fmla="*/ 137 w 1237"/>
                <a:gd name="T11" fmla="*/ 245 h 462"/>
                <a:gd name="T12" fmla="*/ 2 w 1237"/>
                <a:gd name="T13" fmla="*/ 457 h 462"/>
                <a:gd name="T14" fmla="*/ 2 w 1237"/>
                <a:gd name="T15" fmla="*/ 461 h 462"/>
                <a:gd name="T16" fmla="*/ 5 w 1237"/>
                <a:gd name="T17" fmla="*/ 457 h 462"/>
                <a:gd name="T18" fmla="*/ 155 w 1237"/>
                <a:gd name="T19" fmla="*/ 269 h 462"/>
                <a:gd name="T20" fmla="*/ 670 w 1237"/>
                <a:gd name="T21" fmla="*/ 90 h 462"/>
                <a:gd name="T22" fmla="*/ 1101 w 1237"/>
                <a:gd name="T23" fmla="*/ 206 h 462"/>
                <a:gd name="T24" fmla="*/ 1224 w 1237"/>
                <a:gd name="T25" fmla="*/ 298 h 462"/>
                <a:gd name="T26" fmla="*/ 1234 w 1237"/>
                <a:gd name="T27" fmla="*/ 307 h 462"/>
                <a:gd name="T28" fmla="*/ 1236 w 1237"/>
                <a:gd name="T29" fmla="*/ 30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7" h="462">
                  <a:moveTo>
                    <a:pt x="1236" y="308"/>
                  </a:moveTo>
                  <a:cubicBezTo>
                    <a:pt x="1236" y="307"/>
                    <a:pt x="1237" y="307"/>
                    <a:pt x="1236" y="306"/>
                  </a:cubicBezTo>
                  <a:cubicBezTo>
                    <a:pt x="1235" y="304"/>
                    <a:pt x="1233" y="301"/>
                    <a:pt x="1227" y="293"/>
                  </a:cubicBezTo>
                  <a:cubicBezTo>
                    <a:pt x="1221" y="284"/>
                    <a:pt x="1181" y="228"/>
                    <a:pt x="1129" y="181"/>
                  </a:cubicBezTo>
                  <a:cubicBezTo>
                    <a:pt x="1077" y="134"/>
                    <a:pt x="919" y="0"/>
                    <a:pt x="668" y="0"/>
                  </a:cubicBezTo>
                  <a:cubicBezTo>
                    <a:pt x="406" y="0"/>
                    <a:pt x="229" y="142"/>
                    <a:pt x="137" y="245"/>
                  </a:cubicBezTo>
                  <a:cubicBezTo>
                    <a:pt x="48" y="344"/>
                    <a:pt x="3" y="454"/>
                    <a:pt x="2" y="457"/>
                  </a:cubicBezTo>
                  <a:cubicBezTo>
                    <a:pt x="1" y="460"/>
                    <a:pt x="0" y="461"/>
                    <a:pt x="2" y="461"/>
                  </a:cubicBezTo>
                  <a:cubicBezTo>
                    <a:pt x="3" y="462"/>
                    <a:pt x="4" y="460"/>
                    <a:pt x="5" y="457"/>
                  </a:cubicBezTo>
                  <a:cubicBezTo>
                    <a:pt x="7" y="454"/>
                    <a:pt x="54" y="352"/>
                    <a:pt x="155" y="269"/>
                  </a:cubicBezTo>
                  <a:cubicBezTo>
                    <a:pt x="256" y="186"/>
                    <a:pt x="424" y="90"/>
                    <a:pt x="670" y="90"/>
                  </a:cubicBezTo>
                  <a:cubicBezTo>
                    <a:pt x="880" y="90"/>
                    <a:pt x="1031" y="165"/>
                    <a:pt x="1101" y="206"/>
                  </a:cubicBezTo>
                  <a:cubicBezTo>
                    <a:pt x="1170" y="248"/>
                    <a:pt x="1214" y="289"/>
                    <a:pt x="1224" y="298"/>
                  </a:cubicBezTo>
                  <a:cubicBezTo>
                    <a:pt x="1229" y="303"/>
                    <a:pt x="1232" y="306"/>
                    <a:pt x="1234" y="307"/>
                  </a:cubicBezTo>
                  <a:cubicBezTo>
                    <a:pt x="1235" y="308"/>
                    <a:pt x="1235" y="308"/>
                    <a:pt x="1236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E30D5D3-49A4-BB8C-7CF8-79A1E9AB1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8363" y="5708651"/>
              <a:ext cx="612775" cy="457200"/>
            </a:xfrm>
            <a:custGeom>
              <a:avLst/>
              <a:gdLst>
                <a:gd name="T0" fmla="*/ 13 w 1127"/>
                <a:gd name="T1" fmla="*/ 0 h 835"/>
                <a:gd name="T2" fmla="*/ 14 w 1127"/>
                <a:gd name="T3" fmla="*/ 0 h 835"/>
                <a:gd name="T4" fmla="*/ 15 w 1127"/>
                <a:gd name="T5" fmla="*/ 10 h 835"/>
                <a:gd name="T6" fmla="*/ 72 w 1127"/>
                <a:gd name="T7" fmla="*/ 265 h 835"/>
                <a:gd name="T8" fmla="*/ 431 w 1127"/>
                <a:gd name="T9" fmla="*/ 627 h 835"/>
                <a:gd name="T10" fmla="*/ 897 w 1127"/>
                <a:gd name="T11" fmla="*/ 712 h 835"/>
                <a:gd name="T12" fmla="*/ 1122 w 1127"/>
                <a:gd name="T13" fmla="*/ 648 h 835"/>
                <a:gd name="T14" fmla="*/ 1127 w 1127"/>
                <a:gd name="T15" fmla="*/ 647 h 835"/>
                <a:gd name="T16" fmla="*/ 1127 w 1127"/>
                <a:gd name="T17" fmla="*/ 647 h 835"/>
                <a:gd name="T18" fmla="*/ 1123 w 1127"/>
                <a:gd name="T19" fmla="*/ 651 h 835"/>
                <a:gd name="T20" fmla="*/ 1107 w 1127"/>
                <a:gd name="T21" fmla="*/ 664 h 835"/>
                <a:gd name="T22" fmla="*/ 969 w 1127"/>
                <a:gd name="T23" fmla="*/ 741 h 835"/>
                <a:gd name="T24" fmla="*/ 375 w 1127"/>
                <a:gd name="T25" fmla="*/ 712 h 835"/>
                <a:gd name="T26" fmla="*/ 25 w 1127"/>
                <a:gd name="T27" fmla="*/ 231 h 835"/>
                <a:gd name="T28" fmla="*/ 11 w 1127"/>
                <a:gd name="T29" fmla="*/ 6 h 835"/>
                <a:gd name="T30" fmla="*/ 12 w 1127"/>
                <a:gd name="T31" fmla="*/ 1 h 835"/>
                <a:gd name="T32" fmla="*/ 13 w 1127"/>
                <a:gd name="T33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7" h="835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4"/>
                    <a:pt x="15" y="10"/>
                  </a:cubicBezTo>
                  <a:cubicBezTo>
                    <a:pt x="15" y="14"/>
                    <a:pt x="9" y="136"/>
                    <a:pt x="72" y="265"/>
                  </a:cubicBezTo>
                  <a:cubicBezTo>
                    <a:pt x="136" y="397"/>
                    <a:pt x="249" y="536"/>
                    <a:pt x="431" y="627"/>
                  </a:cubicBezTo>
                  <a:cubicBezTo>
                    <a:pt x="603" y="713"/>
                    <a:pt x="771" y="725"/>
                    <a:pt x="897" y="712"/>
                  </a:cubicBezTo>
                  <a:cubicBezTo>
                    <a:pt x="1018" y="698"/>
                    <a:pt x="1111" y="653"/>
                    <a:pt x="1122" y="648"/>
                  </a:cubicBezTo>
                  <a:cubicBezTo>
                    <a:pt x="1126" y="647"/>
                    <a:pt x="1127" y="646"/>
                    <a:pt x="1127" y="647"/>
                  </a:cubicBezTo>
                  <a:cubicBezTo>
                    <a:pt x="1127" y="647"/>
                    <a:pt x="1127" y="647"/>
                    <a:pt x="1127" y="647"/>
                  </a:cubicBezTo>
                  <a:cubicBezTo>
                    <a:pt x="1127" y="648"/>
                    <a:pt x="1125" y="649"/>
                    <a:pt x="1123" y="651"/>
                  </a:cubicBezTo>
                  <a:cubicBezTo>
                    <a:pt x="1119" y="654"/>
                    <a:pt x="1114" y="659"/>
                    <a:pt x="1107" y="664"/>
                  </a:cubicBezTo>
                  <a:cubicBezTo>
                    <a:pt x="1092" y="675"/>
                    <a:pt x="1064" y="701"/>
                    <a:pt x="969" y="741"/>
                  </a:cubicBezTo>
                  <a:cubicBezTo>
                    <a:pt x="832" y="799"/>
                    <a:pt x="604" y="835"/>
                    <a:pt x="375" y="712"/>
                  </a:cubicBezTo>
                  <a:cubicBezTo>
                    <a:pt x="157" y="593"/>
                    <a:pt x="59" y="388"/>
                    <a:pt x="25" y="231"/>
                  </a:cubicBezTo>
                  <a:cubicBezTo>
                    <a:pt x="0" y="113"/>
                    <a:pt x="11" y="14"/>
                    <a:pt x="11" y="6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969DAB-B68F-73C8-1D5A-A9D246382C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9175" y="5591176"/>
              <a:ext cx="1784350" cy="554038"/>
            </a:xfrm>
            <a:custGeom>
              <a:avLst/>
              <a:gdLst>
                <a:gd name="T0" fmla="*/ 602 w 3275"/>
                <a:gd name="T1" fmla="*/ 0 h 1014"/>
                <a:gd name="T2" fmla="*/ 477 w 3275"/>
                <a:gd name="T3" fmla="*/ 267 h 1014"/>
                <a:gd name="T4" fmla="*/ 1268 w 3275"/>
                <a:gd name="T5" fmla="*/ 357 h 1014"/>
                <a:gd name="T6" fmla="*/ 1400 w 3275"/>
                <a:gd name="T7" fmla="*/ 439 h 1014"/>
                <a:gd name="T8" fmla="*/ 99 w 3275"/>
                <a:gd name="T9" fmla="*/ 0 h 1014"/>
                <a:gd name="T10" fmla="*/ 90 w 3275"/>
                <a:gd name="T11" fmla="*/ 180 h 1014"/>
                <a:gd name="T12" fmla="*/ 323 w 3275"/>
                <a:gd name="T13" fmla="*/ 0 h 1014"/>
                <a:gd name="T14" fmla="*/ 1030 w 3275"/>
                <a:gd name="T15" fmla="*/ 0 h 1014"/>
                <a:gd name="T16" fmla="*/ 824 w 3275"/>
                <a:gd name="T17" fmla="*/ 280 h 1014"/>
                <a:gd name="T18" fmla="*/ 879 w 3275"/>
                <a:gd name="T19" fmla="*/ 446 h 1014"/>
                <a:gd name="T20" fmla="*/ 1406 w 3275"/>
                <a:gd name="T21" fmla="*/ 874 h 1014"/>
                <a:gd name="T22" fmla="*/ 1312 w 3275"/>
                <a:gd name="T23" fmla="*/ 849 h 1014"/>
                <a:gd name="T24" fmla="*/ 1523 w 3275"/>
                <a:gd name="T25" fmla="*/ 898 h 1014"/>
                <a:gd name="T26" fmla="*/ 1407 w 3275"/>
                <a:gd name="T27" fmla="*/ 816 h 1014"/>
                <a:gd name="T28" fmla="*/ 2375 w 3275"/>
                <a:gd name="T29" fmla="*/ 280 h 1014"/>
                <a:gd name="T30" fmla="*/ 2516 w 3275"/>
                <a:gd name="T31" fmla="*/ 114 h 1014"/>
                <a:gd name="T32" fmla="*/ 2562 w 3275"/>
                <a:gd name="T33" fmla="*/ 280 h 1014"/>
                <a:gd name="T34" fmla="*/ 2406 w 3275"/>
                <a:gd name="T35" fmla="*/ 556 h 1014"/>
                <a:gd name="T36" fmla="*/ 2406 w 3275"/>
                <a:gd name="T37" fmla="*/ 790 h 1014"/>
                <a:gd name="T38" fmla="*/ 2573 w 3275"/>
                <a:gd name="T39" fmla="*/ 1008 h 1014"/>
                <a:gd name="T40" fmla="*/ 3214 w 3275"/>
                <a:gd name="T41" fmla="*/ 334 h 1014"/>
                <a:gd name="T42" fmla="*/ 3275 w 3275"/>
                <a:gd name="T43" fmla="*/ 285 h 1014"/>
                <a:gd name="T44" fmla="*/ 3273 w 3275"/>
                <a:gd name="T45" fmla="*/ 380 h 1014"/>
                <a:gd name="T46" fmla="*/ 3187 w 3275"/>
                <a:gd name="T47" fmla="*/ 247 h 1014"/>
                <a:gd name="T48" fmla="*/ 2798 w 3275"/>
                <a:gd name="T49" fmla="*/ 154 h 1014"/>
                <a:gd name="T50" fmla="*/ 2798 w 3275"/>
                <a:gd name="T51" fmla="*/ 439 h 1014"/>
                <a:gd name="T52" fmla="*/ 2870 w 3275"/>
                <a:gd name="T53" fmla="*/ 439 h 1014"/>
                <a:gd name="T54" fmla="*/ 2202 w 3275"/>
                <a:gd name="T55" fmla="*/ 583 h 1014"/>
                <a:gd name="T56" fmla="*/ 2063 w 3275"/>
                <a:gd name="T57" fmla="*/ 762 h 1014"/>
                <a:gd name="T58" fmla="*/ 2261 w 3275"/>
                <a:gd name="T59" fmla="*/ 1007 h 1014"/>
                <a:gd name="T60" fmla="*/ 2234 w 3275"/>
                <a:gd name="T61" fmla="*/ 940 h 1014"/>
                <a:gd name="T62" fmla="*/ 2268 w 3275"/>
                <a:gd name="T63" fmla="*/ 689 h 1014"/>
                <a:gd name="T64" fmla="*/ 1859 w 3275"/>
                <a:gd name="T65" fmla="*/ 154 h 1014"/>
                <a:gd name="T66" fmla="*/ 1859 w 3275"/>
                <a:gd name="T67" fmla="*/ 439 h 1014"/>
                <a:gd name="T68" fmla="*/ 1931 w 3275"/>
                <a:gd name="T69" fmla="*/ 439 h 1014"/>
                <a:gd name="T70" fmla="*/ 1615 w 3275"/>
                <a:gd name="T71" fmla="*/ 439 h 1014"/>
                <a:gd name="T72" fmla="*/ 1700 w 3275"/>
                <a:gd name="T73" fmla="*/ 221 h 1014"/>
                <a:gd name="T74" fmla="*/ 1495 w 3275"/>
                <a:gd name="T75" fmla="*/ 226 h 1014"/>
                <a:gd name="T76" fmla="*/ 1608 w 3275"/>
                <a:gd name="T77" fmla="*/ 230 h 1014"/>
                <a:gd name="T78" fmla="*/ 1614 w 3275"/>
                <a:gd name="T79" fmla="*/ 436 h 1014"/>
                <a:gd name="T80" fmla="*/ 1534 w 3275"/>
                <a:gd name="T81" fmla="*/ 342 h 1014"/>
                <a:gd name="T82" fmla="*/ 1871 w 3275"/>
                <a:gd name="T83" fmla="*/ 790 h 1014"/>
                <a:gd name="T84" fmla="*/ 1666 w 3275"/>
                <a:gd name="T85" fmla="*/ 795 h 1014"/>
                <a:gd name="T86" fmla="*/ 1779 w 3275"/>
                <a:gd name="T87" fmla="*/ 799 h 1014"/>
                <a:gd name="T88" fmla="*/ 1785 w 3275"/>
                <a:gd name="T89" fmla="*/ 1005 h 1014"/>
                <a:gd name="T90" fmla="*/ 1871 w 3275"/>
                <a:gd name="T91" fmla="*/ 928 h 1014"/>
                <a:gd name="T92" fmla="*/ 1779 w 3275"/>
                <a:gd name="T93" fmla="*/ 854 h 1014"/>
                <a:gd name="T94" fmla="*/ 2026 w 3275"/>
                <a:gd name="T95" fmla="*/ 606 h 1014"/>
                <a:gd name="T96" fmla="*/ 1030 w 3275"/>
                <a:gd name="T97" fmla="*/ 740 h 1014"/>
                <a:gd name="T98" fmla="*/ 1030 w 3275"/>
                <a:gd name="T99" fmla="*/ 1008 h 1014"/>
                <a:gd name="T100" fmla="*/ 1267 w 3275"/>
                <a:gd name="T101" fmla="*/ 1008 h 1014"/>
                <a:gd name="T102" fmla="*/ 2058 w 3275"/>
                <a:gd name="T103" fmla="*/ 482 h 1014"/>
                <a:gd name="T104" fmla="*/ 2183 w 3275"/>
                <a:gd name="T105" fmla="*/ 365 h 1014"/>
                <a:gd name="T106" fmla="*/ 2327 w 3275"/>
                <a:gd name="T107" fmla="*/ 231 h 1014"/>
                <a:gd name="T108" fmla="*/ 2363 w 3275"/>
                <a:gd name="T109" fmla="*/ 112 h 1014"/>
                <a:gd name="T110" fmla="*/ 2075 w 3275"/>
                <a:gd name="T111" fmla="*/ 231 h 1014"/>
                <a:gd name="T112" fmla="*/ 2058 w 3275"/>
                <a:gd name="T113" fmla="*/ 482 h 1014"/>
                <a:gd name="T114" fmla="*/ 2166 w 3275"/>
                <a:gd name="T115" fmla="*/ 233 h 1014"/>
                <a:gd name="T116" fmla="*/ 2208 w 3275"/>
                <a:gd name="T117" fmla="*/ 444 h 1014"/>
                <a:gd name="T118" fmla="*/ 2155 w 3275"/>
                <a:gd name="T119" fmla="*/ 439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75" h="1014">
                  <a:moveTo>
                    <a:pt x="575" y="439"/>
                  </a:moveTo>
                  <a:cubicBezTo>
                    <a:pt x="575" y="266"/>
                    <a:pt x="575" y="266"/>
                    <a:pt x="575" y="266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439"/>
                    <a:pt x="477" y="439"/>
                    <a:pt x="477" y="439"/>
                  </a:cubicBezTo>
                  <a:lnTo>
                    <a:pt x="575" y="439"/>
                  </a:lnTo>
                  <a:close/>
                  <a:moveTo>
                    <a:pt x="1400" y="357"/>
                  </a:moveTo>
                  <a:cubicBezTo>
                    <a:pt x="1268" y="357"/>
                    <a:pt x="1268" y="357"/>
                    <a:pt x="1268" y="357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439"/>
                    <a:pt x="1170" y="439"/>
                    <a:pt x="1170" y="439"/>
                  </a:cubicBezTo>
                  <a:cubicBezTo>
                    <a:pt x="1400" y="439"/>
                    <a:pt x="1400" y="439"/>
                    <a:pt x="1400" y="439"/>
                  </a:cubicBezTo>
                  <a:lnTo>
                    <a:pt x="1400" y="357"/>
                  </a:lnTo>
                  <a:close/>
                  <a:moveTo>
                    <a:pt x="234" y="252"/>
                  </a:moveTo>
                  <a:cubicBezTo>
                    <a:pt x="203" y="190"/>
                    <a:pt x="105" y="11"/>
                    <a:pt x="100" y="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90" y="439"/>
                    <a:pt x="90" y="439"/>
                    <a:pt x="90" y="439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122" y="241"/>
                    <a:pt x="227" y="428"/>
                    <a:pt x="233" y="437"/>
                  </a:cubicBezTo>
                  <a:cubicBezTo>
                    <a:pt x="234" y="439"/>
                    <a:pt x="234" y="439"/>
                    <a:pt x="234" y="439"/>
                  </a:cubicBezTo>
                  <a:cubicBezTo>
                    <a:pt x="323" y="439"/>
                    <a:pt x="323" y="439"/>
                    <a:pt x="323" y="439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234" y="252"/>
                  </a:lnTo>
                  <a:close/>
                  <a:moveTo>
                    <a:pt x="1030" y="285"/>
                  </a:moveTo>
                  <a:cubicBezTo>
                    <a:pt x="1030" y="0"/>
                    <a:pt x="1030" y="0"/>
                    <a:pt x="1030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36" y="281"/>
                    <a:pt x="936" y="281"/>
                    <a:pt x="936" y="281"/>
                  </a:cubicBezTo>
                  <a:cubicBezTo>
                    <a:pt x="936" y="339"/>
                    <a:pt x="920" y="362"/>
                    <a:pt x="880" y="362"/>
                  </a:cubicBezTo>
                  <a:cubicBezTo>
                    <a:pt x="840" y="362"/>
                    <a:pt x="824" y="339"/>
                    <a:pt x="824" y="28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726" y="286"/>
                    <a:pt x="726" y="286"/>
                    <a:pt x="726" y="286"/>
                  </a:cubicBezTo>
                  <a:cubicBezTo>
                    <a:pt x="726" y="392"/>
                    <a:pt x="778" y="446"/>
                    <a:pt x="879" y="446"/>
                  </a:cubicBezTo>
                  <a:cubicBezTo>
                    <a:pt x="981" y="446"/>
                    <a:pt x="1030" y="394"/>
                    <a:pt x="1030" y="285"/>
                  </a:cubicBezTo>
                  <a:moveTo>
                    <a:pt x="1520" y="903"/>
                  </a:moveTo>
                  <a:cubicBezTo>
                    <a:pt x="1508" y="921"/>
                    <a:pt x="1486" y="941"/>
                    <a:pt x="1457" y="941"/>
                  </a:cubicBezTo>
                  <a:cubicBezTo>
                    <a:pt x="1427" y="941"/>
                    <a:pt x="1410" y="919"/>
                    <a:pt x="1406" y="874"/>
                  </a:cubicBezTo>
                  <a:cubicBezTo>
                    <a:pt x="1580" y="874"/>
                    <a:pt x="1580" y="874"/>
                    <a:pt x="1580" y="874"/>
                  </a:cubicBezTo>
                  <a:cubicBezTo>
                    <a:pt x="1580" y="854"/>
                    <a:pt x="1580" y="854"/>
                    <a:pt x="1580" y="854"/>
                  </a:cubicBezTo>
                  <a:cubicBezTo>
                    <a:pt x="1580" y="745"/>
                    <a:pt x="1533" y="682"/>
                    <a:pt x="1451" y="682"/>
                  </a:cubicBezTo>
                  <a:cubicBezTo>
                    <a:pt x="1387" y="682"/>
                    <a:pt x="1312" y="726"/>
                    <a:pt x="1312" y="849"/>
                  </a:cubicBezTo>
                  <a:cubicBezTo>
                    <a:pt x="1312" y="952"/>
                    <a:pt x="1365" y="1014"/>
                    <a:pt x="1453" y="1014"/>
                  </a:cubicBezTo>
                  <a:cubicBezTo>
                    <a:pt x="1506" y="1014"/>
                    <a:pt x="1547" y="993"/>
                    <a:pt x="1578" y="948"/>
                  </a:cubicBezTo>
                  <a:cubicBezTo>
                    <a:pt x="1580" y="945"/>
                    <a:pt x="1580" y="945"/>
                    <a:pt x="1580" y="945"/>
                  </a:cubicBezTo>
                  <a:cubicBezTo>
                    <a:pt x="1523" y="898"/>
                    <a:pt x="1523" y="898"/>
                    <a:pt x="1523" y="898"/>
                  </a:cubicBezTo>
                  <a:lnTo>
                    <a:pt x="1520" y="903"/>
                  </a:lnTo>
                  <a:close/>
                  <a:moveTo>
                    <a:pt x="1451" y="758"/>
                  </a:moveTo>
                  <a:cubicBezTo>
                    <a:pt x="1460" y="758"/>
                    <a:pt x="1487" y="758"/>
                    <a:pt x="1492" y="816"/>
                  </a:cubicBezTo>
                  <a:cubicBezTo>
                    <a:pt x="1407" y="816"/>
                    <a:pt x="1407" y="816"/>
                    <a:pt x="1407" y="816"/>
                  </a:cubicBezTo>
                  <a:cubicBezTo>
                    <a:pt x="1412" y="778"/>
                    <a:pt x="1427" y="758"/>
                    <a:pt x="1451" y="758"/>
                  </a:cubicBezTo>
                  <a:moveTo>
                    <a:pt x="2516" y="114"/>
                  </a:moveTo>
                  <a:cubicBezTo>
                    <a:pt x="2476" y="114"/>
                    <a:pt x="2442" y="127"/>
                    <a:pt x="2418" y="152"/>
                  </a:cubicBezTo>
                  <a:cubicBezTo>
                    <a:pt x="2389" y="181"/>
                    <a:pt x="2375" y="224"/>
                    <a:pt x="2375" y="280"/>
                  </a:cubicBezTo>
                  <a:cubicBezTo>
                    <a:pt x="2375" y="402"/>
                    <a:pt x="2448" y="446"/>
                    <a:pt x="2516" y="446"/>
                  </a:cubicBezTo>
                  <a:cubicBezTo>
                    <a:pt x="2584" y="446"/>
                    <a:pt x="2657" y="402"/>
                    <a:pt x="2657" y="280"/>
                  </a:cubicBezTo>
                  <a:cubicBezTo>
                    <a:pt x="2657" y="224"/>
                    <a:pt x="2643" y="181"/>
                    <a:pt x="2614" y="152"/>
                  </a:cubicBezTo>
                  <a:cubicBezTo>
                    <a:pt x="2589" y="127"/>
                    <a:pt x="2555" y="114"/>
                    <a:pt x="2516" y="114"/>
                  </a:cubicBezTo>
                  <a:moveTo>
                    <a:pt x="2516" y="370"/>
                  </a:moveTo>
                  <a:cubicBezTo>
                    <a:pt x="2496" y="370"/>
                    <a:pt x="2470" y="361"/>
                    <a:pt x="2470" y="280"/>
                  </a:cubicBezTo>
                  <a:cubicBezTo>
                    <a:pt x="2470" y="219"/>
                    <a:pt x="2484" y="191"/>
                    <a:pt x="2516" y="191"/>
                  </a:cubicBezTo>
                  <a:cubicBezTo>
                    <a:pt x="2536" y="191"/>
                    <a:pt x="2562" y="200"/>
                    <a:pt x="2562" y="280"/>
                  </a:cubicBezTo>
                  <a:cubicBezTo>
                    <a:pt x="2562" y="342"/>
                    <a:pt x="2548" y="370"/>
                    <a:pt x="2516" y="370"/>
                  </a:cubicBezTo>
                  <a:moveTo>
                    <a:pt x="2494" y="682"/>
                  </a:moveTo>
                  <a:cubicBezTo>
                    <a:pt x="2456" y="682"/>
                    <a:pt x="2425" y="702"/>
                    <a:pt x="2406" y="723"/>
                  </a:cubicBezTo>
                  <a:cubicBezTo>
                    <a:pt x="2406" y="556"/>
                    <a:pt x="2406" y="556"/>
                    <a:pt x="2406" y="556"/>
                  </a:cubicBezTo>
                  <a:cubicBezTo>
                    <a:pt x="2310" y="569"/>
                    <a:pt x="2310" y="569"/>
                    <a:pt x="2310" y="569"/>
                  </a:cubicBezTo>
                  <a:cubicBezTo>
                    <a:pt x="2310" y="1008"/>
                    <a:pt x="2310" y="1008"/>
                    <a:pt x="2310" y="1008"/>
                  </a:cubicBezTo>
                  <a:cubicBezTo>
                    <a:pt x="2406" y="1008"/>
                    <a:pt x="2406" y="1008"/>
                    <a:pt x="2406" y="1008"/>
                  </a:cubicBezTo>
                  <a:cubicBezTo>
                    <a:pt x="2406" y="790"/>
                    <a:pt x="2406" y="790"/>
                    <a:pt x="2406" y="790"/>
                  </a:cubicBezTo>
                  <a:cubicBezTo>
                    <a:pt x="2425" y="773"/>
                    <a:pt x="2441" y="765"/>
                    <a:pt x="2455" y="765"/>
                  </a:cubicBezTo>
                  <a:cubicBezTo>
                    <a:pt x="2467" y="765"/>
                    <a:pt x="2478" y="768"/>
                    <a:pt x="2478" y="796"/>
                  </a:cubicBezTo>
                  <a:cubicBezTo>
                    <a:pt x="2478" y="1008"/>
                    <a:pt x="2478" y="1008"/>
                    <a:pt x="2478" y="1008"/>
                  </a:cubicBezTo>
                  <a:cubicBezTo>
                    <a:pt x="2573" y="1008"/>
                    <a:pt x="2573" y="1008"/>
                    <a:pt x="2573" y="1008"/>
                  </a:cubicBezTo>
                  <a:cubicBezTo>
                    <a:pt x="2573" y="768"/>
                    <a:pt x="2573" y="768"/>
                    <a:pt x="2573" y="768"/>
                  </a:cubicBezTo>
                  <a:cubicBezTo>
                    <a:pt x="2573" y="712"/>
                    <a:pt x="2546" y="682"/>
                    <a:pt x="2494" y="682"/>
                  </a:cubicBezTo>
                  <a:moveTo>
                    <a:pt x="3217" y="330"/>
                  </a:moveTo>
                  <a:cubicBezTo>
                    <a:pt x="3214" y="334"/>
                    <a:pt x="3214" y="334"/>
                    <a:pt x="3214" y="334"/>
                  </a:cubicBezTo>
                  <a:cubicBezTo>
                    <a:pt x="3203" y="353"/>
                    <a:pt x="3180" y="372"/>
                    <a:pt x="3152" y="372"/>
                  </a:cubicBezTo>
                  <a:cubicBezTo>
                    <a:pt x="3121" y="372"/>
                    <a:pt x="3105" y="350"/>
                    <a:pt x="3101" y="306"/>
                  </a:cubicBezTo>
                  <a:cubicBezTo>
                    <a:pt x="3275" y="306"/>
                    <a:pt x="3275" y="306"/>
                    <a:pt x="3275" y="306"/>
                  </a:cubicBezTo>
                  <a:cubicBezTo>
                    <a:pt x="3275" y="285"/>
                    <a:pt x="3275" y="285"/>
                    <a:pt x="3275" y="285"/>
                  </a:cubicBezTo>
                  <a:cubicBezTo>
                    <a:pt x="3275" y="176"/>
                    <a:pt x="3227" y="114"/>
                    <a:pt x="3145" y="114"/>
                  </a:cubicBezTo>
                  <a:cubicBezTo>
                    <a:pt x="3081" y="114"/>
                    <a:pt x="3007" y="157"/>
                    <a:pt x="3007" y="280"/>
                  </a:cubicBezTo>
                  <a:cubicBezTo>
                    <a:pt x="3007" y="384"/>
                    <a:pt x="3060" y="446"/>
                    <a:pt x="3148" y="446"/>
                  </a:cubicBezTo>
                  <a:cubicBezTo>
                    <a:pt x="3201" y="446"/>
                    <a:pt x="3242" y="424"/>
                    <a:pt x="3273" y="380"/>
                  </a:cubicBezTo>
                  <a:cubicBezTo>
                    <a:pt x="3275" y="376"/>
                    <a:pt x="3275" y="376"/>
                    <a:pt x="3275" y="376"/>
                  </a:cubicBezTo>
                  <a:lnTo>
                    <a:pt x="3217" y="330"/>
                  </a:lnTo>
                  <a:close/>
                  <a:moveTo>
                    <a:pt x="3145" y="189"/>
                  </a:moveTo>
                  <a:cubicBezTo>
                    <a:pt x="3154" y="189"/>
                    <a:pt x="3181" y="189"/>
                    <a:pt x="3187" y="247"/>
                  </a:cubicBezTo>
                  <a:cubicBezTo>
                    <a:pt x="3102" y="247"/>
                    <a:pt x="3102" y="247"/>
                    <a:pt x="3102" y="247"/>
                  </a:cubicBezTo>
                  <a:cubicBezTo>
                    <a:pt x="3107" y="210"/>
                    <a:pt x="3122" y="189"/>
                    <a:pt x="3145" y="189"/>
                  </a:cubicBezTo>
                  <a:moveTo>
                    <a:pt x="2886" y="114"/>
                  </a:moveTo>
                  <a:cubicBezTo>
                    <a:pt x="2848" y="114"/>
                    <a:pt x="2817" y="134"/>
                    <a:pt x="2798" y="154"/>
                  </a:cubicBezTo>
                  <a:cubicBezTo>
                    <a:pt x="2798" y="120"/>
                    <a:pt x="2798" y="120"/>
                    <a:pt x="2798" y="120"/>
                  </a:cubicBezTo>
                  <a:cubicBezTo>
                    <a:pt x="2702" y="120"/>
                    <a:pt x="2702" y="120"/>
                    <a:pt x="2702" y="120"/>
                  </a:cubicBezTo>
                  <a:cubicBezTo>
                    <a:pt x="2702" y="439"/>
                    <a:pt x="2702" y="439"/>
                    <a:pt x="2702" y="439"/>
                  </a:cubicBezTo>
                  <a:cubicBezTo>
                    <a:pt x="2798" y="439"/>
                    <a:pt x="2798" y="439"/>
                    <a:pt x="2798" y="439"/>
                  </a:cubicBezTo>
                  <a:cubicBezTo>
                    <a:pt x="2798" y="221"/>
                    <a:pt x="2798" y="221"/>
                    <a:pt x="2798" y="221"/>
                  </a:cubicBezTo>
                  <a:cubicBezTo>
                    <a:pt x="2817" y="204"/>
                    <a:pt x="2833" y="196"/>
                    <a:pt x="2847" y="196"/>
                  </a:cubicBezTo>
                  <a:cubicBezTo>
                    <a:pt x="2859" y="196"/>
                    <a:pt x="2870" y="200"/>
                    <a:pt x="2870" y="227"/>
                  </a:cubicBezTo>
                  <a:cubicBezTo>
                    <a:pt x="2870" y="439"/>
                    <a:pt x="2870" y="439"/>
                    <a:pt x="2870" y="439"/>
                  </a:cubicBezTo>
                  <a:cubicBezTo>
                    <a:pt x="2965" y="439"/>
                    <a:pt x="2965" y="439"/>
                    <a:pt x="2965" y="439"/>
                  </a:cubicBezTo>
                  <a:cubicBezTo>
                    <a:pt x="2965" y="200"/>
                    <a:pt x="2965" y="200"/>
                    <a:pt x="2965" y="200"/>
                  </a:cubicBezTo>
                  <a:cubicBezTo>
                    <a:pt x="2965" y="143"/>
                    <a:pt x="2938" y="114"/>
                    <a:pt x="2886" y="114"/>
                  </a:cubicBezTo>
                  <a:moveTo>
                    <a:pt x="2202" y="583"/>
                  </a:moveTo>
                  <a:cubicBezTo>
                    <a:pt x="2107" y="596"/>
                    <a:pt x="2107" y="596"/>
                    <a:pt x="2107" y="596"/>
                  </a:cubicBezTo>
                  <a:cubicBezTo>
                    <a:pt x="2107" y="689"/>
                    <a:pt x="2107" y="689"/>
                    <a:pt x="2107" y="689"/>
                  </a:cubicBezTo>
                  <a:cubicBezTo>
                    <a:pt x="2063" y="689"/>
                    <a:pt x="2063" y="689"/>
                    <a:pt x="2063" y="689"/>
                  </a:cubicBezTo>
                  <a:cubicBezTo>
                    <a:pt x="2063" y="762"/>
                    <a:pt x="2063" y="762"/>
                    <a:pt x="2063" y="762"/>
                  </a:cubicBezTo>
                  <a:cubicBezTo>
                    <a:pt x="2107" y="762"/>
                    <a:pt x="2107" y="762"/>
                    <a:pt x="2107" y="762"/>
                  </a:cubicBezTo>
                  <a:cubicBezTo>
                    <a:pt x="2107" y="926"/>
                    <a:pt x="2107" y="926"/>
                    <a:pt x="2107" y="926"/>
                  </a:cubicBezTo>
                  <a:cubicBezTo>
                    <a:pt x="2107" y="989"/>
                    <a:pt x="2133" y="1012"/>
                    <a:pt x="2206" y="1012"/>
                  </a:cubicBezTo>
                  <a:cubicBezTo>
                    <a:pt x="2225" y="1012"/>
                    <a:pt x="2254" y="1009"/>
                    <a:pt x="2261" y="1007"/>
                  </a:cubicBezTo>
                  <a:cubicBezTo>
                    <a:pt x="2264" y="1006"/>
                    <a:pt x="2264" y="1006"/>
                    <a:pt x="2264" y="1006"/>
                  </a:cubicBezTo>
                  <a:cubicBezTo>
                    <a:pt x="2264" y="934"/>
                    <a:pt x="2264" y="934"/>
                    <a:pt x="2264" y="934"/>
                  </a:cubicBezTo>
                  <a:cubicBezTo>
                    <a:pt x="2257" y="937"/>
                    <a:pt x="2257" y="937"/>
                    <a:pt x="2257" y="937"/>
                  </a:cubicBezTo>
                  <a:cubicBezTo>
                    <a:pt x="2254" y="938"/>
                    <a:pt x="2242" y="940"/>
                    <a:pt x="2234" y="940"/>
                  </a:cubicBezTo>
                  <a:cubicBezTo>
                    <a:pt x="2207" y="940"/>
                    <a:pt x="2202" y="933"/>
                    <a:pt x="2202" y="904"/>
                  </a:cubicBezTo>
                  <a:cubicBezTo>
                    <a:pt x="2202" y="762"/>
                    <a:pt x="2202" y="762"/>
                    <a:pt x="2202" y="762"/>
                  </a:cubicBezTo>
                  <a:cubicBezTo>
                    <a:pt x="2268" y="762"/>
                    <a:pt x="2268" y="762"/>
                    <a:pt x="2268" y="762"/>
                  </a:cubicBezTo>
                  <a:cubicBezTo>
                    <a:pt x="2268" y="689"/>
                    <a:pt x="2268" y="689"/>
                    <a:pt x="2268" y="689"/>
                  </a:cubicBezTo>
                  <a:cubicBezTo>
                    <a:pt x="2202" y="689"/>
                    <a:pt x="2202" y="689"/>
                    <a:pt x="2202" y="689"/>
                  </a:cubicBezTo>
                  <a:lnTo>
                    <a:pt x="2202" y="583"/>
                  </a:lnTo>
                  <a:close/>
                  <a:moveTo>
                    <a:pt x="1946" y="114"/>
                  </a:moveTo>
                  <a:cubicBezTo>
                    <a:pt x="1908" y="114"/>
                    <a:pt x="1877" y="134"/>
                    <a:pt x="1859" y="154"/>
                  </a:cubicBezTo>
                  <a:cubicBezTo>
                    <a:pt x="1859" y="120"/>
                    <a:pt x="1859" y="120"/>
                    <a:pt x="1859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439"/>
                    <a:pt x="1763" y="439"/>
                    <a:pt x="1763" y="439"/>
                  </a:cubicBezTo>
                  <a:cubicBezTo>
                    <a:pt x="1859" y="439"/>
                    <a:pt x="1859" y="439"/>
                    <a:pt x="1859" y="439"/>
                  </a:cubicBezTo>
                  <a:cubicBezTo>
                    <a:pt x="1859" y="221"/>
                    <a:pt x="1859" y="221"/>
                    <a:pt x="1859" y="221"/>
                  </a:cubicBezTo>
                  <a:cubicBezTo>
                    <a:pt x="1877" y="204"/>
                    <a:pt x="1894" y="196"/>
                    <a:pt x="1908" y="196"/>
                  </a:cubicBezTo>
                  <a:cubicBezTo>
                    <a:pt x="1920" y="196"/>
                    <a:pt x="1931" y="200"/>
                    <a:pt x="1931" y="227"/>
                  </a:cubicBezTo>
                  <a:cubicBezTo>
                    <a:pt x="1931" y="439"/>
                    <a:pt x="1931" y="439"/>
                    <a:pt x="1931" y="439"/>
                  </a:cubicBezTo>
                  <a:cubicBezTo>
                    <a:pt x="2026" y="439"/>
                    <a:pt x="2026" y="439"/>
                    <a:pt x="2026" y="439"/>
                  </a:cubicBezTo>
                  <a:cubicBezTo>
                    <a:pt x="2026" y="200"/>
                    <a:pt x="2026" y="200"/>
                    <a:pt x="2026" y="200"/>
                  </a:cubicBezTo>
                  <a:cubicBezTo>
                    <a:pt x="2026" y="143"/>
                    <a:pt x="1998" y="114"/>
                    <a:pt x="1946" y="114"/>
                  </a:cubicBezTo>
                  <a:moveTo>
                    <a:pt x="1615" y="439"/>
                  </a:moveTo>
                  <a:cubicBezTo>
                    <a:pt x="1710" y="439"/>
                    <a:pt x="1710" y="439"/>
                    <a:pt x="1710" y="439"/>
                  </a:cubicBezTo>
                  <a:cubicBezTo>
                    <a:pt x="1708" y="433"/>
                    <a:pt x="1708" y="433"/>
                    <a:pt x="1708" y="433"/>
                  </a:cubicBezTo>
                  <a:cubicBezTo>
                    <a:pt x="1702" y="419"/>
                    <a:pt x="1700" y="398"/>
                    <a:pt x="1700" y="359"/>
                  </a:cubicBezTo>
                  <a:cubicBezTo>
                    <a:pt x="1700" y="221"/>
                    <a:pt x="1700" y="221"/>
                    <a:pt x="1700" y="221"/>
                  </a:cubicBezTo>
                  <a:cubicBezTo>
                    <a:pt x="1700" y="148"/>
                    <a:pt x="1668" y="114"/>
                    <a:pt x="1597" y="114"/>
                  </a:cubicBezTo>
                  <a:cubicBezTo>
                    <a:pt x="1542" y="114"/>
                    <a:pt x="1492" y="131"/>
                    <a:pt x="1454" y="165"/>
                  </a:cubicBezTo>
                  <a:cubicBezTo>
                    <a:pt x="1450" y="168"/>
                    <a:pt x="1450" y="168"/>
                    <a:pt x="1450" y="168"/>
                  </a:cubicBezTo>
                  <a:cubicBezTo>
                    <a:pt x="1495" y="226"/>
                    <a:pt x="1495" y="226"/>
                    <a:pt x="1495" y="226"/>
                  </a:cubicBezTo>
                  <a:cubicBezTo>
                    <a:pt x="1499" y="223"/>
                    <a:pt x="1499" y="223"/>
                    <a:pt x="1499" y="223"/>
                  </a:cubicBezTo>
                  <a:cubicBezTo>
                    <a:pt x="1515" y="211"/>
                    <a:pt x="1548" y="191"/>
                    <a:pt x="1581" y="191"/>
                  </a:cubicBezTo>
                  <a:cubicBezTo>
                    <a:pt x="1600" y="191"/>
                    <a:pt x="1608" y="199"/>
                    <a:pt x="1608" y="221"/>
                  </a:cubicBezTo>
                  <a:cubicBezTo>
                    <a:pt x="1608" y="230"/>
                    <a:pt x="1608" y="230"/>
                    <a:pt x="1608" y="230"/>
                  </a:cubicBezTo>
                  <a:cubicBezTo>
                    <a:pt x="1495" y="251"/>
                    <a:pt x="1441" y="293"/>
                    <a:pt x="1441" y="357"/>
                  </a:cubicBezTo>
                  <a:cubicBezTo>
                    <a:pt x="1441" y="412"/>
                    <a:pt x="1470" y="443"/>
                    <a:pt x="1521" y="443"/>
                  </a:cubicBezTo>
                  <a:cubicBezTo>
                    <a:pt x="1556" y="443"/>
                    <a:pt x="1585" y="431"/>
                    <a:pt x="1608" y="405"/>
                  </a:cubicBezTo>
                  <a:cubicBezTo>
                    <a:pt x="1609" y="419"/>
                    <a:pt x="1611" y="428"/>
                    <a:pt x="1614" y="436"/>
                  </a:cubicBezTo>
                  <a:lnTo>
                    <a:pt x="1615" y="439"/>
                  </a:lnTo>
                  <a:close/>
                  <a:moveTo>
                    <a:pt x="1608" y="346"/>
                  </a:moveTo>
                  <a:cubicBezTo>
                    <a:pt x="1592" y="360"/>
                    <a:pt x="1575" y="367"/>
                    <a:pt x="1558" y="367"/>
                  </a:cubicBezTo>
                  <a:cubicBezTo>
                    <a:pt x="1542" y="367"/>
                    <a:pt x="1534" y="358"/>
                    <a:pt x="1534" y="342"/>
                  </a:cubicBezTo>
                  <a:cubicBezTo>
                    <a:pt x="1534" y="323"/>
                    <a:pt x="1542" y="301"/>
                    <a:pt x="1608" y="285"/>
                  </a:cubicBezTo>
                  <a:lnTo>
                    <a:pt x="1608" y="346"/>
                  </a:lnTo>
                  <a:close/>
                  <a:moveTo>
                    <a:pt x="1871" y="928"/>
                  </a:moveTo>
                  <a:cubicBezTo>
                    <a:pt x="1871" y="790"/>
                    <a:pt x="1871" y="790"/>
                    <a:pt x="1871" y="790"/>
                  </a:cubicBezTo>
                  <a:cubicBezTo>
                    <a:pt x="1871" y="716"/>
                    <a:pt x="1839" y="682"/>
                    <a:pt x="1768" y="682"/>
                  </a:cubicBezTo>
                  <a:cubicBezTo>
                    <a:pt x="1713" y="682"/>
                    <a:pt x="1663" y="700"/>
                    <a:pt x="1625" y="733"/>
                  </a:cubicBezTo>
                  <a:cubicBezTo>
                    <a:pt x="1621" y="736"/>
                    <a:pt x="1621" y="736"/>
                    <a:pt x="1621" y="736"/>
                  </a:cubicBezTo>
                  <a:cubicBezTo>
                    <a:pt x="1666" y="795"/>
                    <a:pt x="1666" y="795"/>
                    <a:pt x="1666" y="795"/>
                  </a:cubicBezTo>
                  <a:cubicBezTo>
                    <a:pt x="1670" y="792"/>
                    <a:pt x="1670" y="792"/>
                    <a:pt x="1670" y="792"/>
                  </a:cubicBezTo>
                  <a:cubicBezTo>
                    <a:pt x="1686" y="780"/>
                    <a:pt x="1719" y="759"/>
                    <a:pt x="1752" y="759"/>
                  </a:cubicBezTo>
                  <a:cubicBezTo>
                    <a:pt x="1771" y="759"/>
                    <a:pt x="1779" y="768"/>
                    <a:pt x="1779" y="790"/>
                  </a:cubicBezTo>
                  <a:cubicBezTo>
                    <a:pt x="1779" y="799"/>
                    <a:pt x="1779" y="799"/>
                    <a:pt x="1779" y="799"/>
                  </a:cubicBezTo>
                  <a:cubicBezTo>
                    <a:pt x="1666" y="820"/>
                    <a:pt x="1612" y="861"/>
                    <a:pt x="1612" y="926"/>
                  </a:cubicBezTo>
                  <a:cubicBezTo>
                    <a:pt x="1612" y="980"/>
                    <a:pt x="1641" y="1012"/>
                    <a:pt x="1692" y="1012"/>
                  </a:cubicBezTo>
                  <a:cubicBezTo>
                    <a:pt x="1727" y="1012"/>
                    <a:pt x="1756" y="999"/>
                    <a:pt x="1779" y="974"/>
                  </a:cubicBezTo>
                  <a:cubicBezTo>
                    <a:pt x="1780" y="987"/>
                    <a:pt x="1782" y="997"/>
                    <a:pt x="1785" y="1005"/>
                  </a:cubicBezTo>
                  <a:cubicBezTo>
                    <a:pt x="1786" y="1008"/>
                    <a:pt x="1786" y="1008"/>
                    <a:pt x="1786" y="1008"/>
                  </a:cubicBezTo>
                  <a:cubicBezTo>
                    <a:pt x="1881" y="1008"/>
                    <a:pt x="1881" y="1008"/>
                    <a:pt x="1881" y="1008"/>
                  </a:cubicBezTo>
                  <a:cubicBezTo>
                    <a:pt x="1879" y="1002"/>
                    <a:pt x="1879" y="1002"/>
                    <a:pt x="1879" y="1002"/>
                  </a:cubicBezTo>
                  <a:cubicBezTo>
                    <a:pt x="1873" y="987"/>
                    <a:pt x="1871" y="967"/>
                    <a:pt x="1871" y="928"/>
                  </a:cubicBezTo>
                  <a:moveTo>
                    <a:pt x="1779" y="915"/>
                  </a:moveTo>
                  <a:cubicBezTo>
                    <a:pt x="1763" y="929"/>
                    <a:pt x="1746" y="936"/>
                    <a:pt x="1729" y="936"/>
                  </a:cubicBezTo>
                  <a:cubicBezTo>
                    <a:pt x="1713" y="936"/>
                    <a:pt x="1705" y="927"/>
                    <a:pt x="1705" y="910"/>
                  </a:cubicBezTo>
                  <a:cubicBezTo>
                    <a:pt x="1705" y="892"/>
                    <a:pt x="1713" y="869"/>
                    <a:pt x="1779" y="854"/>
                  </a:cubicBezTo>
                  <a:lnTo>
                    <a:pt x="1779" y="915"/>
                  </a:lnTo>
                  <a:close/>
                  <a:moveTo>
                    <a:pt x="1930" y="1008"/>
                  </a:moveTo>
                  <a:cubicBezTo>
                    <a:pt x="2026" y="1008"/>
                    <a:pt x="2026" y="1008"/>
                    <a:pt x="2026" y="1008"/>
                  </a:cubicBezTo>
                  <a:cubicBezTo>
                    <a:pt x="2026" y="606"/>
                    <a:pt x="2026" y="606"/>
                    <a:pt x="2026" y="606"/>
                  </a:cubicBezTo>
                  <a:cubicBezTo>
                    <a:pt x="1930" y="619"/>
                    <a:pt x="1930" y="619"/>
                    <a:pt x="1930" y="619"/>
                  </a:cubicBezTo>
                  <a:lnTo>
                    <a:pt x="1930" y="1008"/>
                  </a:lnTo>
                  <a:close/>
                  <a:moveTo>
                    <a:pt x="1169" y="740"/>
                  </a:moveTo>
                  <a:cubicBezTo>
                    <a:pt x="1030" y="740"/>
                    <a:pt x="1030" y="740"/>
                    <a:pt x="1030" y="740"/>
                  </a:cubicBezTo>
                  <a:cubicBezTo>
                    <a:pt x="1030" y="575"/>
                    <a:pt x="1030" y="575"/>
                    <a:pt x="1030" y="575"/>
                  </a:cubicBezTo>
                  <a:cubicBezTo>
                    <a:pt x="932" y="575"/>
                    <a:pt x="932" y="575"/>
                    <a:pt x="932" y="575"/>
                  </a:cubicBezTo>
                  <a:cubicBezTo>
                    <a:pt x="932" y="1008"/>
                    <a:pt x="932" y="1008"/>
                    <a:pt x="932" y="1008"/>
                  </a:cubicBezTo>
                  <a:cubicBezTo>
                    <a:pt x="1030" y="1008"/>
                    <a:pt x="1030" y="1008"/>
                    <a:pt x="1030" y="1008"/>
                  </a:cubicBezTo>
                  <a:cubicBezTo>
                    <a:pt x="1030" y="823"/>
                    <a:pt x="1030" y="823"/>
                    <a:pt x="1030" y="823"/>
                  </a:cubicBezTo>
                  <a:cubicBezTo>
                    <a:pt x="1169" y="823"/>
                    <a:pt x="1169" y="823"/>
                    <a:pt x="1169" y="823"/>
                  </a:cubicBezTo>
                  <a:cubicBezTo>
                    <a:pt x="1169" y="1008"/>
                    <a:pt x="1169" y="1008"/>
                    <a:pt x="1169" y="1008"/>
                  </a:cubicBezTo>
                  <a:cubicBezTo>
                    <a:pt x="1267" y="1008"/>
                    <a:pt x="1267" y="1008"/>
                    <a:pt x="1267" y="1008"/>
                  </a:cubicBezTo>
                  <a:cubicBezTo>
                    <a:pt x="1267" y="575"/>
                    <a:pt x="1267" y="575"/>
                    <a:pt x="1267" y="575"/>
                  </a:cubicBezTo>
                  <a:cubicBezTo>
                    <a:pt x="1169" y="575"/>
                    <a:pt x="1169" y="575"/>
                    <a:pt x="1169" y="575"/>
                  </a:cubicBezTo>
                  <a:lnTo>
                    <a:pt x="1169" y="740"/>
                  </a:lnTo>
                  <a:close/>
                  <a:moveTo>
                    <a:pt x="2058" y="482"/>
                  </a:moveTo>
                  <a:cubicBezTo>
                    <a:pt x="2058" y="533"/>
                    <a:pt x="2100" y="553"/>
                    <a:pt x="2193" y="553"/>
                  </a:cubicBezTo>
                  <a:cubicBezTo>
                    <a:pt x="2291" y="553"/>
                    <a:pt x="2354" y="517"/>
                    <a:pt x="2354" y="457"/>
                  </a:cubicBezTo>
                  <a:cubicBezTo>
                    <a:pt x="2354" y="397"/>
                    <a:pt x="2317" y="373"/>
                    <a:pt x="2223" y="367"/>
                  </a:cubicBezTo>
                  <a:cubicBezTo>
                    <a:pt x="2183" y="365"/>
                    <a:pt x="2183" y="365"/>
                    <a:pt x="2183" y="365"/>
                  </a:cubicBezTo>
                  <a:cubicBezTo>
                    <a:pt x="2160" y="363"/>
                    <a:pt x="2159" y="357"/>
                    <a:pt x="2159" y="352"/>
                  </a:cubicBezTo>
                  <a:cubicBezTo>
                    <a:pt x="2159" y="350"/>
                    <a:pt x="2160" y="347"/>
                    <a:pt x="2164" y="343"/>
                  </a:cubicBezTo>
                  <a:cubicBezTo>
                    <a:pt x="2176" y="345"/>
                    <a:pt x="2189" y="347"/>
                    <a:pt x="2202" y="347"/>
                  </a:cubicBezTo>
                  <a:cubicBezTo>
                    <a:pt x="2279" y="347"/>
                    <a:pt x="2327" y="302"/>
                    <a:pt x="2327" y="231"/>
                  </a:cubicBezTo>
                  <a:cubicBezTo>
                    <a:pt x="2327" y="220"/>
                    <a:pt x="2326" y="208"/>
                    <a:pt x="2322" y="196"/>
                  </a:cubicBezTo>
                  <a:cubicBezTo>
                    <a:pt x="2338" y="194"/>
                    <a:pt x="2352" y="194"/>
                    <a:pt x="2359" y="194"/>
                  </a:cubicBezTo>
                  <a:cubicBezTo>
                    <a:pt x="2363" y="194"/>
                    <a:pt x="2363" y="194"/>
                    <a:pt x="2363" y="194"/>
                  </a:cubicBezTo>
                  <a:cubicBezTo>
                    <a:pt x="2363" y="112"/>
                    <a:pt x="2363" y="112"/>
                    <a:pt x="2363" y="112"/>
                  </a:cubicBezTo>
                  <a:cubicBezTo>
                    <a:pt x="2358" y="113"/>
                    <a:pt x="2358" y="113"/>
                    <a:pt x="2358" y="113"/>
                  </a:cubicBezTo>
                  <a:cubicBezTo>
                    <a:pt x="2336" y="115"/>
                    <a:pt x="2309" y="127"/>
                    <a:pt x="2291" y="143"/>
                  </a:cubicBezTo>
                  <a:cubicBezTo>
                    <a:pt x="2269" y="124"/>
                    <a:pt x="2239" y="114"/>
                    <a:pt x="2202" y="114"/>
                  </a:cubicBezTo>
                  <a:cubicBezTo>
                    <a:pt x="2125" y="114"/>
                    <a:pt x="2075" y="159"/>
                    <a:pt x="2075" y="231"/>
                  </a:cubicBezTo>
                  <a:cubicBezTo>
                    <a:pt x="2075" y="268"/>
                    <a:pt x="2089" y="300"/>
                    <a:pt x="2116" y="321"/>
                  </a:cubicBezTo>
                  <a:cubicBezTo>
                    <a:pt x="2094" y="337"/>
                    <a:pt x="2080" y="360"/>
                    <a:pt x="2080" y="380"/>
                  </a:cubicBezTo>
                  <a:cubicBezTo>
                    <a:pt x="2080" y="396"/>
                    <a:pt x="2087" y="409"/>
                    <a:pt x="2100" y="419"/>
                  </a:cubicBezTo>
                  <a:cubicBezTo>
                    <a:pt x="2072" y="436"/>
                    <a:pt x="2058" y="456"/>
                    <a:pt x="2058" y="482"/>
                  </a:cubicBezTo>
                  <a:moveTo>
                    <a:pt x="2203" y="182"/>
                  </a:moveTo>
                  <a:cubicBezTo>
                    <a:pt x="2233" y="182"/>
                    <a:pt x="2240" y="210"/>
                    <a:pt x="2240" y="233"/>
                  </a:cubicBezTo>
                  <a:cubicBezTo>
                    <a:pt x="2240" y="266"/>
                    <a:pt x="2226" y="284"/>
                    <a:pt x="2203" y="284"/>
                  </a:cubicBezTo>
                  <a:cubicBezTo>
                    <a:pt x="2171" y="284"/>
                    <a:pt x="2166" y="252"/>
                    <a:pt x="2166" y="233"/>
                  </a:cubicBezTo>
                  <a:cubicBezTo>
                    <a:pt x="2166" y="214"/>
                    <a:pt x="2171" y="182"/>
                    <a:pt x="2203" y="182"/>
                  </a:cubicBezTo>
                  <a:moveTo>
                    <a:pt x="2155" y="439"/>
                  </a:moveTo>
                  <a:cubicBezTo>
                    <a:pt x="2157" y="440"/>
                    <a:pt x="2159" y="440"/>
                    <a:pt x="2161" y="440"/>
                  </a:cubicBezTo>
                  <a:cubicBezTo>
                    <a:pt x="2208" y="444"/>
                    <a:pt x="2208" y="444"/>
                    <a:pt x="2208" y="444"/>
                  </a:cubicBezTo>
                  <a:cubicBezTo>
                    <a:pt x="2266" y="448"/>
                    <a:pt x="2268" y="456"/>
                    <a:pt x="2268" y="470"/>
                  </a:cubicBezTo>
                  <a:cubicBezTo>
                    <a:pt x="2268" y="488"/>
                    <a:pt x="2244" y="500"/>
                    <a:pt x="2206" y="500"/>
                  </a:cubicBezTo>
                  <a:cubicBezTo>
                    <a:pt x="2152" y="500"/>
                    <a:pt x="2141" y="487"/>
                    <a:pt x="2141" y="467"/>
                  </a:cubicBezTo>
                  <a:cubicBezTo>
                    <a:pt x="2141" y="457"/>
                    <a:pt x="2146" y="447"/>
                    <a:pt x="2155" y="4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06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4294"/>
            <a:ext cx="9144001" cy="5079206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31" y="339586"/>
            <a:ext cx="6547104" cy="677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3CFE71-3F3A-F8D9-8EE4-516B6E1B2C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99024" y="1542656"/>
            <a:ext cx="3978275" cy="2676918"/>
          </a:xfrm>
        </p:spPr>
        <p:txBody>
          <a:bodyPr/>
          <a:lstStyle>
            <a:lvl1pPr>
              <a:lnSpc>
                <a:spcPct val="82000"/>
              </a:lnSpc>
              <a:defRPr sz="3800">
                <a:solidFill>
                  <a:schemeClr val="bg1"/>
                </a:solidFill>
              </a:defRPr>
            </a:lvl1pPr>
            <a:lvl2pPr>
              <a:lnSpc>
                <a:spcPct val="115000"/>
              </a:lnSpc>
              <a:defRPr/>
            </a:lvl2pPr>
            <a:lvl3pPr>
              <a:lnSpc>
                <a:spcPct val="115000"/>
              </a:lnSpc>
              <a:defRPr/>
            </a:lvl3pPr>
            <a:lvl4pPr>
              <a:lnSpc>
                <a:spcPct val="115000"/>
              </a:lnSpc>
              <a:defRPr/>
            </a:lvl4pPr>
            <a:lvl5pPr>
              <a:lnSpc>
                <a:spcPct val="11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82874F-C92B-945D-B692-C1B9B8C5B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69D717-FC1D-BCA5-06DC-C482D1597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EDA29F3-AB45-E1CE-D077-0C214D5BE0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4546600"/>
            <a:ext cx="838200" cy="35242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F85C94-0644-2571-86F6-246448BCE450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8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851" y="1285875"/>
            <a:ext cx="4108546" cy="2300288"/>
          </a:xfrm>
          <a:solidFill>
            <a:schemeClr val="bg1">
              <a:lumMod val="85000"/>
            </a:schemeClr>
          </a:solidFill>
        </p:spPr>
        <p:txBody>
          <a:bodyPr tIns="73152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3715519"/>
            <a:ext cx="4000501" cy="504057"/>
          </a:xfrm>
        </p:spPr>
        <p:txBody>
          <a:bodyPr/>
          <a:lstStyle>
            <a:lvl1pPr>
              <a:lnSpc>
                <a:spcPct val="115000"/>
              </a:lnSpc>
              <a:defRPr sz="900">
                <a:solidFill>
                  <a:schemeClr val="accent6"/>
                </a:solidFill>
              </a:defRPr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32AB9D3B-A168-5E4F-54A4-969E9494DB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33926" y="1285875"/>
            <a:ext cx="4108546" cy="2300288"/>
          </a:xfrm>
          <a:solidFill>
            <a:schemeClr val="bg1">
              <a:lumMod val="85000"/>
            </a:schemeClr>
          </a:solidFill>
        </p:spPr>
        <p:txBody>
          <a:bodyPr tIns="73152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18C1C8-D8FB-BD07-A65C-92605D1A903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3924" y="3715519"/>
            <a:ext cx="4000501" cy="504057"/>
          </a:xfrm>
        </p:spPr>
        <p:txBody>
          <a:bodyPr/>
          <a:lstStyle>
            <a:lvl1pPr>
              <a:lnSpc>
                <a:spcPct val="115000"/>
              </a:lnSpc>
              <a:defRPr sz="900">
                <a:solidFill>
                  <a:schemeClr val="accent6"/>
                </a:solidFill>
              </a:defRPr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4645FEE-0D66-8F6B-F262-51EC62F50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0B4290-54E2-3AC1-E4E5-72D1844E1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324059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851" y="1285875"/>
            <a:ext cx="2633472" cy="2300288"/>
          </a:xfrm>
          <a:solidFill>
            <a:schemeClr val="bg1">
              <a:lumMod val="85000"/>
            </a:schemeClr>
          </a:solidFill>
        </p:spPr>
        <p:txBody>
          <a:bodyPr tIns="73152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3715519"/>
            <a:ext cx="2633472" cy="504057"/>
          </a:xfrm>
        </p:spPr>
        <p:txBody>
          <a:bodyPr/>
          <a:lstStyle>
            <a:lvl1pPr>
              <a:lnSpc>
                <a:spcPct val="115000"/>
              </a:lnSpc>
              <a:defRPr sz="900">
                <a:solidFill>
                  <a:schemeClr val="accent6"/>
                </a:solidFill>
              </a:defRPr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32AB9D3B-A168-5E4F-54A4-969E9494DB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6314" y="1285875"/>
            <a:ext cx="2633472" cy="2300288"/>
          </a:xfrm>
          <a:solidFill>
            <a:schemeClr val="bg1">
              <a:lumMod val="85000"/>
            </a:schemeClr>
          </a:solidFill>
        </p:spPr>
        <p:txBody>
          <a:bodyPr tIns="73152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18C1C8-D8FB-BD07-A65C-92605D1A903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66313" y="3715519"/>
            <a:ext cx="2633472" cy="504057"/>
          </a:xfrm>
        </p:spPr>
        <p:txBody>
          <a:bodyPr/>
          <a:lstStyle>
            <a:lvl1pPr>
              <a:lnSpc>
                <a:spcPct val="115000"/>
              </a:lnSpc>
              <a:defRPr sz="900">
                <a:solidFill>
                  <a:schemeClr val="accent6"/>
                </a:solidFill>
              </a:defRPr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4645FEE-0D66-8F6B-F262-51EC62F50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0B4290-54E2-3AC1-E4E5-72D1844E1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F1BDD536-E6BE-8F75-8E09-7164FBB461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8776" y="1285875"/>
            <a:ext cx="2633472" cy="2300288"/>
          </a:xfrm>
          <a:solidFill>
            <a:schemeClr val="bg1">
              <a:lumMod val="85000"/>
            </a:schemeClr>
          </a:solidFill>
        </p:spPr>
        <p:txBody>
          <a:bodyPr tIns="73152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B4B917-387E-4074-A52F-4A3842B75A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08776" y="3715519"/>
            <a:ext cx="2633472" cy="504057"/>
          </a:xfrm>
        </p:spPr>
        <p:txBody>
          <a:bodyPr/>
          <a:lstStyle>
            <a:lvl1pPr>
              <a:lnSpc>
                <a:spcPct val="115000"/>
              </a:lnSpc>
              <a:defRPr sz="900">
                <a:solidFill>
                  <a:schemeClr val="accent6"/>
                </a:solidFill>
              </a:defRPr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771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851" y="1634470"/>
            <a:ext cx="1881877" cy="1053623"/>
          </a:xfrm>
          <a:solidFill>
            <a:schemeClr val="bg1">
              <a:lumMod val="85000"/>
            </a:schemeClr>
          </a:solidFill>
        </p:spPr>
        <p:txBody>
          <a:bodyPr tIns="914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828068"/>
            <a:ext cx="1881878" cy="1381982"/>
          </a:xfrm>
        </p:spPr>
        <p:txBody>
          <a:bodyPr/>
          <a:lstStyle>
            <a:lvl1pPr>
              <a:lnSpc>
                <a:spcPct val="115000"/>
              </a:lnSpc>
              <a:defRPr sz="900"/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798FC0FE-33D3-F2F7-29D8-BFB66F8FB5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27738" y="1634470"/>
            <a:ext cx="1881877" cy="1053623"/>
          </a:xfrm>
          <a:solidFill>
            <a:schemeClr val="bg1">
              <a:lumMod val="85000"/>
            </a:schemeClr>
          </a:solidFill>
        </p:spPr>
        <p:txBody>
          <a:bodyPr tIns="914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6B9052FE-07F2-2318-FAED-8F93C55BB7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31625" y="1634470"/>
            <a:ext cx="1881877" cy="1053623"/>
          </a:xfrm>
          <a:solidFill>
            <a:schemeClr val="bg1">
              <a:lumMod val="85000"/>
            </a:schemeClr>
          </a:solidFill>
        </p:spPr>
        <p:txBody>
          <a:bodyPr tIns="914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1B733EA3-1907-BCFF-411F-10B15B638E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35513" y="1634470"/>
            <a:ext cx="1881877" cy="1053623"/>
          </a:xfrm>
          <a:solidFill>
            <a:schemeClr val="bg1">
              <a:lumMod val="85000"/>
            </a:schemeClr>
          </a:solidFill>
        </p:spPr>
        <p:txBody>
          <a:bodyPr tIns="914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B4BB71-3293-6CFC-9E86-D40C6FB8E83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527738" y="2828068"/>
            <a:ext cx="1881878" cy="1381982"/>
          </a:xfrm>
        </p:spPr>
        <p:txBody>
          <a:bodyPr/>
          <a:lstStyle>
            <a:lvl1pPr>
              <a:lnSpc>
                <a:spcPct val="115000"/>
              </a:lnSpc>
              <a:defRPr sz="900"/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3EDF18-D2BC-07DE-A7F8-CEA49F7C8A8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731625" y="2828068"/>
            <a:ext cx="1881878" cy="1381982"/>
          </a:xfrm>
        </p:spPr>
        <p:txBody>
          <a:bodyPr/>
          <a:lstStyle>
            <a:lvl1pPr>
              <a:lnSpc>
                <a:spcPct val="115000"/>
              </a:lnSpc>
              <a:defRPr sz="900"/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CA7B80-B75F-A050-86EB-5459E1FFF96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35512" y="2828068"/>
            <a:ext cx="1881878" cy="1381982"/>
          </a:xfrm>
        </p:spPr>
        <p:txBody>
          <a:bodyPr/>
          <a:lstStyle>
            <a:lvl1pPr>
              <a:lnSpc>
                <a:spcPct val="115000"/>
              </a:lnSpc>
              <a:defRPr sz="900"/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003EF9-3D7B-6B28-CFE9-B03186353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D5B95F-0E0C-BCE6-99F9-EEAB9BEFD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290855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08" y="306907"/>
            <a:ext cx="5175504" cy="2267712"/>
          </a:xfrm>
        </p:spPr>
        <p:txBody>
          <a:bodyPr anchor="b" anchorCtr="0"/>
          <a:lstStyle>
            <a:lvl1pPr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2F7D3B8-F8F0-7738-693B-1FDED3B19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869348-C125-19E7-ADD0-B37E17928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410904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597810"/>
            <a:ext cx="8238776" cy="2647182"/>
          </a:xfrm>
        </p:spPr>
        <p:txBody>
          <a:bodyPr/>
          <a:lstStyle>
            <a:lvl1pPr>
              <a:lnSpc>
                <a:spcPct val="85000"/>
              </a:lnSpc>
              <a:defRPr sz="5600">
                <a:solidFill>
                  <a:schemeClr val="accent6"/>
                </a:solidFill>
              </a:defRPr>
            </a:lvl1pPr>
            <a:lvl2pPr>
              <a:lnSpc>
                <a:spcPct val="115000"/>
              </a:lnSpc>
              <a:defRPr/>
            </a:lvl2pPr>
            <a:lvl3pPr>
              <a:lnSpc>
                <a:spcPct val="115000"/>
              </a:lnSpc>
              <a:defRPr/>
            </a:lvl3pPr>
            <a:lvl4pPr>
              <a:lnSpc>
                <a:spcPct val="115000"/>
              </a:lnSpc>
              <a:defRPr/>
            </a:lvl4pPr>
            <a:lvl5pPr>
              <a:lnSpc>
                <a:spcPct val="11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57F39-02AA-089A-80FD-60D144D06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22684E-2340-6A8F-4341-D611B4F4F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19879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/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31" y="339582"/>
            <a:ext cx="2409990" cy="1321691"/>
          </a:xfrm>
        </p:spPr>
        <p:txBody>
          <a:bodyPr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2387560"/>
            <a:ext cx="2412371" cy="1822490"/>
          </a:xfrm>
        </p:spPr>
        <p:txBody>
          <a:bodyPr/>
          <a:lstStyle>
            <a:lvl1pPr>
              <a:lnSpc>
                <a:spcPct val="115000"/>
              </a:lnSpc>
              <a:defRPr sz="1300" b="0">
                <a:solidFill>
                  <a:schemeClr val="bg1"/>
                </a:solidFill>
              </a:defRPr>
            </a:lvl1pPr>
            <a:lvl2pPr>
              <a:lnSpc>
                <a:spcPct val="112000"/>
              </a:lnSpc>
              <a:defRPr sz="105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05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9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6367" y="64295"/>
            <a:ext cx="6107634" cy="5079206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BB43B-1319-036D-5BDA-56D0F6DE0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C1D2822-C365-D619-8C43-2320D6891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28EDA7-795E-9ED3-D7F5-9F89E2C471C8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7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1B06AA-53AF-3F9D-598B-1507782FA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1400FC-9419-F0A8-FFE4-EBFB9411A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294283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7E10C4-E4F6-FE65-E1C5-8F8A3C41E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BBAF0E-4E98-CE1F-1567-1F63719E2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1595103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BD8AE6-C2F0-35EB-8C96-26857916D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A827C-0F55-D7E7-CD69-979D0EA68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2726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896" y="1085262"/>
            <a:ext cx="7740904" cy="1846681"/>
          </a:xfrm>
        </p:spPr>
        <p:txBody>
          <a:bodyPr anchor="ctr" anchorCtr="0"/>
          <a:lstStyle>
            <a:lvl1pPr algn="l">
              <a:lnSpc>
                <a:spcPct val="83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072" y="2935224"/>
            <a:ext cx="4248150" cy="63093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CAB4B7-018A-0EBB-A58F-9FCA59C75D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91868"/>
            <a:ext cx="9144000" cy="1371600"/>
          </a:xfrm>
          <a:solidFill>
            <a:schemeClr val="bg1">
              <a:lumMod val="85000"/>
            </a:schemeClr>
          </a:solidFill>
        </p:spPr>
        <p:txBody>
          <a:bodyPr tIns="18288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3DC7BA-05DD-C896-5262-37703314653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6926" y="259491"/>
            <a:ext cx="1560876" cy="677363"/>
            <a:chOff x="2138363" y="5326063"/>
            <a:chExt cx="1935162" cy="8397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95BE840-3D72-22A7-AB5F-E97D6775A9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6463" y="5326063"/>
              <a:ext cx="674688" cy="252413"/>
            </a:xfrm>
            <a:custGeom>
              <a:avLst/>
              <a:gdLst>
                <a:gd name="T0" fmla="*/ 1236 w 1237"/>
                <a:gd name="T1" fmla="*/ 308 h 462"/>
                <a:gd name="T2" fmla="*/ 1236 w 1237"/>
                <a:gd name="T3" fmla="*/ 306 h 462"/>
                <a:gd name="T4" fmla="*/ 1227 w 1237"/>
                <a:gd name="T5" fmla="*/ 293 h 462"/>
                <a:gd name="T6" fmla="*/ 1129 w 1237"/>
                <a:gd name="T7" fmla="*/ 181 h 462"/>
                <a:gd name="T8" fmla="*/ 668 w 1237"/>
                <a:gd name="T9" fmla="*/ 0 h 462"/>
                <a:gd name="T10" fmla="*/ 137 w 1237"/>
                <a:gd name="T11" fmla="*/ 245 h 462"/>
                <a:gd name="T12" fmla="*/ 2 w 1237"/>
                <a:gd name="T13" fmla="*/ 457 h 462"/>
                <a:gd name="T14" fmla="*/ 2 w 1237"/>
                <a:gd name="T15" fmla="*/ 461 h 462"/>
                <a:gd name="T16" fmla="*/ 5 w 1237"/>
                <a:gd name="T17" fmla="*/ 457 h 462"/>
                <a:gd name="T18" fmla="*/ 155 w 1237"/>
                <a:gd name="T19" fmla="*/ 269 h 462"/>
                <a:gd name="T20" fmla="*/ 670 w 1237"/>
                <a:gd name="T21" fmla="*/ 90 h 462"/>
                <a:gd name="T22" fmla="*/ 1101 w 1237"/>
                <a:gd name="T23" fmla="*/ 206 h 462"/>
                <a:gd name="T24" fmla="*/ 1224 w 1237"/>
                <a:gd name="T25" fmla="*/ 298 h 462"/>
                <a:gd name="T26" fmla="*/ 1234 w 1237"/>
                <a:gd name="T27" fmla="*/ 307 h 462"/>
                <a:gd name="T28" fmla="*/ 1236 w 1237"/>
                <a:gd name="T29" fmla="*/ 30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7" h="462">
                  <a:moveTo>
                    <a:pt x="1236" y="308"/>
                  </a:moveTo>
                  <a:cubicBezTo>
                    <a:pt x="1236" y="307"/>
                    <a:pt x="1237" y="307"/>
                    <a:pt x="1236" y="306"/>
                  </a:cubicBezTo>
                  <a:cubicBezTo>
                    <a:pt x="1235" y="304"/>
                    <a:pt x="1233" y="301"/>
                    <a:pt x="1227" y="293"/>
                  </a:cubicBezTo>
                  <a:cubicBezTo>
                    <a:pt x="1221" y="284"/>
                    <a:pt x="1181" y="228"/>
                    <a:pt x="1129" y="181"/>
                  </a:cubicBezTo>
                  <a:cubicBezTo>
                    <a:pt x="1077" y="134"/>
                    <a:pt x="919" y="0"/>
                    <a:pt x="668" y="0"/>
                  </a:cubicBezTo>
                  <a:cubicBezTo>
                    <a:pt x="406" y="0"/>
                    <a:pt x="229" y="142"/>
                    <a:pt x="137" y="245"/>
                  </a:cubicBezTo>
                  <a:cubicBezTo>
                    <a:pt x="48" y="344"/>
                    <a:pt x="3" y="454"/>
                    <a:pt x="2" y="457"/>
                  </a:cubicBezTo>
                  <a:cubicBezTo>
                    <a:pt x="1" y="460"/>
                    <a:pt x="0" y="461"/>
                    <a:pt x="2" y="461"/>
                  </a:cubicBezTo>
                  <a:cubicBezTo>
                    <a:pt x="3" y="462"/>
                    <a:pt x="4" y="460"/>
                    <a:pt x="5" y="457"/>
                  </a:cubicBezTo>
                  <a:cubicBezTo>
                    <a:pt x="7" y="454"/>
                    <a:pt x="54" y="352"/>
                    <a:pt x="155" y="269"/>
                  </a:cubicBezTo>
                  <a:cubicBezTo>
                    <a:pt x="256" y="186"/>
                    <a:pt x="424" y="90"/>
                    <a:pt x="670" y="90"/>
                  </a:cubicBezTo>
                  <a:cubicBezTo>
                    <a:pt x="880" y="90"/>
                    <a:pt x="1031" y="165"/>
                    <a:pt x="1101" y="206"/>
                  </a:cubicBezTo>
                  <a:cubicBezTo>
                    <a:pt x="1170" y="248"/>
                    <a:pt x="1214" y="289"/>
                    <a:pt x="1224" y="298"/>
                  </a:cubicBezTo>
                  <a:cubicBezTo>
                    <a:pt x="1229" y="303"/>
                    <a:pt x="1232" y="306"/>
                    <a:pt x="1234" y="307"/>
                  </a:cubicBezTo>
                  <a:cubicBezTo>
                    <a:pt x="1235" y="308"/>
                    <a:pt x="1235" y="308"/>
                    <a:pt x="1236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E30D5D3-49A4-BB8C-7CF8-79A1E9AB1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8363" y="5708651"/>
              <a:ext cx="612775" cy="457200"/>
            </a:xfrm>
            <a:custGeom>
              <a:avLst/>
              <a:gdLst>
                <a:gd name="T0" fmla="*/ 13 w 1127"/>
                <a:gd name="T1" fmla="*/ 0 h 835"/>
                <a:gd name="T2" fmla="*/ 14 w 1127"/>
                <a:gd name="T3" fmla="*/ 0 h 835"/>
                <a:gd name="T4" fmla="*/ 15 w 1127"/>
                <a:gd name="T5" fmla="*/ 10 h 835"/>
                <a:gd name="T6" fmla="*/ 72 w 1127"/>
                <a:gd name="T7" fmla="*/ 265 h 835"/>
                <a:gd name="T8" fmla="*/ 431 w 1127"/>
                <a:gd name="T9" fmla="*/ 627 h 835"/>
                <a:gd name="T10" fmla="*/ 897 w 1127"/>
                <a:gd name="T11" fmla="*/ 712 h 835"/>
                <a:gd name="T12" fmla="*/ 1122 w 1127"/>
                <a:gd name="T13" fmla="*/ 648 h 835"/>
                <a:gd name="T14" fmla="*/ 1127 w 1127"/>
                <a:gd name="T15" fmla="*/ 647 h 835"/>
                <a:gd name="T16" fmla="*/ 1127 w 1127"/>
                <a:gd name="T17" fmla="*/ 647 h 835"/>
                <a:gd name="T18" fmla="*/ 1123 w 1127"/>
                <a:gd name="T19" fmla="*/ 651 h 835"/>
                <a:gd name="T20" fmla="*/ 1107 w 1127"/>
                <a:gd name="T21" fmla="*/ 664 h 835"/>
                <a:gd name="T22" fmla="*/ 969 w 1127"/>
                <a:gd name="T23" fmla="*/ 741 h 835"/>
                <a:gd name="T24" fmla="*/ 375 w 1127"/>
                <a:gd name="T25" fmla="*/ 712 h 835"/>
                <a:gd name="T26" fmla="*/ 25 w 1127"/>
                <a:gd name="T27" fmla="*/ 231 h 835"/>
                <a:gd name="T28" fmla="*/ 11 w 1127"/>
                <a:gd name="T29" fmla="*/ 6 h 835"/>
                <a:gd name="T30" fmla="*/ 12 w 1127"/>
                <a:gd name="T31" fmla="*/ 1 h 835"/>
                <a:gd name="T32" fmla="*/ 13 w 1127"/>
                <a:gd name="T33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7" h="835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4"/>
                    <a:pt x="15" y="10"/>
                  </a:cubicBezTo>
                  <a:cubicBezTo>
                    <a:pt x="15" y="14"/>
                    <a:pt x="9" y="136"/>
                    <a:pt x="72" y="265"/>
                  </a:cubicBezTo>
                  <a:cubicBezTo>
                    <a:pt x="136" y="397"/>
                    <a:pt x="249" y="536"/>
                    <a:pt x="431" y="627"/>
                  </a:cubicBezTo>
                  <a:cubicBezTo>
                    <a:pt x="603" y="713"/>
                    <a:pt x="771" y="725"/>
                    <a:pt x="897" y="712"/>
                  </a:cubicBezTo>
                  <a:cubicBezTo>
                    <a:pt x="1018" y="698"/>
                    <a:pt x="1111" y="653"/>
                    <a:pt x="1122" y="648"/>
                  </a:cubicBezTo>
                  <a:cubicBezTo>
                    <a:pt x="1126" y="647"/>
                    <a:pt x="1127" y="646"/>
                    <a:pt x="1127" y="647"/>
                  </a:cubicBezTo>
                  <a:cubicBezTo>
                    <a:pt x="1127" y="647"/>
                    <a:pt x="1127" y="647"/>
                    <a:pt x="1127" y="647"/>
                  </a:cubicBezTo>
                  <a:cubicBezTo>
                    <a:pt x="1127" y="648"/>
                    <a:pt x="1125" y="649"/>
                    <a:pt x="1123" y="651"/>
                  </a:cubicBezTo>
                  <a:cubicBezTo>
                    <a:pt x="1119" y="654"/>
                    <a:pt x="1114" y="659"/>
                    <a:pt x="1107" y="664"/>
                  </a:cubicBezTo>
                  <a:cubicBezTo>
                    <a:pt x="1092" y="675"/>
                    <a:pt x="1064" y="701"/>
                    <a:pt x="969" y="741"/>
                  </a:cubicBezTo>
                  <a:cubicBezTo>
                    <a:pt x="832" y="799"/>
                    <a:pt x="604" y="835"/>
                    <a:pt x="375" y="712"/>
                  </a:cubicBezTo>
                  <a:cubicBezTo>
                    <a:pt x="157" y="593"/>
                    <a:pt x="59" y="388"/>
                    <a:pt x="25" y="231"/>
                  </a:cubicBezTo>
                  <a:cubicBezTo>
                    <a:pt x="0" y="113"/>
                    <a:pt x="11" y="14"/>
                    <a:pt x="11" y="6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969DAB-B68F-73C8-1D5A-A9D246382C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9175" y="5591176"/>
              <a:ext cx="1784350" cy="554038"/>
            </a:xfrm>
            <a:custGeom>
              <a:avLst/>
              <a:gdLst>
                <a:gd name="T0" fmla="*/ 602 w 3275"/>
                <a:gd name="T1" fmla="*/ 0 h 1014"/>
                <a:gd name="T2" fmla="*/ 477 w 3275"/>
                <a:gd name="T3" fmla="*/ 267 h 1014"/>
                <a:gd name="T4" fmla="*/ 1268 w 3275"/>
                <a:gd name="T5" fmla="*/ 357 h 1014"/>
                <a:gd name="T6" fmla="*/ 1400 w 3275"/>
                <a:gd name="T7" fmla="*/ 439 h 1014"/>
                <a:gd name="T8" fmla="*/ 99 w 3275"/>
                <a:gd name="T9" fmla="*/ 0 h 1014"/>
                <a:gd name="T10" fmla="*/ 90 w 3275"/>
                <a:gd name="T11" fmla="*/ 180 h 1014"/>
                <a:gd name="T12" fmla="*/ 323 w 3275"/>
                <a:gd name="T13" fmla="*/ 0 h 1014"/>
                <a:gd name="T14" fmla="*/ 1030 w 3275"/>
                <a:gd name="T15" fmla="*/ 0 h 1014"/>
                <a:gd name="T16" fmla="*/ 824 w 3275"/>
                <a:gd name="T17" fmla="*/ 280 h 1014"/>
                <a:gd name="T18" fmla="*/ 879 w 3275"/>
                <a:gd name="T19" fmla="*/ 446 h 1014"/>
                <a:gd name="T20" fmla="*/ 1406 w 3275"/>
                <a:gd name="T21" fmla="*/ 874 h 1014"/>
                <a:gd name="T22" fmla="*/ 1312 w 3275"/>
                <a:gd name="T23" fmla="*/ 849 h 1014"/>
                <a:gd name="T24" fmla="*/ 1523 w 3275"/>
                <a:gd name="T25" fmla="*/ 898 h 1014"/>
                <a:gd name="T26" fmla="*/ 1407 w 3275"/>
                <a:gd name="T27" fmla="*/ 816 h 1014"/>
                <a:gd name="T28" fmla="*/ 2375 w 3275"/>
                <a:gd name="T29" fmla="*/ 280 h 1014"/>
                <a:gd name="T30" fmla="*/ 2516 w 3275"/>
                <a:gd name="T31" fmla="*/ 114 h 1014"/>
                <a:gd name="T32" fmla="*/ 2562 w 3275"/>
                <a:gd name="T33" fmla="*/ 280 h 1014"/>
                <a:gd name="T34" fmla="*/ 2406 w 3275"/>
                <a:gd name="T35" fmla="*/ 556 h 1014"/>
                <a:gd name="T36" fmla="*/ 2406 w 3275"/>
                <a:gd name="T37" fmla="*/ 790 h 1014"/>
                <a:gd name="T38" fmla="*/ 2573 w 3275"/>
                <a:gd name="T39" fmla="*/ 1008 h 1014"/>
                <a:gd name="T40" fmla="*/ 3214 w 3275"/>
                <a:gd name="T41" fmla="*/ 334 h 1014"/>
                <a:gd name="T42" fmla="*/ 3275 w 3275"/>
                <a:gd name="T43" fmla="*/ 285 h 1014"/>
                <a:gd name="T44" fmla="*/ 3273 w 3275"/>
                <a:gd name="T45" fmla="*/ 380 h 1014"/>
                <a:gd name="T46" fmla="*/ 3187 w 3275"/>
                <a:gd name="T47" fmla="*/ 247 h 1014"/>
                <a:gd name="T48" fmla="*/ 2798 w 3275"/>
                <a:gd name="T49" fmla="*/ 154 h 1014"/>
                <a:gd name="T50" fmla="*/ 2798 w 3275"/>
                <a:gd name="T51" fmla="*/ 439 h 1014"/>
                <a:gd name="T52" fmla="*/ 2870 w 3275"/>
                <a:gd name="T53" fmla="*/ 439 h 1014"/>
                <a:gd name="T54" fmla="*/ 2202 w 3275"/>
                <a:gd name="T55" fmla="*/ 583 h 1014"/>
                <a:gd name="T56" fmla="*/ 2063 w 3275"/>
                <a:gd name="T57" fmla="*/ 762 h 1014"/>
                <a:gd name="T58" fmla="*/ 2261 w 3275"/>
                <a:gd name="T59" fmla="*/ 1007 h 1014"/>
                <a:gd name="T60" fmla="*/ 2234 w 3275"/>
                <a:gd name="T61" fmla="*/ 940 h 1014"/>
                <a:gd name="T62" fmla="*/ 2268 w 3275"/>
                <a:gd name="T63" fmla="*/ 689 h 1014"/>
                <a:gd name="T64" fmla="*/ 1859 w 3275"/>
                <a:gd name="T65" fmla="*/ 154 h 1014"/>
                <a:gd name="T66" fmla="*/ 1859 w 3275"/>
                <a:gd name="T67" fmla="*/ 439 h 1014"/>
                <a:gd name="T68" fmla="*/ 1931 w 3275"/>
                <a:gd name="T69" fmla="*/ 439 h 1014"/>
                <a:gd name="T70" fmla="*/ 1615 w 3275"/>
                <a:gd name="T71" fmla="*/ 439 h 1014"/>
                <a:gd name="T72" fmla="*/ 1700 w 3275"/>
                <a:gd name="T73" fmla="*/ 221 h 1014"/>
                <a:gd name="T74" fmla="*/ 1495 w 3275"/>
                <a:gd name="T75" fmla="*/ 226 h 1014"/>
                <a:gd name="T76" fmla="*/ 1608 w 3275"/>
                <a:gd name="T77" fmla="*/ 230 h 1014"/>
                <a:gd name="T78" fmla="*/ 1614 w 3275"/>
                <a:gd name="T79" fmla="*/ 436 h 1014"/>
                <a:gd name="T80" fmla="*/ 1534 w 3275"/>
                <a:gd name="T81" fmla="*/ 342 h 1014"/>
                <a:gd name="T82" fmla="*/ 1871 w 3275"/>
                <a:gd name="T83" fmla="*/ 790 h 1014"/>
                <a:gd name="T84" fmla="*/ 1666 w 3275"/>
                <a:gd name="T85" fmla="*/ 795 h 1014"/>
                <a:gd name="T86" fmla="*/ 1779 w 3275"/>
                <a:gd name="T87" fmla="*/ 799 h 1014"/>
                <a:gd name="T88" fmla="*/ 1785 w 3275"/>
                <a:gd name="T89" fmla="*/ 1005 h 1014"/>
                <a:gd name="T90" fmla="*/ 1871 w 3275"/>
                <a:gd name="T91" fmla="*/ 928 h 1014"/>
                <a:gd name="T92" fmla="*/ 1779 w 3275"/>
                <a:gd name="T93" fmla="*/ 854 h 1014"/>
                <a:gd name="T94" fmla="*/ 2026 w 3275"/>
                <a:gd name="T95" fmla="*/ 606 h 1014"/>
                <a:gd name="T96" fmla="*/ 1030 w 3275"/>
                <a:gd name="T97" fmla="*/ 740 h 1014"/>
                <a:gd name="T98" fmla="*/ 1030 w 3275"/>
                <a:gd name="T99" fmla="*/ 1008 h 1014"/>
                <a:gd name="T100" fmla="*/ 1267 w 3275"/>
                <a:gd name="T101" fmla="*/ 1008 h 1014"/>
                <a:gd name="T102" fmla="*/ 2058 w 3275"/>
                <a:gd name="T103" fmla="*/ 482 h 1014"/>
                <a:gd name="T104" fmla="*/ 2183 w 3275"/>
                <a:gd name="T105" fmla="*/ 365 h 1014"/>
                <a:gd name="T106" fmla="*/ 2327 w 3275"/>
                <a:gd name="T107" fmla="*/ 231 h 1014"/>
                <a:gd name="T108" fmla="*/ 2363 w 3275"/>
                <a:gd name="T109" fmla="*/ 112 h 1014"/>
                <a:gd name="T110" fmla="*/ 2075 w 3275"/>
                <a:gd name="T111" fmla="*/ 231 h 1014"/>
                <a:gd name="T112" fmla="*/ 2058 w 3275"/>
                <a:gd name="T113" fmla="*/ 482 h 1014"/>
                <a:gd name="T114" fmla="*/ 2166 w 3275"/>
                <a:gd name="T115" fmla="*/ 233 h 1014"/>
                <a:gd name="T116" fmla="*/ 2208 w 3275"/>
                <a:gd name="T117" fmla="*/ 444 h 1014"/>
                <a:gd name="T118" fmla="*/ 2155 w 3275"/>
                <a:gd name="T119" fmla="*/ 439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75" h="1014">
                  <a:moveTo>
                    <a:pt x="575" y="439"/>
                  </a:moveTo>
                  <a:cubicBezTo>
                    <a:pt x="575" y="266"/>
                    <a:pt x="575" y="266"/>
                    <a:pt x="575" y="266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439"/>
                    <a:pt x="477" y="439"/>
                    <a:pt x="477" y="439"/>
                  </a:cubicBezTo>
                  <a:lnTo>
                    <a:pt x="575" y="439"/>
                  </a:lnTo>
                  <a:close/>
                  <a:moveTo>
                    <a:pt x="1400" y="357"/>
                  </a:moveTo>
                  <a:cubicBezTo>
                    <a:pt x="1268" y="357"/>
                    <a:pt x="1268" y="357"/>
                    <a:pt x="1268" y="357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439"/>
                    <a:pt x="1170" y="439"/>
                    <a:pt x="1170" y="439"/>
                  </a:cubicBezTo>
                  <a:cubicBezTo>
                    <a:pt x="1400" y="439"/>
                    <a:pt x="1400" y="439"/>
                    <a:pt x="1400" y="439"/>
                  </a:cubicBezTo>
                  <a:lnTo>
                    <a:pt x="1400" y="357"/>
                  </a:lnTo>
                  <a:close/>
                  <a:moveTo>
                    <a:pt x="234" y="252"/>
                  </a:moveTo>
                  <a:cubicBezTo>
                    <a:pt x="203" y="190"/>
                    <a:pt x="105" y="11"/>
                    <a:pt x="100" y="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90" y="439"/>
                    <a:pt x="90" y="439"/>
                    <a:pt x="90" y="439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122" y="241"/>
                    <a:pt x="227" y="428"/>
                    <a:pt x="233" y="437"/>
                  </a:cubicBezTo>
                  <a:cubicBezTo>
                    <a:pt x="234" y="439"/>
                    <a:pt x="234" y="439"/>
                    <a:pt x="234" y="439"/>
                  </a:cubicBezTo>
                  <a:cubicBezTo>
                    <a:pt x="323" y="439"/>
                    <a:pt x="323" y="439"/>
                    <a:pt x="323" y="439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234" y="252"/>
                  </a:lnTo>
                  <a:close/>
                  <a:moveTo>
                    <a:pt x="1030" y="285"/>
                  </a:moveTo>
                  <a:cubicBezTo>
                    <a:pt x="1030" y="0"/>
                    <a:pt x="1030" y="0"/>
                    <a:pt x="1030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36" y="281"/>
                    <a:pt x="936" y="281"/>
                    <a:pt x="936" y="281"/>
                  </a:cubicBezTo>
                  <a:cubicBezTo>
                    <a:pt x="936" y="339"/>
                    <a:pt x="920" y="362"/>
                    <a:pt x="880" y="362"/>
                  </a:cubicBezTo>
                  <a:cubicBezTo>
                    <a:pt x="840" y="362"/>
                    <a:pt x="824" y="339"/>
                    <a:pt x="824" y="28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726" y="286"/>
                    <a:pt x="726" y="286"/>
                    <a:pt x="726" y="286"/>
                  </a:cubicBezTo>
                  <a:cubicBezTo>
                    <a:pt x="726" y="392"/>
                    <a:pt x="778" y="446"/>
                    <a:pt x="879" y="446"/>
                  </a:cubicBezTo>
                  <a:cubicBezTo>
                    <a:pt x="981" y="446"/>
                    <a:pt x="1030" y="394"/>
                    <a:pt x="1030" y="285"/>
                  </a:cubicBezTo>
                  <a:moveTo>
                    <a:pt x="1520" y="903"/>
                  </a:moveTo>
                  <a:cubicBezTo>
                    <a:pt x="1508" y="921"/>
                    <a:pt x="1486" y="941"/>
                    <a:pt x="1457" y="941"/>
                  </a:cubicBezTo>
                  <a:cubicBezTo>
                    <a:pt x="1427" y="941"/>
                    <a:pt x="1410" y="919"/>
                    <a:pt x="1406" y="874"/>
                  </a:cubicBezTo>
                  <a:cubicBezTo>
                    <a:pt x="1580" y="874"/>
                    <a:pt x="1580" y="874"/>
                    <a:pt x="1580" y="874"/>
                  </a:cubicBezTo>
                  <a:cubicBezTo>
                    <a:pt x="1580" y="854"/>
                    <a:pt x="1580" y="854"/>
                    <a:pt x="1580" y="854"/>
                  </a:cubicBezTo>
                  <a:cubicBezTo>
                    <a:pt x="1580" y="745"/>
                    <a:pt x="1533" y="682"/>
                    <a:pt x="1451" y="682"/>
                  </a:cubicBezTo>
                  <a:cubicBezTo>
                    <a:pt x="1387" y="682"/>
                    <a:pt x="1312" y="726"/>
                    <a:pt x="1312" y="849"/>
                  </a:cubicBezTo>
                  <a:cubicBezTo>
                    <a:pt x="1312" y="952"/>
                    <a:pt x="1365" y="1014"/>
                    <a:pt x="1453" y="1014"/>
                  </a:cubicBezTo>
                  <a:cubicBezTo>
                    <a:pt x="1506" y="1014"/>
                    <a:pt x="1547" y="993"/>
                    <a:pt x="1578" y="948"/>
                  </a:cubicBezTo>
                  <a:cubicBezTo>
                    <a:pt x="1580" y="945"/>
                    <a:pt x="1580" y="945"/>
                    <a:pt x="1580" y="945"/>
                  </a:cubicBezTo>
                  <a:cubicBezTo>
                    <a:pt x="1523" y="898"/>
                    <a:pt x="1523" y="898"/>
                    <a:pt x="1523" y="898"/>
                  </a:cubicBezTo>
                  <a:lnTo>
                    <a:pt x="1520" y="903"/>
                  </a:lnTo>
                  <a:close/>
                  <a:moveTo>
                    <a:pt x="1451" y="758"/>
                  </a:moveTo>
                  <a:cubicBezTo>
                    <a:pt x="1460" y="758"/>
                    <a:pt x="1487" y="758"/>
                    <a:pt x="1492" y="816"/>
                  </a:cubicBezTo>
                  <a:cubicBezTo>
                    <a:pt x="1407" y="816"/>
                    <a:pt x="1407" y="816"/>
                    <a:pt x="1407" y="816"/>
                  </a:cubicBezTo>
                  <a:cubicBezTo>
                    <a:pt x="1412" y="778"/>
                    <a:pt x="1427" y="758"/>
                    <a:pt x="1451" y="758"/>
                  </a:cubicBezTo>
                  <a:moveTo>
                    <a:pt x="2516" y="114"/>
                  </a:moveTo>
                  <a:cubicBezTo>
                    <a:pt x="2476" y="114"/>
                    <a:pt x="2442" y="127"/>
                    <a:pt x="2418" y="152"/>
                  </a:cubicBezTo>
                  <a:cubicBezTo>
                    <a:pt x="2389" y="181"/>
                    <a:pt x="2375" y="224"/>
                    <a:pt x="2375" y="280"/>
                  </a:cubicBezTo>
                  <a:cubicBezTo>
                    <a:pt x="2375" y="402"/>
                    <a:pt x="2448" y="446"/>
                    <a:pt x="2516" y="446"/>
                  </a:cubicBezTo>
                  <a:cubicBezTo>
                    <a:pt x="2584" y="446"/>
                    <a:pt x="2657" y="402"/>
                    <a:pt x="2657" y="280"/>
                  </a:cubicBezTo>
                  <a:cubicBezTo>
                    <a:pt x="2657" y="224"/>
                    <a:pt x="2643" y="181"/>
                    <a:pt x="2614" y="152"/>
                  </a:cubicBezTo>
                  <a:cubicBezTo>
                    <a:pt x="2589" y="127"/>
                    <a:pt x="2555" y="114"/>
                    <a:pt x="2516" y="114"/>
                  </a:cubicBezTo>
                  <a:moveTo>
                    <a:pt x="2516" y="370"/>
                  </a:moveTo>
                  <a:cubicBezTo>
                    <a:pt x="2496" y="370"/>
                    <a:pt x="2470" y="361"/>
                    <a:pt x="2470" y="280"/>
                  </a:cubicBezTo>
                  <a:cubicBezTo>
                    <a:pt x="2470" y="219"/>
                    <a:pt x="2484" y="191"/>
                    <a:pt x="2516" y="191"/>
                  </a:cubicBezTo>
                  <a:cubicBezTo>
                    <a:pt x="2536" y="191"/>
                    <a:pt x="2562" y="200"/>
                    <a:pt x="2562" y="280"/>
                  </a:cubicBezTo>
                  <a:cubicBezTo>
                    <a:pt x="2562" y="342"/>
                    <a:pt x="2548" y="370"/>
                    <a:pt x="2516" y="370"/>
                  </a:cubicBezTo>
                  <a:moveTo>
                    <a:pt x="2494" y="682"/>
                  </a:moveTo>
                  <a:cubicBezTo>
                    <a:pt x="2456" y="682"/>
                    <a:pt x="2425" y="702"/>
                    <a:pt x="2406" y="723"/>
                  </a:cubicBezTo>
                  <a:cubicBezTo>
                    <a:pt x="2406" y="556"/>
                    <a:pt x="2406" y="556"/>
                    <a:pt x="2406" y="556"/>
                  </a:cubicBezTo>
                  <a:cubicBezTo>
                    <a:pt x="2310" y="569"/>
                    <a:pt x="2310" y="569"/>
                    <a:pt x="2310" y="569"/>
                  </a:cubicBezTo>
                  <a:cubicBezTo>
                    <a:pt x="2310" y="1008"/>
                    <a:pt x="2310" y="1008"/>
                    <a:pt x="2310" y="1008"/>
                  </a:cubicBezTo>
                  <a:cubicBezTo>
                    <a:pt x="2406" y="1008"/>
                    <a:pt x="2406" y="1008"/>
                    <a:pt x="2406" y="1008"/>
                  </a:cubicBezTo>
                  <a:cubicBezTo>
                    <a:pt x="2406" y="790"/>
                    <a:pt x="2406" y="790"/>
                    <a:pt x="2406" y="790"/>
                  </a:cubicBezTo>
                  <a:cubicBezTo>
                    <a:pt x="2425" y="773"/>
                    <a:pt x="2441" y="765"/>
                    <a:pt x="2455" y="765"/>
                  </a:cubicBezTo>
                  <a:cubicBezTo>
                    <a:pt x="2467" y="765"/>
                    <a:pt x="2478" y="768"/>
                    <a:pt x="2478" y="796"/>
                  </a:cubicBezTo>
                  <a:cubicBezTo>
                    <a:pt x="2478" y="1008"/>
                    <a:pt x="2478" y="1008"/>
                    <a:pt x="2478" y="1008"/>
                  </a:cubicBezTo>
                  <a:cubicBezTo>
                    <a:pt x="2573" y="1008"/>
                    <a:pt x="2573" y="1008"/>
                    <a:pt x="2573" y="1008"/>
                  </a:cubicBezTo>
                  <a:cubicBezTo>
                    <a:pt x="2573" y="768"/>
                    <a:pt x="2573" y="768"/>
                    <a:pt x="2573" y="768"/>
                  </a:cubicBezTo>
                  <a:cubicBezTo>
                    <a:pt x="2573" y="712"/>
                    <a:pt x="2546" y="682"/>
                    <a:pt x="2494" y="682"/>
                  </a:cubicBezTo>
                  <a:moveTo>
                    <a:pt x="3217" y="330"/>
                  </a:moveTo>
                  <a:cubicBezTo>
                    <a:pt x="3214" y="334"/>
                    <a:pt x="3214" y="334"/>
                    <a:pt x="3214" y="334"/>
                  </a:cubicBezTo>
                  <a:cubicBezTo>
                    <a:pt x="3203" y="353"/>
                    <a:pt x="3180" y="372"/>
                    <a:pt x="3152" y="372"/>
                  </a:cubicBezTo>
                  <a:cubicBezTo>
                    <a:pt x="3121" y="372"/>
                    <a:pt x="3105" y="350"/>
                    <a:pt x="3101" y="306"/>
                  </a:cubicBezTo>
                  <a:cubicBezTo>
                    <a:pt x="3275" y="306"/>
                    <a:pt x="3275" y="306"/>
                    <a:pt x="3275" y="306"/>
                  </a:cubicBezTo>
                  <a:cubicBezTo>
                    <a:pt x="3275" y="285"/>
                    <a:pt x="3275" y="285"/>
                    <a:pt x="3275" y="285"/>
                  </a:cubicBezTo>
                  <a:cubicBezTo>
                    <a:pt x="3275" y="176"/>
                    <a:pt x="3227" y="114"/>
                    <a:pt x="3145" y="114"/>
                  </a:cubicBezTo>
                  <a:cubicBezTo>
                    <a:pt x="3081" y="114"/>
                    <a:pt x="3007" y="157"/>
                    <a:pt x="3007" y="280"/>
                  </a:cubicBezTo>
                  <a:cubicBezTo>
                    <a:pt x="3007" y="384"/>
                    <a:pt x="3060" y="446"/>
                    <a:pt x="3148" y="446"/>
                  </a:cubicBezTo>
                  <a:cubicBezTo>
                    <a:pt x="3201" y="446"/>
                    <a:pt x="3242" y="424"/>
                    <a:pt x="3273" y="380"/>
                  </a:cubicBezTo>
                  <a:cubicBezTo>
                    <a:pt x="3275" y="376"/>
                    <a:pt x="3275" y="376"/>
                    <a:pt x="3275" y="376"/>
                  </a:cubicBezTo>
                  <a:lnTo>
                    <a:pt x="3217" y="330"/>
                  </a:lnTo>
                  <a:close/>
                  <a:moveTo>
                    <a:pt x="3145" y="189"/>
                  </a:moveTo>
                  <a:cubicBezTo>
                    <a:pt x="3154" y="189"/>
                    <a:pt x="3181" y="189"/>
                    <a:pt x="3187" y="247"/>
                  </a:cubicBezTo>
                  <a:cubicBezTo>
                    <a:pt x="3102" y="247"/>
                    <a:pt x="3102" y="247"/>
                    <a:pt x="3102" y="247"/>
                  </a:cubicBezTo>
                  <a:cubicBezTo>
                    <a:pt x="3107" y="210"/>
                    <a:pt x="3122" y="189"/>
                    <a:pt x="3145" y="189"/>
                  </a:cubicBezTo>
                  <a:moveTo>
                    <a:pt x="2886" y="114"/>
                  </a:moveTo>
                  <a:cubicBezTo>
                    <a:pt x="2848" y="114"/>
                    <a:pt x="2817" y="134"/>
                    <a:pt x="2798" y="154"/>
                  </a:cubicBezTo>
                  <a:cubicBezTo>
                    <a:pt x="2798" y="120"/>
                    <a:pt x="2798" y="120"/>
                    <a:pt x="2798" y="120"/>
                  </a:cubicBezTo>
                  <a:cubicBezTo>
                    <a:pt x="2702" y="120"/>
                    <a:pt x="2702" y="120"/>
                    <a:pt x="2702" y="120"/>
                  </a:cubicBezTo>
                  <a:cubicBezTo>
                    <a:pt x="2702" y="439"/>
                    <a:pt x="2702" y="439"/>
                    <a:pt x="2702" y="439"/>
                  </a:cubicBezTo>
                  <a:cubicBezTo>
                    <a:pt x="2798" y="439"/>
                    <a:pt x="2798" y="439"/>
                    <a:pt x="2798" y="439"/>
                  </a:cubicBezTo>
                  <a:cubicBezTo>
                    <a:pt x="2798" y="221"/>
                    <a:pt x="2798" y="221"/>
                    <a:pt x="2798" y="221"/>
                  </a:cubicBezTo>
                  <a:cubicBezTo>
                    <a:pt x="2817" y="204"/>
                    <a:pt x="2833" y="196"/>
                    <a:pt x="2847" y="196"/>
                  </a:cubicBezTo>
                  <a:cubicBezTo>
                    <a:pt x="2859" y="196"/>
                    <a:pt x="2870" y="200"/>
                    <a:pt x="2870" y="227"/>
                  </a:cubicBezTo>
                  <a:cubicBezTo>
                    <a:pt x="2870" y="439"/>
                    <a:pt x="2870" y="439"/>
                    <a:pt x="2870" y="439"/>
                  </a:cubicBezTo>
                  <a:cubicBezTo>
                    <a:pt x="2965" y="439"/>
                    <a:pt x="2965" y="439"/>
                    <a:pt x="2965" y="439"/>
                  </a:cubicBezTo>
                  <a:cubicBezTo>
                    <a:pt x="2965" y="200"/>
                    <a:pt x="2965" y="200"/>
                    <a:pt x="2965" y="200"/>
                  </a:cubicBezTo>
                  <a:cubicBezTo>
                    <a:pt x="2965" y="143"/>
                    <a:pt x="2938" y="114"/>
                    <a:pt x="2886" y="114"/>
                  </a:cubicBezTo>
                  <a:moveTo>
                    <a:pt x="2202" y="583"/>
                  </a:moveTo>
                  <a:cubicBezTo>
                    <a:pt x="2107" y="596"/>
                    <a:pt x="2107" y="596"/>
                    <a:pt x="2107" y="596"/>
                  </a:cubicBezTo>
                  <a:cubicBezTo>
                    <a:pt x="2107" y="689"/>
                    <a:pt x="2107" y="689"/>
                    <a:pt x="2107" y="689"/>
                  </a:cubicBezTo>
                  <a:cubicBezTo>
                    <a:pt x="2063" y="689"/>
                    <a:pt x="2063" y="689"/>
                    <a:pt x="2063" y="689"/>
                  </a:cubicBezTo>
                  <a:cubicBezTo>
                    <a:pt x="2063" y="762"/>
                    <a:pt x="2063" y="762"/>
                    <a:pt x="2063" y="762"/>
                  </a:cubicBezTo>
                  <a:cubicBezTo>
                    <a:pt x="2107" y="762"/>
                    <a:pt x="2107" y="762"/>
                    <a:pt x="2107" y="762"/>
                  </a:cubicBezTo>
                  <a:cubicBezTo>
                    <a:pt x="2107" y="926"/>
                    <a:pt x="2107" y="926"/>
                    <a:pt x="2107" y="926"/>
                  </a:cubicBezTo>
                  <a:cubicBezTo>
                    <a:pt x="2107" y="989"/>
                    <a:pt x="2133" y="1012"/>
                    <a:pt x="2206" y="1012"/>
                  </a:cubicBezTo>
                  <a:cubicBezTo>
                    <a:pt x="2225" y="1012"/>
                    <a:pt x="2254" y="1009"/>
                    <a:pt x="2261" y="1007"/>
                  </a:cubicBezTo>
                  <a:cubicBezTo>
                    <a:pt x="2264" y="1006"/>
                    <a:pt x="2264" y="1006"/>
                    <a:pt x="2264" y="1006"/>
                  </a:cubicBezTo>
                  <a:cubicBezTo>
                    <a:pt x="2264" y="934"/>
                    <a:pt x="2264" y="934"/>
                    <a:pt x="2264" y="934"/>
                  </a:cubicBezTo>
                  <a:cubicBezTo>
                    <a:pt x="2257" y="937"/>
                    <a:pt x="2257" y="937"/>
                    <a:pt x="2257" y="937"/>
                  </a:cubicBezTo>
                  <a:cubicBezTo>
                    <a:pt x="2254" y="938"/>
                    <a:pt x="2242" y="940"/>
                    <a:pt x="2234" y="940"/>
                  </a:cubicBezTo>
                  <a:cubicBezTo>
                    <a:pt x="2207" y="940"/>
                    <a:pt x="2202" y="933"/>
                    <a:pt x="2202" y="904"/>
                  </a:cubicBezTo>
                  <a:cubicBezTo>
                    <a:pt x="2202" y="762"/>
                    <a:pt x="2202" y="762"/>
                    <a:pt x="2202" y="762"/>
                  </a:cubicBezTo>
                  <a:cubicBezTo>
                    <a:pt x="2268" y="762"/>
                    <a:pt x="2268" y="762"/>
                    <a:pt x="2268" y="762"/>
                  </a:cubicBezTo>
                  <a:cubicBezTo>
                    <a:pt x="2268" y="689"/>
                    <a:pt x="2268" y="689"/>
                    <a:pt x="2268" y="689"/>
                  </a:cubicBezTo>
                  <a:cubicBezTo>
                    <a:pt x="2202" y="689"/>
                    <a:pt x="2202" y="689"/>
                    <a:pt x="2202" y="689"/>
                  </a:cubicBezTo>
                  <a:lnTo>
                    <a:pt x="2202" y="583"/>
                  </a:lnTo>
                  <a:close/>
                  <a:moveTo>
                    <a:pt x="1946" y="114"/>
                  </a:moveTo>
                  <a:cubicBezTo>
                    <a:pt x="1908" y="114"/>
                    <a:pt x="1877" y="134"/>
                    <a:pt x="1859" y="154"/>
                  </a:cubicBezTo>
                  <a:cubicBezTo>
                    <a:pt x="1859" y="120"/>
                    <a:pt x="1859" y="120"/>
                    <a:pt x="1859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439"/>
                    <a:pt x="1763" y="439"/>
                    <a:pt x="1763" y="439"/>
                  </a:cubicBezTo>
                  <a:cubicBezTo>
                    <a:pt x="1859" y="439"/>
                    <a:pt x="1859" y="439"/>
                    <a:pt x="1859" y="439"/>
                  </a:cubicBezTo>
                  <a:cubicBezTo>
                    <a:pt x="1859" y="221"/>
                    <a:pt x="1859" y="221"/>
                    <a:pt x="1859" y="221"/>
                  </a:cubicBezTo>
                  <a:cubicBezTo>
                    <a:pt x="1877" y="204"/>
                    <a:pt x="1894" y="196"/>
                    <a:pt x="1908" y="196"/>
                  </a:cubicBezTo>
                  <a:cubicBezTo>
                    <a:pt x="1920" y="196"/>
                    <a:pt x="1931" y="200"/>
                    <a:pt x="1931" y="227"/>
                  </a:cubicBezTo>
                  <a:cubicBezTo>
                    <a:pt x="1931" y="439"/>
                    <a:pt x="1931" y="439"/>
                    <a:pt x="1931" y="439"/>
                  </a:cubicBezTo>
                  <a:cubicBezTo>
                    <a:pt x="2026" y="439"/>
                    <a:pt x="2026" y="439"/>
                    <a:pt x="2026" y="439"/>
                  </a:cubicBezTo>
                  <a:cubicBezTo>
                    <a:pt x="2026" y="200"/>
                    <a:pt x="2026" y="200"/>
                    <a:pt x="2026" y="200"/>
                  </a:cubicBezTo>
                  <a:cubicBezTo>
                    <a:pt x="2026" y="143"/>
                    <a:pt x="1998" y="114"/>
                    <a:pt x="1946" y="114"/>
                  </a:cubicBezTo>
                  <a:moveTo>
                    <a:pt x="1615" y="439"/>
                  </a:moveTo>
                  <a:cubicBezTo>
                    <a:pt x="1710" y="439"/>
                    <a:pt x="1710" y="439"/>
                    <a:pt x="1710" y="439"/>
                  </a:cubicBezTo>
                  <a:cubicBezTo>
                    <a:pt x="1708" y="433"/>
                    <a:pt x="1708" y="433"/>
                    <a:pt x="1708" y="433"/>
                  </a:cubicBezTo>
                  <a:cubicBezTo>
                    <a:pt x="1702" y="419"/>
                    <a:pt x="1700" y="398"/>
                    <a:pt x="1700" y="359"/>
                  </a:cubicBezTo>
                  <a:cubicBezTo>
                    <a:pt x="1700" y="221"/>
                    <a:pt x="1700" y="221"/>
                    <a:pt x="1700" y="221"/>
                  </a:cubicBezTo>
                  <a:cubicBezTo>
                    <a:pt x="1700" y="148"/>
                    <a:pt x="1668" y="114"/>
                    <a:pt x="1597" y="114"/>
                  </a:cubicBezTo>
                  <a:cubicBezTo>
                    <a:pt x="1542" y="114"/>
                    <a:pt x="1492" y="131"/>
                    <a:pt x="1454" y="165"/>
                  </a:cubicBezTo>
                  <a:cubicBezTo>
                    <a:pt x="1450" y="168"/>
                    <a:pt x="1450" y="168"/>
                    <a:pt x="1450" y="168"/>
                  </a:cubicBezTo>
                  <a:cubicBezTo>
                    <a:pt x="1495" y="226"/>
                    <a:pt x="1495" y="226"/>
                    <a:pt x="1495" y="226"/>
                  </a:cubicBezTo>
                  <a:cubicBezTo>
                    <a:pt x="1499" y="223"/>
                    <a:pt x="1499" y="223"/>
                    <a:pt x="1499" y="223"/>
                  </a:cubicBezTo>
                  <a:cubicBezTo>
                    <a:pt x="1515" y="211"/>
                    <a:pt x="1548" y="191"/>
                    <a:pt x="1581" y="191"/>
                  </a:cubicBezTo>
                  <a:cubicBezTo>
                    <a:pt x="1600" y="191"/>
                    <a:pt x="1608" y="199"/>
                    <a:pt x="1608" y="221"/>
                  </a:cubicBezTo>
                  <a:cubicBezTo>
                    <a:pt x="1608" y="230"/>
                    <a:pt x="1608" y="230"/>
                    <a:pt x="1608" y="230"/>
                  </a:cubicBezTo>
                  <a:cubicBezTo>
                    <a:pt x="1495" y="251"/>
                    <a:pt x="1441" y="293"/>
                    <a:pt x="1441" y="357"/>
                  </a:cubicBezTo>
                  <a:cubicBezTo>
                    <a:pt x="1441" y="412"/>
                    <a:pt x="1470" y="443"/>
                    <a:pt x="1521" y="443"/>
                  </a:cubicBezTo>
                  <a:cubicBezTo>
                    <a:pt x="1556" y="443"/>
                    <a:pt x="1585" y="431"/>
                    <a:pt x="1608" y="405"/>
                  </a:cubicBezTo>
                  <a:cubicBezTo>
                    <a:pt x="1609" y="419"/>
                    <a:pt x="1611" y="428"/>
                    <a:pt x="1614" y="436"/>
                  </a:cubicBezTo>
                  <a:lnTo>
                    <a:pt x="1615" y="439"/>
                  </a:lnTo>
                  <a:close/>
                  <a:moveTo>
                    <a:pt x="1608" y="346"/>
                  </a:moveTo>
                  <a:cubicBezTo>
                    <a:pt x="1592" y="360"/>
                    <a:pt x="1575" y="367"/>
                    <a:pt x="1558" y="367"/>
                  </a:cubicBezTo>
                  <a:cubicBezTo>
                    <a:pt x="1542" y="367"/>
                    <a:pt x="1534" y="358"/>
                    <a:pt x="1534" y="342"/>
                  </a:cubicBezTo>
                  <a:cubicBezTo>
                    <a:pt x="1534" y="323"/>
                    <a:pt x="1542" y="301"/>
                    <a:pt x="1608" y="285"/>
                  </a:cubicBezTo>
                  <a:lnTo>
                    <a:pt x="1608" y="346"/>
                  </a:lnTo>
                  <a:close/>
                  <a:moveTo>
                    <a:pt x="1871" y="928"/>
                  </a:moveTo>
                  <a:cubicBezTo>
                    <a:pt x="1871" y="790"/>
                    <a:pt x="1871" y="790"/>
                    <a:pt x="1871" y="790"/>
                  </a:cubicBezTo>
                  <a:cubicBezTo>
                    <a:pt x="1871" y="716"/>
                    <a:pt x="1839" y="682"/>
                    <a:pt x="1768" y="682"/>
                  </a:cubicBezTo>
                  <a:cubicBezTo>
                    <a:pt x="1713" y="682"/>
                    <a:pt x="1663" y="700"/>
                    <a:pt x="1625" y="733"/>
                  </a:cubicBezTo>
                  <a:cubicBezTo>
                    <a:pt x="1621" y="736"/>
                    <a:pt x="1621" y="736"/>
                    <a:pt x="1621" y="736"/>
                  </a:cubicBezTo>
                  <a:cubicBezTo>
                    <a:pt x="1666" y="795"/>
                    <a:pt x="1666" y="795"/>
                    <a:pt x="1666" y="795"/>
                  </a:cubicBezTo>
                  <a:cubicBezTo>
                    <a:pt x="1670" y="792"/>
                    <a:pt x="1670" y="792"/>
                    <a:pt x="1670" y="792"/>
                  </a:cubicBezTo>
                  <a:cubicBezTo>
                    <a:pt x="1686" y="780"/>
                    <a:pt x="1719" y="759"/>
                    <a:pt x="1752" y="759"/>
                  </a:cubicBezTo>
                  <a:cubicBezTo>
                    <a:pt x="1771" y="759"/>
                    <a:pt x="1779" y="768"/>
                    <a:pt x="1779" y="790"/>
                  </a:cubicBezTo>
                  <a:cubicBezTo>
                    <a:pt x="1779" y="799"/>
                    <a:pt x="1779" y="799"/>
                    <a:pt x="1779" y="799"/>
                  </a:cubicBezTo>
                  <a:cubicBezTo>
                    <a:pt x="1666" y="820"/>
                    <a:pt x="1612" y="861"/>
                    <a:pt x="1612" y="926"/>
                  </a:cubicBezTo>
                  <a:cubicBezTo>
                    <a:pt x="1612" y="980"/>
                    <a:pt x="1641" y="1012"/>
                    <a:pt x="1692" y="1012"/>
                  </a:cubicBezTo>
                  <a:cubicBezTo>
                    <a:pt x="1727" y="1012"/>
                    <a:pt x="1756" y="999"/>
                    <a:pt x="1779" y="974"/>
                  </a:cubicBezTo>
                  <a:cubicBezTo>
                    <a:pt x="1780" y="987"/>
                    <a:pt x="1782" y="997"/>
                    <a:pt x="1785" y="1005"/>
                  </a:cubicBezTo>
                  <a:cubicBezTo>
                    <a:pt x="1786" y="1008"/>
                    <a:pt x="1786" y="1008"/>
                    <a:pt x="1786" y="1008"/>
                  </a:cubicBezTo>
                  <a:cubicBezTo>
                    <a:pt x="1881" y="1008"/>
                    <a:pt x="1881" y="1008"/>
                    <a:pt x="1881" y="1008"/>
                  </a:cubicBezTo>
                  <a:cubicBezTo>
                    <a:pt x="1879" y="1002"/>
                    <a:pt x="1879" y="1002"/>
                    <a:pt x="1879" y="1002"/>
                  </a:cubicBezTo>
                  <a:cubicBezTo>
                    <a:pt x="1873" y="987"/>
                    <a:pt x="1871" y="967"/>
                    <a:pt x="1871" y="928"/>
                  </a:cubicBezTo>
                  <a:moveTo>
                    <a:pt x="1779" y="915"/>
                  </a:moveTo>
                  <a:cubicBezTo>
                    <a:pt x="1763" y="929"/>
                    <a:pt x="1746" y="936"/>
                    <a:pt x="1729" y="936"/>
                  </a:cubicBezTo>
                  <a:cubicBezTo>
                    <a:pt x="1713" y="936"/>
                    <a:pt x="1705" y="927"/>
                    <a:pt x="1705" y="910"/>
                  </a:cubicBezTo>
                  <a:cubicBezTo>
                    <a:pt x="1705" y="892"/>
                    <a:pt x="1713" y="869"/>
                    <a:pt x="1779" y="854"/>
                  </a:cubicBezTo>
                  <a:lnTo>
                    <a:pt x="1779" y="915"/>
                  </a:lnTo>
                  <a:close/>
                  <a:moveTo>
                    <a:pt x="1930" y="1008"/>
                  </a:moveTo>
                  <a:cubicBezTo>
                    <a:pt x="2026" y="1008"/>
                    <a:pt x="2026" y="1008"/>
                    <a:pt x="2026" y="1008"/>
                  </a:cubicBezTo>
                  <a:cubicBezTo>
                    <a:pt x="2026" y="606"/>
                    <a:pt x="2026" y="606"/>
                    <a:pt x="2026" y="606"/>
                  </a:cubicBezTo>
                  <a:cubicBezTo>
                    <a:pt x="1930" y="619"/>
                    <a:pt x="1930" y="619"/>
                    <a:pt x="1930" y="619"/>
                  </a:cubicBezTo>
                  <a:lnTo>
                    <a:pt x="1930" y="1008"/>
                  </a:lnTo>
                  <a:close/>
                  <a:moveTo>
                    <a:pt x="1169" y="740"/>
                  </a:moveTo>
                  <a:cubicBezTo>
                    <a:pt x="1030" y="740"/>
                    <a:pt x="1030" y="740"/>
                    <a:pt x="1030" y="740"/>
                  </a:cubicBezTo>
                  <a:cubicBezTo>
                    <a:pt x="1030" y="575"/>
                    <a:pt x="1030" y="575"/>
                    <a:pt x="1030" y="575"/>
                  </a:cubicBezTo>
                  <a:cubicBezTo>
                    <a:pt x="932" y="575"/>
                    <a:pt x="932" y="575"/>
                    <a:pt x="932" y="575"/>
                  </a:cubicBezTo>
                  <a:cubicBezTo>
                    <a:pt x="932" y="1008"/>
                    <a:pt x="932" y="1008"/>
                    <a:pt x="932" y="1008"/>
                  </a:cubicBezTo>
                  <a:cubicBezTo>
                    <a:pt x="1030" y="1008"/>
                    <a:pt x="1030" y="1008"/>
                    <a:pt x="1030" y="1008"/>
                  </a:cubicBezTo>
                  <a:cubicBezTo>
                    <a:pt x="1030" y="823"/>
                    <a:pt x="1030" y="823"/>
                    <a:pt x="1030" y="823"/>
                  </a:cubicBezTo>
                  <a:cubicBezTo>
                    <a:pt x="1169" y="823"/>
                    <a:pt x="1169" y="823"/>
                    <a:pt x="1169" y="823"/>
                  </a:cubicBezTo>
                  <a:cubicBezTo>
                    <a:pt x="1169" y="1008"/>
                    <a:pt x="1169" y="1008"/>
                    <a:pt x="1169" y="1008"/>
                  </a:cubicBezTo>
                  <a:cubicBezTo>
                    <a:pt x="1267" y="1008"/>
                    <a:pt x="1267" y="1008"/>
                    <a:pt x="1267" y="1008"/>
                  </a:cubicBezTo>
                  <a:cubicBezTo>
                    <a:pt x="1267" y="575"/>
                    <a:pt x="1267" y="575"/>
                    <a:pt x="1267" y="575"/>
                  </a:cubicBezTo>
                  <a:cubicBezTo>
                    <a:pt x="1169" y="575"/>
                    <a:pt x="1169" y="575"/>
                    <a:pt x="1169" y="575"/>
                  </a:cubicBezTo>
                  <a:lnTo>
                    <a:pt x="1169" y="740"/>
                  </a:lnTo>
                  <a:close/>
                  <a:moveTo>
                    <a:pt x="2058" y="482"/>
                  </a:moveTo>
                  <a:cubicBezTo>
                    <a:pt x="2058" y="533"/>
                    <a:pt x="2100" y="553"/>
                    <a:pt x="2193" y="553"/>
                  </a:cubicBezTo>
                  <a:cubicBezTo>
                    <a:pt x="2291" y="553"/>
                    <a:pt x="2354" y="517"/>
                    <a:pt x="2354" y="457"/>
                  </a:cubicBezTo>
                  <a:cubicBezTo>
                    <a:pt x="2354" y="397"/>
                    <a:pt x="2317" y="373"/>
                    <a:pt x="2223" y="367"/>
                  </a:cubicBezTo>
                  <a:cubicBezTo>
                    <a:pt x="2183" y="365"/>
                    <a:pt x="2183" y="365"/>
                    <a:pt x="2183" y="365"/>
                  </a:cubicBezTo>
                  <a:cubicBezTo>
                    <a:pt x="2160" y="363"/>
                    <a:pt x="2159" y="357"/>
                    <a:pt x="2159" y="352"/>
                  </a:cubicBezTo>
                  <a:cubicBezTo>
                    <a:pt x="2159" y="350"/>
                    <a:pt x="2160" y="347"/>
                    <a:pt x="2164" y="343"/>
                  </a:cubicBezTo>
                  <a:cubicBezTo>
                    <a:pt x="2176" y="345"/>
                    <a:pt x="2189" y="347"/>
                    <a:pt x="2202" y="347"/>
                  </a:cubicBezTo>
                  <a:cubicBezTo>
                    <a:pt x="2279" y="347"/>
                    <a:pt x="2327" y="302"/>
                    <a:pt x="2327" y="231"/>
                  </a:cubicBezTo>
                  <a:cubicBezTo>
                    <a:pt x="2327" y="220"/>
                    <a:pt x="2326" y="208"/>
                    <a:pt x="2322" y="196"/>
                  </a:cubicBezTo>
                  <a:cubicBezTo>
                    <a:pt x="2338" y="194"/>
                    <a:pt x="2352" y="194"/>
                    <a:pt x="2359" y="194"/>
                  </a:cubicBezTo>
                  <a:cubicBezTo>
                    <a:pt x="2363" y="194"/>
                    <a:pt x="2363" y="194"/>
                    <a:pt x="2363" y="194"/>
                  </a:cubicBezTo>
                  <a:cubicBezTo>
                    <a:pt x="2363" y="112"/>
                    <a:pt x="2363" y="112"/>
                    <a:pt x="2363" y="112"/>
                  </a:cubicBezTo>
                  <a:cubicBezTo>
                    <a:pt x="2358" y="113"/>
                    <a:pt x="2358" y="113"/>
                    <a:pt x="2358" y="113"/>
                  </a:cubicBezTo>
                  <a:cubicBezTo>
                    <a:pt x="2336" y="115"/>
                    <a:pt x="2309" y="127"/>
                    <a:pt x="2291" y="143"/>
                  </a:cubicBezTo>
                  <a:cubicBezTo>
                    <a:pt x="2269" y="124"/>
                    <a:pt x="2239" y="114"/>
                    <a:pt x="2202" y="114"/>
                  </a:cubicBezTo>
                  <a:cubicBezTo>
                    <a:pt x="2125" y="114"/>
                    <a:pt x="2075" y="159"/>
                    <a:pt x="2075" y="231"/>
                  </a:cubicBezTo>
                  <a:cubicBezTo>
                    <a:pt x="2075" y="268"/>
                    <a:pt x="2089" y="300"/>
                    <a:pt x="2116" y="321"/>
                  </a:cubicBezTo>
                  <a:cubicBezTo>
                    <a:pt x="2094" y="337"/>
                    <a:pt x="2080" y="360"/>
                    <a:pt x="2080" y="380"/>
                  </a:cubicBezTo>
                  <a:cubicBezTo>
                    <a:pt x="2080" y="396"/>
                    <a:pt x="2087" y="409"/>
                    <a:pt x="2100" y="419"/>
                  </a:cubicBezTo>
                  <a:cubicBezTo>
                    <a:pt x="2072" y="436"/>
                    <a:pt x="2058" y="456"/>
                    <a:pt x="2058" y="482"/>
                  </a:cubicBezTo>
                  <a:moveTo>
                    <a:pt x="2203" y="182"/>
                  </a:moveTo>
                  <a:cubicBezTo>
                    <a:pt x="2233" y="182"/>
                    <a:pt x="2240" y="210"/>
                    <a:pt x="2240" y="233"/>
                  </a:cubicBezTo>
                  <a:cubicBezTo>
                    <a:pt x="2240" y="266"/>
                    <a:pt x="2226" y="284"/>
                    <a:pt x="2203" y="284"/>
                  </a:cubicBezTo>
                  <a:cubicBezTo>
                    <a:pt x="2171" y="284"/>
                    <a:pt x="2166" y="252"/>
                    <a:pt x="2166" y="233"/>
                  </a:cubicBezTo>
                  <a:cubicBezTo>
                    <a:pt x="2166" y="214"/>
                    <a:pt x="2171" y="182"/>
                    <a:pt x="2203" y="182"/>
                  </a:cubicBezTo>
                  <a:moveTo>
                    <a:pt x="2155" y="439"/>
                  </a:moveTo>
                  <a:cubicBezTo>
                    <a:pt x="2157" y="440"/>
                    <a:pt x="2159" y="440"/>
                    <a:pt x="2161" y="440"/>
                  </a:cubicBezTo>
                  <a:cubicBezTo>
                    <a:pt x="2208" y="444"/>
                    <a:pt x="2208" y="444"/>
                    <a:pt x="2208" y="444"/>
                  </a:cubicBezTo>
                  <a:cubicBezTo>
                    <a:pt x="2266" y="448"/>
                    <a:pt x="2268" y="456"/>
                    <a:pt x="2268" y="470"/>
                  </a:cubicBezTo>
                  <a:cubicBezTo>
                    <a:pt x="2268" y="488"/>
                    <a:pt x="2244" y="500"/>
                    <a:pt x="2206" y="500"/>
                  </a:cubicBezTo>
                  <a:cubicBezTo>
                    <a:pt x="2152" y="500"/>
                    <a:pt x="2141" y="487"/>
                    <a:pt x="2141" y="467"/>
                  </a:cubicBezTo>
                  <a:cubicBezTo>
                    <a:pt x="2141" y="457"/>
                    <a:pt x="2146" y="447"/>
                    <a:pt x="2155" y="4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320C8C-9CC9-A5B2-C69E-58BF67967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8623" y="453251"/>
            <a:ext cx="1828800" cy="219456"/>
          </a:xfrm>
          <a:prstGeom prst="roundRect">
            <a:avLst>
              <a:gd name="adj" fmla="val 50000"/>
            </a:avLst>
          </a:prstGeom>
          <a:ln w="19050">
            <a:solidFill>
              <a:schemeClr val="bg1"/>
            </a:solidFill>
          </a:ln>
        </p:spPr>
        <p:txBody>
          <a:bodyPr vert="horz" lIns="182880" tIns="45720" rIns="91440" bIns="45720" rtlCol="0" anchor="ctr"/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3737620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65" y="1223790"/>
            <a:ext cx="4248150" cy="1846681"/>
          </a:xfrm>
        </p:spPr>
        <p:txBody>
          <a:bodyPr anchor="ctr" anchorCtr="0"/>
          <a:lstStyle>
            <a:lvl1pPr algn="l">
              <a:lnSpc>
                <a:spcPct val="83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072" y="3319544"/>
            <a:ext cx="4248150" cy="898923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CAB4B7-018A-0EBB-A58F-9FCA59C75D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8" y="0"/>
            <a:ext cx="3040062" cy="5143500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2DC41E-6230-78AA-F7B0-7A108A3D45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6926" y="259491"/>
            <a:ext cx="1560876" cy="677363"/>
            <a:chOff x="2138363" y="5326063"/>
            <a:chExt cx="1935162" cy="8397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ADCF475-B260-8B0C-F0D4-2EBE69AAE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6463" y="5326063"/>
              <a:ext cx="674688" cy="252413"/>
            </a:xfrm>
            <a:custGeom>
              <a:avLst/>
              <a:gdLst>
                <a:gd name="T0" fmla="*/ 1236 w 1237"/>
                <a:gd name="T1" fmla="*/ 308 h 462"/>
                <a:gd name="T2" fmla="*/ 1236 w 1237"/>
                <a:gd name="T3" fmla="*/ 306 h 462"/>
                <a:gd name="T4" fmla="*/ 1227 w 1237"/>
                <a:gd name="T5" fmla="*/ 293 h 462"/>
                <a:gd name="T6" fmla="*/ 1129 w 1237"/>
                <a:gd name="T7" fmla="*/ 181 h 462"/>
                <a:gd name="T8" fmla="*/ 668 w 1237"/>
                <a:gd name="T9" fmla="*/ 0 h 462"/>
                <a:gd name="T10" fmla="*/ 137 w 1237"/>
                <a:gd name="T11" fmla="*/ 245 h 462"/>
                <a:gd name="T12" fmla="*/ 2 w 1237"/>
                <a:gd name="T13" fmla="*/ 457 h 462"/>
                <a:gd name="T14" fmla="*/ 2 w 1237"/>
                <a:gd name="T15" fmla="*/ 461 h 462"/>
                <a:gd name="T16" fmla="*/ 5 w 1237"/>
                <a:gd name="T17" fmla="*/ 457 h 462"/>
                <a:gd name="T18" fmla="*/ 155 w 1237"/>
                <a:gd name="T19" fmla="*/ 269 h 462"/>
                <a:gd name="T20" fmla="*/ 670 w 1237"/>
                <a:gd name="T21" fmla="*/ 90 h 462"/>
                <a:gd name="T22" fmla="*/ 1101 w 1237"/>
                <a:gd name="T23" fmla="*/ 206 h 462"/>
                <a:gd name="T24" fmla="*/ 1224 w 1237"/>
                <a:gd name="T25" fmla="*/ 298 h 462"/>
                <a:gd name="T26" fmla="*/ 1234 w 1237"/>
                <a:gd name="T27" fmla="*/ 307 h 462"/>
                <a:gd name="T28" fmla="*/ 1236 w 1237"/>
                <a:gd name="T29" fmla="*/ 30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7" h="462">
                  <a:moveTo>
                    <a:pt x="1236" y="308"/>
                  </a:moveTo>
                  <a:cubicBezTo>
                    <a:pt x="1236" y="307"/>
                    <a:pt x="1237" y="307"/>
                    <a:pt x="1236" y="306"/>
                  </a:cubicBezTo>
                  <a:cubicBezTo>
                    <a:pt x="1235" y="304"/>
                    <a:pt x="1233" y="301"/>
                    <a:pt x="1227" y="293"/>
                  </a:cubicBezTo>
                  <a:cubicBezTo>
                    <a:pt x="1221" y="284"/>
                    <a:pt x="1181" y="228"/>
                    <a:pt x="1129" y="181"/>
                  </a:cubicBezTo>
                  <a:cubicBezTo>
                    <a:pt x="1077" y="134"/>
                    <a:pt x="919" y="0"/>
                    <a:pt x="668" y="0"/>
                  </a:cubicBezTo>
                  <a:cubicBezTo>
                    <a:pt x="406" y="0"/>
                    <a:pt x="229" y="142"/>
                    <a:pt x="137" y="245"/>
                  </a:cubicBezTo>
                  <a:cubicBezTo>
                    <a:pt x="48" y="344"/>
                    <a:pt x="3" y="454"/>
                    <a:pt x="2" y="457"/>
                  </a:cubicBezTo>
                  <a:cubicBezTo>
                    <a:pt x="1" y="460"/>
                    <a:pt x="0" y="461"/>
                    <a:pt x="2" y="461"/>
                  </a:cubicBezTo>
                  <a:cubicBezTo>
                    <a:pt x="3" y="462"/>
                    <a:pt x="4" y="460"/>
                    <a:pt x="5" y="457"/>
                  </a:cubicBezTo>
                  <a:cubicBezTo>
                    <a:pt x="7" y="454"/>
                    <a:pt x="54" y="352"/>
                    <a:pt x="155" y="269"/>
                  </a:cubicBezTo>
                  <a:cubicBezTo>
                    <a:pt x="256" y="186"/>
                    <a:pt x="424" y="90"/>
                    <a:pt x="670" y="90"/>
                  </a:cubicBezTo>
                  <a:cubicBezTo>
                    <a:pt x="880" y="90"/>
                    <a:pt x="1031" y="165"/>
                    <a:pt x="1101" y="206"/>
                  </a:cubicBezTo>
                  <a:cubicBezTo>
                    <a:pt x="1170" y="248"/>
                    <a:pt x="1214" y="289"/>
                    <a:pt x="1224" y="298"/>
                  </a:cubicBezTo>
                  <a:cubicBezTo>
                    <a:pt x="1229" y="303"/>
                    <a:pt x="1232" y="306"/>
                    <a:pt x="1234" y="307"/>
                  </a:cubicBezTo>
                  <a:cubicBezTo>
                    <a:pt x="1235" y="308"/>
                    <a:pt x="1235" y="308"/>
                    <a:pt x="1236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57DEF13-CFCD-1AFA-DA52-4EF7484DA2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8363" y="5708651"/>
              <a:ext cx="612775" cy="457200"/>
            </a:xfrm>
            <a:custGeom>
              <a:avLst/>
              <a:gdLst>
                <a:gd name="T0" fmla="*/ 13 w 1127"/>
                <a:gd name="T1" fmla="*/ 0 h 835"/>
                <a:gd name="T2" fmla="*/ 14 w 1127"/>
                <a:gd name="T3" fmla="*/ 0 h 835"/>
                <a:gd name="T4" fmla="*/ 15 w 1127"/>
                <a:gd name="T5" fmla="*/ 10 h 835"/>
                <a:gd name="T6" fmla="*/ 72 w 1127"/>
                <a:gd name="T7" fmla="*/ 265 h 835"/>
                <a:gd name="T8" fmla="*/ 431 w 1127"/>
                <a:gd name="T9" fmla="*/ 627 h 835"/>
                <a:gd name="T10" fmla="*/ 897 w 1127"/>
                <a:gd name="T11" fmla="*/ 712 h 835"/>
                <a:gd name="T12" fmla="*/ 1122 w 1127"/>
                <a:gd name="T13" fmla="*/ 648 h 835"/>
                <a:gd name="T14" fmla="*/ 1127 w 1127"/>
                <a:gd name="T15" fmla="*/ 647 h 835"/>
                <a:gd name="T16" fmla="*/ 1127 w 1127"/>
                <a:gd name="T17" fmla="*/ 647 h 835"/>
                <a:gd name="T18" fmla="*/ 1123 w 1127"/>
                <a:gd name="T19" fmla="*/ 651 h 835"/>
                <a:gd name="T20" fmla="*/ 1107 w 1127"/>
                <a:gd name="T21" fmla="*/ 664 h 835"/>
                <a:gd name="T22" fmla="*/ 969 w 1127"/>
                <a:gd name="T23" fmla="*/ 741 h 835"/>
                <a:gd name="T24" fmla="*/ 375 w 1127"/>
                <a:gd name="T25" fmla="*/ 712 h 835"/>
                <a:gd name="T26" fmla="*/ 25 w 1127"/>
                <a:gd name="T27" fmla="*/ 231 h 835"/>
                <a:gd name="T28" fmla="*/ 11 w 1127"/>
                <a:gd name="T29" fmla="*/ 6 h 835"/>
                <a:gd name="T30" fmla="*/ 12 w 1127"/>
                <a:gd name="T31" fmla="*/ 1 h 835"/>
                <a:gd name="T32" fmla="*/ 13 w 1127"/>
                <a:gd name="T33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7" h="835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4"/>
                    <a:pt x="15" y="10"/>
                  </a:cubicBezTo>
                  <a:cubicBezTo>
                    <a:pt x="15" y="14"/>
                    <a:pt x="9" y="136"/>
                    <a:pt x="72" y="265"/>
                  </a:cubicBezTo>
                  <a:cubicBezTo>
                    <a:pt x="136" y="397"/>
                    <a:pt x="249" y="536"/>
                    <a:pt x="431" y="627"/>
                  </a:cubicBezTo>
                  <a:cubicBezTo>
                    <a:pt x="603" y="713"/>
                    <a:pt x="771" y="725"/>
                    <a:pt x="897" y="712"/>
                  </a:cubicBezTo>
                  <a:cubicBezTo>
                    <a:pt x="1018" y="698"/>
                    <a:pt x="1111" y="653"/>
                    <a:pt x="1122" y="648"/>
                  </a:cubicBezTo>
                  <a:cubicBezTo>
                    <a:pt x="1126" y="647"/>
                    <a:pt x="1127" y="646"/>
                    <a:pt x="1127" y="647"/>
                  </a:cubicBezTo>
                  <a:cubicBezTo>
                    <a:pt x="1127" y="647"/>
                    <a:pt x="1127" y="647"/>
                    <a:pt x="1127" y="647"/>
                  </a:cubicBezTo>
                  <a:cubicBezTo>
                    <a:pt x="1127" y="648"/>
                    <a:pt x="1125" y="649"/>
                    <a:pt x="1123" y="651"/>
                  </a:cubicBezTo>
                  <a:cubicBezTo>
                    <a:pt x="1119" y="654"/>
                    <a:pt x="1114" y="659"/>
                    <a:pt x="1107" y="664"/>
                  </a:cubicBezTo>
                  <a:cubicBezTo>
                    <a:pt x="1092" y="675"/>
                    <a:pt x="1064" y="701"/>
                    <a:pt x="969" y="741"/>
                  </a:cubicBezTo>
                  <a:cubicBezTo>
                    <a:pt x="832" y="799"/>
                    <a:pt x="604" y="835"/>
                    <a:pt x="375" y="712"/>
                  </a:cubicBezTo>
                  <a:cubicBezTo>
                    <a:pt x="157" y="593"/>
                    <a:pt x="59" y="388"/>
                    <a:pt x="25" y="231"/>
                  </a:cubicBezTo>
                  <a:cubicBezTo>
                    <a:pt x="0" y="113"/>
                    <a:pt x="11" y="14"/>
                    <a:pt x="11" y="6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ADC4D4A-70A9-D4E5-C340-9DBD4D96AF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9175" y="5591176"/>
              <a:ext cx="1784350" cy="554038"/>
            </a:xfrm>
            <a:custGeom>
              <a:avLst/>
              <a:gdLst>
                <a:gd name="T0" fmla="*/ 602 w 3275"/>
                <a:gd name="T1" fmla="*/ 0 h 1014"/>
                <a:gd name="T2" fmla="*/ 477 w 3275"/>
                <a:gd name="T3" fmla="*/ 267 h 1014"/>
                <a:gd name="T4" fmla="*/ 1268 w 3275"/>
                <a:gd name="T5" fmla="*/ 357 h 1014"/>
                <a:gd name="T6" fmla="*/ 1400 w 3275"/>
                <a:gd name="T7" fmla="*/ 439 h 1014"/>
                <a:gd name="T8" fmla="*/ 99 w 3275"/>
                <a:gd name="T9" fmla="*/ 0 h 1014"/>
                <a:gd name="T10" fmla="*/ 90 w 3275"/>
                <a:gd name="T11" fmla="*/ 180 h 1014"/>
                <a:gd name="T12" fmla="*/ 323 w 3275"/>
                <a:gd name="T13" fmla="*/ 0 h 1014"/>
                <a:gd name="T14" fmla="*/ 1030 w 3275"/>
                <a:gd name="T15" fmla="*/ 0 h 1014"/>
                <a:gd name="T16" fmla="*/ 824 w 3275"/>
                <a:gd name="T17" fmla="*/ 280 h 1014"/>
                <a:gd name="T18" fmla="*/ 879 w 3275"/>
                <a:gd name="T19" fmla="*/ 446 h 1014"/>
                <a:gd name="T20" fmla="*/ 1406 w 3275"/>
                <a:gd name="T21" fmla="*/ 874 h 1014"/>
                <a:gd name="T22" fmla="*/ 1312 w 3275"/>
                <a:gd name="T23" fmla="*/ 849 h 1014"/>
                <a:gd name="T24" fmla="*/ 1523 w 3275"/>
                <a:gd name="T25" fmla="*/ 898 h 1014"/>
                <a:gd name="T26" fmla="*/ 1407 w 3275"/>
                <a:gd name="T27" fmla="*/ 816 h 1014"/>
                <a:gd name="T28" fmla="*/ 2375 w 3275"/>
                <a:gd name="T29" fmla="*/ 280 h 1014"/>
                <a:gd name="T30" fmla="*/ 2516 w 3275"/>
                <a:gd name="T31" fmla="*/ 114 h 1014"/>
                <a:gd name="T32" fmla="*/ 2562 w 3275"/>
                <a:gd name="T33" fmla="*/ 280 h 1014"/>
                <a:gd name="T34" fmla="*/ 2406 w 3275"/>
                <a:gd name="T35" fmla="*/ 556 h 1014"/>
                <a:gd name="T36" fmla="*/ 2406 w 3275"/>
                <a:gd name="T37" fmla="*/ 790 h 1014"/>
                <a:gd name="T38" fmla="*/ 2573 w 3275"/>
                <a:gd name="T39" fmla="*/ 1008 h 1014"/>
                <a:gd name="T40" fmla="*/ 3214 w 3275"/>
                <a:gd name="T41" fmla="*/ 334 h 1014"/>
                <a:gd name="T42" fmla="*/ 3275 w 3275"/>
                <a:gd name="T43" fmla="*/ 285 h 1014"/>
                <a:gd name="T44" fmla="*/ 3273 w 3275"/>
                <a:gd name="T45" fmla="*/ 380 h 1014"/>
                <a:gd name="T46" fmla="*/ 3187 w 3275"/>
                <a:gd name="T47" fmla="*/ 247 h 1014"/>
                <a:gd name="T48" fmla="*/ 2798 w 3275"/>
                <a:gd name="T49" fmla="*/ 154 h 1014"/>
                <a:gd name="T50" fmla="*/ 2798 w 3275"/>
                <a:gd name="T51" fmla="*/ 439 h 1014"/>
                <a:gd name="T52" fmla="*/ 2870 w 3275"/>
                <a:gd name="T53" fmla="*/ 439 h 1014"/>
                <a:gd name="T54" fmla="*/ 2202 w 3275"/>
                <a:gd name="T55" fmla="*/ 583 h 1014"/>
                <a:gd name="T56" fmla="*/ 2063 w 3275"/>
                <a:gd name="T57" fmla="*/ 762 h 1014"/>
                <a:gd name="T58" fmla="*/ 2261 w 3275"/>
                <a:gd name="T59" fmla="*/ 1007 h 1014"/>
                <a:gd name="T60" fmla="*/ 2234 w 3275"/>
                <a:gd name="T61" fmla="*/ 940 h 1014"/>
                <a:gd name="T62" fmla="*/ 2268 w 3275"/>
                <a:gd name="T63" fmla="*/ 689 h 1014"/>
                <a:gd name="T64" fmla="*/ 1859 w 3275"/>
                <a:gd name="T65" fmla="*/ 154 h 1014"/>
                <a:gd name="T66" fmla="*/ 1859 w 3275"/>
                <a:gd name="T67" fmla="*/ 439 h 1014"/>
                <a:gd name="T68" fmla="*/ 1931 w 3275"/>
                <a:gd name="T69" fmla="*/ 439 h 1014"/>
                <a:gd name="T70" fmla="*/ 1615 w 3275"/>
                <a:gd name="T71" fmla="*/ 439 h 1014"/>
                <a:gd name="T72" fmla="*/ 1700 w 3275"/>
                <a:gd name="T73" fmla="*/ 221 h 1014"/>
                <a:gd name="T74" fmla="*/ 1495 w 3275"/>
                <a:gd name="T75" fmla="*/ 226 h 1014"/>
                <a:gd name="T76" fmla="*/ 1608 w 3275"/>
                <a:gd name="T77" fmla="*/ 230 h 1014"/>
                <a:gd name="T78" fmla="*/ 1614 w 3275"/>
                <a:gd name="T79" fmla="*/ 436 h 1014"/>
                <a:gd name="T80" fmla="*/ 1534 w 3275"/>
                <a:gd name="T81" fmla="*/ 342 h 1014"/>
                <a:gd name="T82" fmla="*/ 1871 w 3275"/>
                <a:gd name="T83" fmla="*/ 790 h 1014"/>
                <a:gd name="T84" fmla="*/ 1666 w 3275"/>
                <a:gd name="T85" fmla="*/ 795 h 1014"/>
                <a:gd name="T86" fmla="*/ 1779 w 3275"/>
                <a:gd name="T87" fmla="*/ 799 h 1014"/>
                <a:gd name="T88" fmla="*/ 1785 w 3275"/>
                <a:gd name="T89" fmla="*/ 1005 h 1014"/>
                <a:gd name="T90" fmla="*/ 1871 w 3275"/>
                <a:gd name="T91" fmla="*/ 928 h 1014"/>
                <a:gd name="T92" fmla="*/ 1779 w 3275"/>
                <a:gd name="T93" fmla="*/ 854 h 1014"/>
                <a:gd name="T94" fmla="*/ 2026 w 3275"/>
                <a:gd name="T95" fmla="*/ 606 h 1014"/>
                <a:gd name="T96" fmla="*/ 1030 w 3275"/>
                <a:gd name="T97" fmla="*/ 740 h 1014"/>
                <a:gd name="T98" fmla="*/ 1030 w 3275"/>
                <a:gd name="T99" fmla="*/ 1008 h 1014"/>
                <a:gd name="T100" fmla="*/ 1267 w 3275"/>
                <a:gd name="T101" fmla="*/ 1008 h 1014"/>
                <a:gd name="T102" fmla="*/ 2058 w 3275"/>
                <a:gd name="T103" fmla="*/ 482 h 1014"/>
                <a:gd name="T104" fmla="*/ 2183 w 3275"/>
                <a:gd name="T105" fmla="*/ 365 h 1014"/>
                <a:gd name="T106" fmla="*/ 2327 w 3275"/>
                <a:gd name="T107" fmla="*/ 231 h 1014"/>
                <a:gd name="T108" fmla="*/ 2363 w 3275"/>
                <a:gd name="T109" fmla="*/ 112 h 1014"/>
                <a:gd name="T110" fmla="*/ 2075 w 3275"/>
                <a:gd name="T111" fmla="*/ 231 h 1014"/>
                <a:gd name="T112" fmla="*/ 2058 w 3275"/>
                <a:gd name="T113" fmla="*/ 482 h 1014"/>
                <a:gd name="T114" fmla="*/ 2166 w 3275"/>
                <a:gd name="T115" fmla="*/ 233 h 1014"/>
                <a:gd name="T116" fmla="*/ 2208 w 3275"/>
                <a:gd name="T117" fmla="*/ 444 h 1014"/>
                <a:gd name="T118" fmla="*/ 2155 w 3275"/>
                <a:gd name="T119" fmla="*/ 439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75" h="1014">
                  <a:moveTo>
                    <a:pt x="575" y="439"/>
                  </a:moveTo>
                  <a:cubicBezTo>
                    <a:pt x="575" y="266"/>
                    <a:pt x="575" y="266"/>
                    <a:pt x="575" y="266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439"/>
                    <a:pt x="477" y="439"/>
                    <a:pt x="477" y="439"/>
                  </a:cubicBezTo>
                  <a:lnTo>
                    <a:pt x="575" y="439"/>
                  </a:lnTo>
                  <a:close/>
                  <a:moveTo>
                    <a:pt x="1400" y="357"/>
                  </a:moveTo>
                  <a:cubicBezTo>
                    <a:pt x="1268" y="357"/>
                    <a:pt x="1268" y="357"/>
                    <a:pt x="1268" y="357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439"/>
                    <a:pt x="1170" y="439"/>
                    <a:pt x="1170" y="439"/>
                  </a:cubicBezTo>
                  <a:cubicBezTo>
                    <a:pt x="1400" y="439"/>
                    <a:pt x="1400" y="439"/>
                    <a:pt x="1400" y="439"/>
                  </a:cubicBezTo>
                  <a:lnTo>
                    <a:pt x="1400" y="357"/>
                  </a:lnTo>
                  <a:close/>
                  <a:moveTo>
                    <a:pt x="234" y="252"/>
                  </a:moveTo>
                  <a:cubicBezTo>
                    <a:pt x="203" y="190"/>
                    <a:pt x="105" y="11"/>
                    <a:pt x="100" y="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90" y="439"/>
                    <a:pt x="90" y="439"/>
                    <a:pt x="90" y="439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122" y="241"/>
                    <a:pt x="227" y="428"/>
                    <a:pt x="233" y="437"/>
                  </a:cubicBezTo>
                  <a:cubicBezTo>
                    <a:pt x="234" y="439"/>
                    <a:pt x="234" y="439"/>
                    <a:pt x="234" y="439"/>
                  </a:cubicBezTo>
                  <a:cubicBezTo>
                    <a:pt x="323" y="439"/>
                    <a:pt x="323" y="439"/>
                    <a:pt x="323" y="439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234" y="252"/>
                  </a:lnTo>
                  <a:close/>
                  <a:moveTo>
                    <a:pt x="1030" y="285"/>
                  </a:moveTo>
                  <a:cubicBezTo>
                    <a:pt x="1030" y="0"/>
                    <a:pt x="1030" y="0"/>
                    <a:pt x="1030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36" y="281"/>
                    <a:pt x="936" y="281"/>
                    <a:pt x="936" y="281"/>
                  </a:cubicBezTo>
                  <a:cubicBezTo>
                    <a:pt x="936" y="339"/>
                    <a:pt x="920" y="362"/>
                    <a:pt x="880" y="362"/>
                  </a:cubicBezTo>
                  <a:cubicBezTo>
                    <a:pt x="840" y="362"/>
                    <a:pt x="824" y="339"/>
                    <a:pt x="824" y="28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726" y="286"/>
                    <a:pt x="726" y="286"/>
                    <a:pt x="726" y="286"/>
                  </a:cubicBezTo>
                  <a:cubicBezTo>
                    <a:pt x="726" y="392"/>
                    <a:pt x="778" y="446"/>
                    <a:pt x="879" y="446"/>
                  </a:cubicBezTo>
                  <a:cubicBezTo>
                    <a:pt x="981" y="446"/>
                    <a:pt x="1030" y="394"/>
                    <a:pt x="1030" y="285"/>
                  </a:cubicBezTo>
                  <a:moveTo>
                    <a:pt x="1520" y="903"/>
                  </a:moveTo>
                  <a:cubicBezTo>
                    <a:pt x="1508" y="921"/>
                    <a:pt x="1486" y="941"/>
                    <a:pt x="1457" y="941"/>
                  </a:cubicBezTo>
                  <a:cubicBezTo>
                    <a:pt x="1427" y="941"/>
                    <a:pt x="1410" y="919"/>
                    <a:pt x="1406" y="874"/>
                  </a:cubicBezTo>
                  <a:cubicBezTo>
                    <a:pt x="1580" y="874"/>
                    <a:pt x="1580" y="874"/>
                    <a:pt x="1580" y="874"/>
                  </a:cubicBezTo>
                  <a:cubicBezTo>
                    <a:pt x="1580" y="854"/>
                    <a:pt x="1580" y="854"/>
                    <a:pt x="1580" y="854"/>
                  </a:cubicBezTo>
                  <a:cubicBezTo>
                    <a:pt x="1580" y="745"/>
                    <a:pt x="1533" y="682"/>
                    <a:pt x="1451" y="682"/>
                  </a:cubicBezTo>
                  <a:cubicBezTo>
                    <a:pt x="1387" y="682"/>
                    <a:pt x="1312" y="726"/>
                    <a:pt x="1312" y="849"/>
                  </a:cubicBezTo>
                  <a:cubicBezTo>
                    <a:pt x="1312" y="952"/>
                    <a:pt x="1365" y="1014"/>
                    <a:pt x="1453" y="1014"/>
                  </a:cubicBezTo>
                  <a:cubicBezTo>
                    <a:pt x="1506" y="1014"/>
                    <a:pt x="1547" y="993"/>
                    <a:pt x="1578" y="948"/>
                  </a:cubicBezTo>
                  <a:cubicBezTo>
                    <a:pt x="1580" y="945"/>
                    <a:pt x="1580" y="945"/>
                    <a:pt x="1580" y="945"/>
                  </a:cubicBezTo>
                  <a:cubicBezTo>
                    <a:pt x="1523" y="898"/>
                    <a:pt x="1523" y="898"/>
                    <a:pt x="1523" y="898"/>
                  </a:cubicBezTo>
                  <a:lnTo>
                    <a:pt x="1520" y="903"/>
                  </a:lnTo>
                  <a:close/>
                  <a:moveTo>
                    <a:pt x="1451" y="758"/>
                  </a:moveTo>
                  <a:cubicBezTo>
                    <a:pt x="1460" y="758"/>
                    <a:pt x="1487" y="758"/>
                    <a:pt x="1492" y="816"/>
                  </a:cubicBezTo>
                  <a:cubicBezTo>
                    <a:pt x="1407" y="816"/>
                    <a:pt x="1407" y="816"/>
                    <a:pt x="1407" y="816"/>
                  </a:cubicBezTo>
                  <a:cubicBezTo>
                    <a:pt x="1412" y="778"/>
                    <a:pt x="1427" y="758"/>
                    <a:pt x="1451" y="758"/>
                  </a:cubicBezTo>
                  <a:moveTo>
                    <a:pt x="2516" y="114"/>
                  </a:moveTo>
                  <a:cubicBezTo>
                    <a:pt x="2476" y="114"/>
                    <a:pt x="2442" y="127"/>
                    <a:pt x="2418" y="152"/>
                  </a:cubicBezTo>
                  <a:cubicBezTo>
                    <a:pt x="2389" y="181"/>
                    <a:pt x="2375" y="224"/>
                    <a:pt x="2375" y="280"/>
                  </a:cubicBezTo>
                  <a:cubicBezTo>
                    <a:pt x="2375" y="402"/>
                    <a:pt x="2448" y="446"/>
                    <a:pt x="2516" y="446"/>
                  </a:cubicBezTo>
                  <a:cubicBezTo>
                    <a:pt x="2584" y="446"/>
                    <a:pt x="2657" y="402"/>
                    <a:pt x="2657" y="280"/>
                  </a:cubicBezTo>
                  <a:cubicBezTo>
                    <a:pt x="2657" y="224"/>
                    <a:pt x="2643" y="181"/>
                    <a:pt x="2614" y="152"/>
                  </a:cubicBezTo>
                  <a:cubicBezTo>
                    <a:pt x="2589" y="127"/>
                    <a:pt x="2555" y="114"/>
                    <a:pt x="2516" y="114"/>
                  </a:cubicBezTo>
                  <a:moveTo>
                    <a:pt x="2516" y="370"/>
                  </a:moveTo>
                  <a:cubicBezTo>
                    <a:pt x="2496" y="370"/>
                    <a:pt x="2470" y="361"/>
                    <a:pt x="2470" y="280"/>
                  </a:cubicBezTo>
                  <a:cubicBezTo>
                    <a:pt x="2470" y="219"/>
                    <a:pt x="2484" y="191"/>
                    <a:pt x="2516" y="191"/>
                  </a:cubicBezTo>
                  <a:cubicBezTo>
                    <a:pt x="2536" y="191"/>
                    <a:pt x="2562" y="200"/>
                    <a:pt x="2562" y="280"/>
                  </a:cubicBezTo>
                  <a:cubicBezTo>
                    <a:pt x="2562" y="342"/>
                    <a:pt x="2548" y="370"/>
                    <a:pt x="2516" y="370"/>
                  </a:cubicBezTo>
                  <a:moveTo>
                    <a:pt x="2494" y="682"/>
                  </a:moveTo>
                  <a:cubicBezTo>
                    <a:pt x="2456" y="682"/>
                    <a:pt x="2425" y="702"/>
                    <a:pt x="2406" y="723"/>
                  </a:cubicBezTo>
                  <a:cubicBezTo>
                    <a:pt x="2406" y="556"/>
                    <a:pt x="2406" y="556"/>
                    <a:pt x="2406" y="556"/>
                  </a:cubicBezTo>
                  <a:cubicBezTo>
                    <a:pt x="2310" y="569"/>
                    <a:pt x="2310" y="569"/>
                    <a:pt x="2310" y="569"/>
                  </a:cubicBezTo>
                  <a:cubicBezTo>
                    <a:pt x="2310" y="1008"/>
                    <a:pt x="2310" y="1008"/>
                    <a:pt x="2310" y="1008"/>
                  </a:cubicBezTo>
                  <a:cubicBezTo>
                    <a:pt x="2406" y="1008"/>
                    <a:pt x="2406" y="1008"/>
                    <a:pt x="2406" y="1008"/>
                  </a:cubicBezTo>
                  <a:cubicBezTo>
                    <a:pt x="2406" y="790"/>
                    <a:pt x="2406" y="790"/>
                    <a:pt x="2406" y="790"/>
                  </a:cubicBezTo>
                  <a:cubicBezTo>
                    <a:pt x="2425" y="773"/>
                    <a:pt x="2441" y="765"/>
                    <a:pt x="2455" y="765"/>
                  </a:cubicBezTo>
                  <a:cubicBezTo>
                    <a:pt x="2467" y="765"/>
                    <a:pt x="2478" y="768"/>
                    <a:pt x="2478" y="796"/>
                  </a:cubicBezTo>
                  <a:cubicBezTo>
                    <a:pt x="2478" y="1008"/>
                    <a:pt x="2478" y="1008"/>
                    <a:pt x="2478" y="1008"/>
                  </a:cubicBezTo>
                  <a:cubicBezTo>
                    <a:pt x="2573" y="1008"/>
                    <a:pt x="2573" y="1008"/>
                    <a:pt x="2573" y="1008"/>
                  </a:cubicBezTo>
                  <a:cubicBezTo>
                    <a:pt x="2573" y="768"/>
                    <a:pt x="2573" y="768"/>
                    <a:pt x="2573" y="768"/>
                  </a:cubicBezTo>
                  <a:cubicBezTo>
                    <a:pt x="2573" y="712"/>
                    <a:pt x="2546" y="682"/>
                    <a:pt x="2494" y="682"/>
                  </a:cubicBezTo>
                  <a:moveTo>
                    <a:pt x="3217" y="330"/>
                  </a:moveTo>
                  <a:cubicBezTo>
                    <a:pt x="3214" y="334"/>
                    <a:pt x="3214" y="334"/>
                    <a:pt x="3214" y="334"/>
                  </a:cubicBezTo>
                  <a:cubicBezTo>
                    <a:pt x="3203" y="353"/>
                    <a:pt x="3180" y="372"/>
                    <a:pt x="3152" y="372"/>
                  </a:cubicBezTo>
                  <a:cubicBezTo>
                    <a:pt x="3121" y="372"/>
                    <a:pt x="3105" y="350"/>
                    <a:pt x="3101" y="306"/>
                  </a:cubicBezTo>
                  <a:cubicBezTo>
                    <a:pt x="3275" y="306"/>
                    <a:pt x="3275" y="306"/>
                    <a:pt x="3275" y="306"/>
                  </a:cubicBezTo>
                  <a:cubicBezTo>
                    <a:pt x="3275" y="285"/>
                    <a:pt x="3275" y="285"/>
                    <a:pt x="3275" y="285"/>
                  </a:cubicBezTo>
                  <a:cubicBezTo>
                    <a:pt x="3275" y="176"/>
                    <a:pt x="3227" y="114"/>
                    <a:pt x="3145" y="114"/>
                  </a:cubicBezTo>
                  <a:cubicBezTo>
                    <a:pt x="3081" y="114"/>
                    <a:pt x="3007" y="157"/>
                    <a:pt x="3007" y="280"/>
                  </a:cubicBezTo>
                  <a:cubicBezTo>
                    <a:pt x="3007" y="384"/>
                    <a:pt x="3060" y="446"/>
                    <a:pt x="3148" y="446"/>
                  </a:cubicBezTo>
                  <a:cubicBezTo>
                    <a:pt x="3201" y="446"/>
                    <a:pt x="3242" y="424"/>
                    <a:pt x="3273" y="380"/>
                  </a:cubicBezTo>
                  <a:cubicBezTo>
                    <a:pt x="3275" y="376"/>
                    <a:pt x="3275" y="376"/>
                    <a:pt x="3275" y="376"/>
                  </a:cubicBezTo>
                  <a:lnTo>
                    <a:pt x="3217" y="330"/>
                  </a:lnTo>
                  <a:close/>
                  <a:moveTo>
                    <a:pt x="3145" y="189"/>
                  </a:moveTo>
                  <a:cubicBezTo>
                    <a:pt x="3154" y="189"/>
                    <a:pt x="3181" y="189"/>
                    <a:pt x="3187" y="247"/>
                  </a:cubicBezTo>
                  <a:cubicBezTo>
                    <a:pt x="3102" y="247"/>
                    <a:pt x="3102" y="247"/>
                    <a:pt x="3102" y="247"/>
                  </a:cubicBezTo>
                  <a:cubicBezTo>
                    <a:pt x="3107" y="210"/>
                    <a:pt x="3122" y="189"/>
                    <a:pt x="3145" y="189"/>
                  </a:cubicBezTo>
                  <a:moveTo>
                    <a:pt x="2886" y="114"/>
                  </a:moveTo>
                  <a:cubicBezTo>
                    <a:pt x="2848" y="114"/>
                    <a:pt x="2817" y="134"/>
                    <a:pt x="2798" y="154"/>
                  </a:cubicBezTo>
                  <a:cubicBezTo>
                    <a:pt x="2798" y="120"/>
                    <a:pt x="2798" y="120"/>
                    <a:pt x="2798" y="120"/>
                  </a:cubicBezTo>
                  <a:cubicBezTo>
                    <a:pt x="2702" y="120"/>
                    <a:pt x="2702" y="120"/>
                    <a:pt x="2702" y="120"/>
                  </a:cubicBezTo>
                  <a:cubicBezTo>
                    <a:pt x="2702" y="439"/>
                    <a:pt x="2702" y="439"/>
                    <a:pt x="2702" y="439"/>
                  </a:cubicBezTo>
                  <a:cubicBezTo>
                    <a:pt x="2798" y="439"/>
                    <a:pt x="2798" y="439"/>
                    <a:pt x="2798" y="439"/>
                  </a:cubicBezTo>
                  <a:cubicBezTo>
                    <a:pt x="2798" y="221"/>
                    <a:pt x="2798" y="221"/>
                    <a:pt x="2798" y="221"/>
                  </a:cubicBezTo>
                  <a:cubicBezTo>
                    <a:pt x="2817" y="204"/>
                    <a:pt x="2833" y="196"/>
                    <a:pt x="2847" y="196"/>
                  </a:cubicBezTo>
                  <a:cubicBezTo>
                    <a:pt x="2859" y="196"/>
                    <a:pt x="2870" y="200"/>
                    <a:pt x="2870" y="227"/>
                  </a:cubicBezTo>
                  <a:cubicBezTo>
                    <a:pt x="2870" y="439"/>
                    <a:pt x="2870" y="439"/>
                    <a:pt x="2870" y="439"/>
                  </a:cubicBezTo>
                  <a:cubicBezTo>
                    <a:pt x="2965" y="439"/>
                    <a:pt x="2965" y="439"/>
                    <a:pt x="2965" y="439"/>
                  </a:cubicBezTo>
                  <a:cubicBezTo>
                    <a:pt x="2965" y="200"/>
                    <a:pt x="2965" y="200"/>
                    <a:pt x="2965" y="200"/>
                  </a:cubicBezTo>
                  <a:cubicBezTo>
                    <a:pt x="2965" y="143"/>
                    <a:pt x="2938" y="114"/>
                    <a:pt x="2886" y="114"/>
                  </a:cubicBezTo>
                  <a:moveTo>
                    <a:pt x="2202" y="583"/>
                  </a:moveTo>
                  <a:cubicBezTo>
                    <a:pt x="2107" y="596"/>
                    <a:pt x="2107" y="596"/>
                    <a:pt x="2107" y="596"/>
                  </a:cubicBezTo>
                  <a:cubicBezTo>
                    <a:pt x="2107" y="689"/>
                    <a:pt x="2107" y="689"/>
                    <a:pt x="2107" y="689"/>
                  </a:cubicBezTo>
                  <a:cubicBezTo>
                    <a:pt x="2063" y="689"/>
                    <a:pt x="2063" y="689"/>
                    <a:pt x="2063" y="689"/>
                  </a:cubicBezTo>
                  <a:cubicBezTo>
                    <a:pt x="2063" y="762"/>
                    <a:pt x="2063" y="762"/>
                    <a:pt x="2063" y="762"/>
                  </a:cubicBezTo>
                  <a:cubicBezTo>
                    <a:pt x="2107" y="762"/>
                    <a:pt x="2107" y="762"/>
                    <a:pt x="2107" y="762"/>
                  </a:cubicBezTo>
                  <a:cubicBezTo>
                    <a:pt x="2107" y="926"/>
                    <a:pt x="2107" y="926"/>
                    <a:pt x="2107" y="926"/>
                  </a:cubicBezTo>
                  <a:cubicBezTo>
                    <a:pt x="2107" y="989"/>
                    <a:pt x="2133" y="1012"/>
                    <a:pt x="2206" y="1012"/>
                  </a:cubicBezTo>
                  <a:cubicBezTo>
                    <a:pt x="2225" y="1012"/>
                    <a:pt x="2254" y="1009"/>
                    <a:pt x="2261" y="1007"/>
                  </a:cubicBezTo>
                  <a:cubicBezTo>
                    <a:pt x="2264" y="1006"/>
                    <a:pt x="2264" y="1006"/>
                    <a:pt x="2264" y="1006"/>
                  </a:cubicBezTo>
                  <a:cubicBezTo>
                    <a:pt x="2264" y="934"/>
                    <a:pt x="2264" y="934"/>
                    <a:pt x="2264" y="934"/>
                  </a:cubicBezTo>
                  <a:cubicBezTo>
                    <a:pt x="2257" y="937"/>
                    <a:pt x="2257" y="937"/>
                    <a:pt x="2257" y="937"/>
                  </a:cubicBezTo>
                  <a:cubicBezTo>
                    <a:pt x="2254" y="938"/>
                    <a:pt x="2242" y="940"/>
                    <a:pt x="2234" y="940"/>
                  </a:cubicBezTo>
                  <a:cubicBezTo>
                    <a:pt x="2207" y="940"/>
                    <a:pt x="2202" y="933"/>
                    <a:pt x="2202" y="904"/>
                  </a:cubicBezTo>
                  <a:cubicBezTo>
                    <a:pt x="2202" y="762"/>
                    <a:pt x="2202" y="762"/>
                    <a:pt x="2202" y="762"/>
                  </a:cubicBezTo>
                  <a:cubicBezTo>
                    <a:pt x="2268" y="762"/>
                    <a:pt x="2268" y="762"/>
                    <a:pt x="2268" y="762"/>
                  </a:cubicBezTo>
                  <a:cubicBezTo>
                    <a:pt x="2268" y="689"/>
                    <a:pt x="2268" y="689"/>
                    <a:pt x="2268" y="689"/>
                  </a:cubicBezTo>
                  <a:cubicBezTo>
                    <a:pt x="2202" y="689"/>
                    <a:pt x="2202" y="689"/>
                    <a:pt x="2202" y="689"/>
                  </a:cubicBezTo>
                  <a:lnTo>
                    <a:pt x="2202" y="583"/>
                  </a:lnTo>
                  <a:close/>
                  <a:moveTo>
                    <a:pt x="1946" y="114"/>
                  </a:moveTo>
                  <a:cubicBezTo>
                    <a:pt x="1908" y="114"/>
                    <a:pt x="1877" y="134"/>
                    <a:pt x="1859" y="154"/>
                  </a:cubicBezTo>
                  <a:cubicBezTo>
                    <a:pt x="1859" y="120"/>
                    <a:pt x="1859" y="120"/>
                    <a:pt x="1859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439"/>
                    <a:pt x="1763" y="439"/>
                    <a:pt x="1763" y="439"/>
                  </a:cubicBezTo>
                  <a:cubicBezTo>
                    <a:pt x="1859" y="439"/>
                    <a:pt x="1859" y="439"/>
                    <a:pt x="1859" y="439"/>
                  </a:cubicBezTo>
                  <a:cubicBezTo>
                    <a:pt x="1859" y="221"/>
                    <a:pt x="1859" y="221"/>
                    <a:pt x="1859" y="221"/>
                  </a:cubicBezTo>
                  <a:cubicBezTo>
                    <a:pt x="1877" y="204"/>
                    <a:pt x="1894" y="196"/>
                    <a:pt x="1908" y="196"/>
                  </a:cubicBezTo>
                  <a:cubicBezTo>
                    <a:pt x="1920" y="196"/>
                    <a:pt x="1931" y="200"/>
                    <a:pt x="1931" y="227"/>
                  </a:cubicBezTo>
                  <a:cubicBezTo>
                    <a:pt x="1931" y="439"/>
                    <a:pt x="1931" y="439"/>
                    <a:pt x="1931" y="439"/>
                  </a:cubicBezTo>
                  <a:cubicBezTo>
                    <a:pt x="2026" y="439"/>
                    <a:pt x="2026" y="439"/>
                    <a:pt x="2026" y="439"/>
                  </a:cubicBezTo>
                  <a:cubicBezTo>
                    <a:pt x="2026" y="200"/>
                    <a:pt x="2026" y="200"/>
                    <a:pt x="2026" y="200"/>
                  </a:cubicBezTo>
                  <a:cubicBezTo>
                    <a:pt x="2026" y="143"/>
                    <a:pt x="1998" y="114"/>
                    <a:pt x="1946" y="114"/>
                  </a:cubicBezTo>
                  <a:moveTo>
                    <a:pt x="1615" y="439"/>
                  </a:moveTo>
                  <a:cubicBezTo>
                    <a:pt x="1710" y="439"/>
                    <a:pt x="1710" y="439"/>
                    <a:pt x="1710" y="439"/>
                  </a:cubicBezTo>
                  <a:cubicBezTo>
                    <a:pt x="1708" y="433"/>
                    <a:pt x="1708" y="433"/>
                    <a:pt x="1708" y="433"/>
                  </a:cubicBezTo>
                  <a:cubicBezTo>
                    <a:pt x="1702" y="419"/>
                    <a:pt x="1700" y="398"/>
                    <a:pt x="1700" y="359"/>
                  </a:cubicBezTo>
                  <a:cubicBezTo>
                    <a:pt x="1700" y="221"/>
                    <a:pt x="1700" y="221"/>
                    <a:pt x="1700" y="221"/>
                  </a:cubicBezTo>
                  <a:cubicBezTo>
                    <a:pt x="1700" y="148"/>
                    <a:pt x="1668" y="114"/>
                    <a:pt x="1597" y="114"/>
                  </a:cubicBezTo>
                  <a:cubicBezTo>
                    <a:pt x="1542" y="114"/>
                    <a:pt x="1492" y="131"/>
                    <a:pt x="1454" y="165"/>
                  </a:cubicBezTo>
                  <a:cubicBezTo>
                    <a:pt x="1450" y="168"/>
                    <a:pt x="1450" y="168"/>
                    <a:pt x="1450" y="168"/>
                  </a:cubicBezTo>
                  <a:cubicBezTo>
                    <a:pt x="1495" y="226"/>
                    <a:pt x="1495" y="226"/>
                    <a:pt x="1495" y="226"/>
                  </a:cubicBezTo>
                  <a:cubicBezTo>
                    <a:pt x="1499" y="223"/>
                    <a:pt x="1499" y="223"/>
                    <a:pt x="1499" y="223"/>
                  </a:cubicBezTo>
                  <a:cubicBezTo>
                    <a:pt x="1515" y="211"/>
                    <a:pt x="1548" y="191"/>
                    <a:pt x="1581" y="191"/>
                  </a:cubicBezTo>
                  <a:cubicBezTo>
                    <a:pt x="1600" y="191"/>
                    <a:pt x="1608" y="199"/>
                    <a:pt x="1608" y="221"/>
                  </a:cubicBezTo>
                  <a:cubicBezTo>
                    <a:pt x="1608" y="230"/>
                    <a:pt x="1608" y="230"/>
                    <a:pt x="1608" y="230"/>
                  </a:cubicBezTo>
                  <a:cubicBezTo>
                    <a:pt x="1495" y="251"/>
                    <a:pt x="1441" y="293"/>
                    <a:pt x="1441" y="357"/>
                  </a:cubicBezTo>
                  <a:cubicBezTo>
                    <a:pt x="1441" y="412"/>
                    <a:pt x="1470" y="443"/>
                    <a:pt x="1521" y="443"/>
                  </a:cubicBezTo>
                  <a:cubicBezTo>
                    <a:pt x="1556" y="443"/>
                    <a:pt x="1585" y="431"/>
                    <a:pt x="1608" y="405"/>
                  </a:cubicBezTo>
                  <a:cubicBezTo>
                    <a:pt x="1609" y="419"/>
                    <a:pt x="1611" y="428"/>
                    <a:pt x="1614" y="436"/>
                  </a:cubicBezTo>
                  <a:lnTo>
                    <a:pt x="1615" y="439"/>
                  </a:lnTo>
                  <a:close/>
                  <a:moveTo>
                    <a:pt x="1608" y="346"/>
                  </a:moveTo>
                  <a:cubicBezTo>
                    <a:pt x="1592" y="360"/>
                    <a:pt x="1575" y="367"/>
                    <a:pt x="1558" y="367"/>
                  </a:cubicBezTo>
                  <a:cubicBezTo>
                    <a:pt x="1542" y="367"/>
                    <a:pt x="1534" y="358"/>
                    <a:pt x="1534" y="342"/>
                  </a:cubicBezTo>
                  <a:cubicBezTo>
                    <a:pt x="1534" y="323"/>
                    <a:pt x="1542" y="301"/>
                    <a:pt x="1608" y="285"/>
                  </a:cubicBezTo>
                  <a:lnTo>
                    <a:pt x="1608" y="346"/>
                  </a:lnTo>
                  <a:close/>
                  <a:moveTo>
                    <a:pt x="1871" y="928"/>
                  </a:moveTo>
                  <a:cubicBezTo>
                    <a:pt x="1871" y="790"/>
                    <a:pt x="1871" y="790"/>
                    <a:pt x="1871" y="790"/>
                  </a:cubicBezTo>
                  <a:cubicBezTo>
                    <a:pt x="1871" y="716"/>
                    <a:pt x="1839" y="682"/>
                    <a:pt x="1768" y="682"/>
                  </a:cubicBezTo>
                  <a:cubicBezTo>
                    <a:pt x="1713" y="682"/>
                    <a:pt x="1663" y="700"/>
                    <a:pt x="1625" y="733"/>
                  </a:cubicBezTo>
                  <a:cubicBezTo>
                    <a:pt x="1621" y="736"/>
                    <a:pt x="1621" y="736"/>
                    <a:pt x="1621" y="736"/>
                  </a:cubicBezTo>
                  <a:cubicBezTo>
                    <a:pt x="1666" y="795"/>
                    <a:pt x="1666" y="795"/>
                    <a:pt x="1666" y="795"/>
                  </a:cubicBezTo>
                  <a:cubicBezTo>
                    <a:pt x="1670" y="792"/>
                    <a:pt x="1670" y="792"/>
                    <a:pt x="1670" y="792"/>
                  </a:cubicBezTo>
                  <a:cubicBezTo>
                    <a:pt x="1686" y="780"/>
                    <a:pt x="1719" y="759"/>
                    <a:pt x="1752" y="759"/>
                  </a:cubicBezTo>
                  <a:cubicBezTo>
                    <a:pt x="1771" y="759"/>
                    <a:pt x="1779" y="768"/>
                    <a:pt x="1779" y="790"/>
                  </a:cubicBezTo>
                  <a:cubicBezTo>
                    <a:pt x="1779" y="799"/>
                    <a:pt x="1779" y="799"/>
                    <a:pt x="1779" y="799"/>
                  </a:cubicBezTo>
                  <a:cubicBezTo>
                    <a:pt x="1666" y="820"/>
                    <a:pt x="1612" y="861"/>
                    <a:pt x="1612" y="926"/>
                  </a:cubicBezTo>
                  <a:cubicBezTo>
                    <a:pt x="1612" y="980"/>
                    <a:pt x="1641" y="1012"/>
                    <a:pt x="1692" y="1012"/>
                  </a:cubicBezTo>
                  <a:cubicBezTo>
                    <a:pt x="1727" y="1012"/>
                    <a:pt x="1756" y="999"/>
                    <a:pt x="1779" y="974"/>
                  </a:cubicBezTo>
                  <a:cubicBezTo>
                    <a:pt x="1780" y="987"/>
                    <a:pt x="1782" y="997"/>
                    <a:pt x="1785" y="1005"/>
                  </a:cubicBezTo>
                  <a:cubicBezTo>
                    <a:pt x="1786" y="1008"/>
                    <a:pt x="1786" y="1008"/>
                    <a:pt x="1786" y="1008"/>
                  </a:cubicBezTo>
                  <a:cubicBezTo>
                    <a:pt x="1881" y="1008"/>
                    <a:pt x="1881" y="1008"/>
                    <a:pt x="1881" y="1008"/>
                  </a:cubicBezTo>
                  <a:cubicBezTo>
                    <a:pt x="1879" y="1002"/>
                    <a:pt x="1879" y="1002"/>
                    <a:pt x="1879" y="1002"/>
                  </a:cubicBezTo>
                  <a:cubicBezTo>
                    <a:pt x="1873" y="987"/>
                    <a:pt x="1871" y="967"/>
                    <a:pt x="1871" y="928"/>
                  </a:cubicBezTo>
                  <a:moveTo>
                    <a:pt x="1779" y="915"/>
                  </a:moveTo>
                  <a:cubicBezTo>
                    <a:pt x="1763" y="929"/>
                    <a:pt x="1746" y="936"/>
                    <a:pt x="1729" y="936"/>
                  </a:cubicBezTo>
                  <a:cubicBezTo>
                    <a:pt x="1713" y="936"/>
                    <a:pt x="1705" y="927"/>
                    <a:pt x="1705" y="910"/>
                  </a:cubicBezTo>
                  <a:cubicBezTo>
                    <a:pt x="1705" y="892"/>
                    <a:pt x="1713" y="869"/>
                    <a:pt x="1779" y="854"/>
                  </a:cubicBezTo>
                  <a:lnTo>
                    <a:pt x="1779" y="915"/>
                  </a:lnTo>
                  <a:close/>
                  <a:moveTo>
                    <a:pt x="1930" y="1008"/>
                  </a:moveTo>
                  <a:cubicBezTo>
                    <a:pt x="2026" y="1008"/>
                    <a:pt x="2026" y="1008"/>
                    <a:pt x="2026" y="1008"/>
                  </a:cubicBezTo>
                  <a:cubicBezTo>
                    <a:pt x="2026" y="606"/>
                    <a:pt x="2026" y="606"/>
                    <a:pt x="2026" y="606"/>
                  </a:cubicBezTo>
                  <a:cubicBezTo>
                    <a:pt x="1930" y="619"/>
                    <a:pt x="1930" y="619"/>
                    <a:pt x="1930" y="619"/>
                  </a:cubicBezTo>
                  <a:lnTo>
                    <a:pt x="1930" y="1008"/>
                  </a:lnTo>
                  <a:close/>
                  <a:moveTo>
                    <a:pt x="1169" y="740"/>
                  </a:moveTo>
                  <a:cubicBezTo>
                    <a:pt x="1030" y="740"/>
                    <a:pt x="1030" y="740"/>
                    <a:pt x="1030" y="740"/>
                  </a:cubicBezTo>
                  <a:cubicBezTo>
                    <a:pt x="1030" y="575"/>
                    <a:pt x="1030" y="575"/>
                    <a:pt x="1030" y="575"/>
                  </a:cubicBezTo>
                  <a:cubicBezTo>
                    <a:pt x="932" y="575"/>
                    <a:pt x="932" y="575"/>
                    <a:pt x="932" y="575"/>
                  </a:cubicBezTo>
                  <a:cubicBezTo>
                    <a:pt x="932" y="1008"/>
                    <a:pt x="932" y="1008"/>
                    <a:pt x="932" y="1008"/>
                  </a:cubicBezTo>
                  <a:cubicBezTo>
                    <a:pt x="1030" y="1008"/>
                    <a:pt x="1030" y="1008"/>
                    <a:pt x="1030" y="1008"/>
                  </a:cubicBezTo>
                  <a:cubicBezTo>
                    <a:pt x="1030" y="823"/>
                    <a:pt x="1030" y="823"/>
                    <a:pt x="1030" y="823"/>
                  </a:cubicBezTo>
                  <a:cubicBezTo>
                    <a:pt x="1169" y="823"/>
                    <a:pt x="1169" y="823"/>
                    <a:pt x="1169" y="823"/>
                  </a:cubicBezTo>
                  <a:cubicBezTo>
                    <a:pt x="1169" y="1008"/>
                    <a:pt x="1169" y="1008"/>
                    <a:pt x="1169" y="1008"/>
                  </a:cubicBezTo>
                  <a:cubicBezTo>
                    <a:pt x="1267" y="1008"/>
                    <a:pt x="1267" y="1008"/>
                    <a:pt x="1267" y="1008"/>
                  </a:cubicBezTo>
                  <a:cubicBezTo>
                    <a:pt x="1267" y="575"/>
                    <a:pt x="1267" y="575"/>
                    <a:pt x="1267" y="575"/>
                  </a:cubicBezTo>
                  <a:cubicBezTo>
                    <a:pt x="1169" y="575"/>
                    <a:pt x="1169" y="575"/>
                    <a:pt x="1169" y="575"/>
                  </a:cubicBezTo>
                  <a:lnTo>
                    <a:pt x="1169" y="740"/>
                  </a:lnTo>
                  <a:close/>
                  <a:moveTo>
                    <a:pt x="2058" y="482"/>
                  </a:moveTo>
                  <a:cubicBezTo>
                    <a:pt x="2058" y="533"/>
                    <a:pt x="2100" y="553"/>
                    <a:pt x="2193" y="553"/>
                  </a:cubicBezTo>
                  <a:cubicBezTo>
                    <a:pt x="2291" y="553"/>
                    <a:pt x="2354" y="517"/>
                    <a:pt x="2354" y="457"/>
                  </a:cubicBezTo>
                  <a:cubicBezTo>
                    <a:pt x="2354" y="397"/>
                    <a:pt x="2317" y="373"/>
                    <a:pt x="2223" y="367"/>
                  </a:cubicBezTo>
                  <a:cubicBezTo>
                    <a:pt x="2183" y="365"/>
                    <a:pt x="2183" y="365"/>
                    <a:pt x="2183" y="365"/>
                  </a:cubicBezTo>
                  <a:cubicBezTo>
                    <a:pt x="2160" y="363"/>
                    <a:pt x="2159" y="357"/>
                    <a:pt x="2159" y="352"/>
                  </a:cubicBezTo>
                  <a:cubicBezTo>
                    <a:pt x="2159" y="350"/>
                    <a:pt x="2160" y="347"/>
                    <a:pt x="2164" y="343"/>
                  </a:cubicBezTo>
                  <a:cubicBezTo>
                    <a:pt x="2176" y="345"/>
                    <a:pt x="2189" y="347"/>
                    <a:pt x="2202" y="347"/>
                  </a:cubicBezTo>
                  <a:cubicBezTo>
                    <a:pt x="2279" y="347"/>
                    <a:pt x="2327" y="302"/>
                    <a:pt x="2327" y="231"/>
                  </a:cubicBezTo>
                  <a:cubicBezTo>
                    <a:pt x="2327" y="220"/>
                    <a:pt x="2326" y="208"/>
                    <a:pt x="2322" y="196"/>
                  </a:cubicBezTo>
                  <a:cubicBezTo>
                    <a:pt x="2338" y="194"/>
                    <a:pt x="2352" y="194"/>
                    <a:pt x="2359" y="194"/>
                  </a:cubicBezTo>
                  <a:cubicBezTo>
                    <a:pt x="2363" y="194"/>
                    <a:pt x="2363" y="194"/>
                    <a:pt x="2363" y="194"/>
                  </a:cubicBezTo>
                  <a:cubicBezTo>
                    <a:pt x="2363" y="112"/>
                    <a:pt x="2363" y="112"/>
                    <a:pt x="2363" y="112"/>
                  </a:cubicBezTo>
                  <a:cubicBezTo>
                    <a:pt x="2358" y="113"/>
                    <a:pt x="2358" y="113"/>
                    <a:pt x="2358" y="113"/>
                  </a:cubicBezTo>
                  <a:cubicBezTo>
                    <a:pt x="2336" y="115"/>
                    <a:pt x="2309" y="127"/>
                    <a:pt x="2291" y="143"/>
                  </a:cubicBezTo>
                  <a:cubicBezTo>
                    <a:pt x="2269" y="124"/>
                    <a:pt x="2239" y="114"/>
                    <a:pt x="2202" y="114"/>
                  </a:cubicBezTo>
                  <a:cubicBezTo>
                    <a:pt x="2125" y="114"/>
                    <a:pt x="2075" y="159"/>
                    <a:pt x="2075" y="231"/>
                  </a:cubicBezTo>
                  <a:cubicBezTo>
                    <a:pt x="2075" y="268"/>
                    <a:pt x="2089" y="300"/>
                    <a:pt x="2116" y="321"/>
                  </a:cubicBezTo>
                  <a:cubicBezTo>
                    <a:pt x="2094" y="337"/>
                    <a:pt x="2080" y="360"/>
                    <a:pt x="2080" y="380"/>
                  </a:cubicBezTo>
                  <a:cubicBezTo>
                    <a:pt x="2080" y="396"/>
                    <a:pt x="2087" y="409"/>
                    <a:pt x="2100" y="419"/>
                  </a:cubicBezTo>
                  <a:cubicBezTo>
                    <a:pt x="2072" y="436"/>
                    <a:pt x="2058" y="456"/>
                    <a:pt x="2058" y="482"/>
                  </a:cubicBezTo>
                  <a:moveTo>
                    <a:pt x="2203" y="182"/>
                  </a:moveTo>
                  <a:cubicBezTo>
                    <a:pt x="2233" y="182"/>
                    <a:pt x="2240" y="210"/>
                    <a:pt x="2240" y="233"/>
                  </a:cubicBezTo>
                  <a:cubicBezTo>
                    <a:pt x="2240" y="266"/>
                    <a:pt x="2226" y="284"/>
                    <a:pt x="2203" y="284"/>
                  </a:cubicBezTo>
                  <a:cubicBezTo>
                    <a:pt x="2171" y="284"/>
                    <a:pt x="2166" y="252"/>
                    <a:pt x="2166" y="233"/>
                  </a:cubicBezTo>
                  <a:cubicBezTo>
                    <a:pt x="2166" y="214"/>
                    <a:pt x="2171" y="182"/>
                    <a:pt x="2203" y="182"/>
                  </a:cubicBezTo>
                  <a:moveTo>
                    <a:pt x="2155" y="439"/>
                  </a:moveTo>
                  <a:cubicBezTo>
                    <a:pt x="2157" y="440"/>
                    <a:pt x="2159" y="440"/>
                    <a:pt x="2161" y="440"/>
                  </a:cubicBezTo>
                  <a:cubicBezTo>
                    <a:pt x="2208" y="444"/>
                    <a:pt x="2208" y="444"/>
                    <a:pt x="2208" y="444"/>
                  </a:cubicBezTo>
                  <a:cubicBezTo>
                    <a:pt x="2266" y="448"/>
                    <a:pt x="2268" y="456"/>
                    <a:pt x="2268" y="470"/>
                  </a:cubicBezTo>
                  <a:cubicBezTo>
                    <a:pt x="2268" y="488"/>
                    <a:pt x="2244" y="500"/>
                    <a:pt x="2206" y="500"/>
                  </a:cubicBezTo>
                  <a:cubicBezTo>
                    <a:pt x="2152" y="500"/>
                    <a:pt x="2141" y="487"/>
                    <a:pt x="2141" y="467"/>
                  </a:cubicBezTo>
                  <a:cubicBezTo>
                    <a:pt x="2141" y="457"/>
                    <a:pt x="2146" y="447"/>
                    <a:pt x="2155" y="4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8174009-F1AD-524C-D80E-4CAB996A7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63" y="4663440"/>
            <a:ext cx="1828800" cy="219456"/>
          </a:xfrm>
          <a:prstGeom prst="roundRect">
            <a:avLst>
              <a:gd name="adj" fmla="val 50000"/>
            </a:avLst>
          </a:prstGeom>
          <a:ln w="19050">
            <a:solidFill>
              <a:schemeClr val="bg1"/>
            </a:solidFill>
          </a:ln>
        </p:spPr>
        <p:txBody>
          <a:bodyPr vert="horz" lIns="182880" tIns="45720" rIns="91440" bIns="45720" rtlCol="0" anchor="ctr"/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279750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858942-9006-7DB7-7324-97FBE03544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5438" y="1554480"/>
            <a:ext cx="7446962" cy="265176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F5C714-8EA7-9E55-9977-F1AF1237A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2DA2B3-B5AF-632C-5F39-B4DB388C1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5382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858942-9006-7DB7-7324-97FBE03544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5438" y="1554480"/>
            <a:ext cx="7446962" cy="265176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CBCABA-635A-9649-D0AC-CE05C3AAC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C5FA75-A5AC-B120-4591-521CF6D2C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256053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vy Text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72392"/>
            <a:ext cx="3978140" cy="2647182"/>
          </a:xfrm>
        </p:spPr>
        <p:txBody>
          <a:bodyPr/>
          <a:lstStyle>
            <a:lvl1pPr>
              <a:lnSpc>
                <a:spcPct val="115000"/>
              </a:lnSpc>
              <a:defRPr sz="1100"/>
            </a:lvl1pPr>
            <a:lvl2pPr>
              <a:lnSpc>
                <a:spcPct val="112000"/>
              </a:lnSpc>
              <a:defRPr sz="105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F52610-DBFC-9EDF-6011-28AA66529B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99160" y="1572392"/>
            <a:ext cx="3978140" cy="2647182"/>
          </a:xfrm>
        </p:spPr>
        <p:txBody>
          <a:bodyPr/>
          <a:lstStyle>
            <a:lvl1pPr>
              <a:lnSpc>
                <a:spcPct val="115000"/>
              </a:lnSpc>
              <a:defRPr sz="1100"/>
            </a:lvl1pPr>
            <a:lvl2pPr>
              <a:lnSpc>
                <a:spcPct val="112000"/>
              </a:lnSpc>
              <a:defRPr sz="105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FC6688-E25F-29B9-8DD2-7C7C3C441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839AD-D623-2C76-E6EB-BAA43204B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4568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 userDrawn="1">
          <p15:clr>
            <a:srgbClr val="FBAE40"/>
          </p15:clr>
        </p15:guide>
        <p15:guide id="2" pos="2712" userDrawn="1">
          <p15:clr>
            <a:srgbClr val="FBAE40"/>
          </p15:clr>
        </p15:guide>
        <p15:guide id="3" pos="308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72392"/>
            <a:ext cx="3978140" cy="2647182"/>
          </a:xfrm>
        </p:spPr>
        <p:txBody>
          <a:bodyPr/>
          <a:lstStyle>
            <a:lvl1pPr>
              <a:lnSpc>
                <a:spcPct val="115000"/>
              </a:lnSpc>
              <a:defRPr sz="1100">
                <a:solidFill>
                  <a:schemeClr val="accent6"/>
                </a:solidFill>
              </a:defRPr>
            </a:lvl1pPr>
            <a:lvl2pPr>
              <a:lnSpc>
                <a:spcPct val="112000"/>
              </a:lnSpc>
              <a:defRPr sz="105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76F7DD-4DB1-0669-5356-62659CD9B9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99024" y="1542656"/>
            <a:ext cx="3978275" cy="2676918"/>
          </a:xfrm>
        </p:spPr>
        <p:txBody>
          <a:bodyPr/>
          <a:lstStyle>
            <a:lvl1pPr>
              <a:lnSpc>
                <a:spcPct val="82000"/>
              </a:lnSpc>
              <a:defRPr sz="3800">
                <a:solidFill>
                  <a:schemeClr val="accent6"/>
                </a:solidFill>
              </a:defRPr>
            </a:lvl1pPr>
            <a:lvl2pPr>
              <a:lnSpc>
                <a:spcPct val="115000"/>
              </a:lnSpc>
              <a:defRPr/>
            </a:lvl2pPr>
            <a:lvl3pPr>
              <a:lnSpc>
                <a:spcPct val="115000"/>
              </a:lnSpc>
              <a:defRPr/>
            </a:lvl3pPr>
            <a:lvl4pPr>
              <a:lnSpc>
                <a:spcPct val="115000"/>
              </a:lnSpc>
              <a:defRPr/>
            </a:lvl4pPr>
            <a:lvl5pPr>
              <a:lnSpc>
                <a:spcPct val="11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45C75C-DC9C-1D59-2DE3-017E4E9C0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EB0748-3735-1860-0B4C-FF2030008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59042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 userDrawn="1">
          <p15:clr>
            <a:srgbClr val="FBAE40"/>
          </p15:clr>
        </p15:guide>
        <p15:guide id="2" pos="2712" userDrawn="1">
          <p15:clr>
            <a:srgbClr val="FBAE40"/>
          </p15:clr>
        </p15:guide>
        <p15:guide id="3" pos="308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01184" y="64294"/>
            <a:ext cx="4242816" cy="5079205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31" y="339586"/>
            <a:ext cx="4138194" cy="6771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572392"/>
            <a:ext cx="3977640" cy="2647182"/>
          </a:xfrm>
        </p:spPr>
        <p:txBody>
          <a:bodyPr/>
          <a:lstStyle>
            <a:lvl1pPr>
              <a:lnSpc>
                <a:spcPct val="115000"/>
              </a:lnSpc>
              <a:defRPr sz="1100">
                <a:solidFill>
                  <a:schemeClr val="accent6"/>
                </a:solidFill>
              </a:defRPr>
            </a:lvl1pPr>
            <a:lvl2pPr>
              <a:lnSpc>
                <a:spcPct val="112000"/>
              </a:lnSpc>
              <a:defRPr sz="105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B7418D1-2207-3DA2-D401-BA061B484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ED2F-69A3-D0D3-F802-8E1908A7B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182CD-EB7D-0A00-8F3F-726338174816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60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2" userDrawn="1">
          <p15:clr>
            <a:srgbClr val="FBAE40"/>
          </p15:clr>
        </p15:guide>
        <p15:guide id="2" pos="308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71900"/>
            <a:ext cx="9144000" cy="1371600"/>
          </a:xfrm>
          <a:solidFill>
            <a:schemeClr val="bg1">
              <a:lumMod val="85000"/>
            </a:schemeClr>
          </a:solidFill>
        </p:spPr>
        <p:txBody>
          <a:bodyPr tIns="18288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B7418D1-2207-3DA2-D401-BA061B484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ED2F-69A3-D0D3-F802-8E1908A7B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16DF9D62-DA62-3653-DD38-9C9FB11C76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5438" y="1554481"/>
            <a:ext cx="7446962" cy="205777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6E26100C-7AE1-3598-CDC0-C0E27A004C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4546600"/>
            <a:ext cx="838200" cy="35242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52C7DF-77F0-D826-6D53-008FB31F9AEE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3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31" y="339586"/>
            <a:ext cx="2409990" cy="677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572392"/>
            <a:ext cx="2412371" cy="2647182"/>
          </a:xfrm>
        </p:spPr>
        <p:txBody>
          <a:bodyPr/>
          <a:lstStyle>
            <a:lvl1pPr>
              <a:lnSpc>
                <a:spcPct val="115000"/>
              </a:lnSpc>
              <a:defRPr sz="1100">
                <a:solidFill>
                  <a:schemeClr val="accent6"/>
                </a:solidFill>
              </a:defRPr>
            </a:lvl1pPr>
            <a:lvl2pPr>
              <a:lnSpc>
                <a:spcPct val="112000"/>
              </a:lnSpc>
              <a:defRPr sz="105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6367" y="64295"/>
            <a:ext cx="6107634" cy="5079206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D6687E-E66B-5294-8095-3A1F08C6B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098B60-0C51-9EF5-A554-07CB38828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F6EAB-D99B-28EF-83E5-75C1E8CF6FC8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3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6230" y="339586"/>
            <a:ext cx="7443103" cy="6771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231" y="1553204"/>
            <a:ext cx="7443102" cy="26471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40E320-9252-35DD-A461-1244805E56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4396" y="4552949"/>
            <a:ext cx="823087" cy="357189"/>
            <a:chOff x="2138363" y="5326063"/>
            <a:chExt cx="1935162" cy="839788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6A38F64-4CFF-1EA9-997B-4B019AD6F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6463" y="5326063"/>
              <a:ext cx="674688" cy="252413"/>
            </a:xfrm>
            <a:custGeom>
              <a:avLst/>
              <a:gdLst>
                <a:gd name="T0" fmla="*/ 1236 w 1237"/>
                <a:gd name="T1" fmla="*/ 308 h 462"/>
                <a:gd name="T2" fmla="*/ 1236 w 1237"/>
                <a:gd name="T3" fmla="*/ 306 h 462"/>
                <a:gd name="T4" fmla="*/ 1227 w 1237"/>
                <a:gd name="T5" fmla="*/ 293 h 462"/>
                <a:gd name="T6" fmla="*/ 1129 w 1237"/>
                <a:gd name="T7" fmla="*/ 181 h 462"/>
                <a:gd name="T8" fmla="*/ 668 w 1237"/>
                <a:gd name="T9" fmla="*/ 0 h 462"/>
                <a:gd name="T10" fmla="*/ 137 w 1237"/>
                <a:gd name="T11" fmla="*/ 245 h 462"/>
                <a:gd name="T12" fmla="*/ 2 w 1237"/>
                <a:gd name="T13" fmla="*/ 457 h 462"/>
                <a:gd name="T14" fmla="*/ 2 w 1237"/>
                <a:gd name="T15" fmla="*/ 461 h 462"/>
                <a:gd name="T16" fmla="*/ 5 w 1237"/>
                <a:gd name="T17" fmla="*/ 457 h 462"/>
                <a:gd name="T18" fmla="*/ 155 w 1237"/>
                <a:gd name="T19" fmla="*/ 269 h 462"/>
                <a:gd name="T20" fmla="*/ 670 w 1237"/>
                <a:gd name="T21" fmla="*/ 90 h 462"/>
                <a:gd name="T22" fmla="*/ 1101 w 1237"/>
                <a:gd name="T23" fmla="*/ 206 h 462"/>
                <a:gd name="T24" fmla="*/ 1224 w 1237"/>
                <a:gd name="T25" fmla="*/ 298 h 462"/>
                <a:gd name="T26" fmla="*/ 1234 w 1237"/>
                <a:gd name="T27" fmla="*/ 307 h 462"/>
                <a:gd name="T28" fmla="*/ 1236 w 1237"/>
                <a:gd name="T29" fmla="*/ 30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7" h="462">
                  <a:moveTo>
                    <a:pt x="1236" y="308"/>
                  </a:moveTo>
                  <a:cubicBezTo>
                    <a:pt x="1236" y="307"/>
                    <a:pt x="1237" y="307"/>
                    <a:pt x="1236" y="306"/>
                  </a:cubicBezTo>
                  <a:cubicBezTo>
                    <a:pt x="1235" y="304"/>
                    <a:pt x="1233" y="301"/>
                    <a:pt x="1227" y="293"/>
                  </a:cubicBezTo>
                  <a:cubicBezTo>
                    <a:pt x="1221" y="284"/>
                    <a:pt x="1181" y="228"/>
                    <a:pt x="1129" y="181"/>
                  </a:cubicBezTo>
                  <a:cubicBezTo>
                    <a:pt x="1077" y="134"/>
                    <a:pt x="919" y="0"/>
                    <a:pt x="668" y="0"/>
                  </a:cubicBezTo>
                  <a:cubicBezTo>
                    <a:pt x="406" y="0"/>
                    <a:pt x="229" y="142"/>
                    <a:pt x="137" y="245"/>
                  </a:cubicBezTo>
                  <a:cubicBezTo>
                    <a:pt x="48" y="344"/>
                    <a:pt x="3" y="454"/>
                    <a:pt x="2" y="457"/>
                  </a:cubicBezTo>
                  <a:cubicBezTo>
                    <a:pt x="1" y="460"/>
                    <a:pt x="0" y="461"/>
                    <a:pt x="2" y="461"/>
                  </a:cubicBezTo>
                  <a:cubicBezTo>
                    <a:pt x="3" y="462"/>
                    <a:pt x="4" y="460"/>
                    <a:pt x="5" y="457"/>
                  </a:cubicBezTo>
                  <a:cubicBezTo>
                    <a:pt x="7" y="454"/>
                    <a:pt x="54" y="352"/>
                    <a:pt x="155" y="269"/>
                  </a:cubicBezTo>
                  <a:cubicBezTo>
                    <a:pt x="256" y="186"/>
                    <a:pt x="424" y="90"/>
                    <a:pt x="670" y="90"/>
                  </a:cubicBezTo>
                  <a:cubicBezTo>
                    <a:pt x="880" y="90"/>
                    <a:pt x="1031" y="165"/>
                    <a:pt x="1101" y="206"/>
                  </a:cubicBezTo>
                  <a:cubicBezTo>
                    <a:pt x="1170" y="248"/>
                    <a:pt x="1214" y="289"/>
                    <a:pt x="1224" y="298"/>
                  </a:cubicBezTo>
                  <a:cubicBezTo>
                    <a:pt x="1229" y="303"/>
                    <a:pt x="1232" y="306"/>
                    <a:pt x="1234" y="307"/>
                  </a:cubicBezTo>
                  <a:cubicBezTo>
                    <a:pt x="1235" y="308"/>
                    <a:pt x="1235" y="308"/>
                    <a:pt x="1236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4F74CC9-405A-ABF5-330C-68277AB716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8363" y="5708651"/>
              <a:ext cx="612775" cy="457200"/>
            </a:xfrm>
            <a:custGeom>
              <a:avLst/>
              <a:gdLst>
                <a:gd name="T0" fmla="*/ 13 w 1127"/>
                <a:gd name="T1" fmla="*/ 0 h 835"/>
                <a:gd name="T2" fmla="*/ 14 w 1127"/>
                <a:gd name="T3" fmla="*/ 0 h 835"/>
                <a:gd name="T4" fmla="*/ 15 w 1127"/>
                <a:gd name="T5" fmla="*/ 10 h 835"/>
                <a:gd name="T6" fmla="*/ 72 w 1127"/>
                <a:gd name="T7" fmla="*/ 265 h 835"/>
                <a:gd name="T8" fmla="*/ 431 w 1127"/>
                <a:gd name="T9" fmla="*/ 627 h 835"/>
                <a:gd name="T10" fmla="*/ 897 w 1127"/>
                <a:gd name="T11" fmla="*/ 712 h 835"/>
                <a:gd name="T12" fmla="*/ 1122 w 1127"/>
                <a:gd name="T13" fmla="*/ 648 h 835"/>
                <a:gd name="T14" fmla="*/ 1127 w 1127"/>
                <a:gd name="T15" fmla="*/ 647 h 835"/>
                <a:gd name="T16" fmla="*/ 1127 w 1127"/>
                <a:gd name="T17" fmla="*/ 647 h 835"/>
                <a:gd name="T18" fmla="*/ 1123 w 1127"/>
                <a:gd name="T19" fmla="*/ 651 h 835"/>
                <a:gd name="T20" fmla="*/ 1107 w 1127"/>
                <a:gd name="T21" fmla="*/ 664 h 835"/>
                <a:gd name="T22" fmla="*/ 969 w 1127"/>
                <a:gd name="T23" fmla="*/ 741 h 835"/>
                <a:gd name="T24" fmla="*/ 375 w 1127"/>
                <a:gd name="T25" fmla="*/ 712 h 835"/>
                <a:gd name="T26" fmla="*/ 25 w 1127"/>
                <a:gd name="T27" fmla="*/ 231 h 835"/>
                <a:gd name="T28" fmla="*/ 11 w 1127"/>
                <a:gd name="T29" fmla="*/ 6 h 835"/>
                <a:gd name="T30" fmla="*/ 12 w 1127"/>
                <a:gd name="T31" fmla="*/ 1 h 835"/>
                <a:gd name="T32" fmla="*/ 13 w 1127"/>
                <a:gd name="T33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7" h="835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4"/>
                    <a:pt x="15" y="10"/>
                  </a:cubicBezTo>
                  <a:cubicBezTo>
                    <a:pt x="15" y="14"/>
                    <a:pt x="9" y="136"/>
                    <a:pt x="72" y="265"/>
                  </a:cubicBezTo>
                  <a:cubicBezTo>
                    <a:pt x="136" y="397"/>
                    <a:pt x="249" y="536"/>
                    <a:pt x="431" y="627"/>
                  </a:cubicBezTo>
                  <a:cubicBezTo>
                    <a:pt x="603" y="713"/>
                    <a:pt x="771" y="725"/>
                    <a:pt x="897" y="712"/>
                  </a:cubicBezTo>
                  <a:cubicBezTo>
                    <a:pt x="1018" y="698"/>
                    <a:pt x="1111" y="653"/>
                    <a:pt x="1122" y="648"/>
                  </a:cubicBezTo>
                  <a:cubicBezTo>
                    <a:pt x="1126" y="647"/>
                    <a:pt x="1127" y="646"/>
                    <a:pt x="1127" y="647"/>
                  </a:cubicBezTo>
                  <a:cubicBezTo>
                    <a:pt x="1127" y="647"/>
                    <a:pt x="1127" y="647"/>
                    <a:pt x="1127" y="647"/>
                  </a:cubicBezTo>
                  <a:cubicBezTo>
                    <a:pt x="1127" y="648"/>
                    <a:pt x="1125" y="649"/>
                    <a:pt x="1123" y="651"/>
                  </a:cubicBezTo>
                  <a:cubicBezTo>
                    <a:pt x="1119" y="654"/>
                    <a:pt x="1114" y="659"/>
                    <a:pt x="1107" y="664"/>
                  </a:cubicBezTo>
                  <a:cubicBezTo>
                    <a:pt x="1092" y="675"/>
                    <a:pt x="1064" y="701"/>
                    <a:pt x="969" y="741"/>
                  </a:cubicBezTo>
                  <a:cubicBezTo>
                    <a:pt x="832" y="799"/>
                    <a:pt x="604" y="835"/>
                    <a:pt x="375" y="712"/>
                  </a:cubicBezTo>
                  <a:cubicBezTo>
                    <a:pt x="157" y="593"/>
                    <a:pt x="59" y="388"/>
                    <a:pt x="25" y="231"/>
                  </a:cubicBezTo>
                  <a:cubicBezTo>
                    <a:pt x="0" y="113"/>
                    <a:pt x="11" y="14"/>
                    <a:pt x="11" y="6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C75903D-D1AD-9900-DAE0-61E7FC246A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9175" y="5591176"/>
              <a:ext cx="1784350" cy="554038"/>
            </a:xfrm>
            <a:custGeom>
              <a:avLst/>
              <a:gdLst>
                <a:gd name="T0" fmla="*/ 602 w 3275"/>
                <a:gd name="T1" fmla="*/ 0 h 1014"/>
                <a:gd name="T2" fmla="*/ 477 w 3275"/>
                <a:gd name="T3" fmla="*/ 267 h 1014"/>
                <a:gd name="T4" fmla="*/ 1268 w 3275"/>
                <a:gd name="T5" fmla="*/ 357 h 1014"/>
                <a:gd name="T6" fmla="*/ 1400 w 3275"/>
                <a:gd name="T7" fmla="*/ 439 h 1014"/>
                <a:gd name="T8" fmla="*/ 99 w 3275"/>
                <a:gd name="T9" fmla="*/ 0 h 1014"/>
                <a:gd name="T10" fmla="*/ 90 w 3275"/>
                <a:gd name="T11" fmla="*/ 180 h 1014"/>
                <a:gd name="T12" fmla="*/ 323 w 3275"/>
                <a:gd name="T13" fmla="*/ 0 h 1014"/>
                <a:gd name="T14" fmla="*/ 1030 w 3275"/>
                <a:gd name="T15" fmla="*/ 0 h 1014"/>
                <a:gd name="T16" fmla="*/ 824 w 3275"/>
                <a:gd name="T17" fmla="*/ 280 h 1014"/>
                <a:gd name="T18" fmla="*/ 879 w 3275"/>
                <a:gd name="T19" fmla="*/ 446 h 1014"/>
                <a:gd name="T20" fmla="*/ 1406 w 3275"/>
                <a:gd name="T21" fmla="*/ 874 h 1014"/>
                <a:gd name="T22" fmla="*/ 1312 w 3275"/>
                <a:gd name="T23" fmla="*/ 849 h 1014"/>
                <a:gd name="T24" fmla="*/ 1523 w 3275"/>
                <a:gd name="T25" fmla="*/ 898 h 1014"/>
                <a:gd name="T26" fmla="*/ 1407 w 3275"/>
                <a:gd name="T27" fmla="*/ 816 h 1014"/>
                <a:gd name="T28" fmla="*/ 2375 w 3275"/>
                <a:gd name="T29" fmla="*/ 280 h 1014"/>
                <a:gd name="T30" fmla="*/ 2516 w 3275"/>
                <a:gd name="T31" fmla="*/ 114 h 1014"/>
                <a:gd name="T32" fmla="*/ 2562 w 3275"/>
                <a:gd name="T33" fmla="*/ 280 h 1014"/>
                <a:gd name="T34" fmla="*/ 2406 w 3275"/>
                <a:gd name="T35" fmla="*/ 556 h 1014"/>
                <a:gd name="T36" fmla="*/ 2406 w 3275"/>
                <a:gd name="T37" fmla="*/ 790 h 1014"/>
                <a:gd name="T38" fmla="*/ 2573 w 3275"/>
                <a:gd name="T39" fmla="*/ 1008 h 1014"/>
                <a:gd name="T40" fmla="*/ 3214 w 3275"/>
                <a:gd name="T41" fmla="*/ 334 h 1014"/>
                <a:gd name="T42" fmla="*/ 3275 w 3275"/>
                <a:gd name="T43" fmla="*/ 285 h 1014"/>
                <a:gd name="T44" fmla="*/ 3273 w 3275"/>
                <a:gd name="T45" fmla="*/ 380 h 1014"/>
                <a:gd name="T46" fmla="*/ 3187 w 3275"/>
                <a:gd name="T47" fmla="*/ 247 h 1014"/>
                <a:gd name="T48" fmla="*/ 2798 w 3275"/>
                <a:gd name="T49" fmla="*/ 154 h 1014"/>
                <a:gd name="T50" fmla="*/ 2798 w 3275"/>
                <a:gd name="T51" fmla="*/ 439 h 1014"/>
                <a:gd name="T52" fmla="*/ 2870 w 3275"/>
                <a:gd name="T53" fmla="*/ 439 h 1014"/>
                <a:gd name="T54" fmla="*/ 2202 w 3275"/>
                <a:gd name="T55" fmla="*/ 583 h 1014"/>
                <a:gd name="T56" fmla="*/ 2063 w 3275"/>
                <a:gd name="T57" fmla="*/ 762 h 1014"/>
                <a:gd name="T58" fmla="*/ 2261 w 3275"/>
                <a:gd name="T59" fmla="*/ 1007 h 1014"/>
                <a:gd name="T60" fmla="*/ 2234 w 3275"/>
                <a:gd name="T61" fmla="*/ 940 h 1014"/>
                <a:gd name="T62" fmla="*/ 2268 w 3275"/>
                <a:gd name="T63" fmla="*/ 689 h 1014"/>
                <a:gd name="T64" fmla="*/ 1859 w 3275"/>
                <a:gd name="T65" fmla="*/ 154 h 1014"/>
                <a:gd name="T66" fmla="*/ 1859 w 3275"/>
                <a:gd name="T67" fmla="*/ 439 h 1014"/>
                <a:gd name="T68" fmla="*/ 1931 w 3275"/>
                <a:gd name="T69" fmla="*/ 439 h 1014"/>
                <a:gd name="T70" fmla="*/ 1615 w 3275"/>
                <a:gd name="T71" fmla="*/ 439 h 1014"/>
                <a:gd name="T72" fmla="*/ 1700 w 3275"/>
                <a:gd name="T73" fmla="*/ 221 h 1014"/>
                <a:gd name="T74" fmla="*/ 1495 w 3275"/>
                <a:gd name="T75" fmla="*/ 226 h 1014"/>
                <a:gd name="T76" fmla="*/ 1608 w 3275"/>
                <a:gd name="T77" fmla="*/ 230 h 1014"/>
                <a:gd name="T78" fmla="*/ 1614 w 3275"/>
                <a:gd name="T79" fmla="*/ 436 h 1014"/>
                <a:gd name="T80" fmla="*/ 1534 w 3275"/>
                <a:gd name="T81" fmla="*/ 342 h 1014"/>
                <a:gd name="T82" fmla="*/ 1871 w 3275"/>
                <a:gd name="T83" fmla="*/ 790 h 1014"/>
                <a:gd name="T84" fmla="*/ 1666 w 3275"/>
                <a:gd name="T85" fmla="*/ 795 h 1014"/>
                <a:gd name="T86" fmla="*/ 1779 w 3275"/>
                <a:gd name="T87" fmla="*/ 799 h 1014"/>
                <a:gd name="T88" fmla="*/ 1785 w 3275"/>
                <a:gd name="T89" fmla="*/ 1005 h 1014"/>
                <a:gd name="T90" fmla="*/ 1871 w 3275"/>
                <a:gd name="T91" fmla="*/ 928 h 1014"/>
                <a:gd name="T92" fmla="*/ 1779 w 3275"/>
                <a:gd name="T93" fmla="*/ 854 h 1014"/>
                <a:gd name="T94" fmla="*/ 2026 w 3275"/>
                <a:gd name="T95" fmla="*/ 606 h 1014"/>
                <a:gd name="T96" fmla="*/ 1030 w 3275"/>
                <a:gd name="T97" fmla="*/ 740 h 1014"/>
                <a:gd name="T98" fmla="*/ 1030 w 3275"/>
                <a:gd name="T99" fmla="*/ 1008 h 1014"/>
                <a:gd name="T100" fmla="*/ 1267 w 3275"/>
                <a:gd name="T101" fmla="*/ 1008 h 1014"/>
                <a:gd name="T102" fmla="*/ 2058 w 3275"/>
                <a:gd name="T103" fmla="*/ 482 h 1014"/>
                <a:gd name="T104" fmla="*/ 2183 w 3275"/>
                <a:gd name="T105" fmla="*/ 365 h 1014"/>
                <a:gd name="T106" fmla="*/ 2327 w 3275"/>
                <a:gd name="T107" fmla="*/ 231 h 1014"/>
                <a:gd name="T108" fmla="*/ 2363 w 3275"/>
                <a:gd name="T109" fmla="*/ 112 h 1014"/>
                <a:gd name="T110" fmla="*/ 2075 w 3275"/>
                <a:gd name="T111" fmla="*/ 231 h 1014"/>
                <a:gd name="T112" fmla="*/ 2058 w 3275"/>
                <a:gd name="T113" fmla="*/ 482 h 1014"/>
                <a:gd name="T114" fmla="*/ 2166 w 3275"/>
                <a:gd name="T115" fmla="*/ 233 h 1014"/>
                <a:gd name="T116" fmla="*/ 2208 w 3275"/>
                <a:gd name="T117" fmla="*/ 444 h 1014"/>
                <a:gd name="T118" fmla="*/ 2155 w 3275"/>
                <a:gd name="T119" fmla="*/ 439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75" h="1014">
                  <a:moveTo>
                    <a:pt x="575" y="439"/>
                  </a:moveTo>
                  <a:cubicBezTo>
                    <a:pt x="575" y="266"/>
                    <a:pt x="575" y="266"/>
                    <a:pt x="575" y="266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439"/>
                    <a:pt x="477" y="439"/>
                    <a:pt x="477" y="439"/>
                  </a:cubicBezTo>
                  <a:lnTo>
                    <a:pt x="575" y="439"/>
                  </a:lnTo>
                  <a:close/>
                  <a:moveTo>
                    <a:pt x="1400" y="357"/>
                  </a:moveTo>
                  <a:cubicBezTo>
                    <a:pt x="1268" y="357"/>
                    <a:pt x="1268" y="357"/>
                    <a:pt x="1268" y="357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439"/>
                    <a:pt x="1170" y="439"/>
                    <a:pt x="1170" y="439"/>
                  </a:cubicBezTo>
                  <a:cubicBezTo>
                    <a:pt x="1400" y="439"/>
                    <a:pt x="1400" y="439"/>
                    <a:pt x="1400" y="439"/>
                  </a:cubicBezTo>
                  <a:lnTo>
                    <a:pt x="1400" y="357"/>
                  </a:lnTo>
                  <a:close/>
                  <a:moveTo>
                    <a:pt x="234" y="252"/>
                  </a:moveTo>
                  <a:cubicBezTo>
                    <a:pt x="203" y="190"/>
                    <a:pt x="105" y="11"/>
                    <a:pt x="100" y="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90" y="439"/>
                    <a:pt x="90" y="439"/>
                    <a:pt x="90" y="439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122" y="241"/>
                    <a:pt x="227" y="428"/>
                    <a:pt x="233" y="437"/>
                  </a:cubicBezTo>
                  <a:cubicBezTo>
                    <a:pt x="234" y="439"/>
                    <a:pt x="234" y="439"/>
                    <a:pt x="234" y="439"/>
                  </a:cubicBezTo>
                  <a:cubicBezTo>
                    <a:pt x="323" y="439"/>
                    <a:pt x="323" y="439"/>
                    <a:pt x="323" y="439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234" y="252"/>
                  </a:lnTo>
                  <a:close/>
                  <a:moveTo>
                    <a:pt x="1030" y="285"/>
                  </a:moveTo>
                  <a:cubicBezTo>
                    <a:pt x="1030" y="0"/>
                    <a:pt x="1030" y="0"/>
                    <a:pt x="1030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36" y="281"/>
                    <a:pt x="936" y="281"/>
                    <a:pt x="936" y="281"/>
                  </a:cubicBezTo>
                  <a:cubicBezTo>
                    <a:pt x="936" y="339"/>
                    <a:pt x="920" y="362"/>
                    <a:pt x="880" y="362"/>
                  </a:cubicBezTo>
                  <a:cubicBezTo>
                    <a:pt x="840" y="362"/>
                    <a:pt x="824" y="339"/>
                    <a:pt x="824" y="28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726" y="286"/>
                    <a:pt x="726" y="286"/>
                    <a:pt x="726" y="286"/>
                  </a:cubicBezTo>
                  <a:cubicBezTo>
                    <a:pt x="726" y="392"/>
                    <a:pt x="778" y="446"/>
                    <a:pt x="879" y="446"/>
                  </a:cubicBezTo>
                  <a:cubicBezTo>
                    <a:pt x="981" y="446"/>
                    <a:pt x="1030" y="394"/>
                    <a:pt x="1030" y="285"/>
                  </a:cubicBezTo>
                  <a:moveTo>
                    <a:pt x="1520" y="903"/>
                  </a:moveTo>
                  <a:cubicBezTo>
                    <a:pt x="1508" y="921"/>
                    <a:pt x="1486" y="941"/>
                    <a:pt x="1457" y="941"/>
                  </a:cubicBezTo>
                  <a:cubicBezTo>
                    <a:pt x="1427" y="941"/>
                    <a:pt x="1410" y="919"/>
                    <a:pt x="1406" y="874"/>
                  </a:cubicBezTo>
                  <a:cubicBezTo>
                    <a:pt x="1580" y="874"/>
                    <a:pt x="1580" y="874"/>
                    <a:pt x="1580" y="874"/>
                  </a:cubicBezTo>
                  <a:cubicBezTo>
                    <a:pt x="1580" y="854"/>
                    <a:pt x="1580" y="854"/>
                    <a:pt x="1580" y="854"/>
                  </a:cubicBezTo>
                  <a:cubicBezTo>
                    <a:pt x="1580" y="745"/>
                    <a:pt x="1533" y="682"/>
                    <a:pt x="1451" y="682"/>
                  </a:cubicBezTo>
                  <a:cubicBezTo>
                    <a:pt x="1387" y="682"/>
                    <a:pt x="1312" y="726"/>
                    <a:pt x="1312" y="849"/>
                  </a:cubicBezTo>
                  <a:cubicBezTo>
                    <a:pt x="1312" y="952"/>
                    <a:pt x="1365" y="1014"/>
                    <a:pt x="1453" y="1014"/>
                  </a:cubicBezTo>
                  <a:cubicBezTo>
                    <a:pt x="1506" y="1014"/>
                    <a:pt x="1547" y="993"/>
                    <a:pt x="1578" y="948"/>
                  </a:cubicBezTo>
                  <a:cubicBezTo>
                    <a:pt x="1580" y="945"/>
                    <a:pt x="1580" y="945"/>
                    <a:pt x="1580" y="945"/>
                  </a:cubicBezTo>
                  <a:cubicBezTo>
                    <a:pt x="1523" y="898"/>
                    <a:pt x="1523" y="898"/>
                    <a:pt x="1523" y="898"/>
                  </a:cubicBezTo>
                  <a:lnTo>
                    <a:pt x="1520" y="903"/>
                  </a:lnTo>
                  <a:close/>
                  <a:moveTo>
                    <a:pt x="1451" y="758"/>
                  </a:moveTo>
                  <a:cubicBezTo>
                    <a:pt x="1460" y="758"/>
                    <a:pt x="1487" y="758"/>
                    <a:pt x="1492" y="816"/>
                  </a:cubicBezTo>
                  <a:cubicBezTo>
                    <a:pt x="1407" y="816"/>
                    <a:pt x="1407" y="816"/>
                    <a:pt x="1407" y="816"/>
                  </a:cubicBezTo>
                  <a:cubicBezTo>
                    <a:pt x="1412" y="778"/>
                    <a:pt x="1427" y="758"/>
                    <a:pt x="1451" y="758"/>
                  </a:cubicBezTo>
                  <a:moveTo>
                    <a:pt x="2516" y="114"/>
                  </a:moveTo>
                  <a:cubicBezTo>
                    <a:pt x="2476" y="114"/>
                    <a:pt x="2442" y="127"/>
                    <a:pt x="2418" y="152"/>
                  </a:cubicBezTo>
                  <a:cubicBezTo>
                    <a:pt x="2389" y="181"/>
                    <a:pt x="2375" y="224"/>
                    <a:pt x="2375" y="280"/>
                  </a:cubicBezTo>
                  <a:cubicBezTo>
                    <a:pt x="2375" y="402"/>
                    <a:pt x="2448" y="446"/>
                    <a:pt x="2516" y="446"/>
                  </a:cubicBezTo>
                  <a:cubicBezTo>
                    <a:pt x="2584" y="446"/>
                    <a:pt x="2657" y="402"/>
                    <a:pt x="2657" y="280"/>
                  </a:cubicBezTo>
                  <a:cubicBezTo>
                    <a:pt x="2657" y="224"/>
                    <a:pt x="2643" y="181"/>
                    <a:pt x="2614" y="152"/>
                  </a:cubicBezTo>
                  <a:cubicBezTo>
                    <a:pt x="2589" y="127"/>
                    <a:pt x="2555" y="114"/>
                    <a:pt x="2516" y="114"/>
                  </a:cubicBezTo>
                  <a:moveTo>
                    <a:pt x="2516" y="370"/>
                  </a:moveTo>
                  <a:cubicBezTo>
                    <a:pt x="2496" y="370"/>
                    <a:pt x="2470" y="361"/>
                    <a:pt x="2470" y="280"/>
                  </a:cubicBezTo>
                  <a:cubicBezTo>
                    <a:pt x="2470" y="219"/>
                    <a:pt x="2484" y="191"/>
                    <a:pt x="2516" y="191"/>
                  </a:cubicBezTo>
                  <a:cubicBezTo>
                    <a:pt x="2536" y="191"/>
                    <a:pt x="2562" y="200"/>
                    <a:pt x="2562" y="280"/>
                  </a:cubicBezTo>
                  <a:cubicBezTo>
                    <a:pt x="2562" y="342"/>
                    <a:pt x="2548" y="370"/>
                    <a:pt x="2516" y="370"/>
                  </a:cubicBezTo>
                  <a:moveTo>
                    <a:pt x="2494" y="682"/>
                  </a:moveTo>
                  <a:cubicBezTo>
                    <a:pt x="2456" y="682"/>
                    <a:pt x="2425" y="702"/>
                    <a:pt x="2406" y="723"/>
                  </a:cubicBezTo>
                  <a:cubicBezTo>
                    <a:pt x="2406" y="556"/>
                    <a:pt x="2406" y="556"/>
                    <a:pt x="2406" y="556"/>
                  </a:cubicBezTo>
                  <a:cubicBezTo>
                    <a:pt x="2310" y="569"/>
                    <a:pt x="2310" y="569"/>
                    <a:pt x="2310" y="569"/>
                  </a:cubicBezTo>
                  <a:cubicBezTo>
                    <a:pt x="2310" y="1008"/>
                    <a:pt x="2310" y="1008"/>
                    <a:pt x="2310" y="1008"/>
                  </a:cubicBezTo>
                  <a:cubicBezTo>
                    <a:pt x="2406" y="1008"/>
                    <a:pt x="2406" y="1008"/>
                    <a:pt x="2406" y="1008"/>
                  </a:cubicBezTo>
                  <a:cubicBezTo>
                    <a:pt x="2406" y="790"/>
                    <a:pt x="2406" y="790"/>
                    <a:pt x="2406" y="790"/>
                  </a:cubicBezTo>
                  <a:cubicBezTo>
                    <a:pt x="2425" y="773"/>
                    <a:pt x="2441" y="765"/>
                    <a:pt x="2455" y="765"/>
                  </a:cubicBezTo>
                  <a:cubicBezTo>
                    <a:pt x="2467" y="765"/>
                    <a:pt x="2478" y="768"/>
                    <a:pt x="2478" y="796"/>
                  </a:cubicBezTo>
                  <a:cubicBezTo>
                    <a:pt x="2478" y="1008"/>
                    <a:pt x="2478" y="1008"/>
                    <a:pt x="2478" y="1008"/>
                  </a:cubicBezTo>
                  <a:cubicBezTo>
                    <a:pt x="2573" y="1008"/>
                    <a:pt x="2573" y="1008"/>
                    <a:pt x="2573" y="1008"/>
                  </a:cubicBezTo>
                  <a:cubicBezTo>
                    <a:pt x="2573" y="768"/>
                    <a:pt x="2573" y="768"/>
                    <a:pt x="2573" y="768"/>
                  </a:cubicBezTo>
                  <a:cubicBezTo>
                    <a:pt x="2573" y="712"/>
                    <a:pt x="2546" y="682"/>
                    <a:pt x="2494" y="682"/>
                  </a:cubicBezTo>
                  <a:moveTo>
                    <a:pt x="3217" y="330"/>
                  </a:moveTo>
                  <a:cubicBezTo>
                    <a:pt x="3214" y="334"/>
                    <a:pt x="3214" y="334"/>
                    <a:pt x="3214" y="334"/>
                  </a:cubicBezTo>
                  <a:cubicBezTo>
                    <a:pt x="3203" y="353"/>
                    <a:pt x="3180" y="372"/>
                    <a:pt x="3152" y="372"/>
                  </a:cubicBezTo>
                  <a:cubicBezTo>
                    <a:pt x="3121" y="372"/>
                    <a:pt x="3105" y="350"/>
                    <a:pt x="3101" y="306"/>
                  </a:cubicBezTo>
                  <a:cubicBezTo>
                    <a:pt x="3275" y="306"/>
                    <a:pt x="3275" y="306"/>
                    <a:pt x="3275" y="306"/>
                  </a:cubicBezTo>
                  <a:cubicBezTo>
                    <a:pt x="3275" y="285"/>
                    <a:pt x="3275" y="285"/>
                    <a:pt x="3275" y="285"/>
                  </a:cubicBezTo>
                  <a:cubicBezTo>
                    <a:pt x="3275" y="176"/>
                    <a:pt x="3227" y="114"/>
                    <a:pt x="3145" y="114"/>
                  </a:cubicBezTo>
                  <a:cubicBezTo>
                    <a:pt x="3081" y="114"/>
                    <a:pt x="3007" y="157"/>
                    <a:pt x="3007" y="280"/>
                  </a:cubicBezTo>
                  <a:cubicBezTo>
                    <a:pt x="3007" y="384"/>
                    <a:pt x="3060" y="446"/>
                    <a:pt x="3148" y="446"/>
                  </a:cubicBezTo>
                  <a:cubicBezTo>
                    <a:pt x="3201" y="446"/>
                    <a:pt x="3242" y="424"/>
                    <a:pt x="3273" y="380"/>
                  </a:cubicBezTo>
                  <a:cubicBezTo>
                    <a:pt x="3275" y="376"/>
                    <a:pt x="3275" y="376"/>
                    <a:pt x="3275" y="376"/>
                  </a:cubicBezTo>
                  <a:lnTo>
                    <a:pt x="3217" y="330"/>
                  </a:lnTo>
                  <a:close/>
                  <a:moveTo>
                    <a:pt x="3145" y="189"/>
                  </a:moveTo>
                  <a:cubicBezTo>
                    <a:pt x="3154" y="189"/>
                    <a:pt x="3181" y="189"/>
                    <a:pt x="3187" y="247"/>
                  </a:cubicBezTo>
                  <a:cubicBezTo>
                    <a:pt x="3102" y="247"/>
                    <a:pt x="3102" y="247"/>
                    <a:pt x="3102" y="247"/>
                  </a:cubicBezTo>
                  <a:cubicBezTo>
                    <a:pt x="3107" y="210"/>
                    <a:pt x="3122" y="189"/>
                    <a:pt x="3145" y="189"/>
                  </a:cubicBezTo>
                  <a:moveTo>
                    <a:pt x="2886" y="114"/>
                  </a:moveTo>
                  <a:cubicBezTo>
                    <a:pt x="2848" y="114"/>
                    <a:pt x="2817" y="134"/>
                    <a:pt x="2798" y="154"/>
                  </a:cubicBezTo>
                  <a:cubicBezTo>
                    <a:pt x="2798" y="120"/>
                    <a:pt x="2798" y="120"/>
                    <a:pt x="2798" y="120"/>
                  </a:cubicBezTo>
                  <a:cubicBezTo>
                    <a:pt x="2702" y="120"/>
                    <a:pt x="2702" y="120"/>
                    <a:pt x="2702" y="120"/>
                  </a:cubicBezTo>
                  <a:cubicBezTo>
                    <a:pt x="2702" y="439"/>
                    <a:pt x="2702" y="439"/>
                    <a:pt x="2702" y="439"/>
                  </a:cubicBezTo>
                  <a:cubicBezTo>
                    <a:pt x="2798" y="439"/>
                    <a:pt x="2798" y="439"/>
                    <a:pt x="2798" y="439"/>
                  </a:cubicBezTo>
                  <a:cubicBezTo>
                    <a:pt x="2798" y="221"/>
                    <a:pt x="2798" y="221"/>
                    <a:pt x="2798" y="221"/>
                  </a:cubicBezTo>
                  <a:cubicBezTo>
                    <a:pt x="2817" y="204"/>
                    <a:pt x="2833" y="196"/>
                    <a:pt x="2847" y="196"/>
                  </a:cubicBezTo>
                  <a:cubicBezTo>
                    <a:pt x="2859" y="196"/>
                    <a:pt x="2870" y="200"/>
                    <a:pt x="2870" y="227"/>
                  </a:cubicBezTo>
                  <a:cubicBezTo>
                    <a:pt x="2870" y="439"/>
                    <a:pt x="2870" y="439"/>
                    <a:pt x="2870" y="439"/>
                  </a:cubicBezTo>
                  <a:cubicBezTo>
                    <a:pt x="2965" y="439"/>
                    <a:pt x="2965" y="439"/>
                    <a:pt x="2965" y="439"/>
                  </a:cubicBezTo>
                  <a:cubicBezTo>
                    <a:pt x="2965" y="200"/>
                    <a:pt x="2965" y="200"/>
                    <a:pt x="2965" y="200"/>
                  </a:cubicBezTo>
                  <a:cubicBezTo>
                    <a:pt x="2965" y="143"/>
                    <a:pt x="2938" y="114"/>
                    <a:pt x="2886" y="114"/>
                  </a:cubicBezTo>
                  <a:moveTo>
                    <a:pt x="2202" y="583"/>
                  </a:moveTo>
                  <a:cubicBezTo>
                    <a:pt x="2107" y="596"/>
                    <a:pt x="2107" y="596"/>
                    <a:pt x="2107" y="596"/>
                  </a:cubicBezTo>
                  <a:cubicBezTo>
                    <a:pt x="2107" y="689"/>
                    <a:pt x="2107" y="689"/>
                    <a:pt x="2107" y="689"/>
                  </a:cubicBezTo>
                  <a:cubicBezTo>
                    <a:pt x="2063" y="689"/>
                    <a:pt x="2063" y="689"/>
                    <a:pt x="2063" y="689"/>
                  </a:cubicBezTo>
                  <a:cubicBezTo>
                    <a:pt x="2063" y="762"/>
                    <a:pt x="2063" y="762"/>
                    <a:pt x="2063" y="762"/>
                  </a:cubicBezTo>
                  <a:cubicBezTo>
                    <a:pt x="2107" y="762"/>
                    <a:pt x="2107" y="762"/>
                    <a:pt x="2107" y="762"/>
                  </a:cubicBezTo>
                  <a:cubicBezTo>
                    <a:pt x="2107" y="926"/>
                    <a:pt x="2107" y="926"/>
                    <a:pt x="2107" y="926"/>
                  </a:cubicBezTo>
                  <a:cubicBezTo>
                    <a:pt x="2107" y="989"/>
                    <a:pt x="2133" y="1012"/>
                    <a:pt x="2206" y="1012"/>
                  </a:cubicBezTo>
                  <a:cubicBezTo>
                    <a:pt x="2225" y="1012"/>
                    <a:pt x="2254" y="1009"/>
                    <a:pt x="2261" y="1007"/>
                  </a:cubicBezTo>
                  <a:cubicBezTo>
                    <a:pt x="2264" y="1006"/>
                    <a:pt x="2264" y="1006"/>
                    <a:pt x="2264" y="1006"/>
                  </a:cubicBezTo>
                  <a:cubicBezTo>
                    <a:pt x="2264" y="934"/>
                    <a:pt x="2264" y="934"/>
                    <a:pt x="2264" y="934"/>
                  </a:cubicBezTo>
                  <a:cubicBezTo>
                    <a:pt x="2257" y="937"/>
                    <a:pt x="2257" y="937"/>
                    <a:pt x="2257" y="937"/>
                  </a:cubicBezTo>
                  <a:cubicBezTo>
                    <a:pt x="2254" y="938"/>
                    <a:pt x="2242" y="940"/>
                    <a:pt x="2234" y="940"/>
                  </a:cubicBezTo>
                  <a:cubicBezTo>
                    <a:pt x="2207" y="940"/>
                    <a:pt x="2202" y="933"/>
                    <a:pt x="2202" y="904"/>
                  </a:cubicBezTo>
                  <a:cubicBezTo>
                    <a:pt x="2202" y="762"/>
                    <a:pt x="2202" y="762"/>
                    <a:pt x="2202" y="762"/>
                  </a:cubicBezTo>
                  <a:cubicBezTo>
                    <a:pt x="2268" y="762"/>
                    <a:pt x="2268" y="762"/>
                    <a:pt x="2268" y="762"/>
                  </a:cubicBezTo>
                  <a:cubicBezTo>
                    <a:pt x="2268" y="689"/>
                    <a:pt x="2268" y="689"/>
                    <a:pt x="2268" y="689"/>
                  </a:cubicBezTo>
                  <a:cubicBezTo>
                    <a:pt x="2202" y="689"/>
                    <a:pt x="2202" y="689"/>
                    <a:pt x="2202" y="689"/>
                  </a:cubicBezTo>
                  <a:lnTo>
                    <a:pt x="2202" y="583"/>
                  </a:lnTo>
                  <a:close/>
                  <a:moveTo>
                    <a:pt x="1946" y="114"/>
                  </a:moveTo>
                  <a:cubicBezTo>
                    <a:pt x="1908" y="114"/>
                    <a:pt x="1877" y="134"/>
                    <a:pt x="1859" y="154"/>
                  </a:cubicBezTo>
                  <a:cubicBezTo>
                    <a:pt x="1859" y="120"/>
                    <a:pt x="1859" y="120"/>
                    <a:pt x="1859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439"/>
                    <a:pt x="1763" y="439"/>
                    <a:pt x="1763" y="439"/>
                  </a:cubicBezTo>
                  <a:cubicBezTo>
                    <a:pt x="1859" y="439"/>
                    <a:pt x="1859" y="439"/>
                    <a:pt x="1859" y="439"/>
                  </a:cubicBezTo>
                  <a:cubicBezTo>
                    <a:pt x="1859" y="221"/>
                    <a:pt x="1859" y="221"/>
                    <a:pt x="1859" y="221"/>
                  </a:cubicBezTo>
                  <a:cubicBezTo>
                    <a:pt x="1877" y="204"/>
                    <a:pt x="1894" y="196"/>
                    <a:pt x="1908" y="196"/>
                  </a:cubicBezTo>
                  <a:cubicBezTo>
                    <a:pt x="1920" y="196"/>
                    <a:pt x="1931" y="200"/>
                    <a:pt x="1931" y="227"/>
                  </a:cubicBezTo>
                  <a:cubicBezTo>
                    <a:pt x="1931" y="439"/>
                    <a:pt x="1931" y="439"/>
                    <a:pt x="1931" y="439"/>
                  </a:cubicBezTo>
                  <a:cubicBezTo>
                    <a:pt x="2026" y="439"/>
                    <a:pt x="2026" y="439"/>
                    <a:pt x="2026" y="439"/>
                  </a:cubicBezTo>
                  <a:cubicBezTo>
                    <a:pt x="2026" y="200"/>
                    <a:pt x="2026" y="200"/>
                    <a:pt x="2026" y="200"/>
                  </a:cubicBezTo>
                  <a:cubicBezTo>
                    <a:pt x="2026" y="143"/>
                    <a:pt x="1998" y="114"/>
                    <a:pt x="1946" y="114"/>
                  </a:cubicBezTo>
                  <a:moveTo>
                    <a:pt x="1615" y="439"/>
                  </a:moveTo>
                  <a:cubicBezTo>
                    <a:pt x="1710" y="439"/>
                    <a:pt x="1710" y="439"/>
                    <a:pt x="1710" y="439"/>
                  </a:cubicBezTo>
                  <a:cubicBezTo>
                    <a:pt x="1708" y="433"/>
                    <a:pt x="1708" y="433"/>
                    <a:pt x="1708" y="433"/>
                  </a:cubicBezTo>
                  <a:cubicBezTo>
                    <a:pt x="1702" y="419"/>
                    <a:pt x="1700" y="398"/>
                    <a:pt x="1700" y="359"/>
                  </a:cubicBezTo>
                  <a:cubicBezTo>
                    <a:pt x="1700" y="221"/>
                    <a:pt x="1700" y="221"/>
                    <a:pt x="1700" y="221"/>
                  </a:cubicBezTo>
                  <a:cubicBezTo>
                    <a:pt x="1700" y="148"/>
                    <a:pt x="1668" y="114"/>
                    <a:pt x="1597" y="114"/>
                  </a:cubicBezTo>
                  <a:cubicBezTo>
                    <a:pt x="1542" y="114"/>
                    <a:pt x="1492" y="131"/>
                    <a:pt x="1454" y="165"/>
                  </a:cubicBezTo>
                  <a:cubicBezTo>
                    <a:pt x="1450" y="168"/>
                    <a:pt x="1450" y="168"/>
                    <a:pt x="1450" y="168"/>
                  </a:cubicBezTo>
                  <a:cubicBezTo>
                    <a:pt x="1495" y="226"/>
                    <a:pt x="1495" y="226"/>
                    <a:pt x="1495" y="226"/>
                  </a:cubicBezTo>
                  <a:cubicBezTo>
                    <a:pt x="1499" y="223"/>
                    <a:pt x="1499" y="223"/>
                    <a:pt x="1499" y="223"/>
                  </a:cubicBezTo>
                  <a:cubicBezTo>
                    <a:pt x="1515" y="211"/>
                    <a:pt x="1548" y="191"/>
                    <a:pt x="1581" y="191"/>
                  </a:cubicBezTo>
                  <a:cubicBezTo>
                    <a:pt x="1600" y="191"/>
                    <a:pt x="1608" y="199"/>
                    <a:pt x="1608" y="221"/>
                  </a:cubicBezTo>
                  <a:cubicBezTo>
                    <a:pt x="1608" y="230"/>
                    <a:pt x="1608" y="230"/>
                    <a:pt x="1608" y="230"/>
                  </a:cubicBezTo>
                  <a:cubicBezTo>
                    <a:pt x="1495" y="251"/>
                    <a:pt x="1441" y="293"/>
                    <a:pt x="1441" y="357"/>
                  </a:cubicBezTo>
                  <a:cubicBezTo>
                    <a:pt x="1441" y="412"/>
                    <a:pt x="1470" y="443"/>
                    <a:pt x="1521" y="443"/>
                  </a:cubicBezTo>
                  <a:cubicBezTo>
                    <a:pt x="1556" y="443"/>
                    <a:pt x="1585" y="431"/>
                    <a:pt x="1608" y="405"/>
                  </a:cubicBezTo>
                  <a:cubicBezTo>
                    <a:pt x="1609" y="419"/>
                    <a:pt x="1611" y="428"/>
                    <a:pt x="1614" y="436"/>
                  </a:cubicBezTo>
                  <a:lnTo>
                    <a:pt x="1615" y="439"/>
                  </a:lnTo>
                  <a:close/>
                  <a:moveTo>
                    <a:pt x="1608" y="346"/>
                  </a:moveTo>
                  <a:cubicBezTo>
                    <a:pt x="1592" y="360"/>
                    <a:pt x="1575" y="367"/>
                    <a:pt x="1558" y="367"/>
                  </a:cubicBezTo>
                  <a:cubicBezTo>
                    <a:pt x="1542" y="367"/>
                    <a:pt x="1534" y="358"/>
                    <a:pt x="1534" y="342"/>
                  </a:cubicBezTo>
                  <a:cubicBezTo>
                    <a:pt x="1534" y="323"/>
                    <a:pt x="1542" y="301"/>
                    <a:pt x="1608" y="285"/>
                  </a:cubicBezTo>
                  <a:lnTo>
                    <a:pt x="1608" y="346"/>
                  </a:lnTo>
                  <a:close/>
                  <a:moveTo>
                    <a:pt x="1871" y="928"/>
                  </a:moveTo>
                  <a:cubicBezTo>
                    <a:pt x="1871" y="790"/>
                    <a:pt x="1871" y="790"/>
                    <a:pt x="1871" y="790"/>
                  </a:cubicBezTo>
                  <a:cubicBezTo>
                    <a:pt x="1871" y="716"/>
                    <a:pt x="1839" y="682"/>
                    <a:pt x="1768" y="682"/>
                  </a:cubicBezTo>
                  <a:cubicBezTo>
                    <a:pt x="1713" y="682"/>
                    <a:pt x="1663" y="700"/>
                    <a:pt x="1625" y="733"/>
                  </a:cubicBezTo>
                  <a:cubicBezTo>
                    <a:pt x="1621" y="736"/>
                    <a:pt x="1621" y="736"/>
                    <a:pt x="1621" y="736"/>
                  </a:cubicBezTo>
                  <a:cubicBezTo>
                    <a:pt x="1666" y="795"/>
                    <a:pt x="1666" y="795"/>
                    <a:pt x="1666" y="795"/>
                  </a:cubicBezTo>
                  <a:cubicBezTo>
                    <a:pt x="1670" y="792"/>
                    <a:pt x="1670" y="792"/>
                    <a:pt x="1670" y="792"/>
                  </a:cubicBezTo>
                  <a:cubicBezTo>
                    <a:pt x="1686" y="780"/>
                    <a:pt x="1719" y="759"/>
                    <a:pt x="1752" y="759"/>
                  </a:cubicBezTo>
                  <a:cubicBezTo>
                    <a:pt x="1771" y="759"/>
                    <a:pt x="1779" y="768"/>
                    <a:pt x="1779" y="790"/>
                  </a:cubicBezTo>
                  <a:cubicBezTo>
                    <a:pt x="1779" y="799"/>
                    <a:pt x="1779" y="799"/>
                    <a:pt x="1779" y="799"/>
                  </a:cubicBezTo>
                  <a:cubicBezTo>
                    <a:pt x="1666" y="820"/>
                    <a:pt x="1612" y="861"/>
                    <a:pt x="1612" y="926"/>
                  </a:cubicBezTo>
                  <a:cubicBezTo>
                    <a:pt x="1612" y="980"/>
                    <a:pt x="1641" y="1012"/>
                    <a:pt x="1692" y="1012"/>
                  </a:cubicBezTo>
                  <a:cubicBezTo>
                    <a:pt x="1727" y="1012"/>
                    <a:pt x="1756" y="999"/>
                    <a:pt x="1779" y="974"/>
                  </a:cubicBezTo>
                  <a:cubicBezTo>
                    <a:pt x="1780" y="987"/>
                    <a:pt x="1782" y="997"/>
                    <a:pt x="1785" y="1005"/>
                  </a:cubicBezTo>
                  <a:cubicBezTo>
                    <a:pt x="1786" y="1008"/>
                    <a:pt x="1786" y="1008"/>
                    <a:pt x="1786" y="1008"/>
                  </a:cubicBezTo>
                  <a:cubicBezTo>
                    <a:pt x="1881" y="1008"/>
                    <a:pt x="1881" y="1008"/>
                    <a:pt x="1881" y="1008"/>
                  </a:cubicBezTo>
                  <a:cubicBezTo>
                    <a:pt x="1879" y="1002"/>
                    <a:pt x="1879" y="1002"/>
                    <a:pt x="1879" y="1002"/>
                  </a:cubicBezTo>
                  <a:cubicBezTo>
                    <a:pt x="1873" y="987"/>
                    <a:pt x="1871" y="967"/>
                    <a:pt x="1871" y="928"/>
                  </a:cubicBezTo>
                  <a:moveTo>
                    <a:pt x="1779" y="915"/>
                  </a:moveTo>
                  <a:cubicBezTo>
                    <a:pt x="1763" y="929"/>
                    <a:pt x="1746" y="936"/>
                    <a:pt x="1729" y="936"/>
                  </a:cubicBezTo>
                  <a:cubicBezTo>
                    <a:pt x="1713" y="936"/>
                    <a:pt x="1705" y="927"/>
                    <a:pt x="1705" y="910"/>
                  </a:cubicBezTo>
                  <a:cubicBezTo>
                    <a:pt x="1705" y="892"/>
                    <a:pt x="1713" y="869"/>
                    <a:pt x="1779" y="854"/>
                  </a:cubicBezTo>
                  <a:lnTo>
                    <a:pt x="1779" y="915"/>
                  </a:lnTo>
                  <a:close/>
                  <a:moveTo>
                    <a:pt x="1930" y="1008"/>
                  </a:moveTo>
                  <a:cubicBezTo>
                    <a:pt x="2026" y="1008"/>
                    <a:pt x="2026" y="1008"/>
                    <a:pt x="2026" y="1008"/>
                  </a:cubicBezTo>
                  <a:cubicBezTo>
                    <a:pt x="2026" y="606"/>
                    <a:pt x="2026" y="606"/>
                    <a:pt x="2026" y="606"/>
                  </a:cubicBezTo>
                  <a:cubicBezTo>
                    <a:pt x="1930" y="619"/>
                    <a:pt x="1930" y="619"/>
                    <a:pt x="1930" y="619"/>
                  </a:cubicBezTo>
                  <a:lnTo>
                    <a:pt x="1930" y="1008"/>
                  </a:lnTo>
                  <a:close/>
                  <a:moveTo>
                    <a:pt x="1169" y="740"/>
                  </a:moveTo>
                  <a:cubicBezTo>
                    <a:pt x="1030" y="740"/>
                    <a:pt x="1030" y="740"/>
                    <a:pt x="1030" y="740"/>
                  </a:cubicBezTo>
                  <a:cubicBezTo>
                    <a:pt x="1030" y="575"/>
                    <a:pt x="1030" y="575"/>
                    <a:pt x="1030" y="575"/>
                  </a:cubicBezTo>
                  <a:cubicBezTo>
                    <a:pt x="932" y="575"/>
                    <a:pt x="932" y="575"/>
                    <a:pt x="932" y="575"/>
                  </a:cubicBezTo>
                  <a:cubicBezTo>
                    <a:pt x="932" y="1008"/>
                    <a:pt x="932" y="1008"/>
                    <a:pt x="932" y="1008"/>
                  </a:cubicBezTo>
                  <a:cubicBezTo>
                    <a:pt x="1030" y="1008"/>
                    <a:pt x="1030" y="1008"/>
                    <a:pt x="1030" y="1008"/>
                  </a:cubicBezTo>
                  <a:cubicBezTo>
                    <a:pt x="1030" y="823"/>
                    <a:pt x="1030" y="823"/>
                    <a:pt x="1030" y="823"/>
                  </a:cubicBezTo>
                  <a:cubicBezTo>
                    <a:pt x="1169" y="823"/>
                    <a:pt x="1169" y="823"/>
                    <a:pt x="1169" y="823"/>
                  </a:cubicBezTo>
                  <a:cubicBezTo>
                    <a:pt x="1169" y="1008"/>
                    <a:pt x="1169" y="1008"/>
                    <a:pt x="1169" y="1008"/>
                  </a:cubicBezTo>
                  <a:cubicBezTo>
                    <a:pt x="1267" y="1008"/>
                    <a:pt x="1267" y="1008"/>
                    <a:pt x="1267" y="1008"/>
                  </a:cubicBezTo>
                  <a:cubicBezTo>
                    <a:pt x="1267" y="575"/>
                    <a:pt x="1267" y="575"/>
                    <a:pt x="1267" y="575"/>
                  </a:cubicBezTo>
                  <a:cubicBezTo>
                    <a:pt x="1169" y="575"/>
                    <a:pt x="1169" y="575"/>
                    <a:pt x="1169" y="575"/>
                  </a:cubicBezTo>
                  <a:lnTo>
                    <a:pt x="1169" y="740"/>
                  </a:lnTo>
                  <a:close/>
                  <a:moveTo>
                    <a:pt x="2058" y="482"/>
                  </a:moveTo>
                  <a:cubicBezTo>
                    <a:pt x="2058" y="533"/>
                    <a:pt x="2100" y="553"/>
                    <a:pt x="2193" y="553"/>
                  </a:cubicBezTo>
                  <a:cubicBezTo>
                    <a:pt x="2291" y="553"/>
                    <a:pt x="2354" y="517"/>
                    <a:pt x="2354" y="457"/>
                  </a:cubicBezTo>
                  <a:cubicBezTo>
                    <a:pt x="2354" y="397"/>
                    <a:pt x="2317" y="373"/>
                    <a:pt x="2223" y="367"/>
                  </a:cubicBezTo>
                  <a:cubicBezTo>
                    <a:pt x="2183" y="365"/>
                    <a:pt x="2183" y="365"/>
                    <a:pt x="2183" y="365"/>
                  </a:cubicBezTo>
                  <a:cubicBezTo>
                    <a:pt x="2160" y="363"/>
                    <a:pt x="2159" y="357"/>
                    <a:pt x="2159" y="352"/>
                  </a:cubicBezTo>
                  <a:cubicBezTo>
                    <a:pt x="2159" y="350"/>
                    <a:pt x="2160" y="347"/>
                    <a:pt x="2164" y="343"/>
                  </a:cubicBezTo>
                  <a:cubicBezTo>
                    <a:pt x="2176" y="345"/>
                    <a:pt x="2189" y="347"/>
                    <a:pt x="2202" y="347"/>
                  </a:cubicBezTo>
                  <a:cubicBezTo>
                    <a:pt x="2279" y="347"/>
                    <a:pt x="2327" y="302"/>
                    <a:pt x="2327" y="231"/>
                  </a:cubicBezTo>
                  <a:cubicBezTo>
                    <a:pt x="2327" y="220"/>
                    <a:pt x="2326" y="208"/>
                    <a:pt x="2322" y="196"/>
                  </a:cubicBezTo>
                  <a:cubicBezTo>
                    <a:pt x="2338" y="194"/>
                    <a:pt x="2352" y="194"/>
                    <a:pt x="2359" y="194"/>
                  </a:cubicBezTo>
                  <a:cubicBezTo>
                    <a:pt x="2363" y="194"/>
                    <a:pt x="2363" y="194"/>
                    <a:pt x="2363" y="194"/>
                  </a:cubicBezTo>
                  <a:cubicBezTo>
                    <a:pt x="2363" y="112"/>
                    <a:pt x="2363" y="112"/>
                    <a:pt x="2363" y="112"/>
                  </a:cubicBezTo>
                  <a:cubicBezTo>
                    <a:pt x="2358" y="113"/>
                    <a:pt x="2358" y="113"/>
                    <a:pt x="2358" y="113"/>
                  </a:cubicBezTo>
                  <a:cubicBezTo>
                    <a:pt x="2336" y="115"/>
                    <a:pt x="2309" y="127"/>
                    <a:pt x="2291" y="143"/>
                  </a:cubicBezTo>
                  <a:cubicBezTo>
                    <a:pt x="2269" y="124"/>
                    <a:pt x="2239" y="114"/>
                    <a:pt x="2202" y="114"/>
                  </a:cubicBezTo>
                  <a:cubicBezTo>
                    <a:pt x="2125" y="114"/>
                    <a:pt x="2075" y="159"/>
                    <a:pt x="2075" y="231"/>
                  </a:cubicBezTo>
                  <a:cubicBezTo>
                    <a:pt x="2075" y="268"/>
                    <a:pt x="2089" y="300"/>
                    <a:pt x="2116" y="321"/>
                  </a:cubicBezTo>
                  <a:cubicBezTo>
                    <a:pt x="2094" y="337"/>
                    <a:pt x="2080" y="360"/>
                    <a:pt x="2080" y="380"/>
                  </a:cubicBezTo>
                  <a:cubicBezTo>
                    <a:pt x="2080" y="396"/>
                    <a:pt x="2087" y="409"/>
                    <a:pt x="2100" y="419"/>
                  </a:cubicBezTo>
                  <a:cubicBezTo>
                    <a:pt x="2072" y="436"/>
                    <a:pt x="2058" y="456"/>
                    <a:pt x="2058" y="482"/>
                  </a:cubicBezTo>
                  <a:moveTo>
                    <a:pt x="2203" y="182"/>
                  </a:moveTo>
                  <a:cubicBezTo>
                    <a:pt x="2233" y="182"/>
                    <a:pt x="2240" y="210"/>
                    <a:pt x="2240" y="233"/>
                  </a:cubicBezTo>
                  <a:cubicBezTo>
                    <a:pt x="2240" y="266"/>
                    <a:pt x="2226" y="284"/>
                    <a:pt x="2203" y="284"/>
                  </a:cubicBezTo>
                  <a:cubicBezTo>
                    <a:pt x="2171" y="284"/>
                    <a:pt x="2166" y="252"/>
                    <a:pt x="2166" y="233"/>
                  </a:cubicBezTo>
                  <a:cubicBezTo>
                    <a:pt x="2166" y="214"/>
                    <a:pt x="2171" y="182"/>
                    <a:pt x="2203" y="182"/>
                  </a:cubicBezTo>
                  <a:moveTo>
                    <a:pt x="2155" y="439"/>
                  </a:moveTo>
                  <a:cubicBezTo>
                    <a:pt x="2157" y="440"/>
                    <a:pt x="2159" y="440"/>
                    <a:pt x="2161" y="440"/>
                  </a:cubicBezTo>
                  <a:cubicBezTo>
                    <a:pt x="2208" y="444"/>
                    <a:pt x="2208" y="444"/>
                    <a:pt x="2208" y="444"/>
                  </a:cubicBezTo>
                  <a:cubicBezTo>
                    <a:pt x="2266" y="448"/>
                    <a:pt x="2268" y="456"/>
                    <a:pt x="2268" y="470"/>
                  </a:cubicBezTo>
                  <a:cubicBezTo>
                    <a:pt x="2268" y="488"/>
                    <a:pt x="2244" y="500"/>
                    <a:pt x="2206" y="500"/>
                  </a:cubicBezTo>
                  <a:cubicBezTo>
                    <a:pt x="2152" y="500"/>
                    <a:pt x="2141" y="487"/>
                    <a:pt x="2141" y="467"/>
                  </a:cubicBezTo>
                  <a:cubicBezTo>
                    <a:pt x="2141" y="457"/>
                    <a:pt x="2146" y="447"/>
                    <a:pt x="2155" y="4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A8757B1-699B-2F08-9B40-080BC32C47F1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CF305-E504-C584-60ED-B2792D61D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59675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364280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62" r:id="rId3"/>
    <p:sldLayoutId id="2147483679" r:id="rId4"/>
    <p:sldLayoutId id="2147483681" r:id="rId5"/>
    <p:sldLayoutId id="2147483670" r:id="rId6"/>
    <p:sldLayoutId id="2147483671" r:id="rId7"/>
    <p:sldLayoutId id="2147483684" r:id="rId8"/>
    <p:sldLayoutId id="2147483672" r:id="rId9"/>
    <p:sldLayoutId id="2147483673" r:id="rId10"/>
    <p:sldLayoutId id="2147483674" r:id="rId11"/>
    <p:sldLayoutId id="2147483685" r:id="rId12"/>
    <p:sldLayoutId id="2147483675" r:id="rId13"/>
    <p:sldLayoutId id="2147483663" r:id="rId14"/>
    <p:sldLayoutId id="2147483668" r:id="rId15"/>
    <p:sldLayoutId id="2147483676" r:id="rId16"/>
    <p:sldLayoutId id="2147483666" r:id="rId17"/>
    <p:sldLayoutId id="2147483680" r:id="rId18"/>
    <p:sldLayoutId id="2147483667" r:id="rId19"/>
    <p:sldLayoutId id="2147483678" r:id="rId20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5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227013" indent="-227013" algn="l" defTabSz="6858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460375" indent="-233363" algn="l" defTabSz="6858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–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625475" indent="-165100" algn="l" defTabSz="6858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5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13" userDrawn="1">
          <p15:clr>
            <a:srgbClr val="F26B43"/>
          </p15:clr>
        </p15:guide>
        <p15:guide id="4" orient="horz" pos="641" userDrawn="1">
          <p15:clr>
            <a:srgbClr val="F26B43"/>
          </p15:clr>
        </p15:guide>
        <p15:guide id="5" pos="219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4896" userDrawn="1">
          <p15:clr>
            <a:srgbClr val="F26B43"/>
          </p15:clr>
        </p15:guide>
        <p15:guide id="8" orient="horz" pos="386" userDrawn="1">
          <p15:clr>
            <a:srgbClr val="F26B43"/>
          </p15:clr>
        </p15:guide>
        <p15:guide id="9" orient="horz" pos="9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f7@ny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6F16-8D98-C4C4-AE76-BDFA0DCA7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87" y="1098726"/>
            <a:ext cx="8554808" cy="997527"/>
          </a:xfrm>
        </p:spPr>
        <p:txBody>
          <a:bodyPr anchor="t"/>
          <a:lstStyle/>
          <a:p>
            <a:pPr algn="ctr"/>
            <a:r>
              <a:rPr lang="en-US" sz="3600" dirty="0"/>
              <a:t>Interacting causes in occupational causation analyses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CBB76-B4C8-B29A-2DE7-C81024AB5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007" y="2216697"/>
            <a:ext cx="7870797" cy="1016039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2000" dirty="0"/>
              <a:t>Advisory Board on Toxic Substances and Worker Health</a:t>
            </a:r>
          </a:p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2000" dirty="0"/>
              <a:t>US Department of Labor, Office of Workers Compensation Programs</a:t>
            </a:r>
          </a:p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2000" dirty="0"/>
              <a:t>Presented at ABTSWH meeting in Oak Ridge, TN, May 8-9, 2024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8A31FC-0184-D88F-8BFC-27E14647F653}"/>
              </a:ext>
            </a:extLst>
          </p:cNvPr>
          <p:cNvSpPr txBox="1">
            <a:spLocks/>
          </p:cNvSpPr>
          <p:nvPr/>
        </p:nvSpPr>
        <p:spPr>
          <a:xfrm>
            <a:off x="1001864" y="3487176"/>
            <a:ext cx="7203882" cy="15627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dirty="0"/>
              <a:t>George Friedman-Jimenez, MD, DrPH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dirty="0"/>
              <a:t>Director, Bellevue/NYU Occupational &amp; Environmental Medicine Clinic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dirty="0"/>
              <a:t>Assistant Professor of Population Health, Medicine, Environmental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dirty="0"/>
              <a:t>NYU Grossman School of Medicine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gf7@nyu.edu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69C78-04B4-0A6C-7B6C-C310A70F539D}"/>
              </a:ext>
            </a:extLst>
          </p:cNvPr>
          <p:cNvSpPr/>
          <p:nvPr/>
        </p:nvSpPr>
        <p:spPr>
          <a:xfrm>
            <a:off x="7901609" y="-318052"/>
            <a:ext cx="1242391" cy="219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ALT LAYOUT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227796"/>
            <a:ext cx="9144000" cy="45719"/>
          </a:xfrm>
        </p:spPr>
      </p:sp>
    </p:spTree>
    <p:extLst>
      <p:ext uri="{BB962C8B-B14F-4D97-AF65-F5344CB8AC3E}">
        <p14:creationId xmlns:p14="http://schemas.microsoft.com/office/powerpoint/2010/main" val="103067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30" y="339586"/>
            <a:ext cx="8428156" cy="677108"/>
          </a:xfrm>
        </p:spPr>
        <p:txBody>
          <a:bodyPr/>
          <a:lstStyle/>
          <a:p>
            <a:r>
              <a:rPr lang="en-US" sz="2400" dirty="0"/>
              <a:t>Rothman (1976) proposed use of necessary and sufficient causes as Sufficient Component Causes in epidemiology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70146" y="1184538"/>
            <a:ext cx="8435313" cy="3418634"/>
          </a:xfrm>
        </p:spPr>
        <p:txBody>
          <a:bodyPr/>
          <a:lstStyle/>
          <a:p>
            <a:pPr marL="569913" lvl="2" indent="-342900">
              <a:buFont typeface="Wingdings" panose="05000000000000000000" pitchFamily="2" charset="2"/>
              <a:buChar char="v"/>
            </a:pPr>
            <a:r>
              <a:rPr lang="en-US" sz="2000" dirty="0"/>
              <a:t>INUS: A is a cause of B if A is an </a:t>
            </a:r>
            <a:r>
              <a:rPr lang="en-US" sz="2000" dirty="0">
                <a:solidFill>
                  <a:schemeClr val="accent6"/>
                </a:solidFill>
              </a:rPr>
              <a:t>I</a:t>
            </a:r>
            <a:r>
              <a:rPr lang="en-US" sz="2000" dirty="0"/>
              <a:t>nsufficient but </a:t>
            </a:r>
            <a:r>
              <a:rPr lang="en-US" sz="2000" dirty="0">
                <a:solidFill>
                  <a:schemeClr val="accent6"/>
                </a:solidFill>
              </a:rPr>
              <a:t>N</a:t>
            </a:r>
            <a:r>
              <a:rPr lang="en-US" sz="2000" dirty="0"/>
              <a:t>ecessary part of a condition that is itself </a:t>
            </a:r>
            <a:r>
              <a:rPr lang="en-US" sz="2000" dirty="0">
                <a:solidFill>
                  <a:schemeClr val="accent6"/>
                </a:solidFill>
              </a:rPr>
              <a:t>U</a:t>
            </a:r>
            <a:r>
              <a:rPr lang="en-US" sz="2000" dirty="0"/>
              <a:t>nnecessary but </a:t>
            </a:r>
            <a:r>
              <a:rPr lang="en-US" sz="2000" dirty="0">
                <a:solidFill>
                  <a:schemeClr val="accent6"/>
                </a:solidFill>
              </a:rPr>
              <a:t>S</a:t>
            </a:r>
            <a:r>
              <a:rPr lang="en-US" sz="2000" dirty="0"/>
              <a:t>ufficient for B </a:t>
            </a:r>
            <a:r>
              <a:rPr lang="en-US" sz="1600" dirty="0"/>
              <a:t>(Mackie, 1965)</a:t>
            </a:r>
          </a:p>
          <a:p>
            <a:pPr marL="803275" lvl="3" indent="-342900">
              <a:buFont typeface="Wingdings" panose="05000000000000000000" pitchFamily="2" charset="2"/>
              <a:buChar char="v"/>
            </a:pPr>
            <a:endParaRPr lang="en-US" sz="1900" dirty="0"/>
          </a:p>
          <a:p>
            <a:pPr marL="569913" lvl="2" indent="-342900">
              <a:buFont typeface="Wingdings" panose="05000000000000000000" pitchFamily="2" charset="2"/>
              <a:buChar char="v"/>
            </a:pPr>
            <a:r>
              <a:rPr lang="en-US" sz="2000" dirty="0"/>
              <a:t>NESS condition: A is a cause of B if A is a </a:t>
            </a:r>
            <a:r>
              <a:rPr lang="en-US" sz="2000" dirty="0">
                <a:solidFill>
                  <a:schemeClr val="accent6"/>
                </a:solidFill>
              </a:rPr>
              <a:t>N</a:t>
            </a:r>
            <a:r>
              <a:rPr lang="en-US" sz="2000" dirty="0"/>
              <a:t>ecessary </a:t>
            </a:r>
            <a:r>
              <a:rPr lang="en-US" sz="2000" dirty="0">
                <a:solidFill>
                  <a:schemeClr val="accent6"/>
                </a:solidFill>
              </a:rPr>
              <a:t>E</a:t>
            </a:r>
            <a:r>
              <a:rPr lang="en-US" sz="2000" dirty="0"/>
              <a:t>lement of a </a:t>
            </a:r>
            <a:r>
              <a:rPr lang="en-US" sz="2000" dirty="0">
                <a:solidFill>
                  <a:schemeClr val="accent6"/>
                </a:solidFill>
              </a:rPr>
              <a:t>S</a:t>
            </a:r>
            <a:r>
              <a:rPr lang="en-US" sz="2000" dirty="0"/>
              <a:t>ufficient </a:t>
            </a:r>
            <a:r>
              <a:rPr lang="en-US" sz="2000" dirty="0">
                <a:solidFill>
                  <a:schemeClr val="accent6"/>
                </a:solidFill>
              </a:rPr>
              <a:t>S</a:t>
            </a:r>
            <a:r>
              <a:rPr lang="en-US" sz="2000" dirty="0"/>
              <a:t>et of component causes of B </a:t>
            </a:r>
            <a:r>
              <a:rPr lang="en-US" sz="1600" dirty="0"/>
              <a:t>(Wright 1985)</a:t>
            </a:r>
          </a:p>
          <a:p>
            <a:pPr marL="512763" lvl="2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512763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The Sufficient Component Causes model fits well with OSHA Standard 1904.5 definition of work-related disease</a:t>
            </a:r>
          </a:p>
          <a:p>
            <a:pPr marL="746125" lvl="3" indent="-285750">
              <a:buFont typeface="Wingdings" panose="05000000000000000000" pitchFamily="2" charset="2"/>
              <a:buChar char="v"/>
            </a:pPr>
            <a:r>
              <a:rPr lang="en-US" sz="1800" dirty="0" err="1"/>
              <a:t>Accomodates</a:t>
            </a:r>
            <a:r>
              <a:rPr lang="en-US" sz="1800" dirty="0"/>
              <a:t> mutually exclusive causes, contributing causes and aggravating exposures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0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A960-D130-E2F1-4D38-DE15B40D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92" y="140803"/>
            <a:ext cx="8192632" cy="439642"/>
          </a:xfrm>
        </p:spPr>
        <p:txBody>
          <a:bodyPr>
            <a:normAutofit/>
          </a:bodyPr>
          <a:lstStyle/>
          <a:p>
            <a:r>
              <a:rPr lang="en-US" dirty="0"/>
              <a:t>Rothman (1976) “Pie Model” of Sufficient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B1D4-4073-9EAC-C1B4-842A0FE4A2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8891" y="2708202"/>
            <a:ext cx="8340918" cy="142453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bg1"/>
                </a:solidFill>
              </a:rPr>
              <a:t>In the simplest possible model, Mr. A.S. could have gotten LC by any one of 4 different, mutually exclusive Sufficient Causes SC1, SC2, SC3 or SC4</a:t>
            </a:r>
          </a:p>
          <a:p>
            <a:pPr marL="803275" lvl="3" indent="-342900">
              <a:buFont typeface="Wingdings" panose="05000000000000000000" pitchFamily="2" charset="2"/>
              <a:buChar char="v"/>
            </a:pPr>
            <a:r>
              <a:rPr lang="en-US" sz="1600" b="0" dirty="0">
                <a:solidFill>
                  <a:schemeClr val="bg1"/>
                </a:solidFill>
              </a:rPr>
              <a:t>Each SC is a sufficient set of Component Causes that, if and when it is completed, inevitably causes LC in Mr. A.S.</a:t>
            </a:r>
          </a:p>
          <a:p>
            <a:pPr marL="746125" lvl="3" indent="-285750">
              <a:buFont typeface="Wingdings" panose="05000000000000000000" pitchFamily="2" charset="2"/>
              <a:buChar char="v"/>
            </a:pPr>
            <a:r>
              <a:rPr lang="en-US" sz="1600" b="0" dirty="0">
                <a:solidFill>
                  <a:schemeClr val="bg1"/>
                </a:solidFill>
              </a:rPr>
              <a:t>Each SC includes all it’s necessary Component Causes; if any one of them is absent that particular SC mechanism could not have occurred</a:t>
            </a:r>
          </a:p>
          <a:p>
            <a:pPr marL="746125" lvl="3" indent="-285750">
              <a:buFont typeface="Wingdings" panose="05000000000000000000" pitchFamily="2" charset="2"/>
              <a:buChar char="v"/>
            </a:pPr>
            <a:r>
              <a:rPr lang="en-US" sz="1600" dirty="0"/>
              <a:t>Sufficient causes SC1, SC2, SC3 and SC4 are competing (mutually exclusive) causes, only one actually causes the LC before the others are completed</a:t>
            </a:r>
          </a:p>
          <a:p>
            <a:pPr marL="746125" lvl="3" indent="-285750">
              <a:buFont typeface="Wingdings" panose="05000000000000000000" pitchFamily="2" charset="2"/>
              <a:buChar char="v"/>
            </a:pP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AE6B-4B1B-8058-7680-0E3FA8100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F25A7F-299B-64C2-D325-11F4FB3BAB0D}"/>
              </a:ext>
            </a:extLst>
          </p:cNvPr>
          <p:cNvGrpSpPr/>
          <p:nvPr/>
        </p:nvGrpSpPr>
        <p:grpSpPr>
          <a:xfrm>
            <a:off x="2891768" y="970015"/>
            <a:ext cx="1382295" cy="1650539"/>
            <a:chOff x="2891768" y="998890"/>
            <a:chExt cx="1382295" cy="16505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AD729F-A4E3-C027-010D-022282BA5A3B}"/>
                </a:ext>
              </a:extLst>
            </p:cNvPr>
            <p:cNvSpPr txBox="1"/>
            <p:nvPr/>
          </p:nvSpPr>
          <p:spPr>
            <a:xfrm>
              <a:off x="3315854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SC2</a:t>
              </a:r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68CF1EAA-6225-9484-F326-420CD0B75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768" y="1325728"/>
              <a:ext cx="1382295" cy="1323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E05C56-EE2A-E3D7-BC65-5609C11A7F83}"/>
              </a:ext>
            </a:extLst>
          </p:cNvPr>
          <p:cNvGrpSpPr/>
          <p:nvPr/>
        </p:nvGrpSpPr>
        <p:grpSpPr>
          <a:xfrm>
            <a:off x="4930581" y="970015"/>
            <a:ext cx="1381740" cy="1650539"/>
            <a:chOff x="4930581" y="998890"/>
            <a:chExt cx="1381740" cy="16505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4AD591-E5BA-6624-8F3D-F5A3EEC0E5B2}"/>
                </a:ext>
              </a:extLst>
            </p:cNvPr>
            <p:cNvSpPr txBox="1"/>
            <p:nvPr/>
          </p:nvSpPr>
          <p:spPr>
            <a:xfrm>
              <a:off x="5354390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SC3</a:t>
              </a:r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8CA5F4ED-FB48-9D86-A53F-73589C22B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581" y="1325728"/>
              <a:ext cx="1381740" cy="1323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BB9F2E-4344-AE51-72C6-DDBF5726EF9B}"/>
              </a:ext>
            </a:extLst>
          </p:cNvPr>
          <p:cNvGrpSpPr/>
          <p:nvPr/>
        </p:nvGrpSpPr>
        <p:grpSpPr>
          <a:xfrm>
            <a:off x="6968838" y="970015"/>
            <a:ext cx="1362412" cy="1626869"/>
            <a:chOff x="6968838" y="998890"/>
            <a:chExt cx="1362412" cy="16268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BFA3A5-DFF2-10E2-EB90-3E98D662E8D4}"/>
                </a:ext>
              </a:extLst>
            </p:cNvPr>
            <p:cNvSpPr txBox="1"/>
            <p:nvPr/>
          </p:nvSpPr>
          <p:spPr>
            <a:xfrm>
              <a:off x="7365590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SC4</a:t>
              </a:r>
            </a:p>
          </p:txBody>
        </p: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DE691819-B631-1144-78BD-9B7310504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838" y="1325728"/>
              <a:ext cx="1362412" cy="1300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F7C103-4F2C-696C-054E-D9E619E7B2E0}"/>
              </a:ext>
            </a:extLst>
          </p:cNvPr>
          <p:cNvGrpSpPr/>
          <p:nvPr/>
        </p:nvGrpSpPr>
        <p:grpSpPr>
          <a:xfrm>
            <a:off x="787451" y="970015"/>
            <a:ext cx="1428211" cy="1650539"/>
            <a:chOff x="787451" y="998890"/>
            <a:chExt cx="1447799" cy="16334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02282F-9492-F10F-DFD7-4FDC1AEF7E60}"/>
                </a:ext>
              </a:extLst>
            </p:cNvPr>
            <p:cNvSpPr txBox="1"/>
            <p:nvPr/>
          </p:nvSpPr>
          <p:spPr>
            <a:xfrm>
              <a:off x="1244289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SC1</a:t>
              </a:r>
            </a:p>
          </p:txBody>
        </p:sp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DBA47524-DF3C-3322-15E3-F10DC3961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51" y="1325728"/>
              <a:ext cx="1447799" cy="1306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2970F4-2FE5-2170-09D1-D3CA6F6B50BE}"/>
              </a:ext>
            </a:extLst>
          </p:cNvPr>
          <p:cNvCxnSpPr>
            <a:cxnSpLocks/>
          </p:cNvCxnSpPr>
          <p:nvPr/>
        </p:nvCxnSpPr>
        <p:spPr>
          <a:xfrm>
            <a:off x="787451" y="2708202"/>
            <a:ext cx="7543799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78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A960-D130-E2F1-4D38-DE15B40D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87" y="188511"/>
            <a:ext cx="8192632" cy="455544"/>
          </a:xfrm>
        </p:spPr>
        <p:txBody>
          <a:bodyPr/>
          <a:lstStyle/>
          <a:p>
            <a:r>
              <a:rPr lang="en-US" dirty="0"/>
              <a:t>Rothman (1976) “Pie Model” of Sufficient Component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B1D4-4073-9EAC-C1B4-842A0FE4A2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932" y="2825946"/>
            <a:ext cx="8269357" cy="196869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bg1"/>
                </a:solidFill>
              </a:rPr>
              <a:t>U1 = Unmeasured set of genetic, epigenetic, temporal and environmental Component Causes sufficient to cause LC in Mr. A.S.</a:t>
            </a:r>
          </a:p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2000" b="0" dirty="0" err="1">
                <a:solidFill>
                  <a:schemeClr val="bg1"/>
                </a:solidFill>
              </a:rPr>
              <a:t>Mr</a:t>
            </a:r>
            <a:r>
              <a:rPr lang="en-US" sz="2000" b="0" dirty="0">
                <a:solidFill>
                  <a:schemeClr val="bg1"/>
                </a:solidFill>
              </a:rPr>
              <a:t> A.S.’s LC could have been caused by SC1, a set of unmeasured factors U1 which cause LC without involving ASB or SMK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AE6B-4B1B-8058-7680-0E3FA8100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592AD7-22D3-A44B-B2D0-50295236483B}"/>
              </a:ext>
            </a:extLst>
          </p:cNvPr>
          <p:cNvGrpSpPr/>
          <p:nvPr/>
        </p:nvGrpSpPr>
        <p:grpSpPr>
          <a:xfrm>
            <a:off x="787451" y="970015"/>
            <a:ext cx="1447799" cy="1633422"/>
            <a:chOff x="787451" y="998890"/>
            <a:chExt cx="1447799" cy="16334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CC21C1-E97A-BA17-5F48-FE3E4333B273}"/>
                </a:ext>
              </a:extLst>
            </p:cNvPr>
            <p:cNvSpPr txBox="1"/>
            <p:nvPr/>
          </p:nvSpPr>
          <p:spPr>
            <a:xfrm>
              <a:off x="1244289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SC1</a:t>
              </a:r>
            </a:p>
          </p:txBody>
        </p:sp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id="{2E5DF669-007E-154B-3BC0-B7B5A89CD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51" y="1325728"/>
              <a:ext cx="1447799" cy="1306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41FA7D-D296-D88E-4AEF-66735A9C9410}"/>
              </a:ext>
            </a:extLst>
          </p:cNvPr>
          <p:cNvCxnSpPr>
            <a:cxnSpLocks/>
          </p:cNvCxnSpPr>
          <p:nvPr/>
        </p:nvCxnSpPr>
        <p:spPr>
          <a:xfrm>
            <a:off x="787451" y="2743200"/>
            <a:ext cx="7543799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41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A960-D130-E2F1-4D38-DE15B40D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0" y="339586"/>
            <a:ext cx="8192632" cy="677108"/>
          </a:xfrm>
        </p:spPr>
        <p:txBody>
          <a:bodyPr/>
          <a:lstStyle/>
          <a:p>
            <a:r>
              <a:rPr lang="en-US" dirty="0"/>
              <a:t>Rothman (1976) “Pie Model” of Sufficient Component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B1D4-4073-9EAC-C1B4-842A0FE4A2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7078" y="2825946"/>
            <a:ext cx="8142136" cy="177785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bg1"/>
                </a:solidFill>
              </a:rPr>
              <a:t>SC2 is a different sufficient cause for which both Component Cause ASB and Component Causes U2 are necessary</a:t>
            </a:r>
          </a:p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bg1"/>
                </a:solidFill>
              </a:rPr>
              <a:t>U2 is different from U1, but also does not include SMK or ASB</a:t>
            </a:r>
          </a:p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bg1"/>
                </a:solidFill>
              </a:rPr>
              <a:t>ASB and U2 are each a Necessary Element of the Sufficient Set SC2 (NESS)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AE6B-4B1B-8058-7680-0E3FA8100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B372A5-D62E-F2D8-3792-2D35669ED9D1}"/>
              </a:ext>
            </a:extLst>
          </p:cNvPr>
          <p:cNvGrpSpPr/>
          <p:nvPr/>
        </p:nvGrpSpPr>
        <p:grpSpPr>
          <a:xfrm>
            <a:off x="2891768" y="970015"/>
            <a:ext cx="1382295" cy="1650539"/>
            <a:chOff x="2891768" y="998890"/>
            <a:chExt cx="1382295" cy="16505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F5A778-B30F-9A92-13A2-8F615013903C}"/>
                </a:ext>
              </a:extLst>
            </p:cNvPr>
            <p:cNvSpPr txBox="1"/>
            <p:nvPr/>
          </p:nvSpPr>
          <p:spPr>
            <a:xfrm>
              <a:off x="3315854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SC2</a:t>
              </a:r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535B4B56-53F7-CD52-673B-F2A600426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768" y="1325728"/>
              <a:ext cx="1382295" cy="1323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B20E92-E802-E008-2C67-7E580DF7804D}"/>
              </a:ext>
            </a:extLst>
          </p:cNvPr>
          <p:cNvCxnSpPr>
            <a:cxnSpLocks/>
          </p:cNvCxnSpPr>
          <p:nvPr/>
        </p:nvCxnSpPr>
        <p:spPr>
          <a:xfrm>
            <a:off x="787451" y="2743200"/>
            <a:ext cx="7543799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5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A960-D130-E2F1-4D38-DE15B40D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0" y="339586"/>
            <a:ext cx="8192632" cy="677108"/>
          </a:xfrm>
        </p:spPr>
        <p:txBody>
          <a:bodyPr/>
          <a:lstStyle/>
          <a:p>
            <a:r>
              <a:rPr lang="en-US" dirty="0"/>
              <a:t>Rothman (1976) “Pie Model” of Sufficient Component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B1D4-4073-9EAC-C1B4-842A0FE4A2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81" y="2825946"/>
            <a:ext cx="8158038" cy="1889177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2400" b="0" dirty="0">
                <a:solidFill>
                  <a:schemeClr val="bg1"/>
                </a:solidFill>
              </a:rPr>
              <a:t>SMK and U3 are the necessary elements of sufficient set SC3</a:t>
            </a:r>
          </a:p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2400" b="0" dirty="0">
                <a:solidFill>
                  <a:schemeClr val="bg1"/>
                </a:solidFill>
              </a:rPr>
              <a:t>U3 may include factors such as:</a:t>
            </a:r>
          </a:p>
          <a:p>
            <a:pPr marL="512763" lvl="2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1900" b="0" dirty="0">
                <a:solidFill>
                  <a:schemeClr val="bg1"/>
                </a:solidFill>
              </a:rPr>
              <a:t>RAS oncogene or other genetic factors</a:t>
            </a:r>
          </a:p>
          <a:p>
            <a:pPr marL="512763" lvl="2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1900" b="0" dirty="0">
                <a:solidFill>
                  <a:schemeClr val="bg1"/>
                </a:solidFill>
              </a:rPr>
              <a:t>Downregulation of tumor suppressor microRNA let-7 that targets RAS oncogene, or other epigenetic factors</a:t>
            </a:r>
          </a:p>
          <a:p>
            <a:pPr marL="512763" lvl="2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1900" b="0" dirty="0">
                <a:solidFill>
                  <a:schemeClr val="bg1"/>
                </a:solidFill>
              </a:rPr>
              <a:t>Adequate latency period for clinical manifestation of the LC has been completed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AE6B-4B1B-8058-7680-0E3FA8100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0C8D65-4D5A-09EF-CDEB-7A19CA9C2CC2}"/>
              </a:ext>
            </a:extLst>
          </p:cNvPr>
          <p:cNvGrpSpPr/>
          <p:nvPr/>
        </p:nvGrpSpPr>
        <p:grpSpPr>
          <a:xfrm>
            <a:off x="4930581" y="970015"/>
            <a:ext cx="1381740" cy="1650539"/>
            <a:chOff x="4930581" y="998890"/>
            <a:chExt cx="1381740" cy="16505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9E06C8-67C2-E168-0037-3E2D09330B4E}"/>
                </a:ext>
              </a:extLst>
            </p:cNvPr>
            <p:cNvSpPr txBox="1"/>
            <p:nvPr/>
          </p:nvSpPr>
          <p:spPr>
            <a:xfrm>
              <a:off x="5354390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SC3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94CE2C62-1F66-27C3-488F-B21D8FCBC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581" y="1325728"/>
              <a:ext cx="1381740" cy="1323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421EF8-BF80-7FC6-2B34-DD8C4E768DF1}"/>
              </a:ext>
            </a:extLst>
          </p:cNvPr>
          <p:cNvCxnSpPr>
            <a:cxnSpLocks/>
          </p:cNvCxnSpPr>
          <p:nvPr/>
        </p:nvCxnSpPr>
        <p:spPr>
          <a:xfrm>
            <a:off x="787451" y="2743200"/>
            <a:ext cx="7543799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0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A960-D130-E2F1-4D38-DE15B40D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0" y="339586"/>
            <a:ext cx="8192632" cy="677108"/>
          </a:xfrm>
        </p:spPr>
        <p:txBody>
          <a:bodyPr/>
          <a:lstStyle/>
          <a:p>
            <a:r>
              <a:rPr lang="en-US" dirty="0"/>
              <a:t>Rothman (1976) “Pie Model” of Sufficient Component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B1D4-4073-9EAC-C1B4-842A0FE4A2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176" y="2825946"/>
            <a:ext cx="8332968" cy="142453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bg1"/>
                </a:solidFill>
              </a:rPr>
              <a:t>SC4 requires </a:t>
            </a:r>
            <a:r>
              <a:rPr lang="en-US" sz="2000" u="sng" dirty="0">
                <a:solidFill>
                  <a:schemeClr val="bg1"/>
                </a:solidFill>
              </a:rPr>
              <a:t>both</a:t>
            </a:r>
            <a:r>
              <a:rPr lang="en-US" sz="2000" b="0" dirty="0">
                <a:solidFill>
                  <a:schemeClr val="bg1"/>
                </a:solidFill>
              </a:rPr>
              <a:t> ASB and SMK as necessary Component Causes, plus unmeasured Component Causes U4</a:t>
            </a:r>
          </a:p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bg1"/>
                </a:solidFill>
              </a:rPr>
              <a:t>For example, an SC4 mechanism might involve ASB damaging pulmonary macrophages, which then lose their ability to eliminate carcinogens from SMK</a:t>
            </a:r>
          </a:p>
          <a:p>
            <a:pPr marL="746125" lvl="3" indent="-28575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bg1"/>
                </a:solidFill>
              </a:rPr>
              <a:t>ASB, SMK and U4 are necessary elements of the sufficient set SC4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AE6B-4B1B-8058-7680-0E3FA8100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025B95-16DB-A472-29F5-BF973FA175DC}"/>
              </a:ext>
            </a:extLst>
          </p:cNvPr>
          <p:cNvGrpSpPr/>
          <p:nvPr/>
        </p:nvGrpSpPr>
        <p:grpSpPr>
          <a:xfrm>
            <a:off x="6968838" y="970015"/>
            <a:ext cx="1362412" cy="1626869"/>
            <a:chOff x="6968838" y="998890"/>
            <a:chExt cx="1362412" cy="16268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8C4486-ABFD-9DA3-8BB5-47B23007D357}"/>
                </a:ext>
              </a:extLst>
            </p:cNvPr>
            <p:cNvSpPr txBox="1"/>
            <p:nvPr/>
          </p:nvSpPr>
          <p:spPr>
            <a:xfrm>
              <a:off x="7365590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SC4</a:t>
              </a:r>
            </a:p>
          </p:txBody>
        </p:sp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569D00A-4AB7-17A6-13E1-A23F2A935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838" y="1325728"/>
              <a:ext cx="1362412" cy="1300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624411-5CB4-7A19-6508-EAEA7BD2F268}"/>
              </a:ext>
            </a:extLst>
          </p:cNvPr>
          <p:cNvCxnSpPr>
            <a:cxnSpLocks/>
          </p:cNvCxnSpPr>
          <p:nvPr/>
        </p:nvCxnSpPr>
        <p:spPr>
          <a:xfrm>
            <a:off x="787450" y="2716153"/>
            <a:ext cx="7543799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5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A960-D130-E2F1-4D38-DE15B40D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0" y="339586"/>
            <a:ext cx="8192632" cy="677108"/>
          </a:xfrm>
        </p:spPr>
        <p:txBody>
          <a:bodyPr/>
          <a:lstStyle/>
          <a:p>
            <a:r>
              <a:rPr lang="en-US" dirty="0"/>
              <a:t>Rothman (1976) “Pie Model” of Sufficient Component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B1D4-4073-9EAC-C1B4-842A0FE4A2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256" y="2862470"/>
            <a:ext cx="8072275" cy="1424539"/>
          </a:xfrm>
        </p:spPr>
        <p:txBody>
          <a:bodyPr/>
          <a:lstStyle/>
          <a:p>
            <a:pPr marL="173736" indent="-173736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Mr. A.S.’s LC could have been caused by SC4 or SC3 or SC2 or SC1</a:t>
            </a:r>
          </a:p>
          <a:p>
            <a:pPr marL="173736" indent="-173736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A particular SC can be completely prevented by preventing just one of its Component Causes (one necessary element)</a:t>
            </a:r>
          </a:p>
          <a:p>
            <a:pPr marL="173736" indent="-173736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SC3 and SC4 would both be prevented by preventing SMK</a:t>
            </a:r>
          </a:p>
          <a:p>
            <a:pPr marL="173736" indent="-173736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SC2 and SC4 would both be prevented by preventing ASB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AE6B-4B1B-8058-7680-0E3FA8100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F25A7F-299B-64C2-D325-11F4FB3BAB0D}"/>
              </a:ext>
            </a:extLst>
          </p:cNvPr>
          <p:cNvGrpSpPr/>
          <p:nvPr/>
        </p:nvGrpSpPr>
        <p:grpSpPr>
          <a:xfrm>
            <a:off x="2891768" y="970015"/>
            <a:ext cx="1382295" cy="1650539"/>
            <a:chOff x="2891768" y="998890"/>
            <a:chExt cx="1382295" cy="16505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AD729F-A4E3-C027-010D-022282BA5A3B}"/>
                </a:ext>
              </a:extLst>
            </p:cNvPr>
            <p:cNvSpPr txBox="1"/>
            <p:nvPr/>
          </p:nvSpPr>
          <p:spPr>
            <a:xfrm>
              <a:off x="3315854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SC2</a:t>
              </a:r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68CF1EAA-6225-9484-F326-420CD0B75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768" y="1325728"/>
              <a:ext cx="1382295" cy="1323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E05C56-EE2A-E3D7-BC65-5609C11A7F83}"/>
              </a:ext>
            </a:extLst>
          </p:cNvPr>
          <p:cNvGrpSpPr/>
          <p:nvPr/>
        </p:nvGrpSpPr>
        <p:grpSpPr>
          <a:xfrm>
            <a:off x="4930581" y="970015"/>
            <a:ext cx="1381740" cy="1650539"/>
            <a:chOff x="4930581" y="998890"/>
            <a:chExt cx="1381740" cy="16505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4AD591-E5BA-6624-8F3D-F5A3EEC0E5B2}"/>
                </a:ext>
              </a:extLst>
            </p:cNvPr>
            <p:cNvSpPr txBox="1"/>
            <p:nvPr/>
          </p:nvSpPr>
          <p:spPr>
            <a:xfrm>
              <a:off x="5354390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SC3</a:t>
              </a:r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8CA5F4ED-FB48-9D86-A53F-73589C22B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581" y="1325728"/>
              <a:ext cx="1381740" cy="1323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BB9F2E-4344-AE51-72C6-DDBF5726EF9B}"/>
              </a:ext>
            </a:extLst>
          </p:cNvPr>
          <p:cNvGrpSpPr/>
          <p:nvPr/>
        </p:nvGrpSpPr>
        <p:grpSpPr>
          <a:xfrm>
            <a:off x="6968838" y="970015"/>
            <a:ext cx="1362412" cy="1626869"/>
            <a:chOff x="6968838" y="998890"/>
            <a:chExt cx="1362412" cy="16268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BFA3A5-DFF2-10E2-EB90-3E98D662E8D4}"/>
                </a:ext>
              </a:extLst>
            </p:cNvPr>
            <p:cNvSpPr txBox="1"/>
            <p:nvPr/>
          </p:nvSpPr>
          <p:spPr>
            <a:xfrm>
              <a:off x="7365590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SC4</a:t>
              </a:r>
            </a:p>
          </p:txBody>
        </p: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DE691819-B631-1144-78BD-9B7310504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838" y="1325728"/>
              <a:ext cx="1362412" cy="1300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F7C103-4F2C-696C-054E-D9E619E7B2E0}"/>
              </a:ext>
            </a:extLst>
          </p:cNvPr>
          <p:cNvGrpSpPr/>
          <p:nvPr/>
        </p:nvGrpSpPr>
        <p:grpSpPr>
          <a:xfrm>
            <a:off x="787451" y="970015"/>
            <a:ext cx="1447799" cy="1633422"/>
            <a:chOff x="787451" y="998890"/>
            <a:chExt cx="1447799" cy="16334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02282F-9492-F10F-DFD7-4FDC1AEF7E60}"/>
                </a:ext>
              </a:extLst>
            </p:cNvPr>
            <p:cNvSpPr txBox="1"/>
            <p:nvPr/>
          </p:nvSpPr>
          <p:spPr>
            <a:xfrm>
              <a:off x="1244289" y="9988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SC1</a:t>
              </a:r>
            </a:p>
          </p:txBody>
        </p:sp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DBA47524-DF3C-3322-15E3-F10DC3961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51" y="1325728"/>
              <a:ext cx="1447799" cy="1306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2970F4-2FE5-2170-09D1-D3CA6F6B50BE}"/>
              </a:ext>
            </a:extLst>
          </p:cNvPr>
          <p:cNvCxnSpPr>
            <a:cxnSpLocks/>
          </p:cNvCxnSpPr>
          <p:nvPr/>
        </p:nvCxnSpPr>
        <p:spPr>
          <a:xfrm>
            <a:off x="106245" y="2862470"/>
            <a:ext cx="7543799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10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90BA-009F-30B8-17CB-49BE7A62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Asbestos, Smoking, and Lung Cancer, Insulators vs Blue Collar Cohort (Markowitz 2013)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83BC1-5D73-1606-7CC8-A521EF4B8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270E04A-DD64-E097-3436-28431F9E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2" y="1013861"/>
            <a:ext cx="8177073" cy="348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11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90BA-009F-30B8-17CB-49BE7A62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Asbestos, Smoking, and Lung Cancer, Insulators vs Blue Collar Cohort (Markowitz 2013)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83BC1-5D73-1606-7CC8-A521EF4B8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270E04A-DD64-E097-3436-28431F9E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2" y="1013861"/>
            <a:ext cx="8177073" cy="348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64543" y="2329343"/>
            <a:ext cx="5804452" cy="533127"/>
          </a:xfrm>
          <a:custGeom>
            <a:avLst/>
            <a:gdLst>
              <a:gd name="connsiteX0" fmla="*/ 5605669 w 5804452"/>
              <a:gd name="connsiteY0" fmla="*/ 8340 h 533127"/>
              <a:gd name="connsiteX1" fmla="*/ 5534107 w 5804452"/>
              <a:gd name="connsiteY1" fmla="*/ 16292 h 533127"/>
              <a:gd name="connsiteX2" fmla="*/ 5486400 w 5804452"/>
              <a:gd name="connsiteY2" fmla="*/ 24243 h 533127"/>
              <a:gd name="connsiteX3" fmla="*/ 4945711 w 5804452"/>
              <a:gd name="connsiteY3" fmla="*/ 32194 h 533127"/>
              <a:gd name="connsiteX4" fmla="*/ 4691269 w 5804452"/>
              <a:gd name="connsiteY4" fmla="*/ 40146 h 533127"/>
              <a:gd name="connsiteX5" fmla="*/ 4627659 w 5804452"/>
              <a:gd name="connsiteY5" fmla="*/ 48097 h 533127"/>
              <a:gd name="connsiteX6" fmla="*/ 4500438 w 5804452"/>
              <a:gd name="connsiteY6" fmla="*/ 64000 h 533127"/>
              <a:gd name="connsiteX7" fmla="*/ 4230094 w 5804452"/>
              <a:gd name="connsiteY7" fmla="*/ 56048 h 533127"/>
              <a:gd name="connsiteX8" fmla="*/ 4150580 w 5804452"/>
              <a:gd name="connsiteY8" fmla="*/ 48097 h 533127"/>
              <a:gd name="connsiteX9" fmla="*/ 3315694 w 5804452"/>
              <a:gd name="connsiteY9" fmla="*/ 40146 h 533127"/>
              <a:gd name="connsiteX10" fmla="*/ 2425147 w 5804452"/>
              <a:gd name="connsiteY10" fmla="*/ 40146 h 533127"/>
              <a:gd name="connsiteX11" fmla="*/ 2170706 w 5804452"/>
              <a:gd name="connsiteY11" fmla="*/ 32194 h 533127"/>
              <a:gd name="connsiteX12" fmla="*/ 1820848 w 5804452"/>
              <a:gd name="connsiteY12" fmla="*/ 16292 h 533127"/>
              <a:gd name="connsiteX13" fmla="*/ 1065474 w 5804452"/>
              <a:gd name="connsiteY13" fmla="*/ 8340 h 533127"/>
              <a:gd name="connsiteX14" fmla="*/ 564542 w 5804452"/>
              <a:gd name="connsiteY14" fmla="*/ 8340 h 533127"/>
              <a:gd name="connsiteX15" fmla="*/ 532737 w 5804452"/>
              <a:gd name="connsiteY15" fmla="*/ 16292 h 533127"/>
              <a:gd name="connsiteX16" fmla="*/ 95415 w 5804452"/>
              <a:gd name="connsiteY16" fmla="*/ 24243 h 533127"/>
              <a:gd name="connsiteX17" fmla="*/ 39756 w 5804452"/>
              <a:gd name="connsiteY17" fmla="*/ 95805 h 533127"/>
              <a:gd name="connsiteX18" fmla="*/ 31805 w 5804452"/>
              <a:gd name="connsiteY18" fmla="*/ 127610 h 533127"/>
              <a:gd name="connsiteX19" fmla="*/ 15902 w 5804452"/>
              <a:gd name="connsiteY19" fmla="*/ 175318 h 533127"/>
              <a:gd name="connsiteX20" fmla="*/ 7951 w 5804452"/>
              <a:gd name="connsiteY20" fmla="*/ 199172 h 533127"/>
              <a:gd name="connsiteX21" fmla="*/ 0 w 5804452"/>
              <a:gd name="connsiteY21" fmla="*/ 223026 h 533127"/>
              <a:gd name="connsiteX22" fmla="*/ 7951 w 5804452"/>
              <a:gd name="connsiteY22" fmla="*/ 390003 h 533127"/>
              <a:gd name="connsiteX23" fmla="*/ 31805 w 5804452"/>
              <a:gd name="connsiteY23" fmla="*/ 437711 h 533127"/>
              <a:gd name="connsiteX24" fmla="*/ 87464 w 5804452"/>
              <a:gd name="connsiteY24" fmla="*/ 445662 h 533127"/>
              <a:gd name="connsiteX25" fmla="*/ 143123 w 5804452"/>
              <a:gd name="connsiteY25" fmla="*/ 461565 h 533127"/>
              <a:gd name="connsiteX26" fmla="*/ 222636 w 5804452"/>
              <a:gd name="connsiteY26" fmla="*/ 477467 h 533127"/>
              <a:gd name="connsiteX27" fmla="*/ 389614 w 5804452"/>
              <a:gd name="connsiteY27" fmla="*/ 469516 h 533127"/>
              <a:gd name="connsiteX28" fmla="*/ 922351 w 5804452"/>
              <a:gd name="connsiteY28" fmla="*/ 485419 h 533127"/>
              <a:gd name="connsiteX29" fmla="*/ 978010 w 5804452"/>
              <a:gd name="connsiteY29" fmla="*/ 493370 h 533127"/>
              <a:gd name="connsiteX30" fmla="*/ 1017767 w 5804452"/>
              <a:gd name="connsiteY30" fmla="*/ 501321 h 533127"/>
              <a:gd name="connsiteX31" fmla="*/ 1152939 w 5804452"/>
              <a:gd name="connsiteY31" fmla="*/ 509273 h 533127"/>
              <a:gd name="connsiteX32" fmla="*/ 1463040 w 5804452"/>
              <a:gd name="connsiteY32" fmla="*/ 509273 h 533127"/>
              <a:gd name="connsiteX33" fmla="*/ 1510747 w 5804452"/>
              <a:gd name="connsiteY33" fmla="*/ 501321 h 533127"/>
              <a:gd name="connsiteX34" fmla="*/ 1534601 w 5804452"/>
              <a:gd name="connsiteY34" fmla="*/ 493370 h 533127"/>
              <a:gd name="connsiteX35" fmla="*/ 1916264 w 5804452"/>
              <a:gd name="connsiteY35" fmla="*/ 485419 h 533127"/>
              <a:gd name="connsiteX36" fmla="*/ 2393342 w 5804452"/>
              <a:gd name="connsiteY36" fmla="*/ 501321 h 533127"/>
              <a:gd name="connsiteX37" fmla="*/ 2433099 w 5804452"/>
              <a:gd name="connsiteY37" fmla="*/ 509273 h 533127"/>
              <a:gd name="connsiteX38" fmla="*/ 2488758 w 5804452"/>
              <a:gd name="connsiteY38" fmla="*/ 517224 h 533127"/>
              <a:gd name="connsiteX39" fmla="*/ 2647784 w 5804452"/>
              <a:gd name="connsiteY39" fmla="*/ 533127 h 533127"/>
              <a:gd name="connsiteX40" fmla="*/ 3132814 w 5804452"/>
              <a:gd name="connsiteY40" fmla="*/ 525175 h 533127"/>
              <a:gd name="connsiteX41" fmla="*/ 3172570 w 5804452"/>
              <a:gd name="connsiteY41" fmla="*/ 517224 h 533127"/>
              <a:gd name="connsiteX42" fmla="*/ 3196424 w 5804452"/>
              <a:gd name="connsiteY42" fmla="*/ 509273 h 533127"/>
              <a:gd name="connsiteX43" fmla="*/ 4190337 w 5804452"/>
              <a:gd name="connsiteY43" fmla="*/ 517224 h 533127"/>
              <a:gd name="connsiteX44" fmla="*/ 4293704 w 5804452"/>
              <a:gd name="connsiteY44" fmla="*/ 525175 h 533127"/>
              <a:gd name="connsiteX45" fmla="*/ 4937760 w 5804452"/>
              <a:gd name="connsiteY45" fmla="*/ 517224 h 533127"/>
              <a:gd name="connsiteX46" fmla="*/ 5096786 w 5804452"/>
              <a:gd name="connsiteY46" fmla="*/ 509273 h 533127"/>
              <a:gd name="connsiteX47" fmla="*/ 5677231 w 5804452"/>
              <a:gd name="connsiteY47" fmla="*/ 501321 h 533127"/>
              <a:gd name="connsiteX48" fmla="*/ 5693134 w 5804452"/>
              <a:gd name="connsiteY48" fmla="*/ 477467 h 533127"/>
              <a:gd name="connsiteX49" fmla="*/ 5740841 w 5804452"/>
              <a:gd name="connsiteY49" fmla="*/ 437711 h 533127"/>
              <a:gd name="connsiteX50" fmla="*/ 5756744 w 5804452"/>
              <a:gd name="connsiteY50" fmla="*/ 405906 h 533127"/>
              <a:gd name="connsiteX51" fmla="*/ 5780598 w 5804452"/>
              <a:gd name="connsiteY51" fmla="*/ 334344 h 533127"/>
              <a:gd name="connsiteX52" fmla="*/ 5788549 w 5804452"/>
              <a:gd name="connsiteY52" fmla="*/ 310490 h 533127"/>
              <a:gd name="connsiteX53" fmla="*/ 5796500 w 5804452"/>
              <a:gd name="connsiteY53" fmla="*/ 286636 h 533127"/>
              <a:gd name="connsiteX54" fmla="*/ 5804452 w 5804452"/>
              <a:gd name="connsiteY54" fmla="*/ 238928 h 533127"/>
              <a:gd name="connsiteX55" fmla="*/ 5796500 w 5804452"/>
              <a:gd name="connsiteY55" fmla="*/ 167367 h 533127"/>
              <a:gd name="connsiteX56" fmla="*/ 5788549 w 5804452"/>
              <a:gd name="connsiteY56" fmla="*/ 143513 h 533127"/>
              <a:gd name="connsiteX57" fmla="*/ 5764695 w 5804452"/>
              <a:gd name="connsiteY57" fmla="*/ 127610 h 533127"/>
              <a:gd name="connsiteX58" fmla="*/ 5724939 w 5804452"/>
              <a:gd name="connsiteY58" fmla="*/ 95805 h 533127"/>
              <a:gd name="connsiteX59" fmla="*/ 5645426 w 5804452"/>
              <a:gd name="connsiteY59" fmla="*/ 56048 h 533127"/>
              <a:gd name="connsiteX60" fmla="*/ 5573864 w 5804452"/>
              <a:gd name="connsiteY60" fmla="*/ 16292 h 533127"/>
              <a:gd name="connsiteX61" fmla="*/ 5605669 w 5804452"/>
              <a:gd name="connsiteY61" fmla="*/ 8340 h 53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04452" h="533127">
                <a:moveTo>
                  <a:pt x="5605669" y="8340"/>
                </a:moveTo>
                <a:cubicBezTo>
                  <a:pt x="5599043" y="8340"/>
                  <a:pt x="5557897" y="13120"/>
                  <a:pt x="5534107" y="16292"/>
                </a:cubicBezTo>
                <a:cubicBezTo>
                  <a:pt x="5518127" y="18423"/>
                  <a:pt x="5502516" y="23807"/>
                  <a:pt x="5486400" y="24243"/>
                </a:cubicBezTo>
                <a:cubicBezTo>
                  <a:pt x="5306217" y="29113"/>
                  <a:pt x="5125941" y="29544"/>
                  <a:pt x="4945711" y="32194"/>
                </a:cubicBezTo>
                <a:lnTo>
                  <a:pt x="4691269" y="40146"/>
                </a:lnTo>
                <a:cubicBezTo>
                  <a:pt x="4669927" y="41213"/>
                  <a:pt x="4648881" y="45600"/>
                  <a:pt x="4627659" y="48097"/>
                </a:cubicBezTo>
                <a:cubicBezTo>
                  <a:pt x="4514103" y="61456"/>
                  <a:pt x="4598103" y="50047"/>
                  <a:pt x="4500438" y="64000"/>
                </a:cubicBezTo>
                <a:lnTo>
                  <a:pt x="4230094" y="56048"/>
                </a:lnTo>
                <a:cubicBezTo>
                  <a:pt x="4203485" y="54838"/>
                  <a:pt x="4177213" y="48560"/>
                  <a:pt x="4150580" y="48097"/>
                </a:cubicBezTo>
                <a:lnTo>
                  <a:pt x="3315694" y="40146"/>
                </a:lnTo>
                <a:cubicBezTo>
                  <a:pt x="2944187" y="9184"/>
                  <a:pt x="3351438" y="40146"/>
                  <a:pt x="2425147" y="40146"/>
                </a:cubicBezTo>
                <a:cubicBezTo>
                  <a:pt x="2340292" y="40146"/>
                  <a:pt x="2255520" y="34845"/>
                  <a:pt x="2170706" y="32194"/>
                </a:cubicBezTo>
                <a:cubicBezTo>
                  <a:pt x="2017080" y="20377"/>
                  <a:pt x="2026457" y="19556"/>
                  <a:pt x="1820848" y="16292"/>
                </a:cubicBezTo>
                <a:lnTo>
                  <a:pt x="1065474" y="8340"/>
                </a:lnTo>
                <a:cubicBezTo>
                  <a:pt x="823740" y="-293"/>
                  <a:pt x="825030" y="-5019"/>
                  <a:pt x="564542" y="8340"/>
                </a:cubicBezTo>
                <a:cubicBezTo>
                  <a:pt x="553628" y="8900"/>
                  <a:pt x="543659" y="15922"/>
                  <a:pt x="532737" y="16292"/>
                </a:cubicBezTo>
                <a:cubicBezTo>
                  <a:pt x="387023" y="21232"/>
                  <a:pt x="241189" y="21593"/>
                  <a:pt x="95415" y="24243"/>
                </a:cubicBezTo>
                <a:cubicBezTo>
                  <a:pt x="49864" y="69794"/>
                  <a:pt x="51806" y="53628"/>
                  <a:pt x="39756" y="95805"/>
                </a:cubicBezTo>
                <a:cubicBezTo>
                  <a:pt x="36754" y="106312"/>
                  <a:pt x="34945" y="117143"/>
                  <a:pt x="31805" y="127610"/>
                </a:cubicBezTo>
                <a:cubicBezTo>
                  <a:pt x="26988" y="143666"/>
                  <a:pt x="21203" y="159415"/>
                  <a:pt x="15902" y="175318"/>
                </a:cubicBezTo>
                <a:lnTo>
                  <a:pt x="7951" y="199172"/>
                </a:lnTo>
                <a:lnTo>
                  <a:pt x="0" y="223026"/>
                </a:lnTo>
                <a:cubicBezTo>
                  <a:pt x="2650" y="278685"/>
                  <a:pt x="3324" y="334473"/>
                  <a:pt x="7951" y="390003"/>
                </a:cubicBezTo>
                <a:cubicBezTo>
                  <a:pt x="8731" y="399367"/>
                  <a:pt x="22874" y="433742"/>
                  <a:pt x="31805" y="437711"/>
                </a:cubicBezTo>
                <a:cubicBezTo>
                  <a:pt x="48931" y="445323"/>
                  <a:pt x="69025" y="442309"/>
                  <a:pt x="87464" y="445662"/>
                </a:cubicBezTo>
                <a:cubicBezTo>
                  <a:pt x="121633" y="451875"/>
                  <a:pt x="113325" y="453052"/>
                  <a:pt x="143123" y="461565"/>
                </a:cubicBezTo>
                <a:cubicBezTo>
                  <a:pt x="176336" y="471054"/>
                  <a:pt x="185147" y="471219"/>
                  <a:pt x="222636" y="477467"/>
                </a:cubicBezTo>
                <a:cubicBezTo>
                  <a:pt x="278295" y="474817"/>
                  <a:pt x="333892" y="469516"/>
                  <a:pt x="389614" y="469516"/>
                </a:cubicBezTo>
                <a:cubicBezTo>
                  <a:pt x="618698" y="469516"/>
                  <a:pt x="721470" y="475852"/>
                  <a:pt x="922351" y="485419"/>
                </a:cubicBezTo>
                <a:cubicBezTo>
                  <a:pt x="940904" y="488069"/>
                  <a:pt x="959524" y="490289"/>
                  <a:pt x="978010" y="493370"/>
                </a:cubicBezTo>
                <a:cubicBezTo>
                  <a:pt x="991341" y="495592"/>
                  <a:pt x="1004308" y="500097"/>
                  <a:pt x="1017767" y="501321"/>
                </a:cubicBezTo>
                <a:cubicBezTo>
                  <a:pt x="1062717" y="505407"/>
                  <a:pt x="1107882" y="506622"/>
                  <a:pt x="1152939" y="509273"/>
                </a:cubicBezTo>
                <a:cubicBezTo>
                  <a:pt x="1277594" y="534203"/>
                  <a:pt x="1202566" y="522297"/>
                  <a:pt x="1463040" y="509273"/>
                </a:cubicBezTo>
                <a:cubicBezTo>
                  <a:pt x="1479142" y="508468"/>
                  <a:pt x="1495009" y="504818"/>
                  <a:pt x="1510747" y="501321"/>
                </a:cubicBezTo>
                <a:cubicBezTo>
                  <a:pt x="1518929" y="499503"/>
                  <a:pt x="1526226" y="493698"/>
                  <a:pt x="1534601" y="493370"/>
                </a:cubicBezTo>
                <a:cubicBezTo>
                  <a:pt x="1661752" y="488384"/>
                  <a:pt x="1789043" y="488069"/>
                  <a:pt x="1916264" y="485419"/>
                </a:cubicBezTo>
                <a:cubicBezTo>
                  <a:pt x="2006574" y="487471"/>
                  <a:pt x="2259713" y="488594"/>
                  <a:pt x="2393342" y="501321"/>
                </a:cubicBezTo>
                <a:cubicBezTo>
                  <a:pt x="2406796" y="502602"/>
                  <a:pt x="2419768" y="507051"/>
                  <a:pt x="2433099" y="509273"/>
                </a:cubicBezTo>
                <a:cubicBezTo>
                  <a:pt x="2451585" y="512354"/>
                  <a:pt x="2470131" y="515154"/>
                  <a:pt x="2488758" y="517224"/>
                </a:cubicBezTo>
                <a:cubicBezTo>
                  <a:pt x="2541705" y="523107"/>
                  <a:pt x="2647784" y="533127"/>
                  <a:pt x="2647784" y="533127"/>
                </a:cubicBezTo>
                <a:lnTo>
                  <a:pt x="3132814" y="525175"/>
                </a:lnTo>
                <a:cubicBezTo>
                  <a:pt x="3146322" y="524766"/>
                  <a:pt x="3159459" y="520502"/>
                  <a:pt x="3172570" y="517224"/>
                </a:cubicBezTo>
                <a:cubicBezTo>
                  <a:pt x="3180701" y="515191"/>
                  <a:pt x="3188473" y="511923"/>
                  <a:pt x="3196424" y="509273"/>
                </a:cubicBezTo>
                <a:lnTo>
                  <a:pt x="4190337" y="517224"/>
                </a:lnTo>
                <a:cubicBezTo>
                  <a:pt x="4224891" y="517725"/>
                  <a:pt x="4259147" y="525175"/>
                  <a:pt x="4293704" y="525175"/>
                </a:cubicBezTo>
                <a:cubicBezTo>
                  <a:pt x="4508406" y="525175"/>
                  <a:pt x="4723075" y="519874"/>
                  <a:pt x="4937760" y="517224"/>
                </a:cubicBezTo>
                <a:cubicBezTo>
                  <a:pt x="4990769" y="514574"/>
                  <a:pt x="5043723" y="510414"/>
                  <a:pt x="5096786" y="509273"/>
                </a:cubicBezTo>
                <a:lnTo>
                  <a:pt x="5677231" y="501321"/>
                </a:lnTo>
                <a:cubicBezTo>
                  <a:pt x="5686774" y="500812"/>
                  <a:pt x="5687016" y="484808"/>
                  <a:pt x="5693134" y="477467"/>
                </a:cubicBezTo>
                <a:cubicBezTo>
                  <a:pt x="5712265" y="454509"/>
                  <a:pt x="5717387" y="453347"/>
                  <a:pt x="5740841" y="437711"/>
                </a:cubicBezTo>
                <a:cubicBezTo>
                  <a:pt x="5746142" y="427109"/>
                  <a:pt x="5752342" y="416911"/>
                  <a:pt x="5756744" y="405906"/>
                </a:cubicBezTo>
                <a:cubicBezTo>
                  <a:pt x="5756751" y="405889"/>
                  <a:pt x="5776619" y="346280"/>
                  <a:pt x="5780598" y="334344"/>
                </a:cubicBezTo>
                <a:lnTo>
                  <a:pt x="5788549" y="310490"/>
                </a:lnTo>
                <a:cubicBezTo>
                  <a:pt x="5791199" y="302539"/>
                  <a:pt x="5795122" y="294903"/>
                  <a:pt x="5796500" y="286636"/>
                </a:cubicBezTo>
                <a:lnTo>
                  <a:pt x="5804452" y="238928"/>
                </a:lnTo>
                <a:cubicBezTo>
                  <a:pt x="5801801" y="215074"/>
                  <a:pt x="5800446" y="191041"/>
                  <a:pt x="5796500" y="167367"/>
                </a:cubicBezTo>
                <a:cubicBezTo>
                  <a:pt x="5795122" y="159100"/>
                  <a:pt x="5793785" y="150058"/>
                  <a:pt x="5788549" y="143513"/>
                </a:cubicBezTo>
                <a:cubicBezTo>
                  <a:pt x="5782579" y="136051"/>
                  <a:pt x="5772646" y="132911"/>
                  <a:pt x="5764695" y="127610"/>
                </a:cubicBezTo>
                <a:cubicBezTo>
                  <a:pt x="5735313" y="83535"/>
                  <a:pt x="5765604" y="118396"/>
                  <a:pt x="5724939" y="95805"/>
                </a:cubicBezTo>
                <a:cubicBezTo>
                  <a:pt x="5647481" y="52773"/>
                  <a:pt x="5707584" y="71589"/>
                  <a:pt x="5645426" y="56048"/>
                </a:cubicBezTo>
                <a:cubicBezTo>
                  <a:pt x="5609891" y="32358"/>
                  <a:pt x="5607453" y="24689"/>
                  <a:pt x="5573864" y="16292"/>
                </a:cubicBezTo>
                <a:cubicBezTo>
                  <a:pt x="5571293" y="15649"/>
                  <a:pt x="5612295" y="8340"/>
                  <a:pt x="5605669" y="834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3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90BA-009F-30B8-17CB-49BE7A62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0" y="339586"/>
            <a:ext cx="8213471" cy="415788"/>
          </a:xfrm>
        </p:spPr>
        <p:txBody>
          <a:bodyPr/>
          <a:lstStyle/>
          <a:p>
            <a:r>
              <a:rPr lang="en-US" dirty="0"/>
              <a:t>Lung Cancers (LC) by ASB and SMK exposure </a:t>
            </a:r>
            <a:r>
              <a:rPr lang="en-US" sz="1400" dirty="0"/>
              <a:t>(Markowitz, 2013)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83BC1-5D73-1606-7CC8-A521EF4B8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12B5A7-5B7D-8AE4-F729-0D9C5EEB3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294710"/>
              </p:ext>
            </p:extLst>
          </p:nvPr>
        </p:nvGraphicFramePr>
        <p:xfrm>
          <a:off x="570003" y="887790"/>
          <a:ext cx="8003993" cy="369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598">
                  <a:extLst>
                    <a:ext uri="{9D8B030D-6E8A-4147-A177-3AD203B41FA5}">
                      <a16:colId xmlns:a16="http://schemas.microsoft.com/office/drawing/2014/main" val="4212585125"/>
                    </a:ext>
                  </a:extLst>
                </a:gridCol>
                <a:gridCol w="1246562">
                  <a:extLst>
                    <a:ext uri="{9D8B030D-6E8A-4147-A177-3AD203B41FA5}">
                      <a16:colId xmlns:a16="http://schemas.microsoft.com/office/drawing/2014/main" val="1028690677"/>
                    </a:ext>
                  </a:extLst>
                </a:gridCol>
                <a:gridCol w="1236938">
                  <a:extLst>
                    <a:ext uri="{9D8B030D-6E8A-4147-A177-3AD203B41FA5}">
                      <a16:colId xmlns:a16="http://schemas.microsoft.com/office/drawing/2014/main" val="2734659762"/>
                    </a:ext>
                  </a:extLst>
                </a:gridCol>
                <a:gridCol w="1261002">
                  <a:extLst>
                    <a:ext uri="{9D8B030D-6E8A-4147-A177-3AD203B41FA5}">
                      <a16:colId xmlns:a16="http://schemas.microsoft.com/office/drawing/2014/main" val="2336293840"/>
                    </a:ext>
                  </a:extLst>
                </a:gridCol>
                <a:gridCol w="2035893">
                  <a:extLst>
                    <a:ext uri="{9D8B030D-6E8A-4147-A177-3AD203B41FA5}">
                      <a16:colId xmlns:a16="http://schemas.microsoft.com/office/drawing/2014/main" val="1525609394"/>
                    </a:ext>
                  </a:extLst>
                </a:gridCol>
              </a:tblGrid>
              <a:tr h="5011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Exposure Grp =&gt;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6"/>
                          </a:solidFill>
                        </a:rPr>
                        <a:t>NoASB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US" sz="1800" dirty="0" err="1">
                          <a:solidFill>
                            <a:schemeClr val="accent6"/>
                          </a:solidFill>
                        </a:rPr>
                        <a:t>NoSMK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ASB only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SMK only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BOTH ASB+SMK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91291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18,843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35,400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1,909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70464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LC cases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2,540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18579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Person-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Yrs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 (PY)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377,396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8,706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652,533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29,950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05399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23362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09482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19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5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C94D-966C-E1D4-A044-BEC5161D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Disclosure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9F9D5-D796-664F-984D-F0C5E697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280307"/>
            <a:ext cx="2412371" cy="677108"/>
          </a:xfrm>
        </p:spPr>
        <p:txBody>
          <a:bodyPr/>
          <a:lstStyle/>
          <a:p>
            <a:r>
              <a:rPr lang="en-US" sz="1600" b="0" dirty="0">
                <a:solidFill>
                  <a:schemeClr val="bg1"/>
                </a:solidFill>
              </a:rPr>
              <a:t>I have no conflict of interest in presenting </a:t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this material.</a:t>
            </a:r>
          </a:p>
        </p:txBody>
      </p:sp>
      <p:pic>
        <p:nvPicPr>
          <p:cNvPr id="6" name="Picture Placeholder 21">
            <a:extLst>
              <a:ext uri="{FF2B5EF4-FFF2-40B4-BE49-F238E27FC236}">
                <a16:creationId xmlns:a16="http://schemas.microsoft.com/office/drawing/2014/main" id="{0FB559CF-B39F-7DB1-7E66-4D0F1E45EC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52872B-BC3E-A7B0-D91B-B404FA010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5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90BA-009F-30B8-17CB-49BE7A62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0" y="339586"/>
            <a:ext cx="8213471" cy="415788"/>
          </a:xfrm>
        </p:spPr>
        <p:txBody>
          <a:bodyPr/>
          <a:lstStyle/>
          <a:p>
            <a:r>
              <a:rPr lang="en-US" dirty="0"/>
              <a:t>Lung Cancers (LC) by ASB and SMK exposure </a:t>
            </a:r>
            <a:r>
              <a:rPr lang="en-US" sz="1400" dirty="0"/>
              <a:t>(Markowitz, 2013)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83BC1-5D73-1606-7CC8-A521EF4B8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12B5A7-5B7D-8AE4-F729-0D9C5EEB3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453157"/>
              </p:ext>
            </p:extLst>
          </p:nvPr>
        </p:nvGraphicFramePr>
        <p:xfrm>
          <a:off x="294198" y="841218"/>
          <a:ext cx="8579457" cy="369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752">
                  <a:extLst>
                    <a:ext uri="{9D8B030D-6E8A-4147-A177-3AD203B41FA5}">
                      <a16:colId xmlns:a16="http://schemas.microsoft.com/office/drawing/2014/main" val="4212585125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1028690677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val="273465976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2336293840"/>
                    </a:ext>
                  </a:extLst>
                </a:gridCol>
                <a:gridCol w="2051436">
                  <a:extLst>
                    <a:ext uri="{9D8B030D-6E8A-4147-A177-3AD203B41FA5}">
                      <a16:colId xmlns:a16="http://schemas.microsoft.com/office/drawing/2014/main" val="1525609394"/>
                    </a:ext>
                  </a:extLst>
                </a:gridCol>
              </a:tblGrid>
              <a:tr h="5011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Exp Grp =&gt;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6"/>
                          </a:solidFill>
                        </a:rPr>
                        <a:t>NoASB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US" sz="1800" dirty="0" err="1">
                          <a:solidFill>
                            <a:schemeClr val="accent6"/>
                          </a:solidFill>
                        </a:rPr>
                        <a:t>NoSMK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ASB only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SMK only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BOTH ASB+SMK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91291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18,843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35,400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1,909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70464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LC cases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2,540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18579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Person-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Yrs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 (PY)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377,396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8,706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652,533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29,950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05399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LC cases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/10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  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ie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0.0004)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23362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09482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19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064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90BA-009F-30B8-17CB-49BE7A62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0" y="339586"/>
            <a:ext cx="8213471" cy="415788"/>
          </a:xfrm>
        </p:spPr>
        <p:txBody>
          <a:bodyPr/>
          <a:lstStyle/>
          <a:p>
            <a:r>
              <a:rPr lang="en-US" dirty="0"/>
              <a:t>Lung Cancers (LC) by ASB and SMK exposure </a:t>
            </a:r>
            <a:r>
              <a:rPr lang="en-US" sz="1400" dirty="0"/>
              <a:t>(Markowitz, 2013)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83BC1-5D73-1606-7CC8-A521EF4B8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12B5A7-5B7D-8AE4-F729-0D9C5EEB3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66393"/>
              </p:ext>
            </p:extLst>
          </p:nvPr>
        </p:nvGraphicFramePr>
        <p:xfrm>
          <a:off x="0" y="841218"/>
          <a:ext cx="9144000" cy="369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092">
                  <a:extLst>
                    <a:ext uri="{9D8B030D-6E8A-4147-A177-3AD203B41FA5}">
                      <a16:colId xmlns:a16="http://schemas.microsoft.com/office/drawing/2014/main" val="4212585125"/>
                    </a:ext>
                  </a:extLst>
                </a:gridCol>
                <a:gridCol w="1025718">
                  <a:extLst>
                    <a:ext uri="{9D8B030D-6E8A-4147-A177-3AD203B41FA5}">
                      <a16:colId xmlns:a16="http://schemas.microsoft.com/office/drawing/2014/main" val="1028690677"/>
                    </a:ext>
                  </a:extLst>
                </a:gridCol>
                <a:gridCol w="1526651">
                  <a:extLst>
                    <a:ext uri="{9D8B030D-6E8A-4147-A177-3AD203B41FA5}">
                      <a16:colId xmlns:a16="http://schemas.microsoft.com/office/drawing/2014/main" val="2734659762"/>
                    </a:ext>
                  </a:extLst>
                </a:gridCol>
                <a:gridCol w="1637969">
                  <a:extLst>
                    <a:ext uri="{9D8B030D-6E8A-4147-A177-3AD203B41FA5}">
                      <a16:colId xmlns:a16="http://schemas.microsoft.com/office/drawing/2014/main" val="2336293840"/>
                    </a:ext>
                  </a:extLst>
                </a:gridCol>
                <a:gridCol w="3172570">
                  <a:extLst>
                    <a:ext uri="{9D8B030D-6E8A-4147-A177-3AD203B41FA5}">
                      <a16:colId xmlns:a16="http://schemas.microsoft.com/office/drawing/2014/main" val="1525609394"/>
                    </a:ext>
                  </a:extLst>
                </a:gridCol>
              </a:tblGrid>
              <a:tr h="5011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Exp Grp =&gt;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6"/>
                          </a:solidFill>
                        </a:rPr>
                        <a:t>NoASB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US" sz="1800" dirty="0" err="1">
                          <a:solidFill>
                            <a:schemeClr val="accent6"/>
                          </a:solidFill>
                        </a:rPr>
                        <a:t>NoSMK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ASB only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SMK only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BOTH ASB+SMK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91291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18,843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35,400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1,909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70464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LC cases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2,540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18579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Person-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Yrs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 (PY)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377,396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8,706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652,533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29,950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05399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LC cases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/10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 (SC1)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21 (SC1+SC2)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39 (SC1 + SC3)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107 (SC1 + SC2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SC3 +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SC4)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23362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SC Grp / 10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PY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E7A12D"/>
                          </a:solidFill>
                        </a:rPr>
                        <a:t>4 SC1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E7A12D"/>
                          </a:solidFill>
                        </a:rPr>
                        <a:t>17 SC2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E7A12D"/>
                          </a:solidFill>
                        </a:rPr>
                        <a:t>35 SC3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E7A12D"/>
                          </a:solidFill>
                        </a:rPr>
                        <a:t>51 SC4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09482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19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064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30" y="339586"/>
            <a:ext cx="8308887" cy="677108"/>
          </a:xfrm>
        </p:spPr>
        <p:txBody>
          <a:bodyPr/>
          <a:lstStyle/>
          <a:p>
            <a:r>
              <a:rPr lang="en-US" sz="3200" dirty="0"/>
              <a:t>SC status in each of the exposure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559" y="1090376"/>
            <a:ext cx="8158605" cy="296915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The SC numbers are approximate </a:t>
            </a:r>
            <a:r>
              <a:rPr lang="en-US" sz="2800" b="0" dirty="0">
                <a:solidFill>
                  <a:schemeClr val="bg1"/>
                </a:solidFill>
              </a:rPr>
              <a:t>because the 4 groups were derived from 2 different cohorts and are not mutually adjusted for differences in distributions of age and other LC risk factors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23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90BA-009F-30B8-17CB-49BE7A62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0" y="339586"/>
            <a:ext cx="8213471" cy="415788"/>
          </a:xfrm>
        </p:spPr>
        <p:txBody>
          <a:bodyPr/>
          <a:lstStyle/>
          <a:p>
            <a:r>
              <a:rPr lang="en-US" dirty="0"/>
              <a:t>Lung Cancers (LC) by ASB and SMK exposure </a:t>
            </a:r>
            <a:r>
              <a:rPr lang="en-US" sz="1400" dirty="0"/>
              <a:t>(Markowitz, 2013)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83BC1-5D73-1606-7CC8-A521EF4B8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12B5A7-5B7D-8AE4-F729-0D9C5EEB3E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841218"/>
          <a:ext cx="9144000" cy="369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092">
                  <a:extLst>
                    <a:ext uri="{9D8B030D-6E8A-4147-A177-3AD203B41FA5}">
                      <a16:colId xmlns:a16="http://schemas.microsoft.com/office/drawing/2014/main" val="4212585125"/>
                    </a:ext>
                  </a:extLst>
                </a:gridCol>
                <a:gridCol w="1025718">
                  <a:extLst>
                    <a:ext uri="{9D8B030D-6E8A-4147-A177-3AD203B41FA5}">
                      <a16:colId xmlns:a16="http://schemas.microsoft.com/office/drawing/2014/main" val="1028690677"/>
                    </a:ext>
                  </a:extLst>
                </a:gridCol>
                <a:gridCol w="1526651">
                  <a:extLst>
                    <a:ext uri="{9D8B030D-6E8A-4147-A177-3AD203B41FA5}">
                      <a16:colId xmlns:a16="http://schemas.microsoft.com/office/drawing/2014/main" val="2734659762"/>
                    </a:ext>
                  </a:extLst>
                </a:gridCol>
                <a:gridCol w="1637969">
                  <a:extLst>
                    <a:ext uri="{9D8B030D-6E8A-4147-A177-3AD203B41FA5}">
                      <a16:colId xmlns:a16="http://schemas.microsoft.com/office/drawing/2014/main" val="2336293840"/>
                    </a:ext>
                  </a:extLst>
                </a:gridCol>
                <a:gridCol w="3172570">
                  <a:extLst>
                    <a:ext uri="{9D8B030D-6E8A-4147-A177-3AD203B41FA5}">
                      <a16:colId xmlns:a16="http://schemas.microsoft.com/office/drawing/2014/main" val="1525609394"/>
                    </a:ext>
                  </a:extLst>
                </a:gridCol>
              </a:tblGrid>
              <a:tr h="5011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Exp Grp =&gt;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6"/>
                          </a:solidFill>
                        </a:rPr>
                        <a:t>NoASB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US" sz="1800" dirty="0" err="1">
                          <a:solidFill>
                            <a:schemeClr val="accent6"/>
                          </a:solidFill>
                        </a:rPr>
                        <a:t>NoSMK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ASB only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SMK only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BOTH ASB+SMK</a:t>
                      </a:r>
                    </a:p>
                  </a:txBody>
                  <a:tcPr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91291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18,843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35,400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1,909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70464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LC cases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2,540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18579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Person-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Yrs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 (PY)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377,396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8,706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652,533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29,950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05399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LC cases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/10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 (SC1)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21 (SC1+SC2)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39 (SC1 + SC3)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107 (SC1 + SC2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SC3 +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SC4)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23362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SC Grp / 10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PY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E7A12D"/>
                          </a:solidFill>
                        </a:rPr>
                        <a:t>4 SC1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E7A12D"/>
                          </a:solidFill>
                        </a:rPr>
                        <a:t>17 SC2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E7A12D"/>
                          </a:solidFill>
                        </a:rPr>
                        <a:t>35 SC3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E7A12D"/>
                          </a:solidFill>
                        </a:rPr>
                        <a:t>51 SC4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09482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If ASB eliminated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19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385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9B79-AA7F-4F8F-AAC3-BEFCA249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27" y="58376"/>
            <a:ext cx="8355546" cy="795878"/>
          </a:xfrm>
        </p:spPr>
        <p:txBody>
          <a:bodyPr>
            <a:noAutofit/>
          </a:bodyPr>
          <a:lstStyle/>
          <a:p>
            <a:r>
              <a:rPr lang="en-US" sz="3600" dirty="0"/>
              <a:t>Compensation of LC in claimants with ASB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384C6-C980-482F-AAAC-1109A93EC7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3382" y="1138130"/>
            <a:ext cx="8777236" cy="377114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dirty="0"/>
              <a:t>Generally these cases are compensable in both smokers and nonsmokers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dirty="0"/>
              <a:t>The Lung Cancer RR for asbestos among smokers or among nonsmokers (as appropriate) is used to support the claim.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dirty="0"/>
              <a:t>RR for ASB among nonsmokers = 5.2 / 1 = 5.2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dirty="0"/>
              <a:t>RR for ASB among smokers = 28.36 / 10.31 = 2.75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dirty="0"/>
              <a:t>The same causation </a:t>
            </a:r>
            <a:r>
              <a:rPr lang="en-US" sz="2000" b="0" dirty="0" err="1"/>
              <a:t>standard,”more</a:t>
            </a:r>
            <a:r>
              <a:rPr lang="en-US" sz="2000" b="0" dirty="0"/>
              <a:t> likely than not that the LC was causally related to the ASB exposure” is applied to each claimant, whether smoker or not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dirty="0"/>
              <a:t>Similar logic applies to other known or unknown non-occupational contributing causes of LC including genetic factors, age, gender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04088-00EB-4E89-8CEF-422CFCD5A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36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1C7A-A258-4A25-B2C1-373CC2D4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" y="178812"/>
            <a:ext cx="8820531" cy="677108"/>
          </a:xfrm>
        </p:spPr>
        <p:txBody>
          <a:bodyPr/>
          <a:lstStyle/>
          <a:p>
            <a:r>
              <a:rPr lang="en-US" sz="2800" dirty="0"/>
              <a:t>Presumption of work-related hearing loss requires meeting 2 criteria in Procedure Manual 8.0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3E36-82E7-40BD-83C3-9FE901519B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177" y="1152547"/>
            <a:ext cx="8644856" cy="2635682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2000" b="0" dirty="0"/>
              <a:t>Potential exposure to one or more of a list of 10 qualifying toxic substances for at least 10 consecutive years of verified employment in a specified list of qualifying jobs or “equivalent” as determined by an IH opinion  AND</a:t>
            </a:r>
          </a:p>
          <a:p>
            <a:pPr marL="342900" indent="-342900">
              <a:buAutoNum type="arabicParenR"/>
            </a:pPr>
            <a:r>
              <a:rPr lang="en-US" sz="2000" b="0" dirty="0"/>
              <a:t>IH opinion that claimant also had concurrent daily exposure to noise above 85 decibels for those same 10 years</a:t>
            </a:r>
          </a:p>
          <a:p>
            <a:r>
              <a:rPr lang="en-US" sz="2000" b="0" dirty="0"/>
              <a:t>If 1 and 2 are not both met, claimant is required to “produce epidemiological evidence that specifically identifies or references a toxic substance, as defined by DEEOIC’s regulations, which the evidence describes as having a health effect of bilateral sensorineural hearing loss” </a:t>
            </a:r>
          </a:p>
          <a:p>
            <a:pPr marL="342900" indent="-342900">
              <a:buAutoNum type="arabicParenR"/>
            </a:pPr>
            <a:endParaRPr lang="en-US" sz="2000" b="0" dirty="0"/>
          </a:p>
          <a:p>
            <a:pPr marL="342900" indent="-342900">
              <a:buAutoNum type="arabicParenR"/>
            </a:pP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9A84D-CFD3-40C7-97C8-F68A09E24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08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4C36-D6F8-44CC-A46B-5E2D92FE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95" y="2127805"/>
            <a:ext cx="8667045" cy="677108"/>
          </a:xfrm>
        </p:spPr>
        <p:txBody>
          <a:bodyPr/>
          <a:lstStyle/>
          <a:p>
            <a:r>
              <a:rPr lang="en-US" sz="2800" dirty="0"/>
              <a:t>Should we use a similar approach for hearing loss that could be caused by solvents, noise or both?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6C446-5CA1-4C87-87B7-B05D135F3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13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0" y="110986"/>
            <a:ext cx="8170956" cy="677108"/>
          </a:xfrm>
        </p:spPr>
        <p:txBody>
          <a:bodyPr/>
          <a:lstStyle/>
          <a:p>
            <a:r>
              <a:rPr lang="en-US" dirty="0"/>
              <a:t>OR for hearing loss and co-exposure to noise and workplace chemicals, adjusted for age and gender </a:t>
            </a:r>
            <a:r>
              <a:rPr lang="en-US" sz="1400" dirty="0"/>
              <a:t>(</a:t>
            </a:r>
            <a:r>
              <a:rPr lang="en-US" sz="1400" dirty="0" err="1"/>
              <a:t>Sliwinska-Kowalska</a:t>
            </a:r>
            <a:r>
              <a:rPr lang="en-US" sz="1400" dirty="0"/>
              <a:t>, 2005)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D092A6-751C-4B86-A3EC-120E17ACD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984" y="788094"/>
            <a:ext cx="5946248" cy="43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39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DA59-57F8-4B7A-A716-3C3DB340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" y="158715"/>
            <a:ext cx="9008518" cy="677108"/>
          </a:xfrm>
        </p:spPr>
        <p:txBody>
          <a:bodyPr/>
          <a:lstStyle/>
          <a:p>
            <a:r>
              <a:rPr lang="en-US" sz="2400" dirty="0"/>
              <a:t>Hearing Loss (HL) ORs for solvent exposure among non-noise exposed and noise exposed workers</a:t>
            </a:r>
            <a:r>
              <a:rPr lang="en-US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Sliwinska-Kowalska</a:t>
            </a:r>
            <a:r>
              <a:rPr lang="en-US" sz="1600" dirty="0"/>
              <a:t>, 2005)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8C55-2F9A-40AD-90DF-02415C14C8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/>
              <a:t>Non-noise exposed</a:t>
            </a:r>
          </a:p>
          <a:p>
            <a:r>
              <a:rPr lang="en-US" sz="2000" dirty="0"/>
              <a:t>OR Styrene = 5.2 / 1 = 5.2</a:t>
            </a:r>
          </a:p>
          <a:p>
            <a:r>
              <a:rPr lang="en-US" sz="2000" dirty="0"/>
              <a:t>OR </a:t>
            </a:r>
            <a:r>
              <a:rPr lang="en-US" sz="2000" dirty="0" err="1"/>
              <a:t>Styrene+Toluene</a:t>
            </a:r>
            <a:r>
              <a:rPr lang="en-US" sz="2000" dirty="0"/>
              <a:t> = 13.1 / 1 = 13.1</a:t>
            </a:r>
          </a:p>
          <a:p>
            <a:endParaRPr lang="en-US" sz="2000" dirty="0"/>
          </a:p>
          <a:p>
            <a:r>
              <a:rPr lang="en-US" sz="2000" dirty="0"/>
              <a:t>Noise exposed</a:t>
            </a:r>
          </a:p>
          <a:p>
            <a:r>
              <a:rPr lang="en-US" sz="2000" dirty="0"/>
              <a:t>OR Styrene = 10.9 / 3.3 = 3.3 </a:t>
            </a:r>
          </a:p>
          <a:p>
            <a:r>
              <a:rPr lang="en-US" sz="2000" dirty="0"/>
              <a:t>OR </a:t>
            </a:r>
            <a:r>
              <a:rPr lang="en-US" sz="2000" dirty="0" err="1"/>
              <a:t>styrene+toluene</a:t>
            </a:r>
            <a:r>
              <a:rPr lang="en-US" sz="2000" dirty="0"/>
              <a:t> = 21.5 / 3.3 = 6.5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D14D6-14F2-47F8-A4FA-EF0612B56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96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DA59-57F8-4B7A-A716-3C3DB340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" y="158715"/>
            <a:ext cx="9008518" cy="677108"/>
          </a:xfrm>
        </p:spPr>
        <p:txBody>
          <a:bodyPr/>
          <a:lstStyle/>
          <a:p>
            <a:r>
              <a:rPr lang="en-US" sz="2400" dirty="0"/>
              <a:t>Hearing Loss (HL) ORs for solvent exposure among non-noise exposed and noise exposed aviation workers</a:t>
            </a:r>
            <a:r>
              <a:rPr lang="en-US" dirty="0"/>
              <a:t> </a:t>
            </a:r>
            <a:r>
              <a:rPr lang="en-US" sz="1600" dirty="0"/>
              <a:t>(Kim, 2005)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8C55-2F9A-40AD-90DF-02415C14C8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/>
              <a:t>Non-noise exposed</a:t>
            </a:r>
          </a:p>
          <a:p>
            <a:r>
              <a:rPr lang="en-US" sz="2000" dirty="0"/>
              <a:t>OR Mixed solvents = 2.6 / 1 = 2.6</a:t>
            </a:r>
          </a:p>
          <a:p>
            <a:endParaRPr lang="en-US" sz="2000" dirty="0"/>
          </a:p>
          <a:p>
            <a:r>
              <a:rPr lang="en-US" sz="2000" dirty="0"/>
              <a:t>Noise exposed</a:t>
            </a:r>
          </a:p>
          <a:p>
            <a:r>
              <a:rPr lang="en-US" sz="2000" dirty="0"/>
              <a:t>OR Mixed solvents = 8.12 / 4.28 = 1.9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D14D6-14F2-47F8-A4FA-EF0612B56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7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0216-BFE7-4527-B58A-7D83450F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015DC-B6F9-44A7-AA82-A35BE41B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914401"/>
            <a:ext cx="8312709" cy="379325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000" dirty="0"/>
              <a:t>Illustrate the challenge of 2 interacting causes with example of lung cancer, asbestos and smoking, the best understood example with the best data I could find.</a:t>
            </a:r>
          </a:p>
          <a:p>
            <a:pPr marL="457200" indent="-457200">
              <a:buAutoNum type="arabicParenR"/>
            </a:pPr>
            <a:r>
              <a:rPr lang="en-US" sz="2000" dirty="0"/>
              <a:t>Illustrate precedent of how we generally interpret and handle compensation of LC in asbestos worker who smokes</a:t>
            </a:r>
          </a:p>
          <a:p>
            <a:pPr marL="457200" indent="-457200">
              <a:buAutoNum type="arabicParenR"/>
            </a:pPr>
            <a:r>
              <a:rPr lang="en-US" sz="2000" dirty="0"/>
              <a:t>Propose an analogous approach to HL cases</a:t>
            </a:r>
          </a:p>
          <a:p>
            <a:pPr marL="457200" indent="-457200">
              <a:buAutoNum type="arabicParenR"/>
            </a:pPr>
            <a:r>
              <a:rPr lang="en-US" sz="2000" dirty="0"/>
              <a:t>Present example studies of HL, solvents and noise exposure</a:t>
            </a:r>
            <a:endParaRPr lang="en-US" sz="1950" dirty="0"/>
          </a:p>
          <a:p>
            <a:pPr marL="457200" indent="-457200">
              <a:buAutoNum type="arabicParenR"/>
            </a:pPr>
            <a:r>
              <a:rPr lang="en-US" sz="1950" dirty="0"/>
              <a:t>Conclusions </a:t>
            </a:r>
          </a:p>
          <a:p>
            <a:pPr marL="457200" indent="-457200">
              <a:buAutoNum type="arabicParenR"/>
            </a:pPr>
            <a:r>
              <a:rPr lang="en-US" sz="1950" dirty="0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038FE-731B-40E7-BFEE-E67235BB3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6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DA59-57F8-4B7A-A716-3C3DB340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7" y="168763"/>
            <a:ext cx="8563793" cy="677108"/>
          </a:xfrm>
        </p:spPr>
        <p:txBody>
          <a:bodyPr/>
          <a:lstStyle/>
          <a:p>
            <a:r>
              <a:rPr lang="en-US" sz="2800" dirty="0"/>
              <a:t>Hearing Loss (HL) ORs, organic solvent and noise exposure among tire factory workers </a:t>
            </a:r>
            <a:r>
              <a:rPr lang="en-US" sz="1600" dirty="0"/>
              <a:t>(</a:t>
            </a:r>
            <a:r>
              <a:rPr lang="en-US" sz="1600" dirty="0" err="1"/>
              <a:t>Saraei</a:t>
            </a:r>
            <a:r>
              <a:rPr lang="en-US" sz="1600" dirty="0"/>
              <a:t>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8C55-2F9A-40AD-90DF-02415C14C8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5437" y="1554480"/>
            <a:ext cx="8480021" cy="2651760"/>
          </a:xfrm>
        </p:spPr>
        <p:txBody>
          <a:bodyPr/>
          <a:lstStyle/>
          <a:p>
            <a:r>
              <a:rPr lang="en-US" sz="2000" dirty="0"/>
              <a:t>Non-noise exposed</a:t>
            </a:r>
          </a:p>
          <a:p>
            <a:r>
              <a:rPr lang="en-US" sz="2000" dirty="0"/>
              <a:t>OR organic solvents = 1.86 / 1 = 1.86 (Not statistically significant)</a:t>
            </a:r>
          </a:p>
          <a:p>
            <a:endParaRPr lang="en-US" sz="2000" dirty="0"/>
          </a:p>
          <a:p>
            <a:r>
              <a:rPr lang="en-US" sz="2000" dirty="0"/>
              <a:t>Noise exposed</a:t>
            </a:r>
          </a:p>
          <a:p>
            <a:r>
              <a:rPr lang="en-US" sz="2000" dirty="0"/>
              <a:t>OR organic solvents = 11.72 / 4.49 = 2.6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D14D6-14F2-47F8-A4FA-EF0612B56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67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30" y="329538"/>
            <a:ext cx="7443103" cy="677108"/>
          </a:xfrm>
        </p:spPr>
        <p:txBody>
          <a:bodyPr/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83" y="843887"/>
            <a:ext cx="8536876" cy="264718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At least these several studies in this preliminary literature review suggest that solvents can cause hearing loss both among noise-exposed and non-noise exposed workers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When there may be a non-occupational second causal exposure interacting with the occupational exposure under consideration, there is a precedent for how to approach the causation analysis:</a:t>
            </a:r>
          </a:p>
          <a:p>
            <a:pPr marL="569913" lvl="2" indent="-342900">
              <a:buFont typeface="Wingdings" panose="05000000000000000000" pitchFamily="2" charset="2"/>
              <a:buChar char="v"/>
            </a:pPr>
            <a:r>
              <a:rPr lang="en-US" sz="1950" dirty="0"/>
              <a:t>Use the RR for the occupational exposure among those with the second exposure for the causation standard without requiring that the second exposure occur in the workplace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OSHA standard 1904.5 definition of work-related disease fits well with current scientific understanding of causation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04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6375-1AEF-431D-9732-35425C24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8686-5679-4043-B94E-B89A41E2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13" y="1306110"/>
            <a:ext cx="8383047" cy="264718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The Hearing Loss WG is undertaking a proper literature review</a:t>
            </a:r>
          </a:p>
          <a:p>
            <a:pPr marL="569913" lvl="2" indent="-342900">
              <a:buFont typeface="Wingdings" panose="05000000000000000000" pitchFamily="2" charset="2"/>
              <a:buChar char="v"/>
            </a:pPr>
            <a:r>
              <a:rPr lang="en-US" sz="1950" dirty="0"/>
              <a:t>Among workers exposed to loud noise, does solvent exposure cause hearing loss?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Other relevant questions to investigate include</a:t>
            </a:r>
          </a:p>
          <a:p>
            <a:pPr marL="569913" lvl="2" indent="-342900">
              <a:buFont typeface="Wingdings" panose="05000000000000000000" pitchFamily="2" charset="2"/>
              <a:buChar char="v"/>
            </a:pPr>
            <a:r>
              <a:rPr lang="en-US" sz="1950" dirty="0"/>
              <a:t>Is there a threshold for duration of exposure needed for causation?</a:t>
            </a:r>
          </a:p>
          <a:p>
            <a:pPr marL="569913" lvl="2" indent="-342900">
              <a:buFont typeface="Wingdings" panose="05000000000000000000" pitchFamily="2" charset="2"/>
              <a:buChar char="v"/>
            </a:pPr>
            <a:r>
              <a:rPr lang="en-US" sz="1950" dirty="0"/>
              <a:t>Does the loud noise need to be concurrent with the solvent exposure?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C</a:t>
            </a:r>
            <a:r>
              <a:rPr lang="en-US" sz="2050" dirty="0"/>
              <a:t>onsider a Board recommendation to update PM if warranted</a:t>
            </a:r>
            <a:endParaRPr lang="en-US" sz="245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70AA4-6251-4253-B513-918CE58C2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37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3EA7-5CDF-655B-3424-AFC62AE02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65" y="1"/>
            <a:ext cx="4248150" cy="51435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B5D53BA4-6DC2-7196-F416-E2BD02C60F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98189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E6D1E-1D43-C405-2E1F-BBBC0D5E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789" y="604966"/>
            <a:ext cx="4382494" cy="4176185"/>
          </a:xfrm>
        </p:spPr>
        <p:txBody>
          <a:bodyPr anchor="ctr">
            <a:norm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80 year old man, Mr. A.S., current 60 PY smoker with metastatic lung cancer LC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4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10 year history of asbestos insulation work, ending 1973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4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This case illustrates 2 potential causes of the LC and multiple possible causal mechanisms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9967F3-746E-7BD0-01C1-D90D7E8036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6230" y="770314"/>
            <a:ext cx="3627643" cy="2946922"/>
          </a:xfrm>
        </p:spPr>
        <p:txBody>
          <a:bodyPr anchor="ctr"/>
          <a:lstStyle/>
          <a:p>
            <a:r>
              <a:rPr lang="en-US" sz="3600" dirty="0"/>
              <a:t>What caused Lung Cancer in an asbestos worker who smoked cigarettes?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06FD7D-B0C0-FBDE-B1DE-FAB02C2CF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FFCEDA-CB85-6CF1-2BA5-105B763CD607}"/>
              </a:ext>
            </a:extLst>
          </p:cNvPr>
          <p:cNvGrpSpPr/>
          <p:nvPr/>
        </p:nvGrpSpPr>
        <p:grpSpPr>
          <a:xfrm>
            <a:off x="3985789" y="2172302"/>
            <a:ext cx="3627642" cy="1128582"/>
            <a:chOff x="4342075" y="1889883"/>
            <a:chExt cx="3858650" cy="7988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A85D0-FF21-DCC1-D0C8-304DED28E4C8}"/>
                </a:ext>
              </a:extLst>
            </p:cNvPr>
            <p:cNvCxnSpPr>
              <a:cxnSpLocks/>
            </p:cNvCxnSpPr>
            <p:nvPr/>
          </p:nvCxnSpPr>
          <p:spPr>
            <a:xfrm>
              <a:off x="4342075" y="1889883"/>
              <a:ext cx="3858650" cy="0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EE33BDA4-9737-1897-BFBD-701165AE127C}"/>
                </a:ext>
              </a:extLst>
            </p:cNvPr>
            <p:cNvCxnSpPr>
              <a:cxnSpLocks/>
            </p:cNvCxnSpPr>
            <p:nvPr/>
          </p:nvCxnSpPr>
          <p:spPr>
            <a:xfrm>
              <a:off x="4342075" y="2688779"/>
              <a:ext cx="3858650" cy="0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427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52B7D6-D0F6-B395-CB9C-6CB7E009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75976"/>
            <a:ext cx="8500510" cy="677108"/>
          </a:xfrm>
        </p:spPr>
        <p:txBody>
          <a:bodyPr/>
          <a:lstStyle/>
          <a:p>
            <a:r>
              <a:rPr lang="en-US" sz="4000" dirty="0"/>
              <a:t>What does “Work-Related” mean?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FEE2C8-8710-21E0-7662-C9DE071F9B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657" y="1016693"/>
            <a:ext cx="8031385" cy="362595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OSHA Standard 1904.5</a:t>
            </a:r>
          </a:p>
          <a:p>
            <a:pPr lvl="1">
              <a:spcAft>
                <a:spcPts val="900"/>
              </a:spcAft>
            </a:pPr>
            <a:r>
              <a:rPr lang="en-US" sz="2800" dirty="0"/>
              <a:t>“You must consider an injury or illness to be work-related if an event or exposure in the work environment either </a:t>
            </a:r>
            <a:r>
              <a:rPr lang="en-US" sz="2800" dirty="0">
                <a:solidFill>
                  <a:srgbClr val="FFC000"/>
                </a:solidFill>
              </a:rPr>
              <a:t>caused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FFC000"/>
                </a:solidFill>
              </a:rPr>
              <a:t>contributed to </a:t>
            </a:r>
            <a:r>
              <a:rPr lang="en-US" sz="2800" dirty="0"/>
              <a:t>the resulting condition or significantly </a:t>
            </a:r>
            <a:r>
              <a:rPr lang="en-US" sz="2800" dirty="0">
                <a:solidFill>
                  <a:srgbClr val="FFC000"/>
                </a:solidFill>
              </a:rPr>
              <a:t>aggravated</a:t>
            </a:r>
            <a:r>
              <a:rPr lang="en-US" sz="2800" dirty="0"/>
              <a:t> a pre-existing injury or illness.”</a:t>
            </a:r>
          </a:p>
          <a:p>
            <a:pPr marL="512763" lvl="2" indent="-285750">
              <a:buClr>
                <a:schemeClr val="accent6"/>
              </a:buClr>
            </a:pPr>
            <a:r>
              <a:rPr lang="en-US" sz="2400" dirty="0"/>
              <a:t>Caused</a:t>
            </a:r>
          </a:p>
          <a:p>
            <a:pPr marL="512763" lvl="2" indent="-285750">
              <a:buClr>
                <a:schemeClr val="accent6"/>
              </a:buClr>
            </a:pPr>
            <a:r>
              <a:rPr lang="en-US" sz="2400" dirty="0"/>
              <a:t>Contributed to</a:t>
            </a:r>
          </a:p>
          <a:p>
            <a:pPr marL="512763" lvl="2" indent="-285750">
              <a:buClr>
                <a:schemeClr val="accent6"/>
              </a:buClr>
            </a:pPr>
            <a:r>
              <a:rPr lang="en-US" sz="2400" dirty="0"/>
              <a:t>Aggravated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6405E-6A4F-83A6-E7B2-D70FD36E0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6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E615-F58A-B742-4FFA-7243311F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a Cause?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E6D1E-1D43-C405-2E1F-BBBC0D5E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" y="896530"/>
            <a:ext cx="8569268" cy="4288720"/>
          </a:xfrm>
        </p:spPr>
        <p:txBody>
          <a:bodyPr>
            <a:normAutofit/>
          </a:bodyPr>
          <a:lstStyle/>
          <a:p>
            <a:r>
              <a:rPr lang="en-US" sz="2800" dirty="0"/>
              <a:t>Necessary Cause</a:t>
            </a:r>
          </a:p>
          <a:p>
            <a:pPr lvl="1"/>
            <a:r>
              <a:rPr lang="en-US" sz="2400" dirty="0"/>
              <a:t>is a condition under which, if absent, the disease cannot occur</a:t>
            </a:r>
          </a:p>
          <a:p>
            <a:pPr lvl="1"/>
            <a:r>
              <a:rPr lang="en-US" sz="2400" dirty="0"/>
              <a:t>Also known as a “sine qua non” cause or a “but for” cause</a:t>
            </a:r>
          </a:p>
          <a:p>
            <a:pPr lvl="1"/>
            <a:endParaRPr lang="en-US" sz="2000" dirty="0"/>
          </a:p>
          <a:p>
            <a:r>
              <a:rPr lang="en-US" sz="2800" dirty="0"/>
              <a:t>Sufficient Cause</a:t>
            </a:r>
          </a:p>
          <a:p>
            <a:pPr lvl="1"/>
            <a:r>
              <a:rPr lang="en-US" sz="2400" dirty="0"/>
              <a:t>is a condition under which, if present, the outcome will inevitably occur</a:t>
            </a:r>
          </a:p>
          <a:p>
            <a:pPr lvl="1"/>
            <a:endParaRPr lang="en-US" sz="2000" dirty="0"/>
          </a:p>
          <a:p>
            <a:pPr lvl="1"/>
            <a:r>
              <a:rPr lang="en-US" sz="2400" dirty="0"/>
              <a:t>These are </a:t>
            </a:r>
            <a:r>
              <a:rPr lang="en-US" sz="2400" b="1" dirty="0">
                <a:solidFill>
                  <a:schemeClr val="accent6"/>
                </a:solidFill>
              </a:rPr>
              <a:t>Deterministic</a:t>
            </a:r>
            <a:r>
              <a:rPr lang="en-US" sz="2400" dirty="0"/>
              <a:t> definitions of cause, not probabilistic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6A449-BFE8-5D7B-2FC6-0E7815B0C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7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7A69-994D-1D68-F5F0-DF19D33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71" y="196462"/>
            <a:ext cx="8292984" cy="67710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Number of published articles on causal inference in epidemiology, 1990-2015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38882-67AA-1CEE-9327-63D0057F6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C21E58D-F805-4B4A-9F05-EDCFCCC5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39" y="1109207"/>
            <a:ext cx="7026049" cy="34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9DEE357-A5BA-F8FC-2D38-9EB6D5391FCE}"/>
              </a:ext>
            </a:extLst>
          </p:cNvPr>
          <p:cNvSpPr txBox="1">
            <a:spLocks/>
          </p:cNvSpPr>
          <p:nvPr/>
        </p:nvSpPr>
        <p:spPr>
          <a:xfrm>
            <a:off x="1215198" y="4642652"/>
            <a:ext cx="6702533" cy="161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27013" indent="-227013" algn="l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60375" indent="-233363" algn="l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625475" indent="-165100" algn="l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600" dirty="0"/>
              <a:t>(Source: Krieger &amp; Davey Smith, 2016)</a:t>
            </a:r>
          </a:p>
        </p:txBody>
      </p:sp>
    </p:spTree>
    <p:extLst>
      <p:ext uri="{BB962C8B-B14F-4D97-AF65-F5344CB8AC3E}">
        <p14:creationId xmlns:p14="http://schemas.microsoft.com/office/powerpoint/2010/main" val="172137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E6D1E-1D43-C405-2E1F-BBBC0D5E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14" y="970057"/>
            <a:ext cx="8372723" cy="3586039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3000" dirty="0"/>
              <a:t>Neither concept works well as a standalone definition for causation analyses of single causes</a:t>
            </a:r>
          </a:p>
          <a:p>
            <a:pPr marL="803275" lvl="3" indent="-342900">
              <a:buFont typeface="Wingdings" panose="05000000000000000000" pitchFamily="2" charset="2"/>
              <a:buChar char="v"/>
            </a:pPr>
            <a:r>
              <a:rPr lang="en-US" sz="2200" dirty="0"/>
              <a:t>Many counterexamples for which they do not align with evidence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3000" dirty="0"/>
              <a:t>Both concepts can be useful in understanding mechanisms of multiple contributing causes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9967F3-746E-7BD0-01C1-D90D7E8036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2619" y="329873"/>
            <a:ext cx="8523572" cy="608381"/>
          </a:xfrm>
        </p:spPr>
        <p:txBody>
          <a:bodyPr/>
          <a:lstStyle/>
          <a:p>
            <a:r>
              <a:rPr lang="en-US" sz="4000" dirty="0"/>
              <a:t>Necessary and Sufficient Causes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06FD7D-B0C0-FBDE-B1DE-FAB02C2CF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3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E6D1E-1D43-C405-2E1F-BBBC0D5E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79" y="1152485"/>
            <a:ext cx="8277080" cy="338725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600" dirty="0">
                <a:solidFill>
                  <a:srgbClr val="E7A12D"/>
                </a:solidFill>
              </a:rPr>
              <a:t>Asbestos exposure can cause Mesothelioma</a:t>
            </a:r>
          </a:p>
          <a:p>
            <a:pPr marL="173736" lvl="1" indent="-173736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In absence of asbestos exposure, mesothelioma can still occur</a:t>
            </a:r>
          </a:p>
          <a:p>
            <a:pPr marL="173736" lvl="1" indent="-173736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Among all individuals with asbestos exposure, mesothelioma does not inevitably occur</a:t>
            </a:r>
          </a:p>
          <a:p>
            <a:pPr lvl="1"/>
            <a:endParaRPr lang="en-US" sz="1400" dirty="0"/>
          </a:p>
          <a:p>
            <a:pPr lvl="1"/>
            <a:r>
              <a:rPr lang="en-US" sz="2600" dirty="0">
                <a:solidFill>
                  <a:srgbClr val="E7A12D"/>
                </a:solidFill>
              </a:rPr>
              <a:t>Hepatitis B carrier state can cause Hepatocellular Carcinoma</a:t>
            </a:r>
          </a:p>
          <a:p>
            <a:pPr marL="173736" lvl="1" indent="-173736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In absence of HBV carrier state, HCC can still occur </a:t>
            </a:r>
          </a:p>
          <a:p>
            <a:pPr marL="173736" lvl="1" indent="-173736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Many Hepatitis B carriers do not get hepatocellular carcinoma</a:t>
            </a:r>
          </a:p>
          <a:p>
            <a:pPr lvl="1"/>
            <a:endParaRPr lang="en-US" sz="1400" dirty="0"/>
          </a:p>
          <a:p>
            <a:pPr lvl="1"/>
            <a:r>
              <a:rPr lang="en-US" sz="2600" dirty="0">
                <a:solidFill>
                  <a:srgbClr val="E7A12D"/>
                </a:solidFill>
              </a:rPr>
              <a:t>Smoking can cause Lung Cancer</a:t>
            </a:r>
          </a:p>
          <a:p>
            <a:pPr marL="173736" lvl="1" indent="-173736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10-15% of people with lung cancer never smoked</a:t>
            </a:r>
          </a:p>
          <a:p>
            <a:pPr marL="173736" lvl="1" indent="-173736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80-90% of smokers do not get lung cancer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9967F3-746E-7BD0-01C1-D90D7E8036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1403" y="245527"/>
            <a:ext cx="8277080" cy="804045"/>
          </a:xfrm>
        </p:spPr>
        <p:txBody>
          <a:bodyPr anchor="ctr"/>
          <a:lstStyle/>
          <a:p>
            <a:r>
              <a:rPr lang="en-US" sz="2800" dirty="0"/>
              <a:t>Examples of known causes of specific diseases that are neither Necessary nor Sufficient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06FD7D-B0C0-FBDE-B1DE-FAB02C2CF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4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YULH_Classic Dark Office Colors">
      <a:dk1>
        <a:srgbClr val="53565A"/>
      </a:dk1>
      <a:lt1>
        <a:sysClr val="window" lastClr="FFFFFF"/>
      </a:lt1>
      <a:dk2>
        <a:srgbClr val="580F8B"/>
      </a:dk2>
      <a:lt2>
        <a:srgbClr val="8000FF"/>
      </a:lt2>
      <a:accent1>
        <a:srgbClr val="E7A12D"/>
      </a:accent1>
      <a:accent2>
        <a:srgbClr val="0592C1"/>
      </a:accent2>
      <a:accent3>
        <a:srgbClr val="E25B6A"/>
      </a:accent3>
      <a:accent4>
        <a:srgbClr val="3FB0A6"/>
      </a:accent4>
      <a:accent5>
        <a:srgbClr val="84A1BE"/>
      </a:accent5>
      <a:accent6>
        <a:srgbClr val="54FFE9"/>
      </a:accent6>
      <a:hlink>
        <a:srgbClr val="8000FF"/>
      </a:hlink>
      <a:folHlink>
        <a:srgbClr val="AE73FF"/>
      </a:folHlink>
    </a:clrScheme>
    <a:fontScheme name="NYULH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ULH_Classical-Dark_16x9_240108" id="{1EB747EA-05A2-BF41-A086-1214AB7691F7}" vid="{21B46F48-4817-F540-A621-5FBAD02E39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8050</TotalTime>
  <Words>2036</Words>
  <Application>Microsoft Office PowerPoint</Application>
  <PresentationFormat>On-screen Show (16:9)</PresentationFormat>
  <Paragraphs>311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Interacting causes in occupational causation analyses</vt:lpstr>
      <vt:lpstr>Financial Disclosure</vt:lpstr>
      <vt:lpstr>Outline of talk</vt:lpstr>
      <vt:lpstr>PowerPoint Presentation</vt:lpstr>
      <vt:lpstr>What does “Work-Related” mean?</vt:lpstr>
      <vt:lpstr>What is a Cause?</vt:lpstr>
      <vt:lpstr>Number of published articles on causal inference in epidemiology, 1990-2015 </vt:lpstr>
      <vt:lpstr>PowerPoint Presentation</vt:lpstr>
      <vt:lpstr>PowerPoint Presentation</vt:lpstr>
      <vt:lpstr>Rothman (1976) proposed use of necessary and sufficient causes as Sufficient Component Causes in epidemiology </vt:lpstr>
      <vt:lpstr>Rothman (1976) “Pie Model” of Sufficient Causes</vt:lpstr>
      <vt:lpstr>Rothman (1976) “Pie Model” of Sufficient Component Causes</vt:lpstr>
      <vt:lpstr>Rothman (1976) “Pie Model” of Sufficient Component Causes</vt:lpstr>
      <vt:lpstr>Rothman (1976) “Pie Model” of Sufficient Component Causes</vt:lpstr>
      <vt:lpstr>Rothman (1976) “Pie Model” of Sufficient Component Causes</vt:lpstr>
      <vt:lpstr>Rothman (1976) “Pie Model” of Sufficient Component Causes</vt:lpstr>
      <vt:lpstr>Asbestos, Smoking, and Lung Cancer, Insulators vs Blue Collar Cohort (Markowitz 2013)</vt:lpstr>
      <vt:lpstr>Asbestos, Smoking, and Lung Cancer, Insulators vs Blue Collar Cohort (Markowitz 2013)</vt:lpstr>
      <vt:lpstr>Lung Cancers (LC) by ASB and SMK exposure (Markowitz, 2013)</vt:lpstr>
      <vt:lpstr>Lung Cancers (LC) by ASB and SMK exposure (Markowitz, 2013)</vt:lpstr>
      <vt:lpstr>Lung Cancers (LC) by ASB and SMK exposure (Markowitz, 2013)</vt:lpstr>
      <vt:lpstr>SC status in each of the exposure groups</vt:lpstr>
      <vt:lpstr>Lung Cancers (LC) by ASB and SMK exposure (Markowitz, 2013)</vt:lpstr>
      <vt:lpstr>Compensation of LC in claimants with ASB exposure</vt:lpstr>
      <vt:lpstr>Presumption of work-related hearing loss requires meeting 2 criteria in Procedure Manual 8.0</vt:lpstr>
      <vt:lpstr>Should we use a similar approach for hearing loss that could be caused by solvents, noise or both?</vt:lpstr>
      <vt:lpstr>OR for hearing loss and co-exposure to noise and workplace chemicals, adjusted for age and gender (Sliwinska-Kowalska, 2005)</vt:lpstr>
      <vt:lpstr>Hearing Loss (HL) ORs for solvent exposure among non-noise exposed and noise exposed workers (Sliwinska-Kowalska, 2005)</vt:lpstr>
      <vt:lpstr>Hearing Loss (HL) ORs for solvent exposure among non-noise exposed and noise exposed aviation workers (Kim, 2005)</vt:lpstr>
      <vt:lpstr>Hearing Loss (HL) ORs, organic solvent and noise exposure among tire factory workers (Saraei, 2022)</vt:lpstr>
      <vt:lpstr>Conclusions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Here. This Is the Classical Dark PowerPoint Template</dc:title>
  <dc:creator>Saeko Hinomoto</dc:creator>
  <cp:lastModifiedBy>Friedman-Jimenez, George</cp:lastModifiedBy>
  <cp:revision>145</cp:revision>
  <dcterms:created xsi:type="dcterms:W3CDTF">2024-01-03T16:33:33Z</dcterms:created>
  <dcterms:modified xsi:type="dcterms:W3CDTF">2024-05-09T08:36:06Z</dcterms:modified>
</cp:coreProperties>
</file>