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1"/>
  </p:handoutMasterIdLst>
  <p:sldIdLst>
    <p:sldId id="271" r:id="rId2"/>
    <p:sldId id="257" r:id="rId3"/>
    <p:sldId id="258" r:id="rId4"/>
    <p:sldId id="266" r:id="rId5"/>
    <p:sldId id="269" r:id="rId6"/>
    <p:sldId id="267" r:id="rId7"/>
    <p:sldId id="268" r:id="rId8"/>
    <p:sldId id="259" r:id="rId9"/>
    <p:sldId id="280" r:id="rId10"/>
    <p:sldId id="272" r:id="rId11"/>
    <p:sldId id="260" r:id="rId12"/>
    <p:sldId id="274" r:id="rId13"/>
    <p:sldId id="281" r:id="rId14"/>
    <p:sldId id="275" r:id="rId15"/>
    <p:sldId id="261" r:id="rId16"/>
    <p:sldId id="262" r:id="rId17"/>
    <p:sldId id="263" r:id="rId18"/>
    <p:sldId id="265" r:id="rId19"/>
    <p:sldId id="282" r:id="rId20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5" d="100"/>
          <a:sy n="85" d="100"/>
        </p:scale>
        <p:origin x="-114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60D8DAD0-C6E8-47C2-8E49-BB3313792B19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26284D27-3164-432C-8C99-F1BA47C09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5052-2708-4112-B572-4B2BD4EB76F9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944EF-CE5D-4AB7-8EE3-3B66B3BAB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53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5052-2708-4112-B572-4B2BD4EB76F9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944EF-CE5D-4AB7-8EE3-3B66B3BAB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86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5052-2708-4112-B572-4B2BD4EB76F9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944EF-CE5D-4AB7-8EE3-3B66B3BAB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04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5052-2708-4112-B572-4B2BD4EB76F9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944EF-CE5D-4AB7-8EE3-3B66B3BAB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83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5052-2708-4112-B572-4B2BD4EB76F9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944EF-CE5D-4AB7-8EE3-3B66B3BAB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106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5052-2708-4112-B572-4B2BD4EB76F9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944EF-CE5D-4AB7-8EE3-3B66B3BAB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36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5052-2708-4112-B572-4B2BD4EB76F9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944EF-CE5D-4AB7-8EE3-3B66B3BAB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12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5052-2708-4112-B572-4B2BD4EB76F9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944EF-CE5D-4AB7-8EE3-3B66B3BAB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729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5052-2708-4112-B572-4B2BD4EB76F9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944EF-CE5D-4AB7-8EE3-3B66B3BAB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608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5052-2708-4112-B572-4B2BD4EB76F9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944EF-CE5D-4AB7-8EE3-3B66B3BAB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78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5052-2708-4112-B572-4B2BD4EB76F9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944EF-CE5D-4AB7-8EE3-3B66B3BAB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8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95052-2708-4112-B572-4B2BD4EB76F9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944EF-CE5D-4AB7-8EE3-3B66B3BAB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099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852" y="2754733"/>
            <a:ext cx="9055326" cy="132556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At least as </a:t>
            </a:r>
            <a:r>
              <a:rPr lang="en-US" dirty="0">
                <a:solidFill>
                  <a:srgbClr val="FFFF00"/>
                </a:solidFill>
              </a:rPr>
              <a:t>likely </a:t>
            </a:r>
            <a:r>
              <a:rPr lang="en-US" dirty="0" smtClean="0">
                <a:solidFill>
                  <a:srgbClr val="FFFF00"/>
                </a:solidFill>
              </a:rPr>
              <a:t>as not that exposure to a toxic substance (at a DOE facility) was a significant factor in aggravating, contributing to or causing an illness”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8511" y="583987"/>
            <a:ext cx="6300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EEOICPA  causal standard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81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2602" y="2146659"/>
            <a:ext cx="10255169" cy="19556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FFFF00"/>
                </a:solidFill>
                <a:latin typeface="+mj-lt"/>
              </a:rPr>
              <a:t>Many contributing causes </a:t>
            </a:r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contribute   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         less </a:t>
            </a:r>
            <a:r>
              <a:rPr lang="en-US" sz="3600" dirty="0">
                <a:solidFill>
                  <a:srgbClr val="FFFF00"/>
                </a:solidFill>
                <a:latin typeface="+mj-lt"/>
              </a:rPr>
              <a:t>that 50% of </a:t>
            </a:r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causation.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3020" y="317241"/>
            <a:ext cx="3526972" cy="23046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4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7059" y="1011498"/>
            <a:ext cx="10515600" cy="50767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US" sz="4800" dirty="0" smtClean="0">
                <a:solidFill>
                  <a:srgbClr val="FFFF00"/>
                </a:solidFill>
                <a:latin typeface="+mj-lt"/>
              </a:rPr>
              <a:t>Distinction</a:t>
            </a:r>
          </a:p>
          <a:p>
            <a:pPr marL="0" indent="0">
              <a:buNone/>
            </a:pPr>
            <a:endParaRPr lang="en-US" sz="1200" dirty="0">
              <a:solidFill>
                <a:srgbClr val="FFFF00"/>
              </a:solidFill>
              <a:latin typeface="+mj-lt"/>
            </a:endParaRPr>
          </a:p>
          <a:p>
            <a:pPr marL="0" lvl="4" indent="0">
              <a:spcBef>
                <a:spcPts val="1000"/>
              </a:spcBef>
              <a:buNone/>
              <a:tabLst>
                <a:tab pos="914400" algn="l"/>
              </a:tabLst>
            </a:pPr>
            <a:r>
              <a:rPr lang="en-US" sz="4400" dirty="0" smtClean="0">
                <a:solidFill>
                  <a:srgbClr val="FFFF00"/>
                </a:solidFill>
                <a:latin typeface="+mj-lt"/>
              </a:rPr>
              <a:t>a)   Level of certainty that a </a:t>
            </a:r>
            <a:r>
              <a:rPr lang="en-US" sz="4400" dirty="0">
                <a:solidFill>
                  <a:srgbClr val="FFFF00"/>
                </a:solidFill>
                <a:latin typeface="+mj-lt"/>
              </a:rPr>
              <a:t>toxin is a cause of </a:t>
            </a:r>
            <a:r>
              <a:rPr lang="en-US" sz="4400" dirty="0" smtClean="0">
                <a:solidFill>
                  <a:srgbClr val="FFFF00"/>
                </a:solidFill>
                <a:latin typeface="+mj-lt"/>
              </a:rPr>
              <a:t>    </a:t>
            </a:r>
          </a:p>
          <a:p>
            <a:pPr marL="0" lvl="4" indent="0">
              <a:spcBef>
                <a:spcPts val="1000"/>
              </a:spcBef>
              <a:buNone/>
              <a:tabLst>
                <a:tab pos="914400" algn="l"/>
              </a:tabLst>
            </a:pPr>
            <a:r>
              <a:rPr lang="en-US" sz="4400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US" sz="4400" dirty="0" smtClean="0">
                <a:solidFill>
                  <a:srgbClr val="FFFF00"/>
                </a:solidFill>
                <a:latin typeface="+mj-lt"/>
              </a:rPr>
              <a:t>     a disease </a:t>
            </a:r>
            <a:endParaRPr lang="en-US" sz="4400" dirty="0">
              <a:solidFill>
                <a:srgbClr val="FFFF00"/>
              </a:solidFill>
              <a:latin typeface="+mj-lt"/>
            </a:endParaRPr>
          </a:p>
          <a:p>
            <a:pPr marL="0" lvl="4" indent="0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400" dirty="0">
                <a:solidFill>
                  <a:schemeClr val="bg1"/>
                </a:solidFill>
                <a:latin typeface="+mj-lt"/>
              </a:rPr>
              <a:t>		</a:t>
            </a:r>
            <a:r>
              <a:rPr lang="en-US" sz="4400" dirty="0" smtClean="0">
                <a:solidFill>
                  <a:schemeClr val="bg1"/>
                </a:solidFill>
                <a:latin typeface="+mj-lt"/>
              </a:rPr>
              <a:t>                   </a:t>
            </a:r>
            <a:r>
              <a:rPr lang="en-US" sz="4400" dirty="0" smtClean="0">
                <a:solidFill>
                  <a:srgbClr val="FFFF00"/>
                </a:solidFill>
                <a:latin typeface="+mj-lt"/>
              </a:rPr>
              <a:t>versus</a:t>
            </a:r>
            <a:endParaRPr lang="en-US" sz="4400" dirty="0">
              <a:solidFill>
                <a:srgbClr val="FFFF00"/>
              </a:solidFill>
              <a:latin typeface="+mj-lt"/>
            </a:endParaRPr>
          </a:p>
          <a:p>
            <a:pPr marL="342900" lvl="4" indent="-342900">
              <a:spcBef>
                <a:spcPts val="1000"/>
              </a:spcBef>
              <a:buAutoNum type="alphaLcParenR" startAt="2"/>
            </a:pPr>
            <a:r>
              <a:rPr lang="en-US" sz="4400" dirty="0" smtClean="0">
                <a:solidFill>
                  <a:srgbClr val="FFFF00"/>
                </a:solidFill>
                <a:latin typeface="+mj-lt"/>
              </a:rPr>
              <a:t>	Degree to which a </a:t>
            </a:r>
            <a:r>
              <a:rPr lang="en-US" sz="4400" dirty="0">
                <a:solidFill>
                  <a:srgbClr val="FFFF00"/>
                </a:solidFill>
                <a:latin typeface="+mj-lt"/>
              </a:rPr>
              <a:t>toxin contributes to an </a:t>
            </a:r>
            <a:r>
              <a:rPr lang="en-US" sz="4400" dirty="0" smtClean="0">
                <a:solidFill>
                  <a:srgbClr val="FFFF00"/>
                </a:solidFill>
                <a:latin typeface="+mj-lt"/>
              </a:rPr>
              <a:t>	illness</a:t>
            </a:r>
            <a:endParaRPr lang="en-US" sz="4400" dirty="0">
              <a:solidFill>
                <a:srgbClr val="FFFF00"/>
              </a:solidFill>
              <a:latin typeface="+mj-lt"/>
            </a:endParaRPr>
          </a:p>
          <a:p>
            <a:pPr marL="0" lvl="4" indent="0">
              <a:spcBef>
                <a:spcPts val="1000"/>
              </a:spcBef>
              <a:buNone/>
            </a:pPr>
            <a:endParaRPr lang="en-US" sz="4400" dirty="0"/>
          </a:p>
          <a:p>
            <a:pPr marL="0" lvl="4" indent="0">
              <a:spcBef>
                <a:spcPts val="1000"/>
              </a:spcBef>
              <a:buNone/>
            </a:pPr>
            <a:endParaRPr lang="en-US" dirty="0"/>
          </a:p>
          <a:p>
            <a:pPr marL="514350" indent="-514350">
              <a:buFont typeface="+mj-lt"/>
              <a:buAutoNum type="alphaL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75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334" y="677958"/>
            <a:ext cx="10515600" cy="618004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lphaLcParenR"/>
            </a:pP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878840"/>
              </p:ext>
            </p:extLst>
          </p:nvPr>
        </p:nvGraphicFramePr>
        <p:xfrm>
          <a:off x="1371664" y="2458891"/>
          <a:ext cx="9464040" cy="3425171"/>
        </p:xfrm>
        <a:graphic>
          <a:graphicData uri="http://schemas.openxmlformats.org/drawingml/2006/table">
            <a:tbl>
              <a:tblPr/>
              <a:tblGrid>
                <a:gridCol w="1892808"/>
                <a:gridCol w="4580926"/>
                <a:gridCol w="2990306"/>
              </a:tblGrid>
              <a:tr h="529635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FF00"/>
                          </a:solidFill>
                          <a:effectLst/>
                        </a:rPr>
                        <a:t>Group 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1" dirty="0">
                          <a:solidFill>
                            <a:srgbClr val="FFFF00"/>
                          </a:solidFill>
                        </a:rPr>
                        <a:t>Carcinogenic to humans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buAutoNum type="arabicPlain" startAt="118"/>
                      </a:pPr>
                      <a:r>
                        <a:rPr lang="en-US" sz="2400" baseline="0" dirty="0" smtClean="0">
                          <a:solidFill>
                            <a:srgbClr val="FFFF00"/>
                          </a:solidFill>
                        </a:rPr>
                        <a:t> a</a:t>
                      </a:r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gents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2687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FF00"/>
                          </a:solidFill>
                        </a:rPr>
                        <a:t>Group 2A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1">
                          <a:solidFill>
                            <a:srgbClr val="FFFF00"/>
                          </a:solidFill>
                        </a:rPr>
                        <a:t>Probably carcinogenic to humans</a:t>
                      </a:r>
                      <a:endParaRPr lang="en-US" sz="240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FF00"/>
                          </a:solidFill>
                        </a:rPr>
                        <a:t>  79 </a:t>
                      </a:r>
                      <a:r>
                        <a:rPr lang="en-US" sz="2400" baseline="0" dirty="0" smtClean="0">
                          <a:solidFill>
                            <a:srgbClr val="FFFF00"/>
                          </a:solidFill>
                        </a:rPr>
                        <a:t> agents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2687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FFFF00"/>
                          </a:solidFill>
                        </a:rPr>
                        <a:t>Group 2B       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1">
                          <a:solidFill>
                            <a:srgbClr val="FFFF00"/>
                          </a:solidFill>
                        </a:rPr>
                        <a:t>Possibly carcinogenic to humans</a:t>
                      </a:r>
                      <a:endParaRPr lang="en-US" sz="240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FF00"/>
                          </a:solidFill>
                        </a:rPr>
                        <a:t>291 </a:t>
                      </a:r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agents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7202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FFFF00"/>
                          </a:solidFill>
                        </a:rPr>
                        <a:t>Group 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1">
                          <a:solidFill>
                            <a:srgbClr val="FFFF00"/>
                          </a:solidFill>
                        </a:rPr>
                        <a:t>Not classifiable as to its carcinogenicity to humans</a:t>
                      </a:r>
                      <a:r>
                        <a:rPr lang="en-US" sz="2400">
                          <a:solidFill>
                            <a:srgbClr val="FFFF00"/>
                          </a:solidFill>
                        </a:rPr>
                        <a:t>           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507 agents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2687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FFFF00"/>
                          </a:solidFill>
                        </a:rPr>
                        <a:t>Group 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1">
                          <a:solidFill>
                            <a:srgbClr val="FFFF00"/>
                          </a:solidFill>
                        </a:rPr>
                        <a:t>Probably not carcinogenic to humans</a:t>
                      </a:r>
                      <a:endParaRPr lang="en-US" sz="240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FF00"/>
                          </a:solidFill>
                        </a:rPr>
                        <a:t>    1 </a:t>
                      </a:r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 agent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06716" y="1062160"/>
            <a:ext cx="9182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IARC – WHO Classification of carcinogens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3465" y="88222"/>
            <a:ext cx="504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>
                <a:solidFill>
                  <a:srgbClr val="FFFF00"/>
                </a:solidFill>
              </a:rPr>
              <a:t>Level of certainty</a:t>
            </a:r>
            <a:endParaRPr lang="en-US" sz="36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2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208" y="1497635"/>
            <a:ext cx="11100044" cy="3664674"/>
          </a:xfrm>
        </p:spPr>
        <p:txBody>
          <a:bodyPr>
            <a:normAutofit/>
          </a:bodyPr>
          <a:lstStyle/>
          <a:p>
            <a:pPr marL="0" lvl="4" indent="0">
              <a:spcBef>
                <a:spcPts val="1000"/>
              </a:spcBef>
              <a:buNone/>
            </a:pPr>
            <a:endParaRPr lang="en-US" sz="4800" dirty="0">
              <a:solidFill>
                <a:srgbClr val="FFFF00"/>
              </a:solidFill>
            </a:endParaRPr>
          </a:p>
          <a:p>
            <a:pPr marL="857250" lvl="4" indent="-857250">
              <a:spcBef>
                <a:spcPts val="1000"/>
              </a:spcBef>
              <a:buAutoNum type="alphaLcParenR"/>
            </a:pPr>
            <a:r>
              <a:rPr lang="en-US" sz="4800" i="1" dirty="0" smtClean="0">
                <a:solidFill>
                  <a:srgbClr val="FFFF00"/>
                </a:solidFill>
                <a:latin typeface="+mj-lt"/>
              </a:rPr>
              <a:t>Level of certainty </a:t>
            </a:r>
            <a:r>
              <a:rPr lang="en-US" sz="4800" dirty="0" smtClean="0">
                <a:solidFill>
                  <a:srgbClr val="FFFF00"/>
                </a:solidFill>
                <a:latin typeface="+mj-lt"/>
              </a:rPr>
              <a:t>= </a:t>
            </a:r>
            <a:r>
              <a:rPr lang="en-US" sz="4800" dirty="0">
                <a:solidFill>
                  <a:srgbClr val="FFFF00"/>
                </a:solidFill>
                <a:latin typeface="+mj-lt"/>
              </a:rPr>
              <a:t>more </a:t>
            </a:r>
            <a:r>
              <a:rPr lang="en-US" sz="4800" dirty="0" smtClean="0">
                <a:solidFill>
                  <a:srgbClr val="FFFF00"/>
                </a:solidFill>
                <a:latin typeface="+mj-lt"/>
              </a:rPr>
              <a:t>likely than not, </a:t>
            </a:r>
            <a:r>
              <a:rPr lang="en-US" sz="4800" dirty="0">
                <a:solidFill>
                  <a:srgbClr val="FFFF00"/>
                </a:solidFill>
                <a:latin typeface="+mj-lt"/>
              </a:rPr>
              <a:t>i.e., probable versus possible</a:t>
            </a:r>
          </a:p>
          <a:p>
            <a:pPr marL="0" lvl="4" indent="0">
              <a:spcBef>
                <a:spcPts val="1000"/>
              </a:spcBef>
              <a:buNone/>
            </a:pPr>
            <a:endParaRPr lang="en-US" sz="4800" dirty="0">
              <a:solidFill>
                <a:srgbClr val="FFFF00"/>
              </a:solidFill>
            </a:endParaRPr>
          </a:p>
          <a:p>
            <a:pPr marL="0" lvl="4" indent="0">
              <a:spcBef>
                <a:spcPts val="1000"/>
              </a:spcBef>
              <a:buNone/>
            </a:pPr>
            <a:endParaRPr lang="en-US" sz="48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03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013" y="1242991"/>
            <a:ext cx="10515600" cy="425498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  <a:p>
            <a:pPr marL="342900" lvl="4" indent="-342900">
              <a:spcBef>
                <a:spcPts val="1000"/>
              </a:spcBef>
              <a:buFont typeface="+mj-lt"/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857250" lvl="4" indent="-857250">
              <a:spcBef>
                <a:spcPts val="1000"/>
              </a:spcBef>
              <a:buNone/>
            </a:pPr>
            <a:r>
              <a:rPr lang="en-US" sz="4400" dirty="0">
                <a:solidFill>
                  <a:srgbClr val="FFFF00"/>
                </a:solidFill>
                <a:latin typeface="+mj-lt"/>
              </a:rPr>
              <a:t>b) </a:t>
            </a:r>
            <a:r>
              <a:rPr lang="en-US" sz="4400" dirty="0" smtClean="0">
                <a:solidFill>
                  <a:srgbClr val="FFFF00"/>
                </a:solidFill>
                <a:latin typeface="+mj-lt"/>
              </a:rPr>
              <a:t>“</a:t>
            </a:r>
            <a:r>
              <a:rPr lang="en-US" sz="4400" i="1" dirty="0" smtClean="0">
                <a:solidFill>
                  <a:srgbClr val="FFFF00"/>
                </a:solidFill>
                <a:latin typeface="+mj-lt"/>
              </a:rPr>
              <a:t>degree to which </a:t>
            </a:r>
            <a:r>
              <a:rPr lang="en-US" sz="4400" i="1" dirty="0">
                <a:solidFill>
                  <a:srgbClr val="FFFF00"/>
                </a:solidFill>
                <a:latin typeface="+mj-lt"/>
              </a:rPr>
              <a:t>a toxin contributes to an illness</a:t>
            </a:r>
            <a:r>
              <a:rPr lang="en-US" sz="4400" dirty="0">
                <a:solidFill>
                  <a:srgbClr val="FFFF00"/>
                </a:solidFill>
                <a:latin typeface="+mj-lt"/>
              </a:rPr>
              <a:t>” </a:t>
            </a:r>
            <a:endParaRPr lang="en-US" sz="4400" dirty="0" smtClean="0">
              <a:solidFill>
                <a:srgbClr val="FFFF00"/>
              </a:solidFill>
              <a:latin typeface="+mj-lt"/>
            </a:endParaRPr>
          </a:p>
          <a:p>
            <a:pPr marL="857250" lvl="4" indent="-857250">
              <a:spcBef>
                <a:spcPts val="1000"/>
              </a:spcBef>
              <a:buNone/>
            </a:pPr>
            <a:endParaRPr lang="en-US" sz="4400" dirty="0">
              <a:solidFill>
                <a:srgbClr val="FFFF00"/>
              </a:solidFill>
              <a:latin typeface="+mj-lt"/>
            </a:endParaRPr>
          </a:p>
          <a:p>
            <a:pPr marL="857250" lvl="4" indent="-857250">
              <a:spcBef>
                <a:spcPts val="0"/>
              </a:spcBef>
              <a:buNone/>
            </a:pPr>
            <a:r>
              <a:rPr lang="en-US" sz="4400" dirty="0" smtClean="0">
                <a:solidFill>
                  <a:srgbClr val="FFFF00"/>
                </a:solidFill>
                <a:latin typeface="+mj-lt"/>
              </a:rPr>
              <a:t>	Contribution </a:t>
            </a:r>
            <a:r>
              <a:rPr lang="en-US" sz="4400" dirty="0">
                <a:solidFill>
                  <a:srgbClr val="FFFF00"/>
                </a:solidFill>
                <a:latin typeface="+mj-lt"/>
              </a:rPr>
              <a:t>can be less than 50</a:t>
            </a:r>
            <a:r>
              <a:rPr lang="en-US" sz="4400" dirty="0" smtClean="0">
                <a:solidFill>
                  <a:srgbClr val="FFFF00"/>
                </a:solidFill>
                <a:latin typeface="+mj-lt"/>
              </a:rPr>
              <a:t>%.</a:t>
            </a:r>
            <a:endParaRPr lang="en-US" sz="4400" dirty="0">
              <a:solidFill>
                <a:srgbClr val="FFFF00"/>
              </a:solidFill>
              <a:latin typeface="+mj-lt"/>
            </a:endParaRPr>
          </a:p>
          <a:p>
            <a:pPr marL="857250" lvl="4" indent="-857250">
              <a:spcBef>
                <a:spcPts val="1000"/>
              </a:spcBef>
              <a:buNone/>
            </a:pPr>
            <a:endParaRPr lang="en-US" dirty="0"/>
          </a:p>
          <a:p>
            <a:pPr marL="0" lvl="4" indent="0">
              <a:spcBef>
                <a:spcPts val="1000"/>
              </a:spcBef>
              <a:buNone/>
            </a:pPr>
            <a:endParaRPr lang="en-US" dirty="0"/>
          </a:p>
          <a:p>
            <a:pPr marL="514350" indent="-514350">
              <a:buFont typeface="+mj-lt"/>
              <a:buAutoNum type="alphaL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30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6819" y="2117340"/>
            <a:ext cx="10515600" cy="2489384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 smtClean="0">
                <a:solidFill>
                  <a:srgbClr val="FFFF00"/>
                </a:solidFill>
                <a:latin typeface="+mj-lt"/>
              </a:rPr>
              <a:t>Is </a:t>
            </a:r>
            <a:r>
              <a:rPr lang="en-US" sz="4400" dirty="0">
                <a:solidFill>
                  <a:srgbClr val="FFFF00"/>
                </a:solidFill>
                <a:latin typeface="+mj-lt"/>
              </a:rPr>
              <a:t>secondhand smoke more likely than not </a:t>
            </a:r>
            <a:endParaRPr lang="en-US" sz="4400" dirty="0" smtClean="0">
              <a:solidFill>
                <a:srgbClr val="FFFF00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4400" dirty="0" smtClean="0">
                <a:solidFill>
                  <a:srgbClr val="FFFF00"/>
                </a:solidFill>
                <a:latin typeface="+mj-lt"/>
              </a:rPr>
              <a:t>an </a:t>
            </a:r>
            <a:r>
              <a:rPr lang="en-US" sz="4400" dirty="0">
                <a:solidFill>
                  <a:srgbClr val="FFFF00"/>
                </a:solidFill>
                <a:latin typeface="+mj-lt"/>
              </a:rPr>
              <a:t>aggravating, contributing, or causal factor </a:t>
            </a:r>
            <a:endParaRPr lang="en-US" sz="4400" dirty="0" smtClean="0">
              <a:solidFill>
                <a:srgbClr val="FFFF00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4400" dirty="0" smtClean="0">
                <a:solidFill>
                  <a:srgbClr val="FFFF00"/>
                </a:solidFill>
                <a:latin typeface="+mj-lt"/>
              </a:rPr>
              <a:t>in </a:t>
            </a:r>
            <a:r>
              <a:rPr lang="en-US" sz="4400" dirty="0">
                <a:solidFill>
                  <a:srgbClr val="FFFF00"/>
                </a:solidFill>
                <a:latin typeface="+mj-lt"/>
              </a:rPr>
              <a:t>lung cancer?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17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355" y="2592131"/>
            <a:ext cx="10515600" cy="1325563"/>
          </a:xfrm>
          <a:solidFill>
            <a:schemeClr val="accent5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Surgeon General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/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Second hand smoke and lung cancer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	(52 spousal studies, 25 workplace studies)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/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                          RR= 1.20 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	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/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Conclusion: “Exposure of adults to secondhand smoke … causes ….lung cancer</a:t>
            </a:r>
            <a:r>
              <a:rPr lang="en-US" dirty="0" smtClean="0">
                <a:solidFill>
                  <a:srgbClr val="FFFF00"/>
                </a:solidFill>
              </a:rPr>
              <a:t>.”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601980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2006 Surgeon General’s Report</a:t>
            </a:r>
          </a:p>
          <a:p>
            <a:r>
              <a:rPr lang="en-US" dirty="0">
                <a:solidFill>
                  <a:srgbClr val="FFFF00"/>
                </a:solidFill>
              </a:rPr>
              <a:t>https://www.ncbi.nlm.nih.gov/books/NBK44330/#rpt-smokeexp.ch7.s2</a:t>
            </a:r>
          </a:p>
        </p:txBody>
      </p:sp>
    </p:spTree>
    <p:extLst>
      <p:ext uri="{BB962C8B-B14F-4D97-AF65-F5344CB8AC3E}">
        <p14:creationId xmlns:p14="http://schemas.microsoft.com/office/powerpoint/2010/main" val="152309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379" y="2035979"/>
            <a:ext cx="10596671" cy="2477766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Does toxin have to </a:t>
            </a:r>
            <a:r>
              <a:rPr lang="en-US" dirty="0" smtClean="0">
                <a:solidFill>
                  <a:srgbClr val="FFFF00"/>
                </a:solidFill>
              </a:rPr>
              <a:t>cause a two-fold increased </a:t>
            </a:r>
            <a:r>
              <a:rPr lang="en-US" dirty="0">
                <a:solidFill>
                  <a:srgbClr val="FFFF00"/>
                </a:solidFill>
              </a:rPr>
              <a:t>risk for disease to be a contributing cause?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70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1744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Does EEOICPA specify a level of contribution</a:t>
            </a:r>
            <a:r>
              <a:rPr lang="en-US" dirty="0" smtClean="0">
                <a:solidFill>
                  <a:srgbClr val="FFFF00"/>
                </a:solidFill>
              </a:rPr>
              <a:t>?</a:t>
            </a:r>
            <a:br>
              <a:rPr lang="en-US" dirty="0" smtClean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91448"/>
            <a:ext cx="10515600" cy="392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Is it </a:t>
            </a:r>
            <a:r>
              <a:rPr lang="en-US" sz="44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even possible </a:t>
            </a:r>
            <a:r>
              <a:rPr lang="en-US" sz="44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for most multifactorial diseases to quantify the contribution of each risk factor?</a:t>
            </a:r>
          </a:p>
        </p:txBody>
      </p:sp>
    </p:spTree>
    <p:extLst>
      <p:ext uri="{BB962C8B-B14F-4D97-AF65-F5344CB8AC3E}">
        <p14:creationId xmlns:p14="http://schemas.microsoft.com/office/powerpoint/2010/main" val="239114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852" y="2754733"/>
            <a:ext cx="9055326" cy="132556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At least as </a:t>
            </a:r>
            <a:r>
              <a:rPr lang="en-US" dirty="0">
                <a:solidFill>
                  <a:srgbClr val="FFFF00"/>
                </a:solidFill>
              </a:rPr>
              <a:t>likely </a:t>
            </a:r>
            <a:r>
              <a:rPr lang="en-US" dirty="0" smtClean="0">
                <a:solidFill>
                  <a:srgbClr val="FFFF00"/>
                </a:solidFill>
              </a:rPr>
              <a:t>as not that exposure to a toxic substance (at a DOE facility) was a significant factor in aggravating, contributing to or causing an illness”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8511" y="583987"/>
            <a:ext cx="6300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EEOICPA  causal standard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38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584" y="1250066"/>
            <a:ext cx="10926501" cy="445097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 </a:t>
            </a:r>
            <a:r>
              <a:rPr lang="en-US" dirty="0" smtClean="0"/>
              <a:t>          </a:t>
            </a:r>
            <a:r>
              <a:rPr lang="en-US" sz="3200" dirty="0" smtClean="0">
                <a:solidFill>
                  <a:srgbClr val="FFFF00"/>
                </a:solidFill>
              </a:rPr>
              <a:t>Toxin</a:t>
            </a:r>
            <a:r>
              <a:rPr lang="en-US" sz="3200" dirty="0">
                <a:solidFill>
                  <a:schemeClr val="bg1"/>
                </a:solidFill>
              </a:rPr>
              <a:t>	</a:t>
            </a:r>
            <a:r>
              <a:rPr lang="en-US" sz="3200" dirty="0" smtClean="0">
                <a:solidFill>
                  <a:schemeClr val="bg1"/>
                </a:solidFill>
              </a:rPr>
              <a:t>            </a:t>
            </a:r>
            <a:r>
              <a:rPr lang="en-US" dirty="0" smtClean="0">
                <a:solidFill>
                  <a:schemeClr val="bg1"/>
                </a:solidFill>
              </a:rPr>
              <a:t>       </a:t>
            </a:r>
            <a:r>
              <a:rPr lang="en-US" sz="3200" dirty="0" smtClean="0">
                <a:solidFill>
                  <a:srgbClr val="FFFF00"/>
                </a:solidFill>
              </a:rPr>
              <a:t>Disease onset              Toxin</a:t>
            </a:r>
            <a:endParaRPr lang="en-US" sz="32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3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 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 smtClean="0">
                <a:solidFill>
                  <a:srgbClr val="FFFF00"/>
                </a:solidFill>
              </a:rPr>
              <a:t>             Disease </a:t>
            </a:r>
            <a:r>
              <a:rPr lang="en-US" sz="3200" dirty="0">
                <a:solidFill>
                  <a:srgbClr val="FFFF00"/>
                </a:solidFill>
              </a:rPr>
              <a:t>causation</a:t>
            </a:r>
            <a:r>
              <a:rPr lang="en-US" dirty="0">
                <a:solidFill>
                  <a:schemeClr val="bg1"/>
                </a:solidFill>
              </a:rPr>
              <a:t>			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sz="3200" dirty="0" smtClean="0">
                <a:solidFill>
                  <a:srgbClr val="FFFF00"/>
                </a:solidFill>
              </a:rPr>
              <a:t>Disease </a:t>
            </a:r>
            <a:r>
              <a:rPr lang="en-US" sz="3200" dirty="0">
                <a:solidFill>
                  <a:srgbClr val="FFFF00"/>
                </a:solidFill>
              </a:rPr>
              <a:t>expression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023779" y="3356870"/>
            <a:ext cx="9966960" cy="25167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Flowchart: Connector 5"/>
          <p:cNvSpPr/>
          <p:nvPr/>
        </p:nvSpPr>
        <p:spPr>
          <a:xfrm>
            <a:off x="992628" y="3252007"/>
            <a:ext cx="226503" cy="209725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Connector 6"/>
          <p:cNvSpPr/>
          <p:nvPr/>
        </p:nvSpPr>
        <p:spPr>
          <a:xfrm>
            <a:off x="5905582" y="3277175"/>
            <a:ext cx="226503" cy="209725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921738" y="2429047"/>
            <a:ext cx="8389" cy="822960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998870" y="2372358"/>
            <a:ext cx="8389" cy="822960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9076002" y="2407083"/>
            <a:ext cx="8389" cy="822960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Flowchart: Connector 9"/>
          <p:cNvSpPr/>
          <p:nvPr/>
        </p:nvSpPr>
        <p:spPr>
          <a:xfrm>
            <a:off x="10866039" y="3277175"/>
            <a:ext cx="226503" cy="209725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69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027" y="2240721"/>
            <a:ext cx="10515600" cy="275954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4800" dirty="0" smtClean="0">
                <a:solidFill>
                  <a:srgbClr val="FFFF00"/>
                </a:solidFill>
                <a:latin typeface="+mj-lt"/>
              </a:rPr>
              <a:t>Complete </a:t>
            </a:r>
            <a:r>
              <a:rPr lang="en-US" sz="4800" dirty="0">
                <a:solidFill>
                  <a:srgbClr val="FFFF00"/>
                </a:solidFill>
                <a:latin typeface="+mj-lt"/>
              </a:rPr>
              <a:t>cause	</a:t>
            </a:r>
            <a:r>
              <a:rPr lang="en-US" sz="4800" dirty="0" smtClean="0">
                <a:solidFill>
                  <a:srgbClr val="FFFF00"/>
                </a:solidFill>
                <a:latin typeface="+mj-lt"/>
              </a:rPr>
              <a:t>         </a:t>
            </a:r>
            <a:r>
              <a:rPr lang="en-US" sz="4800" dirty="0">
                <a:solidFill>
                  <a:srgbClr val="FFFF00"/>
                </a:solidFill>
                <a:latin typeface="+mj-lt"/>
              </a:rPr>
              <a:t>	</a:t>
            </a:r>
            <a:r>
              <a:rPr lang="en-US" sz="4800" dirty="0" smtClean="0">
                <a:solidFill>
                  <a:srgbClr val="FFFF00"/>
                </a:solidFill>
                <a:latin typeface="+mj-lt"/>
              </a:rPr>
              <a:t>effect</a:t>
            </a:r>
            <a:endParaRPr lang="en-US" sz="4800" dirty="0">
              <a:solidFill>
                <a:srgbClr val="FFFF00"/>
              </a:solidFill>
              <a:latin typeface="+mj-lt"/>
            </a:endParaRPr>
          </a:p>
          <a:p>
            <a:pPr marL="0" indent="0" algn="ctr">
              <a:buNone/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FFFF00"/>
                </a:solidFill>
              </a:rPr>
              <a:t>			</a:t>
            </a:r>
            <a:endParaRPr lang="en-US" sz="2400" dirty="0" smtClean="0">
              <a:solidFill>
                <a:srgbClr val="FFFF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FFFF00"/>
                </a:solidFill>
              </a:rPr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		</a:t>
            </a:r>
            <a:endParaRPr lang="en-US" sz="2400" dirty="0">
              <a:solidFill>
                <a:srgbClr val="FFFF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194258" y="2645841"/>
            <a:ext cx="1371600" cy="5778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401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4580" y="1395768"/>
            <a:ext cx="10515600" cy="43799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/>
              <a:t>		</a:t>
            </a:r>
            <a:endParaRPr lang="en-US" sz="24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24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rgbClr val="FFFF00"/>
                </a:solidFill>
                <a:latin typeface="+mj-lt"/>
              </a:rPr>
              <a:t>Acute inhalation 		 </a:t>
            </a:r>
            <a:r>
              <a:rPr lang="en-US" sz="4000" dirty="0" smtClean="0">
                <a:solidFill>
                  <a:srgbClr val="FFFF00"/>
                </a:solidFill>
                <a:latin typeface="+mj-lt"/>
              </a:rPr>
              <a:t>           </a:t>
            </a:r>
            <a:r>
              <a:rPr lang="en-US" sz="4000" dirty="0">
                <a:solidFill>
                  <a:srgbClr val="FFFF00"/>
                </a:solidFill>
                <a:latin typeface="+mj-lt"/>
              </a:rPr>
              <a:t>Respiratory</a:t>
            </a:r>
          </a:p>
          <a:p>
            <a:pPr marL="0" indent="0" algn="ctr">
              <a:buNone/>
            </a:pPr>
            <a:r>
              <a:rPr lang="en-US" sz="4000" dirty="0">
                <a:solidFill>
                  <a:srgbClr val="FFFF00"/>
                </a:solidFill>
                <a:latin typeface="+mj-lt"/>
              </a:rPr>
              <a:t> of chlorine			</a:t>
            </a:r>
            <a:r>
              <a:rPr lang="en-US" sz="4000" dirty="0" smtClean="0">
                <a:solidFill>
                  <a:srgbClr val="FFFF00"/>
                </a:solidFill>
                <a:latin typeface="+mj-lt"/>
              </a:rPr>
              <a:t>             irritation</a:t>
            </a:r>
            <a:endParaRPr lang="en-US" sz="4000" dirty="0">
              <a:solidFill>
                <a:srgbClr val="FFFF00"/>
              </a:solidFill>
              <a:latin typeface="+mj-lt"/>
            </a:endParaRPr>
          </a:p>
          <a:p>
            <a:pPr marL="0" indent="0" algn="ctr">
              <a:buNone/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>
                <a:solidFill>
                  <a:srgbClr val="FFFF00"/>
                </a:solidFill>
              </a:rPr>
              <a:t>			</a:t>
            </a:r>
            <a:endParaRPr lang="en-US" sz="2400" dirty="0" smtClean="0">
              <a:solidFill>
                <a:srgbClr val="FFFF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FFFF00"/>
                </a:solidFill>
              </a:rPr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		</a:t>
            </a:r>
            <a:endParaRPr lang="en-US" sz="2400" dirty="0">
              <a:solidFill>
                <a:srgbClr val="FFFF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FFFF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			</a:t>
            </a:r>
            <a:endParaRPr lang="en-US" sz="2400" dirty="0">
              <a:solidFill>
                <a:srgbClr val="FFFF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544110" y="2839215"/>
            <a:ext cx="1737360" cy="3946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027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9259" y="1478154"/>
            <a:ext cx="10515600" cy="417165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/>
              <a:t>		</a:t>
            </a:r>
            <a:endParaRPr lang="en-US" sz="24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4000" dirty="0" smtClean="0">
                <a:solidFill>
                  <a:srgbClr val="FFFF00"/>
                </a:solidFill>
                <a:latin typeface="+mj-lt"/>
              </a:rPr>
              <a:t>           Partial </a:t>
            </a:r>
            <a:r>
              <a:rPr lang="en-US" sz="4000" dirty="0">
                <a:solidFill>
                  <a:srgbClr val="FFFF00"/>
                </a:solidFill>
                <a:latin typeface="+mj-lt"/>
              </a:rPr>
              <a:t>cause			</a:t>
            </a:r>
            <a:r>
              <a:rPr lang="en-US" sz="4000" dirty="0" smtClean="0">
                <a:solidFill>
                  <a:srgbClr val="FFFF00"/>
                </a:solidFill>
                <a:latin typeface="+mj-lt"/>
              </a:rPr>
              <a:t>	     </a:t>
            </a:r>
            <a:r>
              <a:rPr lang="en-US" sz="4000" dirty="0">
                <a:solidFill>
                  <a:srgbClr val="FFFF00"/>
                </a:solidFill>
                <a:latin typeface="+mj-lt"/>
              </a:rPr>
              <a:t>e</a:t>
            </a:r>
            <a:r>
              <a:rPr lang="en-US" sz="4000" dirty="0" smtClean="0">
                <a:solidFill>
                  <a:srgbClr val="FFFF00"/>
                </a:solidFill>
                <a:latin typeface="+mj-lt"/>
              </a:rPr>
              <a:t>ffect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FFFF00"/>
                </a:solidFill>
                <a:latin typeface="+mj-lt"/>
              </a:rPr>
              <a:t>     (acts with other causes)	</a:t>
            </a:r>
            <a:r>
              <a:rPr lang="en-US" sz="4000" dirty="0" smtClean="0">
                <a:solidFill>
                  <a:srgbClr val="FFFF00"/>
                </a:solidFill>
              </a:rPr>
              <a:t>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>
                <a:solidFill>
                  <a:srgbClr val="FFFF00"/>
                </a:solidFill>
              </a:rPr>
              <a:t>			</a:t>
            </a:r>
            <a:endParaRPr lang="en-US" sz="2400" dirty="0" smtClean="0">
              <a:solidFill>
                <a:srgbClr val="FFFF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FFFF00"/>
                </a:solidFill>
              </a:rPr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		</a:t>
            </a:r>
            <a:endParaRPr lang="en-US" sz="2400" dirty="0">
              <a:solidFill>
                <a:srgbClr val="FFFF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7059" y="2591473"/>
            <a:ext cx="1908213" cy="33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87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30220" y="1644532"/>
            <a:ext cx="10515600" cy="24933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/>
              <a:t>		</a:t>
            </a:r>
            <a:endParaRPr lang="en-US" sz="2400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FFFF00"/>
                </a:solidFill>
              </a:rPr>
              <a:t>			</a:t>
            </a:r>
            <a:endParaRPr lang="en-US" sz="2400" dirty="0" smtClean="0">
              <a:solidFill>
                <a:srgbClr val="FFFF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FFFF00"/>
                </a:solidFill>
              </a:rPr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	</a:t>
            </a:r>
            <a:r>
              <a:rPr lang="en-US" sz="4400" dirty="0" smtClean="0">
                <a:solidFill>
                  <a:srgbClr val="FFFF00"/>
                </a:solidFill>
                <a:latin typeface="+mj-lt"/>
              </a:rPr>
              <a:t> </a:t>
            </a:r>
            <a:r>
              <a:rPr lang="en-US" sz="4400" dirty="0">
                <a:solidFill>
                  <a:srgbClr val="FFFF00"/>
                </a:solidFill>
                <a:latin typeface="+mj-lt"/>
              </a:rPr>
              <a:t>Smoking </a:t>
            </a:r>
            <a:r>
              <a:rPr lang="en-US" sz="4000" dirty="0">
                <a:solidFill>
                  <a:srgbClr val="FFFF00"/>
                </a:solidFill>
                <a:latin typeface="+mj-lt"/>
              </a:rPr>
              <a:t>		   	</a:t>
            </a:r>
            <a:r>
              <a:rPr lang="en-US" sz="4400" dirty="0">
                <a:solidFill>
                  <a:srgbClr val="FFFF00"/>
                </a:solidFill>
                <a:latin typeface="+mj-lt"/>
              </a:rPr>
              <a:t>Lung </a:t>
            </a:r>
            <a:r>
              <a:rPr lang="en-US" sz="4400" dirty="0" smtClean="0">
                <a:solidFill>
                  <a:srgbClr val="FFFF00"/>
                </a:solidFill>
                <a:latin typeface="+mj-lt"/>
              </a:rPr>
              <a:t>cancer</a:t>
            </a:r>
            <a:endParaRPr lang="en-US" sz="4400" dirty="0">
              <a:solidFill>
                <a:srgbClr val="FFFF00"/>
              </a:solidFill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FFFF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FFFF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			</a:t>
            </a:r>
            <a:endParaRPr lang="en-US" sz="2400" dirty="0">
              <a:solidFill>
                <a:srgbClr val="FFFF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356078" y="2730037"/>
            <a:ext cx="1737360" cy="5778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958238" y="4484935"/>
            <a:ext cx="6930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10% of smokers get lung cancer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86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422" y="1324819"/>
            <a:ext cx="10515600" cy="43221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/>
              <a:t>		</a:t>
            </a:r>
            <a:endParaRPr lang="en-US" sz="2400" dirty="0">
              <a:solidFill>
                <a:srgbClr val="FFFF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FFFF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en-US" sz="3600" dirty="0" smtClean="0">
                <a:solidFill>
                  <a:srgbClr val="FFFF00"/>
                </a:solidFill>
              </a:rPr>
              <a:t>           </a:t>
            </a:r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Partial </a:t>
            </a:r>
            <a:r>
              <a:rPr lang="en-US" sz="3600" dirty="0">
                <a:solidFill>
                  <a:srgbClr val="FFFF00"/>
                </a:solidFill>
                <a:latin typeface="+mj-lt"/>
              </a:rPr>
              <a:t>c</a:t>
            </a:r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ause </a:t>
            </a:r>
            <a:r>
              <a:rPr lang="en-US" sz="3600" dirty="0">
                <a:solidFill>
                  <a:srgbClr val="FFFF00"/>
                </a:solidFill>
                <a:latin typeface="+mj-lt"/>
              </a:rPr>
              <a:t>= </a:t>
            </a:r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contributing cause</a:t>
            </a:r>
          </a:p>
          <a:p>
            <a:pPr marL="0" indent="0">
              <a:spcBef>
                <a:spcPts val="0"/>
              </a:spcBef>
              <a:buNone/>
            </a:pPr>
            <a:endParaRPr lang="en-US" sz="3600" dirty="0">
              <a:solidFill>
                <a:srgbClr val="FFFF00"/>
              </a:solidFill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600" dirty="0" smtClean="0">
              <a:solidFill>
                <a:srgbClr val="FFFF00"/>
              </a:solidFill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600" dirty="0">
              <a:solidFill>
                <a:srgbClr val="FFFF00"/>
              </a:solidFill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           contributing factors are causal factors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6897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704" y="839642"/>
            <a:ext cx="10515600" cy="51623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FF00"/>
                </a:solidFill>
                <a:latin typeface="+mj-lt"/>
              </a:rPr>
              <a:t>Hypertension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Smoking					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  <a:p>
            <a:pPr marL="0" indent="0">
              <a:spcBef>
                <a:spcPts val="1200"/>
              </a:spcBef>
              <a:spcAft>
                <a:spcPts val="1800"/>
              </a:spcAft>
              <a:buNone/>
            </a:pPr>
            <a:r>
              <a:rPr lang="en-US" sz="3600" dirty="0">
                <a:solidFill>
                  <a:srgbClr val="FFFF00"/>
                </a:solidFill>
                <a:latin typeface="+mj-lt"/>
              </a:rPr>
              <a:t>Elevated </a:t>
            </a:r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cholesterol</a:t>
            </a:r>
            <a:r>
              <a:rPr lang="en-US" sz="3600" dirty="0">
                <a:solidFill>
                  <a:srgbClr val="FFFF00"/>
                </a:solidFill>
                <a:latin typeface="+mj-lt"/>
              </a:rPr>
              <a:t>	</a:t>
            </a:r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		</a:t>
            </a:r>
            <a:r>
              <a:rPr lang="en-US" sz="4400" dirty="0" smtClean="0">
                <a:solidFill>
                  <a:srgbClr val="FFFF00"/>
                </a:solidFill>
                <a:latin typeface="+mj-lt"/>
              </a:rPr>
              <a:t>Heart </a:t>
            </a:r>
            <a:r>
              <a:rPr lang="en-US" sz="4400" dirty="0">
                <a:solidFill>
                  <a:srgbClr val="FFFF00"/>
                </a:solidFill>
                <a:latin typeface="+mj-lt"/>
              </a:rPr>
              <a:t>a</a:t>
            </a:r>
            <a:r>
              <a:rPr lang="en-US" sz="4400" dirty="0" smtClean="0">
                <a:solidFill>
                  <a:srgbClr val="FFFF00"/>
                </a:solidFill>
                <a:latin typeface="+mj-lt"/>
              </a:rPr>
              <a:t>ttack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Family </a:t>
            </a:r>
            <a:r>
              <a:rPr lang="en-US" sz="3600" dirty="0">
                <a:solidFill>
                  <a:srgbClr val="FFFF00"/>
                </a:solidFill>
                <a:latin typeface="+mj-lt"/>
              </a:rPr>
              <a:t>h</a:t>
            </a:r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istory, CAD     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sz="1100" dirty="0" smtClean="0">
              <a:solidFill>
                <a:schemeClr val="bg1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3900" dirty="0" smtClean="0">
                <a:solidFill>
                  <a:srgbClr val="FFFF00"/>
                </a:solidFill>
                <a:latin typeface="+mj-lt"/>
              </a:rPr>
              <a:t>               All </a:t>
            </a:r>
            <a:r>
              <a:rPr lang="en-US" sz="3900" dirty="0">
                <a:solidFill>
                  <a:srgbClr val="FFFF00"/>
                </a:solidFill>
                <a:latin typeface="+mj-lt"/>
              </a:rPr>
              <a:t>are recognized risk factors for </a:t>
            </a:r>
            <a:endParaRPr lang="en-US" sz="3900" dirty="0" smtClean="0">
              <a:solidFill>
                <a:srgbClr val="FFFF00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3900" dirty="0" smtClean="0">
                <a:solidFill>
                  <a:srgbClr val="FFFF00"/>
                </a:solidFill>
                <a:latin typeface="+mj-lt"/>
              </a:rPr>
              <a:t>                     coronary heart  disease. 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sz="3900" dirty="0" smtClean="0">
                <a:solidFill>
                  <a:srgbClr val="FFFF00"/>
                </a:solidFill>
                <a:latin typeface="+mj-lt"/>
              </a:rPr>
              <a:t>                   All </a:t>
            </a:r>
            <a:r>
              <a:rPr lang="en-US" sz="3900" dirty="0">
                <a:solidFill>
                  <a:srgbClr val="FFFF00"/>
                </a:solidFill>
                <a:latin typeface="+mj-lt"/>
              </a:rPr>
              <a:t>are contributing </a:t>
            </a:r>
            <a:r>
              <a:rPr lang="en-US" sz="3900" dirty="0" smtClean="0">
                <a:solidFill>
                  <a:srgbClr val="FFFF00"/>
                </a:solidFill>
                <a:latin typeface="+mj-lt"/>
              </a:rPr>
              <a:t>causes.</a:t>
            </a:r>
            <a:endParaRPr lang="en-US" sz="3900" dirty="0">
              <a:solidFill>
                <a:srgbClr val="FFFF00"/>
              </a:solidFill>
              <a:latin typeface="+mj-lt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3020" y="317241"/>
            <a:ext cx="3526972" cy="23046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Brace 3"/>
          <p:cNvSpPr/>
          <p:nvPr/>
        </p:nvSpPr>
        <p:spPr>
          <a:xfrm>
            <a:off x="4599992" y="757653"/>
            <a:ext cx="719130" cy="2772615"/>
          </a:xfrm>
          <a:prstGeom prst="rightBrac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1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852" y="2754733"/>
            <a:ext cx="9055326" cy="132556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At least as </a:t>
            </a:r>
            <a:r>
              <a:rPr lang="en-US" dirty="0">
                <a:solidFill>
                  <a:srgbClr val="FFFF00"/>
                </a:solidFill>
              </a:rPr>
              <a:t>likely </a:t>
            </a:r>
            <a:r>
              <a:rPr lang="en-US" dirty="0" smtClean="0">
                <a:solidFill>
                  <a:srgbClr val="FFFF00"/>
                </a:solidFill>
              </a:rPr>
              <a:t>as not that exposure to a toxic substance (at a DOE facility) was a significant factor in aggravating, contributing to or causing an illness”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8511" y="583987"/>
            <a:ext cx="6300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EEOICPA  causal standard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5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</TotalTime>
  <Words>294</Words>
  <Application>Microsoft Office PowerPoint</Application>
  <PresentationFormat>Custom</PresentationFormat>
  <Paragraphs>105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At least as likely as not that exposure to a toxic substance (at a DOE facility) was a significant factor in aggravating, contributing to or causing an illness”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At least as likely as not that exposure to a toxic substance (at a DOE facility) was a significant factor in aggravating, contributing to or causing an illness”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Surgeon General  Second hand smoke and lung cancer  (52 spousal studies, 25 workplace studies)                            RR= 1.20     Conclusion: “Exposure of adults to secondhand smoke … causes ….lung cancer.”</vt:lpstr>
      <vt:lpstr>Does toxin have to cause a two-fold increased risk for disease to be a contributing cause? </vt:lpstr>
      <vt:lpstr>Does EEOICPA specify a level of contribution? </vt:lpstr>
      <vt:lpstr>At least as likely as not that exposure to a toxic substance (at a DOE facility) was a significant factor in aggravating, contributing to or causing an illness”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Brett Siegel</dc:creator>
  <cp:lastModifiedBy>Rhoads, Carrie - OWCP</cp:lastModifiedBy>
  <cp:revision>66</cp:revision>
  <cp:lastPrinted>2016-10-17T21:21:41Z</cp:lastPrinted>
  <dcterms:created xsi:type="dcterms:W3CDTF">2016-10-17T19:08:45Z</dcterms:created>
  <dcterms:modified xsi:type="dcterms:W3CDTF">2016-10-19T12:12:31Z</dcterms:modified>
</cp:coreProperties>
</file>