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6" r:id="rId2"/>
    <p:sldId id="329" r:id="rId3"/>
    <p:sldId id="303" r:id="rId4"/>
    <p:sldId id="302" r:id="rId5"/>
    <p:sldId id="346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436" autoAdjust="0"/>
    <p:restoredTop sz="94660"/>
  </p:normalViewPr>
  <p:slideViewPr>
    <p:cSldViewPr snapToGrid="0">
      <p:cViewPr varScale="1">
        <p:scale>
          <a:sx n="78" d="100"/>
          <a:sy n="78" d="100"/>
        </p:scale>
        <p:origin x="1194" y="-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ACEB678-C71E-4FF8-B119-E406326C08F8}" type="datetimeFigureOut">
              <a:rPr lang="en-US" smtClean="0"/>
              <a:t>28-Jan-20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B857BA8-3C2D-46FB-B831-466F65643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657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2906A-41D5-4CAD-8C17-6FD137A39478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328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257175" indent="0" algn="ctr">
              <a:buNone/>
              <a:defRPr/>
            </a:lvl2pPr>
            <a:lvl3pPr marL="514350" indent="0" algn="ctr">
              <a:buNone/>
              <a:defRPr/>
            </a:lvl3pPr>
            <a:lvl4pPr marL="771525" indent="0" algn="ctr">
              <a:buNone/>
              <a:defRPr/>
            </a:lvl4pPr>
            <a:lvl5pPr marL="1028700" indent="0" algn="ctr">
              <a:buNone/>
              <a:defRPr/>
            </a:lvl5pPr>
            <a:lvl6pPr marL="1285875" indent="0" algn="ctr">
              <a:buNone/>
              <a:defRPr/>
            </a:lvl6pPr>
            <a:lvl7pPr marL="1543050" indent="0" algn="ctr">
              <a:buNone/>
              <a:defRPr/>
            </a:lvl7pPr>
            <a:lvl8pPr marL="1800225" indent="0" algn="ctr">
              <a:buNone/>
              <a:defRPr/>
            </a:lvl8pPr>
            <a:lvl9pPr marL="20574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41A6C5-B849-45C3-8F7B-9A3711E9EC1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189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04533-47B8-42FE-87CD-EABA7932B7B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514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74642"/>
            <a:ext cx="2171700" cy="56229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274642"/>
            <a:ext cx="6362700" cy="56229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5C9624-94D9-4CD8-B9E8-BF6DAA5C45C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323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214C6-9EB1-4820-B76D-101E49E17E0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813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125"/>
            </a:lvl1pPr>
            <a:lvl2pPr marL="257175" indent="0">
              <a:buNone/>
              <a:defRPr sz="1013"/>
            </a:lvl2pPr>
            <a:lvl3pPr marL="514350" indent="0">
              <a:buNone/>
              <a:defRPr sz="900"/>
            </a:lvl3pPr>
            <a:lvl4pPr marL="771525" indent="0">
              <a:buNone/>
              <a:defRPr sz="788"/>
            </a:lvl4pPr>
            <a:lvl5pPr marL="1028700" indent="0">
              <a:buNone/>
              <a:defRPr sz="788"/>
            </a:lvl5pPr>
            <a:lvl6pPr marL="1285875" indent="0">
              <a:buNone/>
              <a:defRPr sz="788"/>
            </a:lvl6pPr>
            <a:lvl7pPr marL="1543050" indent="0">
              <a:buNone/>
              <a:defRPr sz="788"/>
            </a:lvl7pPr>
            <a:lvl8pPr marL="1800225" indent="0">
              <a:buNone/>
              <a:defRPr sz="788"/>
            </a:lvl8pPr>
            <a:lvl9pPr marL="2057400" indent="0">
              <a:buNone/>
              <a:defRPr sz="7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fld id="{DDBC6C96-5284-4953-9C21-5BDA912E752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675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3716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0" y="13716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003C50-E0EE-4F79-8652-F98D6852028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714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350" b="1">
                <a:solidFill>
                  <a:srgbClr val="FFFF00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350" b="1">
                <a:solidFill>
                  <a:srgbClr val="FFFF00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358A8-FABD-40A0-95EB-BAEF14911F7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08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AE3D74-DFAC-4532-954E-84214334A8D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484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EA7AC-0061-462D-B841-F23F7AF35DB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764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184-1DA6-439B-9BAE-6BE4CF4D7D7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689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1661B-B3D7-46CD-A15E-1E3426867ED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480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36"/>
            </a:gs>
            <a:gs pos="64000">
              <a:srgbClr val="0A128C"/>
            </a:gs>
            <a:gs pos="100000">
              <a:srgbClr val="2429E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371604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88">
                <a:solidFill>
                  <a:srgbClr val="FFFF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788">
                <a:solidFill>
                  <a:srgbClr val="FFFF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88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F3C54D5-8ACE-446F-AC15-ABF9907B9C1F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6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2475">
          <a:solidFill>
            <a:srgbClr val="FFFF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75">
          <a:solidFill>
            <a:srgbClr val="FFFF00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2475">
          <a:solidFill>
            <a:srgbClr val="FFFF00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2475">
          <a:solidFill>
            <a:srgbClr val="FFFF00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2475">
          <a:solidFill>
            <a:srgbClr val="FFFF00"/>
          </a:solidFill>
          <a:latin typeface="Arial" charset="0"/>
        </a:defRPr>
      </a:lvl5pPr>
      <a:lvl6pPr marL="257175" algn="ctr" rtl="0" fontAlgn="base">
        <a:spcBef>
          <a:spcPct val="0"/>
        </a:spcBef>
        <a:spcAft>
          <a:spcPct val="0"/>
        </a:spcAft>
        <a:defRPr sz="2475">
          <a:solidFill>
            <a:srgbClr val="FFFF00"/>
          </a:solidFill>
          <a:latin typeface="Arial" charset="0"/>
        </a:defRPr>
      </a:lvl6pPr>
      <a:lvl7pPr marL="514350" algn="ctr" rtl="0" fontAlgn="base">
        <a:spcBef>
          <a:spcPct val="0"/>
        </a:spcBef>
        <a:spcAft>
          <a:spcPct val="0"/>
        </a:spcAft>
        <a:defRPr sz="2475">
          <a:solidFill>
            <a:srgbClr val="FFFF00"/>
          </a:solidFill>
          <a:latin typeface="Arial" charset="0"/>
        </a:defRPr>
      </a:lvl7pPr>
      <a:lvl8pPr marL="771525" algn="ctr" rtl="0" fontAlgn="base">
        <a:spcBef>
          <a:spcPct val="0"/>
        </a:spcBef>
        <a:spcAft>
          <a:spcPct val="0"/>
        </a:spcAft>
        <a:defRPr sz="2475">
          <a:solidFill>
            <a:srgbClr val="FFFF00"/>
          </a:solidFill>
          <a:latin typeface="Arial" charset="0"/>
        </a:defRPr>
      </a:lvl8pPr>
      <a:lvl9pPr marL="1028700" algn="ctr" rtl="0" fontAlgn="base">
        <a:spcBef>
          <a:spcPct val="0"/>
        </a:spcBef>
        <a:spcAft>
          <a:spcPct val="0"/>
        </a:spcAft>
        <a:defRPr sz="2475">
          <a:solidFill>
            <a:srgbClr val="FFFF00"/>
          </a:solidFill>
          <a:latin typeface="Arial" charset="0"/>
        </a:defRPr>
      </a:lvl9pPr>
    </p:titleStyle>
    <p:bodyStyle>
      <a:lvl1pPr marL="192881" indent="-192881" algn="l" rtl="0" fontAlgn="base">
        <a:spcBef>
          <a:spcPct val="20000"/>
        </a:spcBef>
        <a:spcAft>
          <a:spcPct val="0"/>
        </a:spcAft>
        <a:buChar char="•"/>
        <a:defRPr sz="1800">
          <a:solidFill>
            <a:srgbClr val="FFFF00"/>
          </a:solidFill>
          <a:latin typeface="+mn-lt"/>
          <a:ea typeface="+mn-ea"/>
          <a:cs typeface="+mn-cs"/>
        </a:defRPr>
      </a:lvl1pPr>
      <a:lvl2pPr marL="417910" indent="-160735" algn="l" rtl="0" fontAlgn="base">
        <a:spcBef>
          <a:spcPct val="20000"/>
        </a:spcBef>
        <a:spcAft>
          <a:spcPct val="0"/>
        </a:spcAft>
        <a:buChar char="–"/>
        <a:defRPr sz="1575">
          <a:solidFill>
            <a:srgbClr val="FFFF00"/>
          </a:solidFill>
          <a:latin typeface="+mn-lt"/>
        </a:defRPr>
      </a:lvl2pPr>
      <a:lvl3pPr marL="642938" indent="-128588" algn="l" rtl="0" fontAlgn="base">
        <a:spcBef>
          <a:spcPct val="20000"/>
        </a:spcBef>
        <a:spcAft>
          <a:spcPct val="0"/>
        </a:spcAft>
        <a:buChar char="•"/>
        <a:defRPr sz="1350">
          <a:solidFill>
            <a:srgbClr val="FFFF00"/>
          </a:solidFill>
          <a:latin typeface="+mn-lt"/>
        </a:defRPr>
      </a:lvl3pPr>
      <a:lvl4pPr marL="900113" indent="-128588" algn="l" rtl="0" fontAlgn="base">
        <a:spcBef>
          <a:spcPct val="20000"/>
        </a:spcBef>
        <a:spcAft>
          <a:spcPct val="0"/>
        </a:spcAft>
        <a:buChar char="–"/>
        <a:defRPr sz="1125">
          <a:solidFill>
            <a:srgbClr val="FFFF00"/>
          </a:solidFill>
          <a:latin typeface="+mn-lt"/>
        </a:defRPr>
      </a:lvl4pPr>
      <a:lvl5pPr marL="1157288" indent="-128588" algn="l" rtl="0" fontAlgn="base">
        <a:spcBef>
          <a:spcPct val="20000"/>
        </a:spcBef>
        <a:spcAft>
          <a:spcPct val="0"/>
        </a:spcAft>
        <a:buChar char="»"/>
        <a:defRPr sz="1125">
          <a:solidFill>
            <a:srgbClr val="FFFF00"/>
          </a:solidFill>
          <a:latin typeface="+mn-lt"/>
        </a:defRPr>
      </a:lvl5pPr>
      <a:lvl6pPr marL="1414463" indent="-128588" algn="l" rtl="0" fontAlgn="base">
        <a:spcBef>
          <a:spcPct val="20000"/>
        </a:spcBef>
        <a:spcAft>
          <a:spcPct val="0"/>
        </a:spcAft>
        <a:buChar char="»"/>
        <a:defRPr sz="1125">
          <a:solidFill>
            <a:srgbClr val="FFFF00"/>
          </a:solidFill>
          <a:latin typeface="+mn-lt"/>
        </a:defRPr>
      </a:lvl6pPr>
      <a:lvl7pPr marL="1671638" indent="-128588" algn="l" rtl="0" fontAlgn="base">
        <a:spcBef>
          <a:spcPct val="20000"/>
        </a:spcBef>
        <a:spcAft>
          <a:spcPct val="0"/>
        </a:spcAft>
        <a:buChar char="»"/>
        <a:defRPr sz="1125">
          <a:solidFill>
            <a:srgbClr val="FFFF00"/>
          </a:solidFill>
          <a:latin typeface="+mn-lt"/>
        </a:defRPr>
      </a:lvl7pPr>
      <a:lvl8pPr marL="1928813" indent="-128588" algn="l" rtl="0" fontAlgn="base">
        <a:spcBef>
          <a:spcPct val="20000"/>
        </a:spcBef>
        <a:spcAft>
          <a:spcPct val="0"/>
        </a:spcAft>
        <a:buChar char="»"/>
        <a:defRPr sz="1125">
          <a:solidFill>
            <a:srgbClr val="FFFF00"/>
          </a:solidFill>
          <a:latin typeface="+mn-lt"/>
        </a:defRPr>
      </a:lvl8pPr>
      <a:lvl9pPr marL="2185988" indent="-128588" algn="l" rtl="0" fontAlgn="base">
        <a:spcBef>
          <a:spcPct val="20000"/>
        </a:spcBef>
        <a:spcAft>
          <a:spcPct val="0"/>
        </a:spcAft>
        <a:buChar char="»"/>
        <a:defRPr sz="1125">
          <a:solidFill>
            <a:srgbClr val="FFFF00"/>
          </a:solidFill>
          <a:latin typeface="+mn-lt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038" y="1685142"/>
            <a:ext cx="6115050" cy="37719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000" dirty="0" smtClean="0"/>
              <a:t>New Asthma Slides</a:t>
            </a:r>
            <a:endParaRPr lang="en-US" sz="2700" dirty="0"/>
          </a:p>
          <a:p>
            <a:pPr algn="ctr">
              <a:buNone/>
            </a:pPr>
            <a:endParaRPr lang="en-US" sz="2700" dirty="0"/>
          </a:p>
          <a:p>
            <a:pPr>
              <a:buNone/>
            </a:pPr>
            <a:endParaRPr lang="en-US" sz="2250" dirty="0"/>
          </a:p>
        </p:txBody>
      </p:sp>
      <p:sp>
        <p:nvSpPr>
          <p:cNvPr id="4" name="Rectangle 3"/>
          <p:cNvSpPr/>
          <p:nvPr/>
        </p:nvSpPr>
        <p:spPr>
          <a:xfrm>
            <a:off x="1543050" y="3911696"/>
            <a:ext cx="5915025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kern="0" dirty="0" smtClean="0">
                <a:solidFill>
                  <a:srgbClr val="FFFF00"/>
                </a:solidFill>
              </a:rPr>
              <a:t>ABTSWH</a:t>
            </a:r>
            <a:endParaRPr lang="en-US" kern="0" dirty="0">
              <a:solidFill>
                <a:srgbClr val="FFFF00"/>
              </a:solidFill>
            </a:endParaRPr>
          </a:p>
          <a:p>
            <a:pPr marL="257175" indent="-257175"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US" kern="0" dirty="0">
              <a:solidFill>
                <a:srgbClr val="FFFF00"/>
              </a:solidFill>
            </a:endParaRPr>
          </a:p>
          <a:p>
            <a:pPr marL="257175" indent="-257175"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US" kern="0" dirty="0">
              <a:solidFill>
                <a:srgbClr val="FFFF00"/>
              </a:solidFill>
            </a:endParaRPr>
          </a:p>
          <a:p>
            <a:pPr marL="257175" indent="-257175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kern="0" dirty="0">
                <a:solidFill>
                  <a:srgbClr val="FFFF00"/>
                </a:solidFill>
              </a:rPr>
              <a:t>Meeting, January 28, 2020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8683" y="6159930"/>
            <a:ext cx="779786" cy="40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335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6195" y="296562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Agenda item #3</a:t>
            </a:r>
          </a:p>
        </p:txBody>
      </p:sp>
    </p:spTree>
    <p:extLst>
      <p:ext uri="{BB962C8B-B14F-4D97-AF65-F5344CB8AC3E}">
        <p14:creationId xmlns:p14="http://schemas.microsoft.com/office/powerpoint/2010/main" val="3651492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448" y="212452"/>
            <a:ext cx="7772400" cy="940487"/>
          </a:xfrm>
        </p:spPr>
        <p:txBody>
          <a:bodyPr/>
          <a:lstStyle/>
          <a:p>
            <a:r>
              <a:rPr lang="en-US" sz="2400" dirty="0"/>
              <a:t>The Advisory Board had 4 Recommendations</a:t>
            </a:r>
            <a:br>
              <a:rPr lang="en-US" sz="2400" dirty="0"/>
            </a:br>
            <a:r>
              <a:rPr lang="en-US" sz="2400" dirty="0"/>
              <a:t> regarding Work-related Asthma (WRA)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448" y="1331654"/>
            <a:ext cx="8281103" cy="5313893"/>
          </a:xfrm>
        </p:spPr>
        <p:txBody>
          <a:bodyPr/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1) The DOL and Advisory Board are in general agreement regarding the first 3 recommendations, which related to the definition of occupational asthma and the diagnosis of asthma and asthma exacerbations. 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 </a:t>
            </a:r>
          </a:p>
          <a:p>
            <a:pPr algn="l"/>
            <a:r>
              <a:rPr lang="en-US" sz="2000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2) The Advisory Board’s 4</a:t>
            </a:r>
            <a:r>
              <a:rPr lang="en-US" sz="2000" baseline="30000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</a:t>
            </a:r>
            <a:r>
              <a:rPr lang="en-US" sz="2000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recommendation related to concerns regarding the criteria to diagnose WRA and the related wording in the Procedure Manual </a:t>
            </a:r>
            <a:r>
              <a:rPr lang="en-US" sz="1600" dirty="0">
                <a:solidFill>
                  <a:schemeClr val="bg1"/>
                </a:solidFill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(in V 4.0 Appendix I, Exhibit 15-4 (page 3 of 12):</a:t>
            </a:r>
            <a:endParaRPr lang="en-US" sz="1600" dirty="0">
              <a:latin typeface="+mj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8683" y="6159930"/>
            <a:ext cx="779786" cy="40231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8AAA3A1B-D0B2-D14E-9195-BF0B415069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935" y="3665255"/>
            <a:ext cx="6816128" cy="2980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827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6176" y="513867"/>
            <a:ext cx="7772400" cy="1102519"/>
          </a:xfrm>
        </p:spPr>
        <p:txBody>
          <a:bodyPr/>
          <a:lstStyle/>
          <a:p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DOL Responses to Board Recommendations (12/18/19)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6176" y="1468104"/>
            <a:ext cx="5192793" cy="609865"/>
          </a:xfrm>
        </p:spPr>
        <p:txBody>
          <a:bodyPr/>
          <a:lstStyle/>
          <a:p>
            <a:r>
              <a:rPr lang="en-US" sz="2400" dirty="0"/>
              <a:t>Work-related Asthma</a:t>
            </a:r>
            <a:r>
              <a:rPr lang="en-US" sz="2100" dirty="0"/>
              <a:t>: DOL Response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8683" y="6159930"/>
            <a:ext cx="779786" cy="4023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44" y="2260423"/>
            <a:ext cx="7610511" cy="97570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2" r="1102"/>
          <a:stretch/>
        </p:blipFill>
        <p:spPr>
          <a:xfrm>
            <a:off x="766744" y="3248159"/>
            <a:ext cx="7610511" cy="226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317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22FDF1-3A72-0046-8F71-7DC427AC1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09" y="301401"/>
            <a:ext cx="7543800" cy="1038184"/>
          </a:xfrm>
        </p:spPr>
        <p:txBody>
          <a:bodyPr/>
          <a:lstStyle/>
          <a:p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Advisory Board’s Response to the DOL 12/18/19  Response Regarding the WRA recommendation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4786673-F69C-E54D-9561-73A34261C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60" y="1408556"/>
            <a:ext cx="8120270" cy="4902792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1) The Advisory Board and the DOL respectfully differ in their interpretations of “a toxic substance”.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>
                <a:ea typeface="Calibri" panose="020F0502020204030204" pitchFamily="34" charset="0"/>
              </a:rPr>
              <a:t>2) The following alternate wording is recommended for the red-underlined text: </a:t>
            </a:r>
            <a:r>
              <a:rPr lang="en-US" sz="1600" dirty="0">
                <a:ea typeface="Calibri" panose="020F0502020204030204" pitchFamily="34" charset="0"/>
              </a:rPr>
              <a:t>“</a:t>
            </a:r>
            <a:r>
              <a:rPr lang="en-US" sz="1600" i="1" dirty="0">
                <a:ea typeface="Calibri" panose="020F0502020204030204" pitchFamily="34" charset="0"/>
              </a:rPr>
              <a:t>The qualified physician must provide a well-rationalized explanation for his or her conclusions. The strongest justification for acceptance ……</a:t>
            </a:r>
            <a:endParaRPr lang="en-US" sz="1600" dirty="0"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u="sng" dirty="0">
                <a:solidFill>
                  <a:schemeClr val="bg1"/>
                </a:solidFill>
                <a:ea typeface="Calibri" panose="020F0502020204030204" pitchFamily="34" charset="0"/>
              </a:rPr>
              <a:t>Rationale:</a:t>
            </a:r>
            <a:r>
              <a:rPr lang="en-US" sz="1600" dirty="0">
                <a:solidFill>
                  <a:schemeClr val="bg1"/>
                </a:solidFill>
                <a:ea typeface="Calibri" panose="020F0502020204030204" pitchFamily="34" charset="0"/>
              </a:rPr>
              <a:t>  Since the mechanisms by which a toxic substance(s) causes asthma are poorly defined, most qualified physicians will not be able to provide this information. 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C40C79E-1C17-EC40-B1FE-A0171505C5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9157" y="2072309"/>
            <a:ext cx="6205686" cy="2713382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2310CB60-E80F-2A4F-941F-C30ACAA68FB4}"/>
              </a:ext>
            </a:extLst>
          </p:cNvPr>
          <p:cNvCxnSpPr>
            <a:cxnSpLocks/>
          </p:cNvCxnSpPr>
          <p:nvPr/>
        </p:nvCxnSpPr>
        <p:spPr>
          <a:xfrm>
            <a:off x="3165613" y="3850926"/>
            <a:ext cx="3655344" cy="0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8476F1F5-2D2E-E641-9708-C4F6833C88F9}"/>
              </a:ext>
            </a:extLst>
          </p:cNvPr>
          <p:cNvCxnSpPr>
            <a:cxnSpLocks/>
          </p:cNvCxnSpPr>
          <p:nvPr/>
        </p:nvCxnSpPr>
        <p:spPr>
          <a:xfrm>
            <a:off x="2483654" y="4015922"/>
            <a:ext cx="4400779" cy="0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25D8717A-9F7E-DD42-A728-7DB40D086306}"/>
              </a:ext>
            </a:extLst>
          </p:cNvPr>
          <p:cNvCxnSpPr>
            <a:cxnSpLocks/>
          </p:cNvCxnSpPr>
          <p:nvPr/>
        </p:nvCxnSpPr>
        <p:spPr>
          <a:xfrm>
            <a:off x="2483654" y="4197627"/>
            <a:ext cx="2902226" cy="0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95B4FB6-DDE0-FA40-A6E0-7195000DD183}"/>
              </a:ext>
            </a:extLst>
          </p:cNvPr>
          <p:cNvSpPr txBox="1"/>
          <p:nvPr/>
        </p:nvSpPr>
        <p:spPr>
          <a:xfrm>
            <a:off x="1659622" y="4270517"/>
            <a:ext cx="427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1)  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AFF6A377-00F4-8041-9ADE-C043CF026FF2}"/>
              </a:ext>
            </a:extLst>
          </p:cNvPr>
          <p:cNvSpPr txBox="1"/>
          <p:nvPr/>
        </p:nvSpPr>
        <p:spPr>
          <a:xfrm>
            <a:off x="1659622" y="3688799"/>
            <a:ext cx="427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2)   </a:t>
            </a:r>
          </a:p>
        </p:txBody>
      </p:sp>
    </p:spTree>
    <p:extLst>
      <p:ext uri="{BB962C8B-B14F-4D97-AF65-F5344CB8AC3E}">
        <p14:creationId xmlns:p14="http://schemas.microsoft.com/office/powerpoint/2010/main" val="256135999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103</Words>
  <Application>Microsoft Office PowerPoint</Application>
  <PresentationFormat>On-screen Show (4:3)</PresentationFormat>
  <Paragraphs>27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 Unicode MS</vt:lpstr>
      <vt:lpstr>Arial</vt:lpstr>
      <vt:lpstr>Calibri</vt:lpstr>
      <vt:lpstr>Default Design</vt:lpstr>
      <vt:lpstr>PowerPoint Presentation</vt:lpstr>
      <vt:lpstr>PowerPoint Presentation</vt:lpstr>
      <vt:lpstr>The Advisory Board had 4 Recommendations  regarding Work-related Asthma (WRA)</vt:lpstr>
      <vt:lpstr>DOL Responses to Board Recommendations (12/18/19)</vt:lpstr>
      <vt:lpstr>Advisory Board’s Response to the DOL 12/18/19  Response Regarding the WRA recommendation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Manowitz</dc:creator>
  <cp:lastModifiedBy>Holger</cp:lastModifiedBy>
  <cp:revision>54</cp:revision>
  <cp:lastPrinted>2020-01-21T18:21:47Z</cp:lastPrinted>
  <dcterms:created xsi:type="dcterms:W3CDTF">2020-01-17T20:14:14Z</dcterms:created>
  <dcterms:modified xsi:type="dcterms:W3CDTF">2020-01-28T17:42:11Z</dcterms:modified>
</cp:coreProperties>
</file>