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0"/>
  </p:notesMasterIdLst>
  <p:handoutMasterIdLst>
    <p:handoutMasterId r:id="rId21"/>
  </p:handoutMasterIdLst>
  <p:sldIdLst>
    <p:sldId id="484" r:id="rId2"/>
    <p:sldId id="498" r:id="rId3"/>
    <p:sldId id="502" r:id="rId4"/>
    <p:sldId id="495" r:id="rId5"/>
    <p:sldId id="496" r:id="rId6"/>
    <p:sldId id="493" r:id="rId7"/>
    <p:sldId id="505" r:id="rId8"/>
    <p:sldId id="504" r:id="rId9"/>
    <p:sldId id="506" r:id="rId10"/>
    <p:sldId id="508" r:id="rId11"/>
    <p:sldId id="507" r:id="rId12"/>
    <p:sldId id="509" r:id="rId13"/>
    <p:sldId id="510" r:id="rId14"/>
    <p:sldId id="512" r:id="rId15"/>
    <p:sldId id="513" r:id="rId16"/>
    <p:sldId id="514" r:id="rId17"/>
    <p:sldId id="503" r:id="rId18"/>
    <p:sldId id="501" r:id="rId19"/>
  </p:sldIdLst>
  <p:sldSz cx="9144000" cy="6858000" type="screen4x3"/>
  <p:notesSz cx="7010400"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336699"/>
    <a:srgbClr val="FFFF00"/>
    <a:srgbClr val="0EB250"/>
    <a:srgbClr val="12E065"/>
    <a:srgbClr val="FFFF99"/>
    <a:srgbClr val="33CCFF"/>
    <a:srgbClr val="FF3399"/>
    <a:srgbClr val="5A8C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344" autoAdjust="0"/>
    <p:restoredTop sz="96340" autoAdjust="0"/>
  </p:normalViewPr>
  <p:slideViewPr>
    <p:cSldViewPr>
      <p:cViewPr>
        <p:scale>
          <a:sx n="84" d="100"/>
          <a:sy n="84" d="100"/>
        </p:scale>
        <p:origin x="-1068" y="-36"/>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1209"/>
    </p:cViewPr>
  </p:sorterViewPr>
  <p:notesViewPr>
    <p:cSldViewPr>
      <p:cViewPr varScale="1">
        <p:scale>
          <a:sx n="82" d="100"/>
          <a:sy n="82" d="100"/>
        </p:scale>
        <p:origin x="82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3037840" cy="46180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940" y="0"/>
            <a:ext cx="3037840" cy="461804"/>
          </a:xfrm>
          <a:prstGeom prst="rect">
            <a:avLst/>
          </a:prstGeom>
        </p:spPr>
        <p:txBody>
          <a:bodyPr vert="horz" lIns="91440" tIns="45720" rIns="91440" bIns="45720" rtlCol="0"/>
          <a:lstStyle>
            <a:lvl1pPr algn="r">
              <a:defRPr sz="1200"/>
            </a:lvl1pPr>
          </a:lstStyle>
          <a:p>
            <a:fld id="{B9934BA8-8C7E-4D01-819B-1ACD763E6FBC}" type="datetimeFigureOut">
              <a:rPr lang="en-US" smtClean="0"/>
              <a:t>10/19/2016</a:t>
            </a:fld>
            <a:endParaRPr lang="en-US"/>
          </a:p>
        </p:txBody>
      </p:sp>
      <p:sp>
        <p:nvSpPr>
          <p:cNvPr id="4" name="Footer Placeholder 3"/>
          <p:cNvSpPr>
            <a:spLocks noGrp="1"/>
          </p:cNvSpPr>
          <p:nvPr>
            <p:ph type="ftr" sz="quarter" idx="2"/>
          </p:nvPr>
        </p:nvSpPr>
        <p:spPr>
          <a:xfrm>
            <a:off x="2" y="8772669"/>
            <a:ext cx="3037840" cy="46180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940" y="8772669"/>
            <a:ext cx="3037840" cy="461804"/>
          </a:xfrm>
          <a:prstGeom prst="rect">
            <a:avLst/>
          </a:prstGeom>
        </p:spPr>
        <p:txBody>
          <a:bodyPr vert="horz" lIns="91440" tIns="45720" rIns="91440" bIns="45720" rtlCol="0" anchor="b"/>
          <a:lstStyle>
            <a:lvl1pPr algn="r">
              <a:defRPr sz="1200"/>
            </a:lvl1pPr>
          </a:lstStyle>
          <a:p>
            <a:fld id="{B69F80E8-DB66-4097-B337-6FE9FB8DC278}" type="slidenum">
              <a:rPr lang="en-US" smtClean="0"/>
              <a:t>‹#›</a:t>
            </a:fld>
            <a:endParaRPr lang="en-US"/>
          </a:p>
        </p:txBody>
      </p:sp>
    </p:spTree>
    <p:extLst>
      <p:ext uri="{BB962C8B-B14F-4D97-AF65-F5344CB8AC3E}">
        <p14:creationId xmlns:p14="http://schemas.microsoft.com/office/powerpoint/2010/main" val="18822742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2" y="0"/>
            <a:ext cx="303784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970940" y="0"/>
            <a:ext cx="3037840" cy="46180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Grp="1" noRot="1" noChangeAspect="1" noChangeArrowheads="1" noTextEdit="1"/>
          </p:cNvSpPr>
          <p:nvPr>
            <p:ph type="sldImg" idx="2"/>
          </p:nvPr>
        </p:nvSpPr>
        <p:spPr bwMode="auto">
          <a:xfrm>
            <a:off x="1195388" y="692150"/>
            <a:ext cx="4619625" cy="3463925"/>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701041" y="4387136"/>
            <a:ext cx="5608320" cy="4156234"/>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2" y="8772669"/>
            <a:ext cx="303784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970940" y="8772669"/>
            <a:ext cx="3037840" cy="461804"/>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A7714F1-7316-47BB-A116-21413D12B577}" type="slidenum">
              <a:rPr lang="en-US"/>
              <a:pPr/>
              <a:t>‹#›</a:t>
            </a:fld>
            <a:endParaRPr lang="en-US"/>
          </a:p>
        </p:txBody>
      </p:sp>
    </p:spTree>
    <p:extLst>
      <p:ext uri="{BB962C8B-B14F-4D97-AF65-F5344CB8AC3E}">
        <p14:creationId xmlns:p14="http://schemas.microsoft.com/office/powerpoint/2010/main" val="16660224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E33FD1-894D-4028-80A7-4203AD42EB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25599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5537F3-2EF5-4F50-8DFC-161BA70D4D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24057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C19AE2-106F-465F-9F8C-54E6DFE1A2F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58055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14751-69B6-4956-8FE8-0EBC1CB236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42553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F2DA87D-2EA3-4155-AA1D-1EC32CCFF5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890419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EEC6272-C85E-4FF3-8B36-258D34305A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730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rgbClr val="FFFF00"/>
                </a:solidFill>
              </a:defRPr>
            </a:lvl1pPr>
            <a:lvl2pPr>
              <a:defRPr>
                <a:solidFill>
                  <a:srgbClr val="FFFF00"/>
                </a:solidFill>
              </a:defRPr>
            </a:lvl2pPr>
            <a:lvl3pPr>
              <a:defRPr>
                <a:solidFill>
                  <a:srgbClr val="FFFF00"/>
                </a:solidFill>
              </a:defRPr>
            </a:lvl3pPr>
            <a:lvl4pPr>
              <a:defRPr>
                <a:solidFill>
                  <a:srgbClr val="FFFF00"/>
                </a:solidFill>
              </a:defRPr>
            </a:lvl4pPr>
            <a:lvl5pPr>
              <a:defRPr>
                <a:solidFill>
                  <a:srgbClr val="FFFF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DF3CA7-F927-46F7-8038-CF0D34B13A7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2222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48AF3AD-0ACB-47CF-8BAD-2F50E2E2A86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78350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79FCD6-FBF5-4F52-AECA-65FB11F639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83966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902858E-592F-4716-9D71-4A92088AE6A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80058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54020A8-530E-45D6-8C9F-443E6D78CA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28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6043D67-F2E4-4794-9E00-421803BE04B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40678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4F6874-41E0-4096-9C3F-B1276682C5B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783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AB5556A-B9D9-4A5C-8D7E-1270A58768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49983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36"/>
            </a:gs>
            <a:gs pos="64000">
              <a:srgbClr val="0A128C"/>
            </a:gs>
            <a:gs pos="100000">
              <a:srgbClr val="2429E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a:defRPr/>
            </a:pPr>
            <a:endParaRPr lang="en-US">
              <a:solidFill>
                <a:srgbClr val="FFFFFF"/>
              </a:solidFill>
              <a:latin typeface="Times New Roman"/>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a:defRPr/>
            </a:pPr>
            <a:endParaRPr lang="en-US">
              <a:solidFill>
                <a:srgbClr val="FFFFFF"/>
              </a:solidFill>
              <a:latin typeface="Times New Roman"/>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a:defRPr/>
            </a:pPr>
            <a:fld id="{D7F2572E-E180-4129-8B46-4D30EA791A71}" type="slidenum">
              <a:rPr lang="en-US">
                <a:solidFill>
                  <a:srgbClr val="FFFFFF"/>
                </a:solidFill>
                <a:latin typeface="Times New Roman"/>
              </a:rPr>
              <a:pPr>
                <a:defRPr/>
              </a:pPr>
              <a:t>‹#›</a:t>
            </a:fld>
            <a:endParaRPr lang="en-US">
              <a:solidFill>
                <a:srgbClr val="FFFFFF"/>
              </a:solidFill>
              <a:latin typeface="Times New Roman"/>
            </a:endParaRPr>
          </a:p>
        </p:txBody>
      </p:sp>
    </p:spTree>
    <p:extLst>
      <p:ext uri="{BB962C8B-B14F-4D97-AF65-F5344CB8AC3E}">
        <p14:creationId xmlns:p14="http://schemas.microsoft.com/office/powerpoint/2010/main" val="181632788"/>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3505200"/>
            <a:ext cx="8915400" cy="1470025"/>
          </a:xfrm>
        </p:spPr>
        <p:txBody>
          <a:bodyPr/>
          <a:lstStyle/>
          <a:p>
            <a:pPr algn="l"/>
            <a:r>
              <a:rPr lang="en-US" sz="3600" dirty="0" smtClean="0"/>
              <a:t>           </a:t>
            </a:r>
            <a:br>
              <a:rPr lang="en-US" sz="3600" dirty="0" smtClean="0"/>
            </a:br>
            <a:r>
              <a:rPr lang="en-US" sz="3600" dirty="0"/>
              <a:t>EEOICPA CIRCULAR </a:t>
            </a:r>
            <a:r>
              <a:rPr lang="en-US" sz="3600" dirty="0" smtClean="0"/>
              <a:t>NO.15- 05  </a:t>
            </a:r>
            <a:r>
              <a:rPr lang="en-US" sz="3600" dirty="0"/>
              <a:t>             </a:t>
            </a:r>
            <a:r>
              <a:rPr lang="en-US" sz="3600" dirty="0" smtClean="0"/>
              <a:t/>
            </a:r>
            <a:br>
              <a:rPr lang="en-US" sz="3600" dirty="0" smtClean="0"/>
            </a:br>
            <a:r>
              <a:rPr lang="en-US" sz="3600" dirty="0" smtClean="0"/>
              <a:t>	</a:t>
            </a:r>
            <a:r>
              <a:rPr lang="en-US" sz="3600" dirty="0"/>
              <a:t/>
            </a:r>
            <a:br>
              <a:rPr lang="en-US" sz="3600" dirty="0"/>
            </a:br>
            <a:r>
              <a:rPr lang="en-US" sz="3600" dirty="0" smtClean="0"/>
              <a:t>SUBJECT</a:t>
            </a:r>
            <a:r>
              <a:rPr lang="en-US" sz="3600" dirty="0"/>
              <a:t>:  Occupational Exposure </a:t>
            </a:r>
            <a:r>
              <a:rPr lang="en-US" sz="3600" dirty="0" smtClean="0"/>
              <a:t/>
            </a:r>
            <a:br>
              <a:rPr lang="en-US" sz="3600" dirty="0" smtClean="0"/>
            </a:br>
            <a:r>
              <a:rPr lang="en-US" sz="3600" dirty="0"/>
              <a:t>	</a:t>
            </a:r>
            <a:r>
              <a:rPr lang="en-US" sz="3600" dirty="0" smtClean="0"/>
              <a:t>Guidance </a:t>
            </a:r>
            <a:r>
              <a:rPr lang="en-US" sz="3600" dirty="0"/>
              <a:t>Relating to </a:t>
            </a:r>
            <a:r>
              <a:rPr lang="en-US" sz="3600" dirty="0" smtClean="0"/>
              <a:t>Asbestos</a:t>
            </a:r>
            <a:br>
              <a:rPr lang="en-US" sz="3600" dirty="0" smtClean="0"/>
            </a:br>
            <a:r>
              <a:rPr lang="en-US" sz="3600" dirty="0"/>
              <a:t/>
            </a:r>
            <a:br>
              <a:rPr lang="en-US" sz="3600" dirty="0"/>
            </a:br>
            <a:r>
              <a:rPr lang="en-US" sz="3600" dirty="0" smtClean="0"/>
              <a:t/>
            </a:r>
            <a:br>
              <a:rPr lang="en-US" sz="3600" dirty="0" smtClean="0"/>
            </a:br>
            <a:r>
              <a:rPr lang="en-US" sz="3600" dirty="0" smtClean="0"/>
              <a:t>                 December </a:t>
            </a:r>
            <a:r>
              <a:rPr lang="en-US" sz="3600" dirty="0"/>
              <a:t>17, 2014</a:t>
            </a:r>
            <a:br>
              <a:rPr lang="en-US" sz="3600" dirty="0"/>
            </a:br>
            <a:r>
              <a:rPr lang="en-US" sz="3600" dirty="0"/>
              <a:t/>
            </a:r>
            <a:br>
              <a:rPr lang="en-US" sz="3600" dirty="0"/>
            </a:br>
            <a:r>
              <a:rPr lang="en-US" dirty="0"/>
              <a:t/>
            </a:r>
            <a:br>
              <a:rPr lang="en-US" dirty="0"/>
            </a:br>
            <a:r>
              <a:rPr lang="en-US" dirty="0" smtClean="0"/>
              <a:t/>
            </a:r>
            <a:br>
              <a:rPr lang="en-US" dirty="0" smtClean="0"/>
            </a:br>
            <a:endParaRPr lang="en-US" dirty="0"/>
          </a:p>
        </p:txBody>
      </p:sp>
    </p:spTree>
    <p:extLst>
      <p:ext uri="{BB962C8B-B14F-4D97-AF65-F5344CB8AC3E}">
        <p14:creationId xmlns:p14="http://schemas.microsoft.com/office/powerpoint/2010/main" val="39662856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Issues</a:t>
            </a:r>
            <a:br>
              <a:rPr lang="en-US" sz="3200" dirty="0" smtClean="0"/>
            </a:br>
            <a:r>
              <a:rPr lang="en-US" sz="3200" dirty="0" smtClean="0"/>
              <a:t/>
            </a:r>
            <a:br>
              <a:rPr lang="en-US" sz="3200" dirty="0" smtClean="0"/>
            </a:br>
            <a:r>
              <a:rPr lang="en-US" sz="3200" dirty="0" smtClean="0"/>
              <a:t>1. No pre-1986 presumptions</a:t>
            </a:r>
            <a:br>
              <a:rPr lang="en-US" sz="3200" dirty="0" smtClean="0"/>
            </a:br>
            <a:r>
              <a:rPr lang="en-US" sz="3200" dirty="0" smtClean="0"/>
              <a:t>2. List A work between 1986 and 1995:  “likely </a:t>
            </a:r>
            <a:br>
              <a:rPr lang="en-US" sz="3200" dirty="0" smtClean="0"/>
            </a:br>
            <a:r>
              <a:rPr lang="en-US" sz="3200" dirty="0"/>
              <a:t> </a:t>
            </a:r>
            <a:r>
              <a:rPr lang="en-US" sz="3200" dirty="0" smtClean="0"/>
              <a:t>   low exposure” is not evidence-based.</a:t>
            </a:r>
            <a:br>
              <a:rPr lang="en-US" sz="3200" dirty="0" smtClean="0"/>
            </a:br>
            <a:r>
              <a:rPr lang="en-US" sz="3200" dirty="0" smtClean="0"/>
              <a:t>3. Designation of List A 1986-1995 work as </a:t>
            </a:r>
            <a:br>
              <a:rPr lang="en-US" sz="3200" dirty="0" smtClean="0"/>
            </a:br>
            <a:r>
              <a:rPr lang="en-US" sz="3200" dirty="0" smtClean="0"/>
              <a:t>    involving “likely low” exposure does not </a:t>
            </a:r>
            <a:br>
              <a:rPr lang="en-US" sz="3200" dirty="0" smtClean="0"/>
            </a:br>
            <a:r>
              <a:rPr lang="en-US" sz="3200" dirty="0"/>
              <a:t> </a:t>
            </a:r>
            <a:r>
              <a:rPr lang="en-US" sz="3200" dirty="0" smtClean="0"/>
              <a:t>   facilitate decision-making.</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1646080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Issues</a:t>
            </a:r>
            <a:br>
              <a:rPr lang="en-US" sz="3200" dirty="0" smtClean="0"/>
            </a:br>
            <a:r>
              <a:rPr lang="en-US" sz="3200" dirty="0" smtClean="0"/>
              <a:t/>
            </a:r>
            <a:br>
              <a:rPr lang="en-US" sz="3200" dirty="0" smtClean="0"/>
            </a:br>
            <a:r>
              <a:rPr lang="en-US" sz="3200" dirty="0" smtClean="0"/>
              <a:t>4. CE has to judge whether submitted evidence </a:t>
            </a:r>
            <a:br>
              <a:rPr lang="en-US" sz="3200" dirty="0" smtClean="0"/>
            </a:br>
            <a:r>
              <a:rPr lang="en-US" sz="3200" dirty="0"/>
              <a:t> </a:t>
            </a:r>
            <a:r>
              <a:rPr lang="en-US" sz="3200" dirty="0" smtClean="0"/>
              <a:t>   meets a vague threshold for IH referral: </a:t>
            </a:r>
            <a:br>
              <a:rPr lang="en-US" sz="3200" dirty="0" smtClean="0"/>
            </a:br>
            <a:r>
              <a:rPr lang="en-US" sz="3200" dirty="0" smtClean="0"/>
              <a:t>          </a:t>
            </a:r>
            <a:r>
              <a:rPr lang="en-US" sz="3200" i="1" dirty="0" smtClean="0"/>
              <a:t>“</a:t>
            </a:r>
            <a:r>
              <a:rPr lang="en-US" sz="3200" i="1" dirty="0"/>
              <a:t>consistent, unprotected contact </a:t>
            </a:r>
            <a:r>
              <a:rPr lang="en-US" sz="3200" i="1" dirty="0" smtClean="0"/>
              <a:t/>
            </a:r>
            <a:br>
              <a:rPr lang="en-US" sz="3200" i="1" dirty="0" smtClean="0"/>
            </a:br>
            <a:r>
              <a:rPr lang="en-US" sz="3200" i="1" dirty="0" smtClean="0"/>
              <a:t>                    with asbestos or </a:t>
            </a:r>
            <a:r>
              <a:rPr lang="en-US" sz="3200" i="1" dirty="0"/>
              <a:t>ACM</a:t>
            </a:r>
            <a:r>
              <a:rPr lang="en-US" sz="3200" i="1" dirty="0" smtClean="0"/>
              <a:t>”</a:t>
            </a:r>
            <a:br>
              <a:rPr lang="en-US" sz="3200" i="1" dirty="0" smtClean="0"/>
            </a:br>
            <a:r>
              <a:rPr lang="en-US" sz="3200" i="1" dirty="0" smtClean="0"/>
              <a:t/>
            </a:r>
            <a:br>
              <a:rPr lang="en-US" sz="3200" i="1" dirty="0" smtClean="0"/>
            </a:br>
            <a:r>
              <a:rPr lang="en-US" sz="3200" dirty="0" smtClean="0"/>
              <a:t>5. Exposure-based CE decision-making is </a:t>
            </a:r>
            <a:br>
              <a:rPr lang="en-US" sz="3200" dirty="0" smtClean="0"/>
            </a:br>
            <a:r>
              <a:rPr lang="en-US" sz="3200" dirty="0"/>
              <a:t> </a:t>
            </a:r>
            <a:r>
              <a:rPr lang="en-US" sz="3200" dirty="0" smtClean="0"/>
              <a:t>   contradicted by stated basis for physician </a:t>
            </a:r>
            <a:br>
              <a:rPr lang="en-US" sz="3200" dirty="0" smtClean="0"/>
            </a:br>
            <a:r>
              <a:rPr lang="en-US" sz="3200" dirty="0"/>
              <a:t> </a:t>
            </a:r>
            <a:r>
              <a:rPr lang="en-US" sz="3200" dirty="0" smtClean="0"/>
              <a:t>   review.</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18736124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8194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a:t/>
            </a:r>
            <a:br>
              <a:rPr lang="en-US" dirty="0"/>
            </a:br>
            <a:r>
              <a:rPr lang="en-US" sz="3200" dirty="0" smtClean="0"/>
              <a:t>Possible remedies for claims of ARDs</a:t>
            </a:r>
            <a:br>
              <a:rPr lang="en-US" sz="3200" dirty="0" smtClean="0"/>
            </a:br>
            <a:r>
              <a:rPr lang="en-US" sz="3200" dirty="0" smtClean="0"/>
              <a:t/>
            </a:r>
            <a:br>
              <a:rPr lang="en-US" sz="3200" dirty="0" smtClean="0"/>
            </a:br>
            <a:r>
              <a:rPr lang="en-US" sz="3200" dirty="0"/>
              <a:t>1</a:t>
            </a:r>
            <a:r>
              <a:rPr lang="en-US" sz="3200" dirty="0" smtClean="0"/>
              <a:t>. Amend List A</a:t>
            </a:r>
            <a:br>
              <a:rPr lang="en-US" sz="3200" dirty="0" smtClean="0"/>
            </a:br>
            <a:r>
              <a:rPr lang="en-US" sz="3200" dirty="0"/>
              <a:t/>
            </a:r>
            <a:br>
              <a:rPr lang="en-US" sz="3200" dirty="0"/>
            </a:br>
            <a:r>
              <a:rPr lang="en-US" sz="3200" dirty="0" smtClean="0"/>
              <a:t>2. Presume List A DOE workers who worked </a:t>
            </a:r>
            <a:br>
              <a:rPr lang="en-US" sz="3200" dirty="0" smtClean="0"/>
            </a:br>
            <a:r>
              <a:rPr lang="en-US" sz="3200" dirty="0"/>
              <a:t> </a:t>
            </a:r>
            <a:r>
              <a:rPr lang="en-US" sz="3200" dirty="0" smtClean="0"/>
              <a:t>   prior to the late 1980’s  had </a:t>
            </a:r>
            <a:r>
              <a:rPr lang="en-US" sz="3200" dirty="0"/>
              <a:t>significant </a:t>
            </a:r>
            <a:r>
              <a:rPr lang="en-US" sz="3200" dirty="0" smtClean="0"/>
              <a:t>exposure</a:t>
            </a:r>
            <a:br>
              <a:rPr lang="en-US" sz="3200" dirty="0" smtClean="0"/>
            </a:br>
            <a:r>
              <a:rPr lang="en-US" sz="3200" dirty="0"/>
              <a:t> </a:t>
            </a:r>
            <a:r>
              <a:rPr lang="en-US" sz="3200" dirty="0" smtClean="0"/>
              <a:t>   </a:t>
            </a:r>
            <a:r>
              <a:rPr lang="en-US" sz="3200" dirty="0"/>
              <a:t>to asbestos exposure, which </a:t>
            </a:r>
            <a:r>
              <a:rPr lang="en-US" sz="3200" dirty="0" smtClean="0"/>
              <a:t>contributed the </a:t>
            </a:r>
            <a:br>
              <a:rPr lang="en-US" sz="3200" dirty="0" smtClean="0"/>
            </a:br>
            <a:r>
              <a:rPr lang="en-US" sz="3200" dirty="0" smtClean="0"/>
              <a:t>    to the claimed ARD.</a:t>
            </a:r>
            <a:r>
              <a:rPr lang="en-US" sz="3200" dirty="0"/>
              <a:t/>
            </a:r>
            <a:br>
              <a:rPr lang="en-US" sz="3200" dirty="0"/>
            </a:br>
            <a:r>
              <a:rPr lang="en-US" sz="3200" i="1" dirty="0" smtClean="0"/>
              <a:t/>
            </a:r>
            <a:br>
              <a:rPr lang="en-US" sz="3200" i="1" dirty="0" smtClean="0"/>
            </a:br>
            <a:r>
              <a:rPr lang="en-US" sz="3200" dirty="0" smtClean="0"/>
              <a:t>3. For all other claims, have industrial hygienist </a:t>
            </a:r>
            <a:br>
              <a:rPr lang="en-US" sz="3200" dirty="0" smtClean="0"/>
            </a:br>
            <a:r>
              <a:rPr lang="en-US" sz="3200" dirty="0" smtClean="0"/>
              <a:t>    and/or OM physician review exposure evidence </a:t>
            </a:r>
            <a:br>
              <a:rPr lang="en-US" sz="3200" dirty="0" smtClean="0"/>
            </a:br>
            <a:r>
              <a:rPr lang="en-US" sz="3200" dirty="0"/>
              <a:t> </a:t>
            </a:r>
            <a:r>
              <a:rPr lang="en-US" sz="3200" dirty="0" smtClean="0"/>
              <a:t>   and decide on significance of exposure.</a:t>
            </a:r>
            <a:br>
              <a:rPr lang="en-US" sz="3200" dirty="0" smtClean="0"/>
            </a:br>
            <a:r>
              <a:rPr lang="en-US" sz="3200" dirty="0" smtClean="0"/>
              <a:t>.</a:t>
            </a:r>
            <a:br>
              <a:rPr lang="en-US" sz="32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963903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2004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Possible remedies for claims of ARDs</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4. Consider including exposure duration and </a:t>
            </a:r>
            <a:br>
              <a:rPr lang="en-US" sz="3200" dirty="0" smtClean="0"/>
            </a:br>
            <a:r>
              <a:rPr lang="en-US" sz="3200" dirty="0" smtClean="0"/>
              <a:t>    latency minimums in presumptions.</a:t>
            </a:r>
            <a:br>
              <a:rPr lang="en-US" sz="3200" dirty="0" smtClean="0"/>
            </a:br>
            <a:r>
              <a:rPr lang="en-US" sz="3200" dirty="0" smtClean="0"/>
              <a:t/>
            </a:r>
            <a:br>
              <a:rPr lang="en-US" sz="3200" dirty="0" smtClean="0"/>
            </a:br>
            <a:r>
              <a:rPr lang="en-US" sz="3200" dirty="0" smtClean="0"/>
              <a:t>5. Specify terms of review for claimants who do </a:t>
            </a:r>
            <a:br>
              <a:rPr lang="en-US" sz="3200" dirty="0" smtClean="0"/>
            </a:br>
            <a:r>
              <a:rPr lang="en-US" sz="3200" dirty="0" smtClean="0"/>
              <a:t>    not meet presumptions.</a:t>
            </a:r>
            <a:br>
              <a:rPr lang="en-US" sz="3200" dirty="0" smtClean="0"/>
            </a:br>
            <a:r>
              <a:rPr lang="en-US" sz="3200" dirty="0" smtClean="0"/>
              <a:t/>
            </a:r>
            <a:br>
              <a:rPr lang="en-US" sz="3200" dirty="0" smtClean="0"/>
            </a:b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27710575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524000"/>
            <a:ext cx="77724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endParaRPr lang="en-US" dirty="0"/>
          </a:p>
        </p:txBody>
      </p:sp>
      <p:sp>
        <p:nvSpPr>
          <p:cNvPr id="3" name="TextBox 2"/>
          <p:cNvSpPr txBox="1"/>
          <p:nvPr/>
        </p:nvSpPr>
        <p:spPr>
          <a:xfrm>
            <a:off x="2362200" y="2819400"/>
            <a:ext cx="4648200" cy="584775"/>
          </a:xfrm>
          <a:prstGeom prst="rect">
            <a:avLst/>
          </a:prstGeom>
          <a:noFill/>
        </p:spPr>
        <p:txBody>
          <a:bodyPr wrap="square" rtlCol="0">
            <a:spAutoFit/>
          </a:bodyPr>
          <a:lstStyle/>
          <a:p>
            <a:r>
              <a:rPr lang="en-US" sz="3200" dirty="0" smtClean="0">
                <a:solidFill>
                  <a:srgbClr val="FFFF00"/>
                </a:solidFill>
              </a:rPr>
              <a:t>       Extra slides</a:t>
            </a:r>
            <a:endParaRPr lang="en-US" sz="3200" dirty="0">
              <a:solidFill>
                <a:srgbClr val="FFFF00"/>
              </a:solidFill>
            </a:endParaRPr>
          </a:p>
        </p:txBody>
      </p:sp>
    </p:spTree>
    <p:extLst>
      <p:ext uri="{BB962C8B-B14F-4D97-AF65-F5344CB8AC3E}">
        <p14:creationId xmlns:p14="http://schemas.microsoft.com/office/powerpoint/2010/main" val="419379599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37338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Asbestos and Ovarian Cancer</a:t>
            </a:r>
            <a:br>
              <a:rPr lang="en-US" sz="3200" dirty="0" smtClean="0"/>
            </a:br>
            <a:r>
              <a:rPr lang="en-US" sz="3200" dirty="0" smtClean="0"/>
              <a:t/>
            </a:r>
            <a:br>
              <a:rPr lang="en-US" sz="3200" dirty="0" smtClean="0"/>
            </a:br>
            <a:r>
              <a:rPr lang="en-US" sz="3200" dirty="0" smtClean="0"/>
              <a:t>Exposure presumption:</a:t>
            </a:r>
            <a:br>
              <a:rPr lang="en-US" sz="3200" dirty="0" smtClean="0"/>
            </a:br>
            <a:r>
              <a:rPr lang="en-US" sz="3200" dirty="0" smtClean="0"/>
              <a:t/>
            </a:r>
            <a:br>
              <a:rPr lang="en-US" sz="3200" dirty="0" smtClean="0"/>
            </a:br>
            <a:r>
              <a:rPr lang="en-US" sz="3200" dirty="0"/>
              <a:t>	</a:t>
            </a:r>
            <a:r>
              <a:rPr lang="en-US" sz="3200" dirty="0" smtClean="0"/>
              <a:t>250 days of significant asbestos exposure </a:t>
            </a:r>
            <a:br>
              <a:rPr lang="en-US" sz="3200" dirty="0" smtClean="0"/>
            </a:br>
            <a:r>
              <a:rPr lang="en-US" sz="3200" dirty="0"/>
              <a:t>	 </a:t>
            </a:r>
            <a:r>
              <a:rPr lang="en-US" sz="3200" dirty="0" smtClean="0"/>
              <a:t>     (worked in a job title in List A), </a:t>
            </a:r>
            <a:br>
              <a:rPr lang="en-US" sz="3200" dirty="0" smtClean="0"/>
            </a:br>
            <a:r>
              <a:rPr lang="en-US" sz="3200" dirty="0"/>
              <a:t>	 </a:t>
            </a:r>
            <a:r>
              <a:rPr lang="en-US" sz="3200" dirty="0" smtClean="0"/>
              <a:t>     i.e., 1 year prior to 1986, and</a:t>
            </a:r>
            <a:br>
              <a:rPr lang="en-US" sz="3200" dirty="0" smtClean="0"/>
            </a:br>
            <a:r>
              <a:rPr lang="en-US" sz="3200" dirty="0" smtClean="0"/>
              <a:t/>
            </a:r>
            <a:br>
              <a:rPr lang="en-US" sz="3200" dirty="0" smtClean="0"/>
            </a:br>
            <a:r>
              <a:rPr lang="en-US" sz="3200" dirty="0" smtClean="0"/>
              <a:t>	20 years latency period from first DOE </a:t>
            </a:r>
            <a:br>
              <a:rPr lang="en-US" sz="3200" dirty="0" smtClean="0"/>
            </a:br>
            <a:r>
              <a:rPr lang="en-US" sz="3200" dirty="0"/>
              <a:t>	 </a:t>
            </a:r>
            <a:r>
              <a:rPr lang="en-US" sz="3200" dirty="0" smtClean="0"/>
              <a:t>      exposure to asbestos</a:t>
            </a:r>
            <a:br>
              <a:rPr lang="en-US" sz="3200" dirty="0" smtClean="0"/>
            </a:br>
            <a:r>
              <a:rPr lang="en-US" sz="3200" dirty="0"/>
              <a:t/>
            </a:r>
            <a:br>
              <a:rPr lang="en-US" sz="3200" dirty="0"/>
            </a:br>
            <a:r>
              <a:rPr lang="en-US" sz="3200" dirty="0" smtClean="0"/>
              <a:t>	Or diagnosis of asbestosis or mesothelioma</a:t>
            </a:r>
            <a:br>
              <a:rPr lang="en-US" sz="3200" dirty="0" smtClean="0"/>
            </a:br>
            <a:r>
              <a:rPr lang="en-US" sz="3200" dirty="0" smtClean="0"/>
              <a:t> </a:t>
            </a:r>
            <a:br>
              <a:rPr lang="en-US" sz="3200" dirty="0" smtClean="0"/>
            </a:br>
            <a:r>
              <a:rPr lang="en-US" sz="3200" dirty="0" smtClean="0"/>
              <a:t>4.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a:t>
            </a:r>
            <a:r>
              <a:rPr lang="en-US" sz="2000" dirty="0"/>
              <a:t>Bulletin No. 13-02 </a:t>
            </a:r>
          </a:p>
        </p:txBody>
      </p:sp>
    </p:spTree>
    <p:extLst>
      <p:ext uri="{BB962C8B-B14F-4D97-AF65-F5344CB8AC3E}">
        <p14:creationId xmlns:p14="http://schemas.microsoft.com/office/powerpoint/2010/main" val="37585120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38200" y="2667000"/>
            <a:ext cx="9525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Asbestos and Ovarian Cancer</a:t>
            </a:r>
            <a:br>
              <a:rPr lang="en-US" sz="3200" dirty="0" smtClean="0"/>
            </a:br>
            <a:r>
              <a:rPr lang="en-US" sz="3200" dirty="0" smtClean="0"/>
              <a:t/>
            </a:r>
            <a:br>
              <a:rPr lang="en-US" sz="3200" dirty="0" smtClean="0"/>
            </a:br>
            <a:r>
              <a:rPr lang="en-US" sz="3200" dirty="0" smtClean="0"/>
              <a:t/>
            </a:r>
            <a:br>
              <a:rPr lang="en-US" sz="3200" dirty="0" smtClean="0"/>
            </a:br>
            <a:r>
              <a:rPr lang="en-US" sz="3200" dirty="0" smtClean="0"/>
              <a:t>Claims which do not meet exposure </a:t>
            </a:r>
            <a:br>
              <a:rPr lang="en-US" sz="3200" dirty="0" smtClean="0"/>
            </a:br>
            <a:r>
              <a:rPr lang="en-US" sz="3200" dirty="0" smtClean="0"/>
              <a:t>presumptions are referred for industrial hygiene </a:t>
            </a:r>
            <a:br>
              <a:rPr lang="en-US" sz="3200" dirty="0" smtClean="0"/>
            </a:br>
            <a:r>
              <a:rPr lang="en-US" sz="3200" dirty="0" smtClean="0"/>
              <a:t>review.</a:t>
            </a:r>
            <a:br>
              <a:rPr lang="en-US" sz="3200" dirty="0" smtClean="0"/>
            </a:br>
            <a:r>
              <a:rPr lang="en-US" sz="3200" dirty="0" smtClean="0"/>
              <a:t/>
            </a:r>
            <a:br>
              <a:rPr lang="en-US" sz="3200" dirty="0" smtClean="0"/>
            </a:br>
            <a:r>
              <a:rPr lang="en-US" sz="3200" dirty="0"/>
              <a:t>	</a:t>
            </a:r>
            <a:r>
              <a:rPr lang="en-US" sz="3200" i="1" dirty="0"/>
              <a:t/>
            </a:r>
            <a:br>
              <a:rPr lang="en-US" sz="3200" i="1" dirty="0"/>
            </a:br>
            <a:r>
              <a:rPr lang="en-US" sz="3200" dirty="0" smtClean="0"/>
              <a:t/>
            </a:r>
            <a:br>
              <a:rPr lang="en-US" sz="3200" dirty="0" smtClean="0"/>
            </a:br>
            <a:r>
              <a:rPr lang="en-US" sz="3200" dirty="0" smtClean="0"/>
              <a:t/>
            </a:r>
            <a:br>
              <a:rPr lang="en-US" sz="3200" dirty="0" smtClean="0"/>
            </a:br>
            <a:r>
              <a:rPr lang="en-US" sz="3200" dirty="0"/>
              <a:t/>
            </a:r>
            <a:br>
              <a:rPr lang="en-US" sz="3200"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a:t>
            </a:r>
            <a:r>
              <a:rPr lang="en-US" sz="2000" dirty="0"/>
              <a:t>Bulletin No. 13-02 </a:t>
            </a:r>
          </a:p>
        </p:txBody>
      </p:sp>
    </p:spTree>
    <p:extLst>
      <p:ext uri="{BB962C8B-B14F-4D97-AF65-F5344CB8AC3E}">
        <p14:creationId xmlns:p14="http://schemas.microsoft.com/office/powerpoint/2010/main" val="38252886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1524000"/>
            <a:ext cx="77724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endParaRPr lang="en-US" dirty="0"/>
          </a:p>
        </p:txBody>
      </p:sp>
      <p:sp>
        <p:nvSpPr>
          <p:cNvPr id="3" name="TextBox 2"/>
          <p:cNvSpPr txBox="1"/>
          <p:nvPr/>
        </p:nvSpPr>
        <p:spPr>
          <a:xfrm>
            <a:off x="533400" y="990600"/>
            <a:ext cx="8382000" cy="5509200"/>
          </a:xfrm>
          <a:prstGeom prst="rect">
            <a:avLst/>
          </a:prstGeom>
          <a:noFill/>
        </p:spPr>
        <p:txBody>
          <a:bodyPr wrap="square" rtlCol="0">
            <a:spAutoFit/>
          </a:bodyPr>
          <a:lstStyle/>
          <a:p>
            <a:r>
              <a:rPr lang="en-US" sz="3200" dirty="0" smtClean="0">
                <a:solidFill>
                  <a:srgbClr val="FFFF00"/>
                </a:solidFill>
              </a:rPr>
              <a:t> “</a:t>
            </a:r>
            <a:r>
              <a:rPr lang="en-US" sz="3200" u="sng" dirty="0" smtClean="0">
                <a:solidFill>
                  <a:srgbClr val="FFFF00"/>
                </a:solidFill>
              </a:rPr>
              <a:t>Assessing </a:t>
            </a:r>
            <a:r>
              <a:rPr lang="en-US" sz="3200" u="sng" dirty="0">
                <a:solidFill>
                  <a:srgbClr val="FFFF00"/>
                </a:solidFill>
              </a:rPr>
              <a:t>asbestosis </a:t>
            </a:r>
            <a:r>
              <a:rPr lang="en-US" sz="3200" u="sng" dirty="0" smtClean="0">
                <a:solidFill>
                  <a:srgbClr val="FFFF00"/>
                </a:solidFill>
              </a:rPr>
              <a:t>claims</a:t>
            </a:r>
            <a:endParaRPr lang="en-US" sz="3200" dirty="0" smtClean="0">
              <a:solidFill>
                <a:srgbClr val="FFFF00"/>
              </a:solidFill>
            </a:endParaRPr>
          </a:p>
          <a:p>
            <a:endParaRPr lang="en-US" sz="3200" dirty="0" smtClean="0">
              <a:solidFill>
                <a:srgbClr val="FFFF00"/>
              </a:solidFill>
            </a:endParaRPr>
          </a:p>
          <a:p>
            <a:r>
              <a:rPr lang="en-US" sz="3200" dirty="0" smtClean="0">
                <a:solidFill>
                  <a:srgbClr val="FFFF00"/>
                </a:solidFill>
              </a:rPr>
              <a:t>DEEOIC </a:t>
            </a:r>
            <a:r>
              <a:rPr lang="en-US" sz="3200" dirty="0">
                <a:solidFill>
                  <a:srgbClr val="FFFF00"/>
                </a:solidFill>
              </a:rPr>
              <a:t>accepts that </a:t>
            </a:r>
            <a:r>
              <a:rPr lang="en-US" sz="3200" dirty="0" smtClean="0">
                <a:solidFill>
                  <a:srgbClr val="FFFF00"/>
                </a:solidFill>
              </a:rPr>
              <a:t>asbestos </a:t>
            </a:r>
            <a:r>
              <a:rPr lang="en-US" sz="3200" dirty="0">
                <a:solidFill>
                  <a:srgbClr val="FFFF00"/>
                </a:solidFill>
              </a:rPr>
              <a:t>was a common toxic substance </a:t>
            </a:r>
            <a:r>
              <a:rPr lang="en-US" sz="3200" dirty="0" smtClean="0">
                <a:solidFill>
                  <a:srgbClr val="FFFF00"/>
                </a:solidFill>
              </a:rPr>
              <a:t>that existed throughout </a:t>
            </a:r>
            <a:r>
              <a:rPr lang="en-US" sz="3200" dirty="0">
                <a:solidFill>
                  <a:srgbClr val="FFFF00"/>
                </a:solidFill>
              </a:rPr>
              <a:t>all DOE facilities.  While asbestos did exist at DOE facilities, the nature of an employee’s exposure would have varied based on different factors such as the period that the employee worked, the type of work performed, and the location of employment</a:t>
            </a:r>
            <a:r>
              <a:rPr lang="en-US" sz="3200" dirty="0" smtClean="0"/>
              <a:t>.”</a:t>
            </a:r>
            <a:r>
              <a:rPr lang="en-US" sz="3200" dirty="0"/>
              <a:t>  </a:t>
            </a:r>
          </a:p>
          <a:p>
            <a:endParaRPr lang="en-US" sz="3200" dirty="0">
              <a:solidFill>
                <a:srgbClr val="FFFF00"/>
              </a:solidFill>
            </a:endParaRPr>
          </a:p>
        </p:txBody>
      </p:sp>
      <p:sp>
        <p:nvSpPr>
          <p:cNvPr id="4" name="TextBox 3"/>
          <p:cNvSpPr txBox="1"/>
          <p:nvPr/>
        </p:nvSpPr>
        <p:spPr>
          <a:xfrm>
            <a:off x="457200" y="152400"/>
            <a:ext cx="5791200" cy="400110"/>
          </a:xfrm>
          <a:prstGeom prst="rect">
            <a:avLst/>
          </a:prstGeom>
          <a:noFill/>
        </p:spPr>
        <p:txBody>
          <a:bodyPr wrap="square" rtlCol="0">
            <a:spAutoFit/>
          </a:bodyPr>
          <a:lstStyle/>
          <a:p>
            <a:r>
              <a:rPr lang="en-US" sz="2000" dirty="0" smtClean="0">
                <a:solidFill>
                  <a:srgbClr val="FFFF00"/>
                </a:solidFill>
              </a:rPr>
              <a:t>EEOICP Procedures Manual, Chapter 2</a:t>
            </a:r>
            <a:endParaRPr lang="en-US" sz="2000" dirty="0">
              <a:solidFill>
                <a:srgbClr val="FFFF00"/>
              </a:solidFill>
            </a:endParaRPr>
          </a:p>
        </p:txBody>
      </p:sp>
    </p:spTree>
    <p:extLst>
      <p:ext uri="{BB962C8B-B14F-4D97-AF65-F5344CB8AC3E}">
        <p14:creationId xmlns:p14="http://schemas.microsoft.com/office/powerpoint/2010/main" val="423176326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685800" y="2130425"/>
            <a:ext cx="8458200" cy="1470025"/>
          </a:xfrm>
        </p:spPr>
        <p:txBody>
          <a:bodyPr/>
          <a:lstStyle/>
          <a:p>
            <a:pPr algn="l"/>
            <a:r>
              <a:rPr lang="en-US" sz="3200" dirty="0" smtClean="0"/>
              <a:t>Surgeon General</a:t>
            </a:r>
            <a:br>
              <a:rPr lang="en-US" sz="3200" dirty="0" smtClean="0"/>
            </a:br>
            <a:r>
              <a:rPr lang="en-US" sz="3200" dirty="0"/>
              <a:t/>
            </a:r>
            <a:br>
              <a:rPr lang="en-US" sz="3200" dirty="0"/>
            </a:br>
            <a:r>
              <a:rPr lang="en-US" sz="3200" dirty="0" smtClean="0"/>
              <a:t>Second hand smoke and lung cancer</a:t>
            </a:r>
            <a:br>
              <a:rPr lang="en-US" sz="3200" dirty="0" smtClean="0"/>
            </a:br>
            <a:r>
              <a:rPr lang="en-US" sz="3200" dirty="0" smtClean="0"/>
              <a:t>	(</a:t>
            </a:r>
            <a:r>
              <a:rPr lang="en-US" sz="3200" dirty="0"/>
              <a:t>52 spousal studies, 25 workplace studies</a:t>
            </a:r>
            <a:r>
              <a:rPr lang="en-US" sz="3200" dirty="0" smtClean="0"/>
              <a:t>)</a:t>
            </a:r>
            <a:br>
              <a:rPr lang="en-US" sz="3200" dirty="0" smtClean="0"/>
            </a:br>
            <a:r>
              <a:rPr lang="en-US" sz="3200" dirty="0" smtClean="0"/>
              <a:t/>
            </a:r>
            <a:br>
              <a:rPr lang="en-US" sz="3200" dirty="0" smtClean="0"/>
            </a:br>
            <a:r>
              <a:rPr lang="en-US" sz="3200" dirty="0" smtClean="0"/>
              <a:t>                          RR= 1.20 </a:t>
            </a:r>
            <a:br>
              <a:rPr lang="en-US" sz="3200" dirty="0" smtClean="0"/>
            </a:br>
            <a:r>
              <a:rPr lang="en-US" sz="3200" dirty="0"/>
              <a:t>	</a:t>
            </a:r>
            <a:r>
              <a:rPr lang="en-US" sz="3200" dirty="0" smtClean="0"/>
              <a:t/>
            </a:r>
            <a:br>
              <a:rPr lang="en-US" sz="3200" dirty="0" smtClean="0"/>
            </a:br>
            <a:r>
              <a:rPr lang="en-US" sz="3200" dirty="0"/>
              <a:t/>
            </a:r>
            <a:br>
              <a:rPr lang="en-US" sz="3200" dirty="0"/>
            </a:br>
            <a:r>
              <a:rPr lang="en-US" sz="3200" dirty="0"/>
              <a:t>Conclusion: </a:t>
            </a:r>
            <a:r>
              <a:rPr lang="en-US" sz="3200" dirty="0" smtClean="0"/>
              <a:t>“Exposure </a:t>
            </a:r>
            <a:r>
              <a:rPr lang="en-US" sz="3200" dirty="0"/>
              <a:t>of adults to secondhand smoke </a:t>
            </a:r>
            <a:r>
              <a:rPr lang="en-US" sz="3200" dirty="0" smtClean="0"/>
              <a:t>… causes ….lung </a:t>
            </a:r>
            <a:r>
              <a:rPr lang="en-US" sz="3200" dirty="0"/>
              <a:t>cancer</a:t>
            </a:r>
            <a:r>
              <a:rPr lang="en-US" sz="3200" dirty="0" smtClean="0"/>
              <a:t>.”</a:t>
            </a:r>
            <a:endParaRPr lang="en-US" sz="3200" dirty="0"/>
          </a:p>
        </p:txBody>
      </p:sp>
      <p:sp>
        <p:nvSpPr>
          <p:cNvPr id="4" name="TextBox 3"/>
          <p:cNvSpPr txBox="1"/>
          <p:nvPr/>
        </p:nvSpPr>
        <p:spPr>
          <a:xfrm>
            <a:off x="533400" y="6019800"/>
            <a:ext cx="8610600" cy="646331"/>
          </a:xfrm>
          <a:prstGeom prst="rect">
            <a:avLst/>
          </a:prstGeom>
          <a:noFill/>
        </p:spPr>
        <p:txBody>
          <a:bodyPr wrap="square" rtlCol="0">
            <a:spAutoFit/>
          </a:bodyPr>
          <a:lstStyle/>
          <a:p>
            <a:r>
              <a:rPr lang="en-US" dirty="0" smtClean="0"/>
              <a:t>2006 Surgeon General’s Report</a:t>
            </a:r>
          </a:p>
          <a:p>
            <a:r>
              <a:rPr lang="en-US" dirty="0"/>
              <a:t>https://www.ncbi.nlm.nih.gov/books/NBK44330/#rpt-smokeexp.ch7.s2</a:t>
            </a:r>
          </a:p>
        </p:txBody>
      </p:sp>
    </p:spTree>
    <p:extLst>
      <p:ext uri="{BB962C8B-B14F-4D97-AF65-F5344CB8AC3E}">
        <p14:creationId xmlns:p14="http://schemas.microsoft.com/office/powerpoint/2010/main" val="3297793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66800" y="3048000"/>
            <a:ext cx="7772400" cy="1470025"/>
          </a:xfrm>
        </p:spPr>
        <p:txBody>
          <a:bodyPr/>
          <a:lstStyle/>
          <a:p>
            <a:pPr algn="l"/>
            <a:r>
              <a:rPr lang="en-US" dirty="0" smtClean="0"/>
              <a:t>           </a:t>
            </a:r>
            <a:br>
              <a:rPr lang="en-US" dirty="0" smtClean="0"/>
            </a:br>
            <a:r>
              <a:rPr lang="en-US" sz="3600" dirty="0" smtClean="0"/>
              <a:t>Asbestos-related diseases (ARD)</a:t>
            </a:r>
            <a:br>
              <a:rPr lang="en-US" sz="3600" dirty="0" smtClean="0"/>
            </a:br>
            <a:r>
              <a:rPr lang="en-US" sz="3600" dirty="0" smtClean="0"/>
              <a:t/>
            </a:r>
            <a:br>
              <a:rPr lang="en-US" sz="3600" dirty="0" smtClean="0"/>
            </a:br>
            <a:r>
              <a:rPr lang="en-US" sz="3600" dirty="0"/>
              <a:t>	A</a:t>
            </a:r>
            <a:r>
              <a:rPr lang="en-US" sz="3600" dirty="0" smtClean="0"/>
              <a:t>sbestosis</a:t>
            </a:r>
            <a:br>
              <a:rPr lang="en-US" sz="3600" dirty="0" smtClean="0"/>
            </a:br>
            <a:r>
              <a:rPr lang="en-US" sz="3600" dirty="0" smtClean="0"/>
              <a:t>	Asbestos-related pleural disease</a:t>
            </a:r>
            <a:br>
              <a:rPr lang="en-US" sz="3600" dirty="0" smtClean="0"/>
            </a:br>
            <a:r>
              <a:rPr lang="en-US" sz="3600" dirty="0" smtClean="0"/>
              <a:t>	Lung cancer</a:t>
            </a:r>
            <a:br>
              <a:rPr lang="en-US" sz="3600" dirty="0" smtClean="0"/>
            </a:br>
            <a:r>
              <a:rPr lang="en-US" sz="3600" dirty="0" smtClean="0"/>
              <a:t>	Mesothelioma (chest, abdomen)</a:t>
            </a:r>
            <a:br>
              <a:rPr lang="en-US" sz="3600" dirty="0" smtClean="0"/>
            </a:br>
            <a:r>
              <a:rPr lang="en-US" sz="3600" dirty="0" smtClean="0"/>
              <a:t>	Cancer of larynx</a:t>
            </a:r>
            <a:br>
              <a:rPr lang="en-US" sz="3600" dirty="0" smtClean="0"/>
            </a:br>
            <a:r>
              <a:rPr lang="en-US" sz="3600" dirty="0" smtClean="0"/>
              <a:t>	Cancer of ovary</a:t>
            </a:r>
            <a:br>
              <a:rPr lang="en-US" sz="3600" dirty="0" smtClean="0"/>
            </a:br>
            <a:r>
              <a:rPr lang="en-US" sz="3600" dirty="0" smtClean="0"/>
              <a:t>	COPD</a:t>
            </a: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998167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057400"/>
            <a:ext cx="83820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For DOE worker with ARD, post 1986 work:</a:t>
            </a:r>
            <a:br>
              <a:rPr lang="en-US" sz="3200" dirty="0" smtClean="0"/>
            </a:br>
            <a:r>
              <a:rPr lang="en-US" sz="3200" dirty="0"/>
              <a:t/>
            </a:r>
            <a:br>
              <a:rPr lang="en-US" sz="3200" dirty="0"/>
            </a:br>
            <a:r>
              <a:rPr lang="en-US" sz="3200" dirty="0" smtClean="0"/>
              <a:t>Assume potential exposure to asbestos but at levels below accepted standards, except  for 19 occupations on List A, who have potential for greater asbestos exposure between 1986 and 1995</a:t>
            </a:r>
            <a:r>
              <a:rPr lang="en-US" dirty="0" smtClean="0"/>
              <a:t/>
            </a:r>
            <a:br>
              <a:rPr lang="en-US" dirty="0" smtClean="0"/>
            </a:br>
            <a:r>
              <a:rPr lang="en-US" dirty="0" smtClean="0"/>
              <a:t/>
            </a:r>
            <a:br>
              <a:rPr lang="en-US" dirty="0" smtClean="0"/>
            </a:br>
            <a:r>
              <a:rPr lang="en-US" sz="3200" dirty="0" smtClean="0"/>
              <a:t>For DOE worker with ARD and who worked at a job on List A between 1986 and 1995, it is accepted that they were “potentially exposed” to asbestos but ”likely” at “low levels.”</a:t>
            </a:r>
            <a:r>
              <a:rPr lang="en-US" dirty="0"/>
              <a:t/>
            </a:r>
            <a:br>
              <a:rPr lang="en-US" dirty="0"/>
            </a:br>
            <a:r>
              <a:rPr lang="en-US" dirty="0" smtClean="0"/>
              <a:t>       </a:t>
            </a: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6636789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15934"/>
            <a:ext cx="7772400" cy="4876800"/>
          </a:xfrm>
        </p:spPr>
        <p:txBody>
          <a:bodyPr/>
          <a:lstStyle/>
          <a:p>
            <a:pPr algn="l"/>
            <a:r>
              <a:rPr lang="en-US" dirty="0" smtClean="0"/>
              <a:t>         </a:t>
            </a:r>
            <a:br>
              <a:rPr lang="en-US" dirty="0" smtClean="0"/>
            </a:br>
            <a:r>
              <a:rPr lang="en-US" dirty="0"/>
              <a:t> </a:t>
            </a:r>
            <a:r>
              <a:rPr lang="en-US" dirty="0" smtClean="0"/>
              <a:t>           </a:t>
            </a:r>
            <a:br>
              <a:rPr lang="en-US" dirty="0" smtClean="0"/>
            </a:br>
            <a:r>
              <a:rPr lang="en-US" dirty="0"/>
              <a:t/>
            </a:r>
            <a:br>
              <a:rPr lang="en-US" dirty="0"/>
            </a:br>
            <a:r>
              <a:rPr lang="en-US" sz="3200" dirty="0" smtClean="0"/>
              <a:t>For CE to accept level of exposure above low level, there must be “definitive and compelling evidence” to show that post 1986 DOE work had “consistent, unprotected contact with asbestos or ACM”</a:t>
            </a:r>
            <a:br>
              <a:rPr lang="en-US" sz="3200" dirty="0" smtClean="0"/>
            </a:br>
            <a:r>
              <a:rPr lang="en-US" sz="3200" dirty="0"/>
              <a:t/>
            </a:r>
            <a:br>
              <a:rPr lang="en-US" sz="3200" dirty="0"/>
            </a:br>
            <a:r>
              <a:rPr lang="en-US" sz="3200" dirty="0" smtClean="0"/>
              <a:t>Evidence includes: IH monitoring, incident reports, documented abatement breaches, testimony or affidavits, or position descriptions.</a:t>
            </a:r>
            <a:r>
              <a:rPr lang="en-US" sz="3200" dirty="0">
                <a:latin typeface="Arial" panose="020B0604020202020204" pitchFamily="34" charset="0"/>
                <a:cs typeface="Arial" panose="020B0604020202020204" pitchFamily="34" charset="0"/>
              </a:rPr>
              <a:t/>
            </a:r>
            <a:br>
              <a:rPr lang="en-US" sz="32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r>
            <a:br>
              <a:rPr lang="en-US" sz="2000" dirty="0">
                <a:latin typeface="Arial" panose="020B0604020202020204" pitchFamily="34" charset="0"/>
                <a:cs typeface="Arial" panose="020B0604020202020204" pitchFamily="34" charset="0"/>
              </a:rPr>
            </a:br>
            <a:endParaRPr lang="en-US" sz="2000" dirty="0">
              <a:latin typeface="Arial" panose="020B0604020202020204" pitchFamily="34" charset="0"/>
              <a:cs typeface="Arial" panose="020B0604020202020204" pitchFamily="34" charset="0"/>
            </a:endParaRPr>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5357938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7724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a:t> </a:t>
            </a:r>
            <a:r>
              <a:rPr lang="en-US" dirty="0" smtClean="0"/>
              <a:t>           </a:t>
            </a:r>
            <a:endParaRPr lang="en-US" dirty="0"/>
          </a:p>
        </p:txBody>
      </p:sp>
      <p:sp>
        <p:nvSpPr>
          <p:cNvPr id="3" name="Rectangle 2"/>
          <p:cNvSpPr/>
          <p:nvPr/>
        </p:nvSpPr>
        <p:spPr>
          <a:xfrm>
            <a:off x="457200" y="1676400"/>
            <a:ext cx="8324088" cy="2431435"/>
          </a:xfrm>
          <a:prstGeom prst="rect">
            <a:avLst/>
          </a:prstGeom>
        </p:spPr>
        <p:txBody>
          <a:bodyPr wrap="square">
            <a:spAutoFit/>
          </a:bodyPr>
          <a:lstStyle/>
          <a:p>
            <a:r>
              <a:rPr lang="en-US" sz="2400" dirty="0"/>
              <a:t/>
            </a:r>
            <a:br>
              <a:rPr lang="en-US" sz="2400" dirty="0"/>
            </a:br>
            <a:r>
              <a:rPr lang="en-US" sz="3200" dirty="0" smtClean="0">
                <a:solidFill>
                  <a:schemeClr val="tx2">
                    <a:lumMod val="60000"/>
                    <a:lumOff val="40000"/>
                  </a:schemeClr>
                </a:solidFill>
              </a:rPr>
              <a:t>If evidence is suggestive of exposure “above the guidelines,” then CE contacts EEOICP IH regarding industrial hygiene referral.</a:t>
            </a:r>
          </a:p>
          <a:p>
            <a:endParaRPr lang="en-US" sz="3200" dirty="0">
              <a:solidFill>
                <a:schemeClr val="tx2">
                  <a:lumMod val="60000"/>
                  <a:lumOff val="40000"/>
                </a:schemeClr>
              </a:solidFill>
            </a:endParaRPr>
          </a:p>
        </p:txBody>
      </p:sp>
      <p:sp>
        <p:nvSpPr>
          <p:cNvPr id="4" name="TextBox 3"/>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255063724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2667000"/>
            <a:ext cx="7772400" cy="1470025"/>
          </a:xfrm>
        </p:spPr>
        <p:txBody>
          <a:bodyPr/>
          <a:lstStyle/>
          <a:p>
            <a:pPr algn="l"/>
            <a:r>
              <a:rPr lang="en-US" sz="3200" dirty="0" smtClean="0"/>
              <a:t>“Any </a:t>
            </a:r>
            <a:r>
              <a:rPr lang="en-US" sz="3200" dirty="0"/>
              <a:t>findings of exposure, including infrequent, incidental exposure, require review of a physician to opine on the possibility of causation. This is necessary as even minimal exposure to some toxins may have a significant “aggravating or contributing” relationship to the diagnosed illness</a:t>
            </a:r>
            <a:r>
              <a:rPr lang="en-US" sz="3200" dirty="0" smtClean="0"/>
              <a:t>.”</a:t>
            </a:r>
            <a:endParaRPr lang="en-US" sz="3200"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0108307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29718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Summary</a:t>
            </a:r>
            <a:br>
              <a:rPr lang="en-US" sz="3200" dirty="0" smtClean="0"/>
            </a:br>
            <a:r>
              <a:rPr lang="en-US" sz="3200" dirty="0" smtClean="0"/>
              <a:t/>
            </a:r>
            <a:br>
              <a:rPr lang="en-US" sz="3200" dirty="0" smtClean="0"/>
            </a:br>
            <a:r>
              <a:rPr lang="en-US" sz="3200" dirty="0" smtClean="0"/>
              <a:t>1. No presumptions on pre-1986 asbestos exposure</a:t>
            </a:r>
            <a:br>
              <a:rPr lang="en-US" sz="3200" dirty="0" smtClean="0"/>
            </a:br>
            <a:r>
              <a:rPr lang="en-US" sz="3200" dirty="0" smtClean="0"/>
              <a:t/>
            </a:r>
            <a:br>
              <a:rPr lang="en-US" sz="3200" dirty="0" smtClean="0"/>
            </a:br>
            <a:r>
              <a:rPr lang="en-US" sz="3200" dirty="0" smtClean="0"/>
              <a:t>2. Post 1986, assume asbestos exposure was below accepted standard, except for List A workers</a:t>
            </a:r>
            <a:br>
              <a:rPr lang="en-US" sz="3200" dirty="0" smtClean="0"/>
            </a:br>
            <a:r>
              <a:rPr lang="en-US" sz="3200" dirty="0" smtClean="0"/>
              <a:t/>
            </a:r>
            <a:br>
              <a:rPr lang="en-US" sz="3200" dirty="0" smtClean="0"/>
            </a:br>
            <a:r>
              <a:rPr lang="en-US" sz="3200" dirty="0" smtClean="0"/>
              <a:t>3. For List A workers, 1986-1995 work, assume potential asbestos </a:t>
            </a:r>
            <a:r>
              <a:rPr lang="en-US" sz="3200" dirty="0"/>
              <a:t>exposure </a:t>
            </a:r>
            <a:r>
              <a:rPr lang="en-US" sz="3200" dirty="0" smtClean="0"/>
              <a:t>“likely” at low levels.</a:t>
            </a:r>
            <a:br>
              <a:rPr lang="en-US" sz="3200" dirty="0" smtClean="0"/>
            </a:br>
            <a:r>
              <a:rPr lang="en-US" sz="3200" dirty="0" smtClean="0"/>
              <a:t/>
            </a:r>
            <a:br>
              <a:rPr lang="en-US" sz="3200" dirty="0" smtClean="0"/>
            </a:b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2646521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438400"/>
            <a:ext cx="8991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smtClean="0"/>
              <a:t>   </a:t>
            </a:r>
            <a:r>
              <a:rPr lang="en-US" sz="3200" dirty="0" smtClean="0"/>
              <a:t>Summary</a:t>
            </a:r>
            <a:br>
              <a:rPr lang="en-US" sz="3200" dirty="0" smtClean="0"/>
            </a:br>
            <a:r>
              <a:rPr lang="en-US" sz="3200" dirty="0" smtClean="0"/>
              <a:t/>
            </a:r>
            <a:br>
              <a:rPr lang="en-US" sz="3200" dirty="0" smtClean="0"/>
            </a:br>
            <a:r>
              <a:rPr lang="en-US" sz="3200" dirty="0" smtClean="0"/>
              <a:t>3. For List A workers, 1986-1995 work, assume </a:t>
            </a:r>
            <a:br>
              <a:rPr lang="en-US" sz="3200" dirty="0" smtClean="0"/>
            </a:br>
            <a:r>
              <a:rPr lang="en-US" sz="3200" dirty="0" smtClean="0"/>
              <a:t>    potential asbestos </a:t>
            </a:r>
            <a:r>
              <a:rPr lang="en-US" sz="3200" dirty="0"/>
              <a:t>exposure </a:t>
            </a:r>
            <a:r>
              <a:rPr lang="en-US" sz="3200" dirty="0" smtClean="0"/>
              <a:t>“likely” at low levels.</a:t>
            </a:r>
            <a:br>
              <a:rPr lang="en-US" sz="3200" dirty="0" smtClean="0"/>
            </a:br>
            <a:r>
              <a:rPr lang="en-US" sz="3200" dirty="0" smtClean="0"/>
              <a:t/>
            </a:r>
            <a:br>
              <a:rPr lang="en-US" sz="3200" dirty="0" smtClean="0"/>
            </a:br>
            <a:r>
              <a:rPr lang="en-US" sz="3200" dirty="0" smtClean="0"/>
              <a:t>4. To show greater than low level asbestos exposure </a:t>
            </a:r>
            <a:br>
              <a:rPr lang="en-US" sz="3200" dirty="0" smtClean="0"/>
            </a:br>
            <a:r>
              <a:rPr lang="en-US" sz="3200" dirty="0"/>
              <a:t> </a:t>
            </a:r>
            <a:r>
              <a:rPr lang="en-US" sz="3200" dirty="0" smtClean="0"/>
              <a:t>   in post-1986 </a:t>
            </a:r>
            <a:r>
              <a:rPr lang="en-US" sz="3200" dirty="0"/>
              <a:t>DOE work </a:t>
            </a:r>
            <a:r>
              <a:rPr lang="en-US" sz="3200" dirty="0" smtClean="0"/>
              <a:t>, need “definitive </a:t>
            </a:r>
            <a:r>
              <a:rPr lang="en-US" sz="3200" dirty="0"/>
              <a:t>and </a:t>
            </a:r>
            <a:r>
              <a:rPr lang="en-US" sz="3200" dirty="0" smtClean="0"/>
              <a:t/>
            </a:r>
            <a:br>
              <a:rPr lang="en-US" sz="3200" dirty="0" smtClean="0"/>
            </a:br>
            <a:r>
              <a:rPr lang="en-US" sz="3200" dirty="0"/>
              <a:t> </a:t>
            </a:r>
            <a:r>
              <a:rPr lang="en-US" sz="3200" dirty="0" smtClean="0"/>
              <a:t>   compelling </a:t>
            </a:r>
            <a:r>
              <a:rPr lang="en-US" sz="3200" dirty="0"/>
              <a:t>evidence” to show that </a:t>
            </a:r>
            <a:r>
              <a:rPr lang="en-US" sz="3200" dirty="0" smtClean="0"/>
              <a:t>had </a:t>
            </a:r>
            <a:r>
              <a:rPr lang="en-US" sz="3200" dirty="0"/>
              <a:t>“consistent, </a:t>
            </a:r>
            <a:r>
              <a:rPr lang="en-US" sz="3200" dirty="0" smtClean="0"/>
              <a:t/>
            </a:r>
            <a:br>
              <a:rPr lang="en-US" sz="3200" dirty="0" smtClean="0"/>
            </a:br>
            <a:r>
              <a:rPr lang="en-US" sz="3200" dirty="0"/>
              <a:t> </a:t>
            </a:r>
            <a:r>
              <a:rPr lang="en-US" sz="3200" dirty="0" smtClean="0"/>
              <a:t>   unprotected </a:t>
            </a:r>
            <a:r>
              <a:rPr lang="en-US" sz="3200" dirty="0"/>
              <a:t>contact with asbestos or ACM</a:t>
            </a:r>
            <a:r>
              <a:rPr lang="en-US" sz="3200" dirty="0" smtClean="0"/>
              <a:t>”</a:t>
            </a:r>
            <a:br>
              <a:rPr lang="en-US" sz="3200" dirty="0" smtClean="0"/>
            </a:br>
            <a:r>
              <a:rPr lang="en-US" sz="3200" dirty="0"/>
              <a:t/>
            </a:r>
            <a:br>
              <a:rPr lang="en-US" sz="3200" dirty="0"/>
            </a:b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365445148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00"/>
            <a:ext cx="8610600" cy="1470025"/>
          </a:xfrm>
        </p:spPr>
        <p:txBody>
          <a:bodyPr/>
          <a:lstStyle/>
          <a:p>
            <a:pPr algn="l"/>
            <a:r>
              <a:rPr lang="en-US" dirty="0" smtClean="0"/>
              <a:t>           </a:t>
            </a:r>
            <a:br>
              <a:rPr lang="en-US" dirty="0" smtClean="0"/>
            </a:br>
            <a:r>
              <a:rPr lang="en-US" dirty="0"/>
              <a:t/>
            </a:r>
            <a:br>
              <a:rPr lang="en-US" dirty="0"/>
            </a:br>
            <a:r>
              <a:rPr lang="en-US" dirty="0" smtClean="0"/>
              <a:t/>
            </a:r>
            <a:br>
              <a:rPr lang="en-US" dirty="0" smtClean="0"/>
            </a:br>
            <a:r>
              <a:rPr lang="en-US" sz="3200" dirty="0" smtClean="0"/>
              <a:t>Summary</a:t>
            </a:r>
            <a:br>
              <a:rPr lang="en-US" sz="3200" dirty="0" smtClean="0"/>
            </a:br>
            <a:r>
              <a:rPr lang="en-US" sz="3200" dirty="0"/>
              <a:t/>
            </a:r>
            <a:br>
              <a:rPr lang="en-US" sz="3200" dirty="0"/>
            </a:br>
            <a:r>
              <a:rPr lang="en-US" sz="3200" dirty="0"/>
              <a:t>5. If evidence of #4, screening referral to industrial </a:t>
            </a:r>
            <a:br>
              <a:rPr lang="en-US" sz="3200" dirty="0"/>
            </a:br>
            <a:r>
              <a:rPr lang="en-US" sz="3200" dirty="0"/>
              <a:t>    hygienist</a:t>
            </a:r>
            <a:r>
              <a:rPr lang="en-US" sz="3200" dirty="0" smtClean="0"/>
              <a:t>.</a:t>
            </a:r>
            <a:br>
              <a:rPr lang="en-US" sz="3200" dirty="0" smtClean="0"/>
            </a:br>
            <a:r>
              <a:rPr lang="en-US" sz="3200" dirty="0" smtClean="0"/>
              <a:t/>
            </a:r>
            <a:br>
              <a:rPr lang="en-US" sz="3200" dirty="0" smtClean="0"/>
            </a:br>
            <a:r>
              <a:rPr lang="en-US" sz="3200" dirty="0"/>
              <a:t>6</a:t>
            </a:r>
            <a:r>
              <a:rPr lang="en-US" sz="3200" dirty="0" smtClean="0"/>
              <a:t>. Any finding of exposure requires physician </a:t>
            </a:r>
            <a:br>
              <a:rPr lang="en-US" sz="3200" dirty="0" smtClean="0"/>
            </a:br>
            <a:r>
              <a:rPr lang="en-US" sz="3200" dirty="0"/>
              <a:t> </a:t>
            </a:r>
            <a:r>
              <a:rPr lang="en-US" sz="3200" dirty="0" smtClean="0"/>
              <a:t>   review.</a:t>
            </a:r>
            <a:r>
              <a:rPr lang="en-US" dirty="0"/>
              <a:t/>
            </a:r>
            <a:br>
              <a:rPr lang="en-US" dirty="0"/>
            </a:br>
            <a:r>
              <a:rPr lang="en-US" dirty="0" smtClean="0"/>
              <a:t/>
            </a:r>
            <a:br>
              <a:rPr lang="en-US" dirty="0" smtClean="0"/>
            </a:br>
            <a:endParaRPr lang="en-US" dirty="0"/>
          </a:p>
        </p:txBody>
      </p:sp>
      <p:sp>
        <p:nvSpPr>
          <p:cNvPr id="3" name="TextBox 2"/>
          <p:cNvSpPr txBox="1"/>
          <p:nvPr/>
        </p:nvSpPr>
        <p:spPr>
          <a:xfrm>
            <a:off x="457200" y="152400"/>
            <a:ext cx="5791200" cy="400110"/>
          </a:xfrm>
          <a:prstGeom prst="rect">
            <a:avLst/>
          </a:prstGeom>
          <a:noFill/>
        </p:spPr>
        <p:txBody>
          <a:bodyPr wrap="square" rtlCol="0">
            <a:spAutoFit/>
          </a:bodyPr>
          <a:lstStyle/>
          <a:p>
            <a:r>
              <a:rPr lang="en-US" sz="2000" dirty="0">
                <a:solidFill>
                  <a:srgbClr val="FFFF00"/>
                </a:solidFill>
              </a:rPr>
              <a:t>EEOICPA CIRCULAR NO.15- 05</a:t>
            </a:r>
          </a:p>
        </p:txBody>
      </p:sp>
    </p:spTree>
    <p:extLst>
      <p:ext uri="{BB962C8B-B14F-4D97-AF65-F5344CB8AC3E}">
        <p14:creationId xmlns:p14="http://schemas.microsoft.com/office/powerpoint/2010/main" val="46131450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3195</TotalTime>
  <Words>165</Words>
  <Application>Microsoft Office PowerPoint</Application>
  <PresentationFormat>On-screen Show (4:3)</PresentationFormat>
  <Paragraphs>40</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1_Default Design</vt:lpstr>
      <vt:lpstr>            EEOICPA CIRCULAR NO.15- 05                  SUBJECT:  Occupational Exposure   Guidance Relating to Asbestos                    December 17, 2014    </vt:lpstr>
      <vt:lpstr>            Asbestos-related diseases (ARD)   Asbestosis  Asbestos-related pleural disease  Lung cancer  Mesothelioma (chest, abdomen)  Cancer of larynx  Cancer of ovary  COPD              </vt:lpstr>
      <vt:lpstr>              For DOE worker with ARD, post 1986 work:  Assume potential exposure to asbestos but at levels below accepted standards, except  for 19 occupations on List A, who have potential for greater asbestos exposure between 1986 and 1995  For DOE worker with ARD and who worked at a job on List A between 1986 and 1995, it is accepted that they were “potentially exposed” to asbestos but ”likely” at “low levels.”        </vt:lpstr>
      <vt:lpstr>                        For CE to accept level of exposure above low level, there must be “definitive and compelling evidence” to show that post 1986 DOE work had “consistent, unprotected contact with asbestos or ACM”  Evidence includes: IH monitoring, incident reports, documented abatement breaches, testimony or affidavits, or position descriptions.  </vt:lpstr>
      <vt:lpstr>                          </vt:lpstr>
      <vt:lpstr>“Any findings of exposure, including infrequent, incidental exposure, require review of a physician to opine on the possibility of causation. This is necessary as even minimal exposure to some toxins may have a significant “aggravating or contributing” relationship to the diagnosed illness.”</vt:lpstr>
      <vt:lpstr>              Summary  1. No presumptions on pre-1986 asbestos exposure  2. Post 1986, assume asbestos exposure was below accepted standard, except for List A workers  3. For List A workers, 1986-1995 work, assume potential asbestos exposure “likely” at low levels.    </vt:lpstr>
      <vt:lpstr>                  Summary  3. For List A workers, 1986-1995 work, assume      potential asbestos exposure “likely” at low levels.  4. To show greater than low level asbestos exposure      in post-1986 DOE work , need “definitive and      compelling evidence” to show that had “consistent,      unprotected contact with asbestos or ACM”    </vt:lpstr>
      <vt:lpstr>              Summary  5. If evidence of #4, screening referral to industrial      hygienist.  6. Any finding of exposure requires physician      review.  </vt:lpstr>
      <vt:lpstr>              Issues  1. No pre-1986 presumptions 2. List A work between 1986 and 1995:  “likely      low exposure” is not evidence-based. 3. Designation of List A 1986-1995 work as      involving “likely low” exposure does not      facilitate decision-making.    </vt:lpstr>
      <vt:lpstr>              Issues  4. CE has to judge whether submitted evidence      meets a vague threshold for IH referral:            “consistent, unprotected contact                      with asbestos or ACM”  5. Exposure-based CE decision-making is      contradicted by stated basis for physician      review.     </vt:lpstr>
      <vt:lpstr>                  Possible remedies for claims of ARDs  1. Amend List A  2. Presume List A DOE workers who worked      prior to the late 1980’s  had significant exposure     to asbestos exposure, which contributed the      to the claimed ARD.  3. For all other claims, have industrial hygienist      and/or OM physician review exposure evidence      and decide on significance of exposure. .       </vt:lpstr>
      <vt:lpstr>              Possible remedies for claims of ARDs   4. Consider including exposure duration and      latency minimums in presumptions.  5. Specify terms of review for claimants who do      not meet presumptions.       </vt:lpstr>
      <vt:lpstr>              </vt:lpstr>
      <vt:lpstr>              Asbestos and Ovarian Cancer  Exposure presumption:   250 days of significant asbestos exposure         (worked in a job title in List A),         i.e., 1 year prior to 1986, and   20 years latency period from first DOE          exposure to asbestos   Or diagnosis of asbestosis or mesothelioma   4.      </vt:lpstr>
      <vt:lpstr>              Asbestos and Ovarian Cancer   Claims which do not meet exposure  presumptions are referred for industrial hygiene  review.        </vt:lpstr>
      <vt:lpstr>              </vt:lpstr>
      <vt:lpstr>Surgeon General  Second hand smoke and lung cancer  (52 spousal studies, 25 workplace studies)                            RR= 1.20     Conclusion: “Exposure of adults to secondhand smoke … causes ….lung cancer.”</vt:lpstr>
    </vt:vector>
  </TitlesOfParts>
  <Company>CBNS - Queens College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Attribution of COPD to Occupational Exposures in DOE FWP</dc:title>
  <dc:creator>jf</dc:creator>
  <cp:lastModifiedBy>Rhoads, Carrie - OWCP</cp:lastModifiedBy>
  <cp:revision>210</cp:revision>
  <cp:lastPrinted>2016-10-11T13:57:30Z</cp:lastPrinted>
  <dcterms:created xsi:type="dcterms:W3CDTF">2011-05-06T16:39:16Z</dcterms:created>
  <dcterms:modified xsi:type="dcterms:W3CDTF">2016-10-19T12:11:49Z</dcterms:modified>
</cp:coreProperties>
</file>