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792" r:id="rId1"/>
  </p:sldMasterIdLst>
  <p:notesMasterIdLst>
    <p:notesMasterId r:id="rId12"/>
  </p:notesMasterIdLst>
  <p:sldIdLst>
    <p:sldId id="256" r:id="rId2"/>
    <p:sldId id="266" r:id="rId3"/>
    <p:sldId id="258" r:id="rId4"/>
    <p:sldId id="260" r:id="rId5"/>
    <p:sldId id="261" r:id="rId6"/>
    <p:sldId id="281" r:id="rId7"/>
    <p:sldId id="280" r:id="rId8"/>
    <p:sldId id="272" r:id="rId9"/>
    <p:sldId id="278" r:id="rId10"/>
    <p:sldId id="279" r:id="rId1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96" autoAdjust="0"/>
  </p:normalViewPr>
  <p:slideViewPr>
    <p:cSldViewPr>
      <p:cViewPr varScale="1">
        <p:scale>
          <a:sx n="66" d="100"/>
          <a:sy n="66" d="100"/>
        </p:scale>
        <p:origin x="-2628"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FE67F2-F873-48AC-AAF1-35D689622CB9}" type="datetimeFigureOut">
              <a:rPr lang="en-US" smtClean="0"/>
              <a:t>1/7/2012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807455-EEFB-4F6C-AB25-89CAE8D18182}" type="slidenum">
              <a:rPr lang="en-US" smtClean="0"/>
              <a:t>‹#›</a:t>
            </a:fld>
            <a:endParaRPr lang="en-US"/>
          </a:p>
        </p:txBody>
      </p:sp>
    </p:spTree>
    <p:extLst>
      <p:ext uri="{BB962C8B-B14F-4D97-AF65-F5344CB8AC3E}">
        <p14:creationId xmlns:p14="http://schemas.microsoft.com/office/powerpoint/2010/main" val="999392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6"/>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FA1BCE-5756-4D32-B5E9-17E29F085F6B}" type="datetimeFigureOut">
              <a:rPr lang="en-US" smtClean="0"/>
              <a:t>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2991918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A1BCE-5756-4D32-B5E9-17E29F085F6B}" type="datetimeFigureOut">
              <a:rPr lang="en-US" smtClean="0"/>
              <a:t>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160676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A1BCE-5756-4D32-B5E9-17E29F085F6B}" type="datetimeFigureOut">
              <a:rPr lang="en-US" smtClean="0"/>
              <a:t>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2355326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A1BCE-5756-4D32-B5E9-17E29F085F6B}" type="datetimeFigureOut">
              <a:rPr lang="en-US" smtClean="0"/>
              <a:t>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2269867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6"/>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FA1BCE-5756-4D32-B5E9-17E29F085F6B}" type="datetimeFigureOut">
              <a:rPr lang="en-US" smtClean="0"/>
              <a:t>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1983726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2"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FA1BCE-5756-4D32-B5E9-17E29F085F6B}" type="datetimeFigureOut">
              <a:rPr lang="en-US" smtClean="0"/>
              <a:t>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1886236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5"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5"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FA1BCE-5756-4D32-B5E9-17E29F085F6B}" type="datetimeFigureOut">
              <a:rPr lang="en-US" smtClean="0"/>
              <a:t>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2802997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FA1BCE-5756-4D32-B5E9-17E29F085F6B}" type="datetimeFigureOut">
              <a:rPr lang="en-US" smtClean="0"/>
              <a:t>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3885434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FA1BCE-5756-4D32-B5E9-17E29F085F6B}" type="datetimeFigureOut">
              <a:rPr lang="en-US" smtClean="0"/>
              <a:t>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3051953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6"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93" y="364072"/>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6" y="1913472"/>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FA1BCE-5756-4D32-B5E9-17E29F085F6B}" type="datetimeFigureOut">
              <a:rPr lang="en-US" smtClean="0"/>
              <a:t>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334368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FA1BCE-5756-4D32-B5E9-17E29F085F6B}" type="datetimeFigureOut">
              <a:rPr lang="en-US" smtClean="0"/>
              <a:t>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C1AED-2588-44C9-8C2D-33BCE94573E9}" type="slidenum">
              <a:rPr lang="en-US" smtClean="0"/>
              <a:t>‹#›</a:t>
            </a:fld>
            <a:endParaRPr lang="en-US"/>
          </a:p>
        </p:txBody>
      </p:sp>
    </p:spTree>
    <p:extLst>
      <p:ext uri="{BB962C8B-B14F-4D97-AF65-F5344CB8AC3E}">
        <p14:creationId xmlns:p14="http://schemas.microsoft.com/office/powerpoint/2010/main" val="1804746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7"/>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42"/>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FFA1BCE-5756-4D32-B5E9-17E29F085F6B}" type="datetimeFigureOut">
              <a:rPr lang="en-US" smtClean="0"/>
              <a:t>1/7/2012</a:t>
            </a:fld>
            <a:endParaRPr lang="en-US"/>
          </a:p>
        </p:txBody>
      </p:sp>
      <p:sp>
        <p:nvSpPr>
          <p:cNvPr id="5" name="Footer Placeholder 4"/>
          <p:cNvSpPr>
            <a:spLocks noGrp="1"/>
          </p:cNvSpPr>
          <p:nvPr>
            <p:ph type="ftr" sz="quarter" idx="3"/>
          </p:nvPr>
        </p:nvSpPr>
        <p:spPr>
          <a:xfrm>
            <a:off x="2343150" y="8475142"/>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42"/>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4DC1AED-2588-44C9-8C2D-33BCE94573E9}" type="slidenum">
              <a:rPr lang="en-US" smtClean="0"/>
              <a:t>‹#›</a:t>
            </a:fld>
            <a:endParaRPr lang="en-US"/>
          </a:p>
        </p:txBody>
      </p:sp>
    </p:spTree>
    <p:extLst>
      <p:ext uri="{BB962C8B-B14F-4D97-AF65-F5344CB8AC3E}">
        <p14:creationId xmlns:p14="http://schemas.microsoft.com/office/powerpoint/2010/main" val="343907333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ownload.nap.edu/catalog.php?record_id=13059"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em.dol.gov/Dis.cf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monographs.iarc.fr/ENG/Monographs/vol87/mono87-7.pdf"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mtClean="0"/>
              <a:t>Alliance of Nuclear Worker Advocacy Groups</a:t>
            </a:r>
            <a:br>
              <a:rPr lang="en-US" smtClean="0"/>
            </a:b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 </a:t>
            </a:r>
          </a:p>
          <a:p>
            <a:r>
              <a:rPr lang="en-US" dirty="0" smtClean="0"/>
              <a:t>Presentation to National Academy of Sciences Institute of Medicine</a:t>
            </a:r>
          </a:p>
          <a:p>
            <a:r>
              <a:rPr lang="en-US" dirty="0" smtClean="0"/>
              <a:t>January 23, 2012</a:t>
            </a:r>
          </a:p>
          <a:p>
            <a:endParaRPr lang="en-US" dirty="0" smtClean="0"/>
          </a:p>
          <a:p>
            <a:endParaRPr lang="en-US" dirty="0"/>
          </a:p>
        </p:txBody>
      </p:sp>
    </p:spTree>
    <p:extLst>
      <p:ext uri="{BB962C8B-B14F-4D97-AF65-F5344CB8AC3E}">
        <p14:creationId xmlns:p14="http://schemas.microsoft.com/office/powerpoint/2010/main" val="2189107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
            <a:ext cx="5638800" cy="661719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endParaRPr lang="en-US" sz="1600" dirty="0" smtClean="0"/>
          </a:p>
          <a:p>
            <a:pPr algn="ctr"/>
            <a:r>
              <a:rPr lang="en-US" sz="2000" b="1" dirty="0" smtClean="0"/>
              <a:t>Why </a:t>
            </a:r>
            <a:r>
              <a:rPr lang="en-US" sz="2000" b="1" dirty="0" err="1" smtClean="0"/>
              <a:t>Haz</a:t>
            </a:r>
            <a:r>
              <a:rPr lang="en-US" sz="2000" b="1" dirty="0" smtClean="0"/>
              <a:t>-Map is inappropriate to use for EEOICPA</a:t>
            </a:r>
            <a:endParaRPr lang="en-US" sz="2000" b="1" dirty="0"/>
          </a:p>
          <a:p>
            <a:endParaRPr lang="en-US" sz="2000" b="1" dirty="0" smtClean="0"/>
          </a:p>
          <a:p>
            <a:endParaRPr lang="en-US" sz="1600" dirty="0"/>
          </a:p>
          <a:p>
            <a:endParaRPr lang="en-US" sz="1600" dirty="0" smtClean="0"/>
          </a:p>
          <a:p>
            <a:r>
              <a:rPr lang="en-US" sz="1600" dirty="0" smtClean="0"/>
              <a:t>1 </a:t>
            </a:r>
            <a:r>
              <a:rPr lang="en-US" sz="1600" dirty="0"/>
              <a:t>- </a:t>
            </a:r>
            <a:r>
              <a:rPr lang="en-US" sz="1600" dirty="0" smtClean="0"/>
              <a:t>For </a:t>
            </a:r>
            <a:r>
              <a:rPr lang="en-US" sz="1600" dirty="0"/>
              <a:t>a toxicologist </a:t>
            </a:r>
            <a:r>
              <a:rPr lang="en-US" sz="1600" dirty="0" smtClean="0"/>
              <a:t>– </a:t>
            </a:r>
            <a:r>
              <a:rPr lang="en-US" sz="1600" dirty="0" err="1" smtClean="0"/>
              <a:t>Haz</a:t>
            </a:r>
            <a:r>
              <a:rPr lang="en-US" sz="1600" dirty="0" smtClean="0"/>
              <a:t>-Map </a:t>
            </a:r>
            <a:r>
              <a:rPr lang="en-US" sz="1600" dirty="0"/>
              <a:t>has no </a:t>
            </a:r>
            <a:r>
              <a:rPr lang="en-US" sz="1600" dirty="0" smtClean="0"/>
              <a:t>value. Animal </a:t>
            </a:r>
            <a:r>
              <a:rPr lang="en-US" sz="1600" dirty="0"/>
              <a:t>studies are not considered.</a:t>
            </a:r>
          </a:p>
          <a:p>
            <a:endParaRPr lang="en-US" sz="1600" dirty="0"/>
          </a:p>
          <a:p>
            <a:r>
              <a:rPr lang="en-US" sz="1600" dirty="0"/>
              <a:t>2 - </a:t>
            </a:r>
            <a:r>
              <a:rPr lang="en-US" sz="1600" dirty="0" smtClean="0"/>
              <a:t>For </a:t>
            </a:r>
            <a:r>
              <a:rPr lang="en-US" sz="1600" dirty="0"/>
              <a:t>an epidemiologist </a:t>
            </a:r>
            <a:r>
              <a:rPr lang="en-US" sz="1600" dirty="0" smtClean="0"/>
              <a:t>– </a:t>
            </a:r>
            <a:r>
              <a:rPr lang="en-US" sz="1600" dirty="0" err="1" smtClean="0"/>
              <a:t>Haz</a:t>
            </a:r>
            <a:r>
              <a:rPr lang="en-US" sz="1600" dirty="0" smtClean="0"/>
              <a:t>-Map has no value.  It is </a:t>
            </a:r>
            <a:r>
              <a:rPr lang="en-US" sz="1600" dirty="0"/>
              <a:t>too selective (only depends on causation), not sensitive </a:t>
            </a:r>
            <a:r>
              <a:rPr lang="en-US" sz="1600" dirty="0" smtClean="0"/>
              <a:t>enough to contributing or aggravating a disease.</a:t>
            </a:r>
            <a:endParaRPr lang="en-US" sz="1600" dirty="0"/>
          </a:p>
          <a:p>
            <a:endParaRPr lang="en-US" sz="1600" dirty="0"/>
          </a:p>
          <a:p>
            <a:r>
              <a:rPr lang="en-US" sz="1600" dirty="0"/>
              <a:t>3 - </a:t>
            </a:r>
            <a:r>
              <a:rPr lang="en-US" sz="1600" dirty="0" smtClean="0"/>
              <a:t>For </a:t>
            </a:r>
            <a:r>
              <a:rPr lang="en-US" sz="1600" dirty="0"/>
              <a:t>an evidence-based review </a:t>
            </a:r>
            <a:r>
              <a:rPr lang="en-US" sz="1600" dirty="0" smtClean="0"/>
              <a:t>– </a:t>
            </a:r>
            <a:r>
              <a:rPr lang="en-US" sz="1600" dirty="0" err="1" smtClean="0"/>
              <a:t>Haz</a:t>
            </a:r>
            <a:r>
              <a:rPr lang="en-US" sz="1600" dirty="0" smtClean="0"/>
              <a:t>-map  does not </a:t>
            </a:r>
            <a:r>
              <a:rPr lang="en-US" sz="1600" dirty="0"/>
              <a:t>follow the established rules of weighing evidence as outlined by IOM, </a:t>
            </a:r>
            <a:r>
              <a:rPr lang="en-US" sz="1600" dirty="0">
                <a:hlinkClick r:id="rId2"/>
              </a:rPr>
              <a:t>https://</a:t>
            </a:r>
            <a:r>
              <a:rPr lang="en-US" sz="1600" dirty="0" smtClean="0">
                <a:hlinkClick r:id="rId2"/>
              </a:rPr>
              <a:t>download.nap.edu/catalog.php?record_id=13059</a:t>
            </a:r>
            <a:r>
              <a:rPr lang="en-US" sz="1600" dirty="0" smtClean="0"/>
              <a:t>; there is no </a:t>
            </a:r>
            <a:r>
              <a:rPr lang="en-US" sz="1600" dirty="0"/>
              <a:t>protocol, no peer review, no grading of evidence or grading of conclusion</a:t>
            </a:r>
          </a:p>
          <a:p>
            <a:endParaRPr lang="en-US" sz="1600" dirty="0"/>
          </a:p>
          <a:p>
            <a:r>
              <a:rPr lang="en-US" sz="1600" dirty="0"/>
              <a:t>4 - </a:t>
            </a:r>
            <a:r>
              <a:rPr lang="en-US" sz="1600" dirty="0" smtClean="0"/>
              <a:t>For </a:t>
            </a:r>
            <a:r>
              <a:rPr lang="en-US" sz="1600" dirty="0"/>
              <a:t>an </a:t>
            </a:r>
            <a:r>
              <a:rPr lang="en-US" sz="1600" dirty="0" smtClean="0"/>
              <a:t>occupational physician – </a:t>
            </a:r>
            <a:r>
              <a:rPr lang="en-US" sz="1600" dirty="0" err="1" smtClean="0"/>
              <a:t>Haz</a:t>
            </a:r>
            <a:r>
              <a:rPr lang="en-US" sz="1600" dirty="0" smtClean="0"/>
              <a:t>-Map does not </a:t>
            </a:r>
            <a:r>
              <a:rPr lang="en-US" sz="1600" dirty="0"/>
              <a:t>include combinations of chemical exposure, nor does it consider the pre-existing risk of </a:t>
            </a:r>
            <a:r>
              <a:rPr lang="en-US" sz="1600" dirty="0" smtClean="0"/>
              <a:t>exposure </a:t>
            </a:r>
            <a:r>
              <a:rPr lang="en-US" sz="1600" dirty="0"/>
              <a:t>to </a:t>
            </a:r>
            <a:r>
              <a:rPr lang="en-US" sz="1600" dirty="0" smtClean="0"/>
              <a:t>ionizing radiation </a:t>
            </a:r>
            <a:r>
              <a:rPr lang="en-US" sz="1600" dirty="0"/>
              <a:t>or pre-existing medical conditions.</a:t>
            </a:r>
          </a:p>
          <a:p>
            <a:endParaRPr lang="en-US" sz="1600" dirty="0"/>
          </a:p>
          <a:p>
            <a:r>
              <a:rPr lang="en-US" sz="1600" dirty="0"/>
              <a:t>5 </a:t>
            </a:r>
            <a:r>
              <a:rPr lang="en-US" sz="1600" dirty="0" smtClean="0"/>
              <a:t>– For the </a:t>
            </a:r>
            <a:r>
              <a:rPr lang="en-US" sz="1600" dirty="0"/>
              <a:t>program </a:t>
            </a:r>
            <a:r>
              <a:rPr lang="en-US" sz="1600" dirty="0" smtClean="0"/>
              <a:t>– </a:t>
            </a:r>
            <a:r>
              <a:rPr lang="en-US" sz="1600" dirty="0" err="1" smtClean="0"/>
              <a:t>Haz</a:t>
            </a:r>
            <a:r>
              <a:rPr lang="en-US" sz="1600" dirty="0" smtClean="0"/>
              <a:t>-Map disposes </a:t>
            </a:r>
            <a:r>
              <a:rPr lang="en-US" sz="1600" dirty="0"/>
              <a:t>of too many cases that may have merit because only an expert can judge merit of these very complex cases. </a:t>
            </a:r>
          </a:p>
        </p:txBody>
      </p:sp>
    </p:spTree>
    <p:extLst>
      <p:ext uri="{BB962C8B-B14F-4D97-AF65-F5344CB8AC3E}">
        <p14:creationId xmlns:p14="http://schemas.microsoft.com/office/powerpoint/2010/main" val="1775850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42900" y="1524001"/>
            <a:ext cx="6172200" cy="6644224"/>
          </a:xfrm>
        </p:spPr>
        <p:txBody>
          <a:bodyPr>
            <a:noAutofit/>
          </a:bodyPr>
          <a:lstStyle/>
          <a:p>
            <a:pPr marL="0" indent="0">
              <a:buNone/>
            </a:pPr>
            <a:r>
              <a:rPr lang="en-US" sz="1200" dirty="0" smtClean="0"/>
              <a:t>Develop a matrix of toxic substances (DOE workers were known to have had exposures</a:t>
            </a:r>
          </a:p>
          <a:p>
            <a:pPr marL="0" indent="0">
              <a:buNone/>
            </a:pPr>
            <a:r>
              <a:rPr lang="en-US" sz="1200" dirty="0" smtClean="0"/>
              <a:t>to) and all the diseases and /or conditions these toxins were known to aggravate,</a:t>
            </a:r>
          </a:p>
          <a:p>
            <a:pPr marL="0" indent="0">
              <a:buNone/>
            </a:pPr>
            <a:r>
              <a:rPr lang="en-US" sz="1200" dirty="0" smtClean="0"/>
              <a:t>contribute to or cause. Verification of these toxic substances on site should be developed</a:t>
            </a:r>
          </a:p>
          <a:p>
            <a:pPr marL="0" indent="0">
              <a:buNone/>
            </a:pPr>
            <a:r>
              <a:rPr lang="en-US" sz="1200" dirty="0" smtClean="0"/>
              <a:t>through the occupational histories already submitted by claimants or by DOE's</a:t>
            </a:r>
          </a:p>
          <a:p>
            <a:pPr marL="0" indent="0">
              <a:buNone/>
            </a:pPr>
            <a:r>
              <a:rPr lang="en-US" sz="1200" dirty="0" smtClean="0"/>
              <a:t>contribution to the claim, or by other means such as purchase orders for these toxins,</a:t>
            </a:r>
          </a:p>
          <a:p>
            <a:pPr marL="0" indent="0">
              <a:buNone/>
            </a:pPr>
            <a:r>
              <a:rPr lang="en-US" sz="1200" dirty="0" smtClean="0"/>
              <a:t>DOE “Tiger Team Reports”, and DOE Independent Investigation Health and Safety</a:t>
            </a:r>
          </a:p>
          <a:p>
            <a:pPr marL="0" indent="0">
              <a:buNone/>
            </a:pPr>
            <a:r>
              <a:rPr lang="en-US" sz="1200" dirty="0" smtClean="0"/>
              <a:t>Reports, all other federal and state monitoring agencies.</a:t>
            </a:r>
          </a:p>
          <a:p>
            <a:pPr marL="0" indent="0">
              <a:buNone/>
            </a:pPr>
            <a:endParaRPr lang="en-US" sz="1200" dirty="0" smtClean="0"/>
          </a:p>
          <a:p>
            <a:pPr marL="0" indent="0">
              <a:buNone/>
            </a:pPr>
            <a:r>
              <a:rPr lang="en-US" sz="1200" dirty="0" smtClean="0"/>
              <a:t>A disease list should use the MSDS of each toxic substance, medical literature, federal</a:t>
            </a:r>
          </a:p>
          <a:p>
            <a:pPr marL="0" indent="0">
              <a:buNone/>
            </a:pPr>
            <a:r>
              <a:rPr lang="en-US" sz="1200" dirty="0" smtClean="0"/>
              <a:t>monitoring agency reports and any other credible source of information. If an agency or</a:t>
            </a:r>
          </a:p>
          <a:p>
            <a:pPr marL="0" indent="0">
              <a:buNone/>
            </a:pPr>
            <a:r>
              <a:rPr lang="en-US" sz="1200" dirty="0" smtClean="0"/>
              <a:t>credible medical study shows that a toxic exposure aggravated, contributed to or caused</a:t>
            </a:r>
          </a:p>
          <a:p>
            <a:pPr marL="0" indent="0">
              <a:buNone/>
            </a:pPr>
            <a:r>
              <a:rPr lang="en-US" sz="1200" dirty="0" smtClean="0"/>
              <a:t>a disease it needs to be listed in the matrix. Waiting for a consensus between agencies or</a:t>
            </a:r>
          </a:p>
          <a:p>
            <a:pPr marL="0" indent="0">
              <a:buNone/>
            </a:pPr>
            <a:r>
              <a:rPr lang="en-US" sz="1200" dirty="0" smtClean="0"/>
              <a:t>the medical community will conflict with Congressional intent for timely compensation.</a:t>
            </a:r>
          </a:p>
          <a:p>
            <a:pPr marL="0" indent="0">
              <a:buNone/>
            </a:pPr>
            <a:r>
              <a:rPr lang="en-US" sz="1200" dirty="0" smtClean="0"/>
              <a:t>Each toxic substance should be listed with the maximum exposure effects, as monitoring</a:t>
            </a:r>
          </a:p>
          <a:p>
            <a:pPr marL="0" indent="0">
              <a:buNone/>
            </a:pPr>
            <a:r>
              <a:rPr lang="en-US" sz="1200" dirty="0" smtClean="0"/>
              <a:t>these substances was either limited or non-existent. Many of these substances have</a:t>
            </a:r>
          </a:p>
          <a:p>
            <a:pPr marL="0" indent="0">
              <a:buNone/>
            </a:pPr>
            <a:r>
              <a:rPr lang="en-US" sz="1200" dirty="0" smtClean="0"/>
              <a:t>since been banned from the work place, due to their dangerous health effects. MSDS</a:t>
            </a:r>
          </a:p>
          <a:p>
            <a:pPr marL="0" indent="0">
              <a:buNone/>
            </a:pPr>
            <a:r>
              <a:rPr lang="en-US" sz="1200" dirty="0" smtClean="0"/>
              <a:t>recommendations were not always followed. For example, TCE (trichloroethylene),</a:t>
            </a:r>
          </a:p>
          <a:p>
            <a:pPr marL="0" indent="0">
              <a:buNone/>
            </a:pPr>
            <a:r>
              <a:rPr lang="en-US" sz="1200" dirty="0" smtClean="0"/>
              <a:t>now banned was recommended as a coolant for machine tooling and diluted according to</a:t>
            </a:r>
          </a:p>
          <a:p>
            <a:pPr marL="0" indent="0">
              <a:buNone/>
            </a:pPr>
            <a:r>
              <a:rPr lang="en-US" sz="1200" dirty="0" smtClean="0"/>
              <a:t>MSDS. However, it was often used undiluted to degrease parts. Consequently, assuming</a:t>
            </a:r>
          </a:p>
          <a:p>
            <a:pPr marL="0" indent="0">
              <a:buNone/>
            </a:pPr>
            <a:r>
              <a:rPr lang="en-US" sz="1200" dirty="0" smtClean="0"/>
              <a:t>maximum concentration will be claimant friendly.</a:t>
            </a:r>
          </a:p>
          <a:p>
            <a:pPr marL="0" indent="0">
              <a:buNone/>
            </a:pPr>
            <a:endParaRPr lang="en-US" sz="1200" dirty="0" smtClean="0"/>
          </a:p>
          <a:p>
            <a:pPr marL="0" indent="0">
              <a:buNone/>
            </a:pPr>
            <a:r>
              <a:rPr lang="en-US" sz="1200" dirty="0" smtClean="0"/>
              <a:t>EEOICPA has adopted the policy that each worker at a facility where beryllium was</a:t>
            </a:r>
          </a:p>
          <a:p>
            <a:pPr marL="0" indent="0">
              <a:buNone/>
            </a:pPr>
            <a:r>
              <a:rPr lang="en-US" sz="1200" dirty="0" smtClean="0"/>
              <a:t>present had the potential of exposure because of dust, vapor or liquid dispersion. This</a:t>
            </a:r>
          </a:p>
          <a:p>
            <a:pPr marL="0" indent="0">
              <a:buNone/>
            </a:pPr>
            <a:r>
              <a:rPr lang="en-US" sz="1200" dirty="0" smtClean="0"/>
              <a:t>policy was developed because office workers, etc. have been diagnosed with Chronic</a:t>
            </a:r>
          </a:p>
          <a:p>
            <a:pPr marL="0" indent="0">
              <a:buNone/>
            </a:pPr>
            <a:r>
              <a:rPr lang="en-US" sz="1200" dirty="0" smtClean="0"/>
              <a:t>Beryllium Disease, in addition to the trades that worked with the metal. It has therefore</a:t>
            </a:r>
          </a:p>
          <a:p>
            <a:pPr marL="0" indent="0">
              <a:buNone/>
            </a:pPr>
            <a:r>
              <a:rPr lang="en-US" sz="1200" dirty="0" smtClean="0"/>
              <a:t>been assumed that winds and water supplies as well as workers carrying the beryllium on</a:t>
            </a:r>
          </a:p>
          <a:p>
            <a:pPr marL="0" indent="0">
              <a:buNone/>
            </a:pPr>
            <a:r>
              <a:rPr lang="en-US" sz="1200" dirty="0" smtClean="0"/>
              <a:t>the clothes and in their hair exposed the entire facility. The same policy should be used to</a:t>
            </a:r>
          </a:p>
          <a:p>
            <a:pPr marL="0" indent="0">
              <a:buNone/>
            </a:pPr>
            <a:r>
              <a:rPr lang="en-US" sz="1200" dirty="0" smtClean="0"/>
              <a:t>assume that all workers had the potential exposure to other toxins.</a:t>
            </a:r>
          </a:p>
          <a:p>
            <a:pPr marL="0" indent="0">
              <a:buNone/>
            </a:pPr>
            <a:endParaRPr lang="en-US" sz="1200" dirty="0" smtClean="0"/>
          </a:p>
          <a:p>
            <a:pPr marL="0" indent="0">
              <a:buNone/>
            </a:pPr>
            <a:r>
              <a:rPr lang="en-US" sz="1200" dirty="0" smtClean="0"/>
              <a:t>Anything less than an all inclusive matrix applied by well trained claims examiners</a:t>
            </a:r>
          </a:p>
          <a:p>
            <a:pPr marL="0" indent="0">
              <a:buNone/>
            </a:pPr>
            <a:r>
              <a:rPr lang="en-US" sz="1200" dirty="0" smtClean="0"/>
              <a:t>familiar with using such a matrix would not comply with the Department of Labor’s</a:t>
            </a:r>
          </a:p>
          <a:p>
            <a:pPr marL="0" indent="0">
              <a:buNone/>
            </a:pPr>
            <a:r>
              <a:rPr lang="en-US" sz="1200" dirty="0" smtClean="0"/>
              <a:t>intent for this to be a claimant-friendly program.</a:t>
            </a:r>
            <a:endParaRPr lang="en-US" sz="1200" dirty="0"/>
          </a:p>
        </p:txBody>
      </p:sp>
      <p:sp>
        <p:nvSpPr>
          <p:cNvPr id="6" name="Title 5"/>
          <p:cNvSpPr>
            <a:spLocks noGrp="1"/>
          </p:cNvSpPr>
          <p:nvPr>
            <p:ph type="title"/>
          </p:nvPr>
        </p:nvSpPr>
        <p:spPr>
          <a:xfrm>
            <a:off x="342900" y="366184"/>
            <a:ext cx="6172200" cy="700616"/>
          </a:xfrm>
        </p:spPr>
        <p:txBody>
          <a:bodyPr>
            <a:normAutofit/>
          </a:bodyPr>
          <a:lstStyle/>
          <a:p>
            <a:r>
              <a:rPr lang="en-US" sz="2400" dirty="0" smtClean="0"/>
              <a:t>ANWAG’S </a:t>
            </a:r>
            <a:r>
              <a:rPr lang="en-US" sz="2400" dirty="0" smtClean="0"/>
              <a:t>COMMENT ON INTERIM FINAL RULES</a:t>
            </a:r>
            <a:endParaRPr lang="en-US" sz="2400" dirty="0"/>
          </a:p>
        </p:txBody>
      </p:sp>
    </p:spTree>
    <p:extLst>
      <p:ext uri="{BB962C8B-B14F-4D97-AF65-F5344CB8AC3E}">
        <p14:creationId xmlns:p14="http://schemas.microsoft.com/office/powerpoint/2010/main" val="2591968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the law says</a:t>
            </a:r>
            <a:endParaRPr lang="en-US" dirty="0"/>
          </a:p>
        </p:txBody>
      </p:sp>
      <p:sp>
        <p:nvSpPr>
          <p:cNvPr id="5" name="Content Placeholder 4"/>
          <p:cNvSpPr>
            <a:spLocks noGrp="1"/>
          </p:cNvSpPr>
          <p:nvPr>
            <p:ph idx="1"/>
          </p:nvPr>
        </p:nvSpPr>
        <p:spPr/>
        <p:txBody>
          <a:bodyPr>
            <a:normAutofit/>
          </a:bodyPr>
          <a:lstStyle/>
          <a:p>
            <a:r>
              <a:rPr lang="en-US" sz="1800" b="1" dirty="0"/>
              <a:t>§ 7385s-4. Determinations </a:t>
            </a:r>
            <a:r>
              <a:rPr lang="en-US" sz="1800" b="1" dirty="0" smtClean="0"/>
              <a:t>regarding contraction </a:t>
            </a:r>
            <a:r>
              <a:rPr lang="en-US" sz="2000" b="1" dirty="0"/>
              <a:t>of covered </a:t>
            </a:r>
            <a:r>
              <a:rPr lang="en-US" sz="2000" b="1" dirty="0" smtClean="0"/>
              <a:t>illnesses</a:t>
            </a:r>
            <a:endParaRPr lang="en-US" sz="2000" b="1" dirty="0"/>
          </a:p>
          <a:p>
            <a:pPr marL="400050" lvl="1" indent="0">
              <a:buNone/>
            </a:pPr>
            <a:r>
              <a:rPr lang="en-US" sz="1600" dirty="0"/>
              <a:t/>
            </a:r>
            <a:br>
              <a:rPr lang="en-US" sz="1600" dirty="0"/>
            </a:br>
            <a:r>
              <a:rPr lang="en-US" sz="1600" dirty="0"/>
              <a:t>(c) OTHER CASES.—(1) In any other case, a Department of Energy contractor employee shall be determined for purposes of this part to have contracted a covered illness through exposure at a Department of Energy facility if—</a:t>
            </a:r>
          </a:p>
          <a:p>
            <a:pPr marL="800100" lvl="2" indent="0">
              <a:buNone/>
            </a:pPr>
            <a:r>
              <a:rPr lang="en-US" sz="1600" dirty="0"/>
              <a:t/>
            </a:r>
            <a:br>
              <a:rPr lang="en-US" sz="1600" dirty="0"/>
            </a:br>
            <a:r>
              <a:rPr lang="en-US" sz="1600" dirty="0" smtClean="0"/>
              <a:t>(</a:t>
            </a:r>
            <a:r>
              <a:rPr lang="en-US" sz="1600" dirty="0"/>
              <a:t>A) it is at least as likely as not that exposure to </a:t>
            </a:r>
            <a:r>
              <a:rPr lang="en-US" sz="1600" b="1" i="1" dirty="0"/>
              <a:t>a toxic substance at a </a:t>
            </a:r>
            <a:r>
              <a:rPr lang="en-US" sz="1600" b="1" i="1" dirty="0" smtClean="0"/>
              <a:t>Department </a:t>
            </a:r>
            <a:r>
              <a:rPr lang="en-US" sz="1600" b="1" i="1" dirty="0"/>
              <a:t>of Energy facility was a significant factor in aggravating, contributing to, or causing the illness; </a:t>
            </a:r>
            <a:r>
              <a:rPr lang="en-US" sz="1600" b="1" i="1" dirty="0" smtClean="0"/>
              <a:t>and</a:t>
            </a:r>
          </a:p>
          <a:p>
            <a:pPr marL="800100" lvl="2" indent="0">
              <a:buNone/>
            </a:pPr>
            <a:r>
              <a:rPr lang="en-US" sz="1600" dirty="0"/>
              <a:t/>
            </a:r>
            <a:br>
              <a:rPr lang="en-US" sz="1600" dirty="0"/>
            </a:br>
            <a:r>
              <a:rPr lang="en-US" sz="1600" dirty="0"/>
              <a:t>(B) it is at least as likely as not that the exposure to such toxic substance was related to employment at a Department of Energy facility.</a:t>
            </a:r>
          </a:p>
          <a:p>
            <a:pPr marL="914400" lvl="2" indent="0">
              <a:buNone/>
            </a:pPr>
            <a:r>
              <a:rPr lang="en-US" sz="1600" dirty="0"/>
              <a:t/>
            </a:r>
            <a:br>
              <a:rPr lang="en-US" sz="1600" dirty="0"/>
            </a:br>
            <a:endParaRPr lang="en-US" sz="1600" dirty="0"/>
          </a:p>
          <a:p>
            <a:pPr marL="0" indent="0">
              <a:buNone/>
            </a:pPr>
            <a:endParaRPr lang="en-US" sz="2000" dirty="0"/>
          </a:p>
        </p:txBody>
      </p:sp>
    </p:spTree>
    <p:extLst>
      <p:ext uri="{BB962C8B-B14F-4D97-AF65-F5344CB8AC3E}">
        <p14:creationId xmlns:p14="http://schemas.microsoft.com/office/powerpoint/2010/main" val="2795905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10885"/>
            <a:ext cx="6743700" cy="1007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908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654042009"/>
              </p:ext>
            </p:extLst>
          </p:nvPr>
        </p:nvGraphicFramePr>
        <p:xfrm>
          <a:off x="342900" y="4000024"/>
          <a:ext cx="6172200" cy="960124"/>
        </p:xfrm>
        <a:graphic>
          <a:graphicData uri="http://schemas.openxmlformats.org/drawingml/2006/table">
            <a:tbl>
              <a:tblPr/>
              <a:tblGrid>
                <a:gridCol w="6172200"/>
              </a:tblGrid>
              <a:tr h="474981">
                <a:tc>
                  <a:txBody>
                    <a:bodyPr/>
                    <a:lstStyle/>
                    <a:p>
                      <a:endParaRPr lang="en-US" sz="1900" dirty="0"/>
                    </a:p>
                  </a:txBody>
                  <a:tcPr marL="95250" marR="95250" marT="95251" marB="95251">
                    <a:lnL>
                      <a:noFill/>
                    </a:lnL>
                    <a:lnR>
                      <a:noFill/>
                    </a:lnR>
                    <a:lnT>
                      <a:noFill/>
                    </a:lnT>
                    <a:lnB>
                      <a:noFill/>
                    </a:lnB>
                  </a:tcPr>
                </a:tc>
              </a:tr>
              <a:tr h="474981">
                <a:tc>
                  <a:txBody>
                    <a:bodyPr/>
                    <a:lstStyle/>
                    <a:p>
                      <a:endParaRPr lang="en-US" sz="1900" dirty="0"/>
                    </a:p>
                  </a:txBody>
                  <a:tcPr marL="95250" marR="95250" marT="95251" marB="95251">
                    <a:lnL>
                      <a:noFill/>
                    </a:lnL>
                    <a:lnR>
                      <a:noFill/>
                    </a:lnR>
                    <a:lnT>
                      <a:noFill/>
                    </a:lnT>
                    <a:lnB>
                      <a:noFill/>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643661472"/>
              </p:ext>
            </p:extLst>
          </p:nvPr>
        </p:nvGraphicFramePr>
        <p:xfrm>
          <a:off x="342900" y="3230404"/>
          <a:ext cx="6172200" cy="579120"/>
        </p:xfrm>
        <a:graphic>
          <a:graphicData uri="http://schemas.openxmlformats.org/drawingml/2006/table">
            <a:tbl>
              <a:tblPr/>
              <a:tblGrid>
                <a:gridCol w="6172200"/>
              </a:tblGrid>
              <a:tr h="568960">
                <a:tc>
                  <a:txBody>
                    <a:bodyPr/>
                    <a:lstStyle/>
                    <a:p>
                      <a:r>
                        <a:rPr lang="en-US" sz="1900" dirty="0"/>
                        <a:t/>
                      </a:r>
                      <a:br>
                        <a:rPr lang="en-US" sz="1900" dirty="0"/>
                      </a:br>
                      <a:endParaRPr lang="en-US" sz="1900" dirty="0"/>
                    </a:p>
                  </a:txBody>
                  <a:tcPr marL="0" marR="0" marT="0" marB="0">
                    <a:lnL>
                      <a:noFill/>
                    </a:lnL>
                    <a:lnR>
                      <a:noFill/>
                    </a:lnR>
                    <a:lnT>
                      <a:noFill/>
                    </a:lnT>
                    <a:lnB>
                      <a:noFill/>
                    </a:lnB>
                  </a:tcPr>
                </a:tc>
              </a:tr>
            </a:tbl>
          </a:graphicData>
        </a:graphic>
      </p:graphicFrame>
      <p:graphicFrame>
        <p:nvGraphicFramePr>
          <p:cNvPr id="7" name="Table 6"/>
          <p:cNvGraphicFramePr>
            <a:graphicFrameLocks noGrp="1"/>
          </p:cNvGraphicFramePr>
          <p:nvPr/>
        </p:nvGraphicFramePr>
        <p:xfrm>
          <a:off x="2714625" y="2727484"/>
          <a:ext cx="1428750" cy="762000"/>
        </p:xfrm>
        <a:graphic>
          <a:graphicData uri="http://schemas.openxmlformats.org/drawingml/2006/table">
            <a:tbl>
              <a:tblPr/>
              <a:tblGrid>
                <a:gridCol w="1428750"/>
              </a:tblGrid>
              <a:tr h="375920">
                <a:tc>
                  <a:txBody>
                    <a:bodyPr/>
                    <a:lstStyle/>
                    <a:p>
                      <a:endParaRPr lang="en-US" sz="1900" dirty="0"/>
                    </a:p>
                  </a:txBody>
                  <a:tcPr anchor="ctr">
                    <a:lnL>
                      <a:noFill/>
                    </a:lnL>
                    <a:lnR>
                      <a:noFill/>
                    </a:lnR>
                    <a:lnT>
                      <a:noFill/>
                    </a:lnT>
                    <a:lnB>
                      <a:noFill/>
                    </a:lnB>
                  </a:tcPr>
                </a:tc>
              </a:tr>
              <a:tr h="375920">
                <a:tc>
                  <a:txBody>
                    <a:bodyPr/>
                    <a:lstStyle/>
                    <a:p>
                      <a:endParaRPr lang="en-US" sz="1900" dirty="0"/>
                    </a:p>
                  </a:txBody>
                  <a:tcPr anchor="ctr">
                    <a:lnL>
                      <a:noFill/>
                    </a:lnL>
                    <a:lnR>
                      <a:noFill/>
                    </a:lnR>
                    <a:lnT>
                      <a:noFill/>
                    </a:lnT>
                    <a:lnB>
                      <a:noFill/>
                    </a:lnB>
                  </a:tcPr>
                </a:tc>
              </a:tr>
            </a:tbl>
          </a:graphicData>
        </a:graphic>
      </p:graphicFrame>
      <p:sp>
        <p:nvSpPr>
          <p:cNvPr id="11" name="Rectangle 23"/>
          <p:cNvSpPr>
            <a:spLocks noChangeArrowheads="1"/>
          </p:cNvSpPr>
          <p:nvPr/>
        </p:nvSpPr>
        <p:spPr bwMode="auto">
          <a:xfrm>
            <a:off x="-1" y="1377569"/>
            <a:ext cx="6858001"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en-US" b="1" dirty="0">
                <a:latin typeface="Arial" charset="0"/>
                <a:cs typeface="Arial" charset="0"/>
                <a:hlinkClick r:id="rId2"/>
              </a:rPr>
              <a:t>http://</a:t>
            </a:r>
            <a:r>
              <a:rPr lang="en-US" b="1" dirty="0" smtClean="0">
                <a:latin typeface="Arial" charset="0"/>
                <a:cs typeface="Arial" charset="0"/>
                <a:hlinkClick r:id="rId2"/>
              </a:rPr>
              <a:t>www.sem.dol.gov/Dis.cfm</a:t>
            </a:r>
            <a:endParaRPr lang="en-US" b="1" dirty="0" smtClean="0">
              <a:latin typeface="Arial" charset="0"/>
              <a:cs typeface="Arial" charset="0"/>
            </a:endParaRPr>
          </a:p>
          <a:p>
            <a:pPr lvl="0" algn="ctr" fontAlgn="base">
              <a:spcBef>
                <a:spcPct val="0"/>
              </a:spcBef>
              <a:spcAft>
                <a:spcPct val="0"/>
              </a:spcAft>
            </a:pPr>
            <a:endParaRPr lang="en-US" b="1" dirty="0">
              <a:latin typeface="Arial" charset="0"/>
              <a:cs typeface="Arial" charset="0"/>
            </a:endParaRPr>
          </a:p>
          <a:p>
            <a:pPr lvl="0" algn="ctr" fontAlgn="base">
              <a:spcBef>
                <a:spcPct val="0"/>
              </a:spcBef>
              <a:spcAft>
                <a:spcPct val="0"/>
              </a:spcAft>
            </a:pPr>
            <a:endParaRPr lang="en-US" b="1" dirty="0">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charset="0"/>
                <a:cs typeface="Arial" charset="0"/>
              </a:rPr>
              <a:t>Stomach </a:t>
            </a:r>
            <a:r>
              <a:rPr kumimoji="0" lang="en-US" b="1" i="0" u="none" strike="noStrike" cap="none" normalizeH="0" baseline="0" dirty="0" smtClean="0">
                <a:ln>
                  <a:noFill/>
                </a:ln>
                <a:solidFill>
                  <a:schemeClr val="tx1"/>
                </a:solidFill>
                <a:effectLst/>
                <a:latin typeface="Arial" charset="0"/>
                <a:cs typeface="Arial" charset="0"/>
              </a:rPr>
              <a:t>cancer (also known as Cancer of stomach; Gastric cancer; Gastric neoplasms) </a:t>
            </a:r>
            <a:br>
              <a:rPr kumimoji="0" lang="en-US" b="1" i="0" u="none" strike="noStrike" cap="none" normalizeH="0" baseline="0" dirty="0" smtClean="0">
                <a:ln>
                  <a:noFill/>
                </a:ln>
                <a:solidFill>
                  <a:schemeClr val="tx1"/>
                </a:solidFill>
                <a:effectLst/>
                <a:latin typeface="Arial" charset="0"/>
                <a:cs typeface="Arial" charset="0"/>
              </a:rPr>
            </a:br>
            <a:r>
              <a:rPr kumimoji="0" lang="en-US" b="1" i="0" u="none" strike="noStrike" cap="none" normalizeH="0" baseline="0" dirty="0" smtClean="0">
                <a:ln>
                  <a:noFill/>
                </a:ln>
                <a:solidFill>
                  <a:schemeClr val="tx1"/>
                </a:solidFill>
                <a:effectLst/>
                <a:latin typeface="Arial" charset="0"/>
                <a:cs typeface="Arial" charset="0"/>
              </a:rPr>
              <a:t/>
            </a:r>
            <a:br>
              <a:rPr kumimoji="0" lang="en-US" b="1" i="0" u="none" strike="noStrike" cap="none" normalizeH="0" baseline="0" dirty="0" smtClean="0">
                <a:ln>
                  <a:noFill/>
                </a:ln>
                <a:solidFill>
                  <a:schemeClr val="tx1"/>
                </a:solidFill>
                <a:effectLst/>
                <a:latin typeface="Arial" charset="0"/>
                <a:cs typeface="Arial" charset="0"/>
              </a:rPr>
            </a:br>
            <a:r>
              <a:rPr kumimoji="0" lang="en-US" b="1" i="0" u="none" strike="noStrike" cap="none" normalizeH="0" baseline="0" dirty="0" smtClean="0">
                <a:ln>
                  <a:noFill/>
                </a:ln>
                <a:solidFill>
                  <a:schemeClr val="tx1"/>
                </a:solidFill>
                <a:effectLst/>
                <a:latin typeface="Arial" charset="0"/>
                <a:cs typeface="Arial" charset="0"/>
              </a:rPr>
              <a:t>Toxic substances with an established </a:t>
            </a:r>
            <a:r>
              <a:rPr kumimoji="0" lang="en-US" b="1" i="1" u="none" strike="noStrike" cap="none" normalizeH="0" baseline="0" dirty="0" smtClean="0">
                <a:ln>
                  <a:noFill/>
                </a:ln>
                <a:solidFill>
                  <a:schemeClr val="tx1"/>
                </a:solidFill>
                <a:effectLst/>
                <a:latin typeface="Arial" charset="0"/>
                <a:cs typeface="Arial" charset="0"/>
              </a:rPr>
              <a:t>causal</a:t>
            </a:r>
            <a:r>
              <a:rPr kumimoji="0" lang="en-US" b="1" i="0" u="none" strike="noStrike" cap="none" normalizeH="0" baseline="0" dirty="0" smtClean="0">
                <a:ln>
                  <a:noFill/>
                </a:ln>
                <a:solidFill>
                  <a:schemeClr val="tx1"/>
                </a:solidFill>
                <a:effectLst/>
                <a:latin typeface="Arial" charset="0"/>
                <a:cs typeface="Arial" charset="0"/>
              </a:rPr>
              <a:t> link to the diagnosed illness as accepted by NLM</a:t>
            </a:r>
            <a:br>
              <a:rPr kumimoji="0" lang="en-US" b="1" i="0" u="none" strike="noStrike" cap="none" normalizeH="0" baseline="0" dirty="0" smtClean="0">
                <a:ln>
                  <a:noFill/>
                </a:ln>
                <a:solidFill>
                  <a:schemeClr val="tx1"/>
                </a:solidFill>
                <a:effectLst/>
                <a:latin typeface="Arial" charset="0"/>
                <a:cs typeface="Arial" charset="0"/>
              </a:rPr>
            </a:br>
            <a:r>
              <a:rPr kumimoji="0" lang="en-US" b="1" i="1" u="none" strike="noStrike" cap="none" normalizeH="0" baseline="0" dirty="0" smtClean="0">
                <a:ln>
                  <a:noFill/>
                </a:ln>
                <a:solidFill>
                  <a:schemeClr val="tx1"/>
                </a:solidFill>
                <a:effectLst/>
                <a:latin typeface="Arial" charset="0"/>
                <a:cs typeface="Arial" charset="0"/>
              </a:rPr>
              <a:t>(Note: EEOICPA evaluates toxic substance exposure that was a significant factor in aggravating or contributing to employee illness or death and is done on a case-by-case basis.)</a:t>
            </a:r>
            <a:r>
              <a:rPr kumimoji="0" lang="en-US" b="1" i="0" u="none" strike="noStrike" cap="none" normalizeH="0" baseline="0" dirty="0" smtClean="0">
                <a:ln>
                  <a:noFill/>
                </a:ln>
                <a:solidFill>
                  <a:schemeClr val="tx1"/>
                </a:solidFill>
                <a:effectLst/>
                <a:latin typeface="Arial" charset="0"/>
                <a:cs typeface="Arial"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charset="0"/>
                <a:cs typeface="Arial" charset="0"/>
              </a:rPr>
              <a:t/>
            </a:r>
            <a:br>
              <a:rPr kumimoji="0" lang="en-US" b="0" i="0" u="none" strike="noStrike" cap="none" normalizeH="0" baseline="0" dirty="0" smtClean="0">
                <a:ln>
                  <a:noFill/>
                </a:ln>
                <a:solidFill>
                  <a:schemeClr val="tx1"/>
                </a:solidFill>
                <a:effectLst/>
                <a:latin typeface="Arial" charset="0"/>
                <a:cs typeface="Arial" charset="0"/>
              </a:rPr>
            </a:br>
            <a:endParaRPr kumimoji="0" lang="en-US"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1" u="none" strike="noStrike" cap="none" normalizeH="0" baseline="0" dirty="0" smtClean="0">
                <a:ln>
                  <a:noFill/>
                </a:ln>
                <a:solidFill>
                  <a:srgbClr val="FF0000"/>
                </a:solidFill>
                <a:effectLst/>
                <a:latin typeface="Arial" charset="0"/>
                <a:cs typeface="Arial" charset="0"/>
              </a:rPr>
              <a:t>No toxic substances in the SEM database show an established </a:t>
            </a:r>
            <a:r>
              <a:rPr kumimoji="0" lang="en-US" b="1" i="1" u="none" strike="noStrike" cap="none" normalizeH="0" baseline="0" dirty="0" smtClean="0">
                <a:ln>
                  <a:noFill/>
                </a:ln>
                <a:solidFill>
                  <a:srgbClr val="FF0000"/>
                </a:solidFill>
                <a:effectLst/>
                <a:latin typeface="Arial" charset="0"/>
                <a:cs typeface="Arial" charset="0"/>
              </a:rPr>
              <a:t>causal</a:t>
            </a:r>
            <a:r>
              <a:rPr kumimoji="0" lang="en-US" b="0" i="1" u="none" strike="noStrike" cap="none" normalizeH="0" baseline="0" dirty="0" smtClean="0">
                <a:ln>
                  <a:noFill/>
                </a:ln>
                <a:solidFill>
                  <a:srgbClr val="FF0000"/>
                </a:solidFill>
                <a:effectLst/>
                <a:latin typeface="Arial" charset="0"/>
                <a:cs typeface="Arial" charset="0"/>
              </a:rPr>
              <a:t> link to the selected occupational disease at this time. </a:t>
            </a:r>
            <a:r>
              <a:rPr kumimoji="0" lang="en-US" b="0" i="0" u="none" strike="noStrike" cap="none" normalizeH="0" baseline="0" dirty="0" smtClean="0">
                <a:ln>
                  <a:noFill/>
                </a:ln>
                <a:solidFill>
                  <a:srgbClr val="FF0000"/>
                </a:solidFill>
                <a:effectLst/>
                <a:latin typeface="Arial" charset="0"/>
                <a:cs typeface="Arial" charset="0"/>
              </a:rPr>
              <a:t/>
            </a:r>
            <a:br>
              <a:rPr kumimoji="0" lang="en-US" b="0" i="0" u="none" strike="noStrike" cap="none" normalizeH="0" baseline="0" dirty="0" smtClean="0">
                <a:ln>
                  <a:noFill/>
                </a:ln>
                <a:solidFill>
                  <a:srgbClr val="FF0000"/>
                </a:solidFill>
                <a:effectLst/>
                <a:latin typeface="Arial" charset="0"/>
                <a:cs typeface="Arial" charset="0"/>
              </a:rPr>
            </a:br>
            <a:endParaRPr kumimoji="0" lang="en-US" b="0" i="0" u="none" strike="noStrike" cap="none" normalizeH="0" baseline="0" dirty="0" smtClean="0">
              <a:ln>
                <a:noFill/>
              </a:ln>
              <a:solidFill>
                <a:srgbClr val="FF0000"/>
              </a:solidFill>
              <a:effectLst/>
              <a:latin typeface="Arial" charset="0"/>
              <a:cs typeface="Arial" charset="0"/>
            </a:endParaRPr>
          </a:p>
        </p:txBody>
      </p:sp>
    </p:spTree>
    <p:extLst>
      <p:ext uri="{BB962C8B-B14F-4D97-AF65-F5344CB8AC3E}">
        <p14:creationId xmlns:p14="http://schemas.microsoft.com/office/powerpoint/2010/main" val="1390580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42951" y="711200"/>
            <a:ext cx="4567917" cy="369332"/>
          </a:xfrm>
          <a:prstGeom prst="rect">
            <a:avLst/>
          </a:prstGeom>
          <a:noFill/>
        </p:spPr>
        <p:txBody>
          <a:bodyPr wrap="none" rtlCol="0">
            <a:spAutoFit/>
          </a:bodyPr>
          <a:lstStyle/>
          <a:p>
            <a:r>
              <a:rPr lang="en-US" dirty="0"/>
              <a:t>http://www.atsdr.cdc.gov/COM/cancer-fs.html</a:t>
            </a:r>
          </a:p>
        </p:txBody>
      </p:sp>
      <p:graphicFrame>
        <p:nvGraphicFramePr>
          <p:cNvPr id="5" name="Table 4"/>
          <p:cNvGraphicFramePr>
            <a:graphicFrameLocks noGrp="1"/>
          </p:cNvGraphicFramePr>
          <p:nvPr>
            <p:extLst>
              <p:ext uri="{D42A27DB-BD31-4B8C-83A1-F6EECF244321}">
                <p14:modId xmlns:p14="http://schemas.microsoft.com/office/powerpoint/2010/main" val="3278641828"/>
              </p:ext>
            </p:extLst>
          </p:nvPr>
        </p:nvGraphicFramePr>
        <p:xfrm>
          <a:off x="990600" y="1219200"/>
          <a:ext cx="2571648" cy="7335270"/>
        </p:xfrm>
        <a:graphic>
          <a:graphicData uri="http://schemas.openxmlformats.org/drawingml/2006/table">
            <a:tbl>
              <a:tblPr/>
              <a:tblGrid>
                <a:gridCol w="857216"/>
                <a:gridCol w="857216"/>
                <a:gridCol w="857216"/>
              </a:tblGrid>
              <a:tr h="216361">
                <a:tc gridSpan="3">
                  <a:txBody>
                    <a:bodyPr/>
                    <a:lstStyle/>
                    <a:p>
                      <a:pPr algn="ctr"/>
                      <a:r>
                        <a:rPr lang="en-US" sz="800" b="1" dirty="0">
                          <a:effectLst/>
                        </a:rPr>
                        <a:t>Human Carcinogenic Agent</a:t>
                      </a:r>
                      <a:endParaRPr lang="en-US" sz="800" dirty="0">
                        <a:effectLst/>
                      </a:endParaRPr>
                    </a:p>
                  </a:txBody>
                  <a:tcPr marL="38100" marR="38100" marT="38100" marB="38100" anchor="ctr">
                    <a:lnL>
                      <a:noFill/>
                    </a:lnL>
                    <a:lnR>
                      <a:noFill/>
                    </a:lnR>
                    <a:lnT>
                      <a:noFill/>
                    </a:lnT>
                    <a:lnB>
                      <a:noFill/>
                    </a:lnB>
                  </a:tcPr>
                </a:tc>
                <a:tc hMerge="1">
                  <a:txBody>
                    <a:bodyPr/>
                    <a:lstStyle/>
                    <a:p>
                      <a:endParaRPr lang="en-US"/>
                    </a:p>
                  </a:txBody>
                  <a:tcPr/>
                </a:tc>
                <a:tc hMerge="1">
                  <a:txBody>
                    <a:bodyPr/>
                    <a:lstStyle/>
                    <a:p>
                      <a:endParaRPr lang="en-US"/>
                    </a:p>
                  </a:txBody>
                  <a:tcPr/>
                </a:tc>
              </a:tr>
              <a:tr h="192844">
                <a:tc>
                  <a:txBody>
                    <a:bodyPr/>
                    <a:lstStyle/>
                    <a:p>
                      <a:r>
                        <a:rPr lang="en-US" sz="800" dirty="0"/>
                        <a:t>Organ</a:t>
                      </a:r>
                    </a:p>
                  </a:txBody>
                  <a:tcPr marL="19050" marR="19050" marT="19050" marB="19050" anchor="ctr">
                    <a:lnL>
                      <a:noFill/>
                    </a:lnL>
                    <a:lnR>
                      <a:noFill/>
                    </a:lnR>
                    <a:lnT>
                      <a:noFill/>
                    </a:lnT>
                    <a:lnB>
                      <a:noFill/>
                    </a:lnB>
                  </a:tcPr>
                </a:tc>
                <a:tc>
                  <a:txBody>
                    <a:bodyPr/>
                    <a:lstStyle/>
                    <a:p>
                      <a:r>
                        <a:rPr lang="en-US" sz="800"/>
                        <a:t>Known</a:t>
                      </a:r>
                    </a:p>
                  </a:txBody>
                  <a:tcPr marL="19050" marR="19050" marT="19050" marB="19050" anchor="ctr">
                    <a:lnL>
                      <a:noFill/>
                    </a:lnL>
                    <a:lnR>
                      <a:noFill/>
                    </a:lnR>
                    <a:lnT>
                      <a:noFill/>
                    </a:lnT>
                    <a:lnB>
                      <a:noFill/>
                    </a:lnB>
                  </a:tcPr>
                </a:tc>
                <a:tc>
                  <a:txBody>
                    <a:bodyPr/>
                    <a:lstStyle/>
                    <a:p>
                      <a:r>
                        <a:rPr lang="en-US" sz="800"/>
                        <a:t>Suspected</a:t>
                      </a:r>
                    </a:p>
                  </a:txBody>
                  <a:tcPr marL="19050" marR="19050" marT="19050" marB="19050" anchor="ctr">
                    <a:lnL>
                      <a:noFill/>
                    </a:lnL>
                    <a:lnR>
                      <a:noFill/>
                    </a:lnR>
                    <a:lnT>
                      <a:noFill/>
                    </a:lnT>
                    <a:lnB>
                      <a:noFill/>
                    </a:lnB>
                  </a:tcPr>
                </a:tc>
              </a:tr>
              <a:tr h="2486395">
                <a:tc>
                  <a:txBody>
                    <a:bodyPr/>
                    <a:lstStyle/>
                    <a:p>
                      <a:r>
                        <a:rPr lang="en-US" sz="800" dirty="0">
                          <a:effectLst/>
                        </a:rPr>
                        <a:t>Lung</a:t>
                      </a:r>
                    </a:p>
                  </a:txBody>
                  <a:tcPr marL="38100" marR="38100" marT="38100" marB="38100" anchor="ctr">
                    <a:lnL>
                      <a:noFill/>
                    </a:lnL>
                    <a:lnR>
                      <a:noFill/>
                    </a:lnR>
                    <a:lnT>
                      <a:noFill/>
                    </a:lnT>
                    <a:lnB>
                      <a:noFill/>
                    </a:lnB>
                  </a:tcPr>
                </a:tc>
                <a:tc>
                  <a:txBody>
                    <a:bodyPr/>
                    <a:lstStyle/>
                    <a:p>
                      <a:r>
                        <a:rPr lang="en-US" sz="800" dirty="0">
                          <a:effectLst/>
                        </a:rPr>
                        <a:t>Arsenic</a:t>
                      </a:r>
                      <a:br>
                        <a:rPr lang="en-US" sz="800" dirty="0">
                          <a:effectLst/>
                        </a:rPr>
                      </a:br>
                      <a:r>
                        <a:rPr lang="en-US" sz="800" dirty="0">
                          <a:effectLst/>
                        </a:rPr>
                        <a:t>Asbestos</a:t>
                      </a:r>
                      <a:br>
                        <a:rPr lang="en-US" sz="800" dirty="0">
                          <a:effectLst/>
                        </a:rPr>
                      </a:br>
                      <a:r>
                        <a:rPr lang="en-US" sz="800" dirty="0" err="1">
                          <a:effectLst/>
                        </a:rPr>
                        <a:t>Benzo</a:t>
                      </a:r>
                      <a:r>
                        <a:rPr lang="en-US" sz="800" dirty="0">
                          <a:effectLst/>
                        </a:rPr>
                        <a:t>(a)</a:t>
                      </a:r>
                      <a:r>
                        <a:rPr lang="en-US" sz="800" dirty="0" err="1">
                          <a:effectLst/>
                        </a:rPr>
                        <a:t>pyrene</a:t>
                      </a:r>
                      <a:r>
                        <a:rPr lang="en-US" sz="800" dirty="0">
                          <a:effectLst/>
                        </a:rPr>
                        <a:t/>
                      </a:r>
                      <a:br>
                        <a:rPr lang="en-US" sz="800" dirty="0">
                          <a:effectLst/>
                        </a:rPr>
                      </a:br>
                      <a:r>
                        <a:rPr lang="en-US" sz="800" dirty="0" err="1">
                          <a:effectLst/>
                        </a:rPr>
                        <a:t>bis</a:t>
                      </a:r>
                      <a:r>
                        <a:rPr lang="en-US" sz="800" dirty="0">
                          <a:effectLst/>
                        </a:rPr>
                        <a:t>(</a:t>
                      </a:r>
                      <a:r>
                        <a:rPr lang="en-US" sz="800" dirty="0" err="1">
                          <a:effectLst/>
                        </a:rPr>
                        <a:t>Chloromethyl</a:t>
                      </a:r>
                      <a:r>
                        <a:rPr lang="en-US" sz="800" dirty="0">
                          <a:effectLst/>
                        </a:rPr>
                        <a:t>)ether</a:t>
                      </a:r>
                      <a:br>
                        <a:rPr lang="en-US" sz="800" dirty="0">
                          <a:effectLst/>
                        </a:rPr>
                      </a:br>
                      <a:r>
                        <a:rPr lang="en-US" sz="800" dirty="0">
                          <a:effectLst/>
                        </a:rPr>
                        <a:t>Chromium</a:t>
                      </a:r>
                      <a:br>
                        <a:rPr lang="en-US" sz="800" dirty="0">
                          <a:effectLst/>
                        </a:rPr>
                      </a:br>
                      <a:r>
                        <a:rPr lang="en-US" sz="800" dirty="0">
                          <a:effectLst/>
                        </a:rPr>
                        <a:t>Nickel </a:t>
                      </a:r>
                      <a:r>
                        <a:rPr lang="en-US" sz="800" dirty="0" err="1">
                          <a:effectLst/>
                        </a:rPr>
                        <a:t>subsulfide</a:t>
                      </a:r>
                      <a:r>
                        <a:rPr lang="en-US" sz="800" dirty="0">
                          <a:effectLst/>
                        </a:rPr>
                        <a:t/>
                      </a:r>
                      <a:br>
                        <a:rPr lang="en-US" sz="800" dirty="0">
                          <a:effectLst/>
                        </a:rPr>
                      </a:br>
                      <a:r>
                        <a:rPr lang="en-US" sz="800" dirty="0">
                          <a:effectLst/>
                        </a:rPr>
                        <a:t>Zinc chromate</a:t>
                      </a:r>
                      <a:br>
                        <a:rPr lang="en-US" sz="800" dirty="0">
                          <a:effectLst/>
                        </a:rPr>
                      </a:br>
                      <a:r>
                        <a:rPr lang="en-US" sz="800" dirty="0">
                          <a:effectLst/>
                        </a:rPr>
                        <a:t>Tobacco smoking</a:t>
                      </a:r>
                      <a:br>
                        <a:rPr lang="en-US" sz="800" dirty="0">
                          <a:effectLst/>
                        </a:rPr>
                      </a:br>
                      <a:r>
                        <a:rPr lang="en-US" sz="800" dirty="0">
                          <a:effectLst/>
                        </a:rPr>
                        <a:t>Mustard gas</a:t>
                      </a:r>
                      <a:br>
                        <a:rPr lang="en-US" sz="800" dirty="0">
                          <a:effectLst/>
                        </a:rPr>
                      </a:br>
                      <a:r>
                        <a:rPr lang="en-US" sz="800" dirty="0">
                          <a:effectLst/>
                        </a:rPr>
                        <a:t>Uranium</a:t>
                      </a:r>
                    </a:p>
                  </a:txBody>
                  <a:tcPr marL="38100" marR="38100" marT="38100" marB="38100" anchor="ctr">
                    <a:lnL>
                      <a:noFill/>
                    </a:lnL>
                    <a:lnR>
                      <a:noFill/>
                    </a:lnR>
                    <a:lnT>
                      <a:noFill/>
                    </a:lnT>
                    <a:lnB>
                      <a:noFill/>
                    </a:lnB>
                  </a:tcPr>
                </a:tc>
                <a:tc>
                  <a:txBody>
                    <a:bodyPr/>
                    <a:lstStyle/>
                    <a:p>
                      <a:r>
                        <a:rPr lang="en-US" sz="800" dirty="0">
                          <a:effectLst/>
                        </a:rPr>
                        <a:t>Acrylonitrile</a:t>
                      </a:r>
                      <a:br>
                        <a:rPr lang="en-US" sz="800" dirty="0">
                          <a:effectLst/>
                        </a:rPr>
                      </a:br>
                      <a:r>
                        <a:rPr lang="en-US" sz="800" dirty="0">
                          <a:effectLst/>
                        </a:rPr>
                        <a:t>Beryllium</a:t>
                      </a:r>
                      <a:br>
                        <a:rPr lang="en-US" sz="800" dirty="0">
                          <a:effectLst/>
                        </a:rPr>
                      </a:br>
                      <a:r>
                        <a:rPr lang="en-US" sz="800" dirty="0">
                          <a:effectLst/>
                        </a:rPr>
                        <a:t>Cadmium</a:t>
                      </a:r>
                      <a:br>
                        <a:rPr lang="en-US" sz="800" dirty="0">
                          <a:effectLst/>
                        </a:rPr>
                      </a:br>
                      <a:r>
                        <a:rPr lang="en-US" sz="800" dirty="0">
                          <a:effectLst/>
                        </a:rPr>
                        <a:t>1,2-Dibromo-3-chloropropane</a:t>
                      </a:r>
                      <a:br>
                        <a:rPr lang="en-US" sz="800" dirty="0">
                          <a:effectLst/>
                        </a:rPr>
                      </a:br>
                      <a:r>
                        <a:rPr lang="en-US" sz="800" dirty="0" err="1">
                          <a:effectLst/>
                        </a:rPr>
                        <a:t>Polyclic</a:t>
                      </a:r>
                      <a:r>
                        <a:rPr lang="en-US" sz="800" dirty="0">
                          <a:effectLst/>
                        </a:rPr>
                        <a:t> aromatic hydrocarbons (PAHs)</a:t>
                      </a:r>
                      <a:br>
                        <a:rPr lang="en-US" sz="800" dirty="0">
                          <a:effectLst/>
                        </a:rPr>
                      </a:br>
                      <a:endParaRPr lang="en-US" sz="800" dirty="0">
                        <a:effectLst/>
                      </a:endParaRPr>
                    </a:p>
                  </a:txBody>
                  <a:tcPr marL="38100" marR="38100" marT="38100" marB="38100" anchor="ctr">
                    <a:lnL>
                      <a:noFill/>
                    </a:lnL>
                    <a:lnR>
                      <a:noFill/>
                    </a:lnR>
                    <a:lnT>
                      <a:noFill/>
                    </a:lnT>
                    <a:lnB>
                      <a:noFill/>
                    </a:lnB>
                  </a:tcPr>
                </a:tc>
              </a:tr>
              <a:tr h="458515">
                <a:tc>
                  <a:txBody>
                    <a:bodyPr/>
                    <a:lstStyle/>
                    <a:p>
                      <a:r>
                        <a:rPr lang="en-US" sz="800" dirty="0">
                          <a:effectLst/>
                        </a:rPr>
                        <a:t>Kidney</a:t>
                      </a:r>
                    </a:p>
                  </a:txBody>
                  <a:tcPr marL="38100" marR="38100" marT="38100" marB="38100" anchor="ctr">
                    <a:lnL>
                      <a:noFill/>
                    </a:lnL>
                    <a:lnR>
                      <a:noFill/>
                    </a:lnR>
                    <a:lnT>
                      <a:noFill/>
                    </a:lnT>
                    <a:lnB>
                      <a:noFill/>
                    </a:lnB>
                  </a:tcPr>
                </a:tc>
                <a:tc>
                  <a:txBody>
                    <a:bodyPr/>
                    <a:lstStyle/>
                    <a:p>
                      <a:r>
                        <a:rPr lang="en-US" sz="800">
                          <a:effectLst/>
                        </a:rPr>
                        <a:t>Coke oven emissions</a:t>
                      </a:r>
                      <a:br>
                        <a:rPr lang="en-US" sz="800">
                          <a:effectLst/>
                        </a:rPr>
                      </a:br>
                      <a:r>
                        <a:rPr lang="en-US" sz="800">
                          <a:effectLst/>
                        </a:rPr>
                        <a:t>Zinc chromate</a:t>
                      </a:r>
                    </a:p>
                  </a:txBody>
                  <a:tcPr marL="38100" marR="38100" marT="38100" marB="38100" anchor="ctr">
                    <a:lnL>
                      <a:noFill/>
                    </a:lnL>
                    <a:lnR>
                      <a:noFill/>
                    </a:lnR>
                    <a:lnT>
                      <a:noFill/>
                    </a:lnT>
                    <a:lnB>
                      <a:noFill/>
                    </a:lnB>
                  </a:tcPr>
                </a:tc>
                <a:tc>
                  <a:txBody>
                    <a:bodyPr/>
                    <a:lstStyle/>
                    <a:p>
                      <a:r>
                        <a:rPr lang="en-US" sz="800" dirty="0" err="1">
                          <a:effectLst/>
                        </a:rPr>
                        <a:t>Tetrachloroethylene</a:t>
                      </a:r>
                      <a:endParaRPr lang="en-US" sz="800" dirty="0">
                        <a:effectLst/>
                      </a:endParaRPr>
                    </a:p>
                  </a:txBody>
                  <a:tcPr marL="38100" marR="38100" marT="38100" marB="38100" anchor="ctr">
                    <a:lnL>
                      <a:noFill/>
                    </a:lnL>
                    <a:lnR>
                      <a:noFill/>
                    </a:lnR>
                    <a:lnT>
                      <a:noFill/>
                    </a:lnT>
                    <a:lnB>
                      <a:noFill/>
                    </a:lnB>
                  </a:tcPr>
                </a:tc>
              </a:tr>
              <a:tr h="1144315">
                <a:tc>
                  <a:txBody>
                    <a:bodyPr/>
                    <a:lstStyle/>
                    <a:p>
                      <a:r>
                        <a:rPr lang="en-US" sz="800" dirty="0">
                          <a:effectLst/>
                        </a:rPr>
                        <a:t>Bladder</a:t>
                      </a:r>
                    </a:p>
                  </a:txBody>
                  <a:tcPr marL="38100" marR="38100" marT="38100" marB="38100" anchor="ctr">
                    <a:lnL>
                      <a:noFill/>
                    </a:lnL>
                    <a:lnR>
                      <a:noFill/>
                    </a:lnR>
                    <a:lnT>
                      <a:noFill/>
                    </a:lnT>
                    <a:lnB>
                      <a:noFill/>
                    </a:lnB>
                  </a:tcPr>
                </a:tc>
                <a:tc>
                  <a:txBody>
                    <a:bodyPr/>
                    <a:lstStyle/>
                    <a:p>
                      <a:r>
                        <a:rPr lang="en-US" sz="800" dirty="0" err="1">
                          <a:effectLst/>
                        </a:rPr>
                        <a:t>Benzidine</a:t>
                      </a:r>
                      <a:r>
                        <a:rPr lang="en-US" sz="800" dirty="0">
                          <a:effectLst/>
                        </a:rPr>
                        <a:t> </a:t>
                      </a:r>
                      <a:r>
                        <a:rPr lang="en-US" sz="800" dirty="0" err="1">
                          <a:effectLst/>
                        </a:rPr>
                        <a:t>Tetrachloroethylene</a:t>
                      </a:r>
                      <a:r>
                        <a:rPr lang="en-US" sz="800" dirty="0">
                          <a:effectLst/>
                        </a:rPr>
                        <a:t> </a:t>
                      </a:r>
                      <a:br>
                        <a:rPr lang="en-US" sz="800" dirty="0">
                          <a:effectLst/>
                        </a:rPr>
                      </a:br>
                      <a:r>
                        <a:rPr lang="en-US" sz="800" dirty="0">
                          <a:effectLst/>
                        </a:rPr>
                        <a:t>Cyclophosphamide</a:t>
                      </a:r>
                      <a:br>
                        <a:rPr lang="en-US" sz="800" dirty="0">
                          <a:effectLst/>
                        </a:rPr>
                      </a:br>
                      <a:r>
                        <a:rPr lang="en-US" sz="800" dirty="0">
                          <a:effectLst/>
                        </a:rPr>
                        <a:t>4-Aminodiphenyl</a:t>
                      </a:r>
                      <a:br>
                        <a:rPr lang="en-US" sz="800" dirty="0">
                          <a:effectLst/>
                        </a:rPr>
                      </a:br>
                      <a:r>
                        <a:rPr lang="en-US" sz="800" dirty="0">
                          <a:effectLst/>
                        </a:rPr>
                        <a:t>Tobacco smoking</a:t>
                      </a:r>
                      <a:br>
                        <a:rPr lang="en-US" sz="800" dirty="0">
                          <a:effectLst/>
                        </a:rPr>
                      </a:br>
                      <a:r>
                        <a:rPr lang="en-US" sz="800" dirty="0" err="1">
                          <a:effectLst/>
                        </a:rPr>
                        <a:t>Chloraphazine</a:t>
                      </a:r>
                      <a:r>
                        <a:rPr lang="en-US" sz="800" dirty="0">
                          <a:effectLst/>
                        </a:rPr>
                        <a:t> </a:t>
                      </a:r>
                    </a:p>
                  </a:txBody>
                  <a:tcPr marL="38100" marR="38100" marT="38100" marB="38100" anchor="ctr">
                    <a:lnL>
                      <a:noFill/>
                    </a:lnL>
                    <a:lnR>
                      <a:noFill/>
                    </a:lnR>
                    <a:lnT>
                      <a:noFill/>
                    </a:lnT>
                    <a:lnB>
                      <a:noFill/>
                    </a:lnB>
                  </a:tcPr>
                </a:tc>
                <a:tc>
                  <a:txBody>
                    <a:bodyPr/>
                    <a:lstStyle/>
                    <a:p>
                      <a:r>
                        <a:rPr lang="en-US" sz="800" dirty="0" err="1">
                          <a:effectLst/>
                        </a:rPr>
                        <a:t>Tetrachloroethylen</a:t>
                      </a:r>
                      <a:r>
                        <a:rPr lang="en-US" dirty="0" err="1">
                          <a:effectLst/>
                        </a:rPr>
                        <a:t>e</a:t>
                      </a:r>
                      <a:endParaRPr lang="en-US" dirty="0">
                        <a:effectLst/>
                      </a:endParaRPr>
                    </a:p>
                  </a:txBody>
                  <a:tcPr marL="38100" marR="38100" marT="38100" marB="38100" anchor="ctr">
                    <a:lnL>
                      <a:noFill/>
                    </a:lnL>
                    <a:lnR>
                      <a:noFill/>
                    </a:lnR>
                    <a:lnT>
                      <a:noFill/>
                    </a:lnT>
                    <a:lnB>
                      <a:noFill/>
                    </a:lnB>
                  </a:tcPr>
                </a:tc>
              </a:tr>
              <a:tr h="290875">
                <a:tc>
                  <a:txBody>
                    <a:bodyPr/>
                    <a:lstStyle/>
                    <a:p>
                      <a:r>
                        <a:rPr lang="en-US" sz="1200" b="1">
                          <a:solidFill>
                            <a:srgbClr val="FF0000"/>
                          </a:solidFill>
                          <a:effectLst/>
                        </a:rPr>
                        <a:t>Stomach</a:t>
                      </a:r>
                    </a:p>
                  </a:txBody>
                  <a:tcPr marL="38100" marR="38100" marT="38100" marB="38100" anchor="ctr">
                    <a:lnL>
                      <a:noFill/>
                    </a:lnL>
                    <a:lnR>
                      <a:noFill/>
                    </a:lnR>
                    <a:lnT>
                      <a:noFill/>
                    </a:lnT>
                    <a:lnB>
                      <a:noFill/>
                    </a:lnB>
                  </a:tcPr>
                </a:tc>
                <a:tc>
                  <a:txBody>
                    <a:bodyPr/>
                    <a:lstStyle/>
                    <a:p>
                      <a:r>
                        <a:rPr lang="en-US" sz="1200" b="1">
                          <a:solidFill>
                            <a:srgbClr val="FF0000"/>
                          </a:solidFill>
                          <a:effectLst/>
                        </a:rPr>
                        <a:t>Zinc chromate</a:t>
                      </a:r>
                    </a:p>
                  </a:txBody>
                  <a:tcPr marL="38100" marR="38100" marT="38100" marB="38100" anchor="ctr">
                    <a:lnL>
                      <a:noFill/>
                    </a:lnL>
                    <a:lnR>
                      <a:noFill/>
                    </a:lnR>
                    <a:lnT>
                      <a:noFill/>
                    </a:lnT>
                    <a:lnB>
                      <a:noFill/>
                    </a:lnB>
                  </a:tcPr>
                </a:tc>
                <a:tc>
                  <a:txBody>
                    <a:bodyPr/>
                    <a:lstStyle/>
                    <a:p>
                      <a:r>
                        <a:rPr lang="en-US" sz="1200" b="1" dirty="0">
                          <a:solidFill>
                            <a:srgbClr val="FF0000"/>
                          </a:solidFill>
                          <a:effectLst/>
                        </a:rPr>
                        <a:t>Ethylene oxide</a:t>
                      </a:r>
                    </a:p>
                  </a:txBody>
                  <a:tcPr marL="38100" marR="38100" marT="38100" marB="38100" anchor="ctr">
                    <a:lnL>
                      <a:noFill/>
                    </a:lnL>
                    <a:lnR>
                      <a:noFill/>
                    </a:lnR>
                    <a:lnT>
                      <a:noFill/>
                    </a:lnT>
                    <a:lnB>
                      <a:noFill/>
                    </a:lnB>
                  </a:tcPr>
                </a:tc>
              </a:tr>
              <a:tr h="595675">
                <a:tc>
                  <a:txBody>
                    <a:bodyPr/>
                    <a:lstStyle/>
                    <a:p>
                      <a:r>
                        <a:rPr lang="en-US" sz="800">
                          <a:effectLst/>
                        </a:rPr>
                        <a:t>Skin</a:t>
                      </a:r>
                    </a:p>
                  </a:txBody>
                  <a:tcPr marL="38100" marR="38100" marT="38100" marB="38100" anchor="ctr">
                    <a:lnL>
                      <a:noFill/>
                    </a:lnL>
                    <a:lnR>
                      <a:noFill/>
                    </a:lnR>
                    <a:lnT>
                      <a:noFill/>
                    </a:lnT>
                    <a:lnB>
                      <a:noFill/>
                    </a:lnB>
                  </a:tcPr>
                </a:tc>
                <a:tc>
                  <a:txBody>
                    <a:bodyPr/>
                    <a:lstStyle/>
                    <a:p>
                      <a:r>
                        <a:rPr lang="en-US" sz="800">
                          <a:effectLst/>
                        </a:rPr>
                        <a:t>Arsenic </a:t>
                      </a:r>
                      <a:br>
                        <a:rPr lang="en-US" sz="800">
                          <a:effectLst/>
                        </a:rPr>
                      </a:br>
                      <a:r>
                        <a:rPr lang="en-US" sz="800">
                          <a:effectLst/>
                        </a:rPr>
                        <a:t>Benzo(a)pyrene</a:t>
                      </a:r>
                      <a:br>
                        <a:rPr lang="en-US" sz="800">
                          <a:effectLst/>
                        </a:rPr>
                      </a:br>
                      <a:r>
                        <a:rPr lang="en-US" sz="800">
                          <a:effectLst/>
                        </a:rPr>
                        <a:t>Overexposure to the sun </a:t>
                      </a:r>
                    </a:p>
                  </a:txBody>
                  <a:tcPr marL="38100" marR="38100" marT="38100" marB="38100" anchor="ctr">
                    <a:lnL>
                      <a:noFill/>
                    </a:lnL>
                    <a:lnR>
                      <a:noFill/>
                    </a:lnR>
                    <a:lnT>
                      <a:noFill/>
                    </a:lnT>
                    <a:lnB>
                      <a:noFill/>
                    </a:lnB>
                  </a:tcPr>
                </a:tc>
                <a:tc>
                  <a:txBody>
                    <a:bodyPr/>
                    <a:lstStyle/>
                    <a:p>
                      <a:r>
                        <a:rPr lang="en-US" sz="800" dirty="0">
                          <a:effectLst/>
                        </a:rPr>
                        <a:t>PAHs</a:t>
                      </a:r>
                      <a:br>
                        <a:rPr lang="en-US" sz="800" dirty="0">
                          <a:effectLst/>
                        </a:rPr>
                      </a:br>
                      <a:r>
                        <a:rPr lang="en-US" sz="800" dirty="0" err="1">
                          <a:effectLst/>
                        </a:rPr>
                        <a:t>Tetrachloroethylene</a:t>
                      </a:r>
                      <a:endParaRPr lang="en-US" sz="800" dirty="0">
                        <a:effectLst/>
                      </a:endParaRPr>
                    </a:p>
                  </a:txBody>
                  <a:tcPr marL="38100" marR="38100" marT="38100" marB="38100" anchor="ctr">
                    <a:lnL>
                      <a:noFill/>
                    </a:lnL>
                    <a:lnR>
                      <a:noFill/>
                    </a:lnR>
                    <a:lnT>
                      <a:noFill/>
                    </a:lnT>
                    <a:lnB>
                      <a:noFill/>
                    </a:lnB>
                  </a:tcPr>
                </a:tc>
              </a:tr>
              <a:tr h="555016">
                <a:tc>
                  <a:txBody>
                    <a:bodyPr/>
                    <a:lstStyle/>
                    <a:p>
                      <a:r>
                        <a:rPr lang="en-US" sz="800">
                          <a:effectLst/>
                        </a:rPr>
                        <a:t>Liver </a:t>
                      </a:r>
                    </a:p>
                  </a:txBody>
                  <a:tcPr marL="38100" marR="38100" marT="38100" marB="38100" anchor="ctr">
                    <a:lnL>
                      <a:noFill/>
                    </a:lnL>
                    <a:lnR>
                      <a:noFill/>
                    </a:lnR>
                    <a:lnT>
                      <a:noFill/>
                    </a:lnT>
                    <a:lnB>
                      <a:noFill/>
                    </a:lnB>
                  </a:tcPr>
                </a:tc>
                <a:tc>
                  <a:txBody>
                    <a:bodyPr/>
                    <a:lstStyle/>
                    <a:p>
                      <a:r>
                        <a:rPr lang="en-US" sz="800" dirty="0">
                          <a:effectLst/>
                        </a:rPr>
                        <a:t>Vinyl chloride</a:t>
                      </a:r>
                      <a:br>
                        <a:rPr lang="en-US" sz="800" dirty="0">
                          <a:effectLst/>
                        </a:rPr>
                      </a:br>
                      <a:r>
                        <a:rPr lang="en-US" sz="800" dirty="0" err="1">
                          <a:effectLst/>
                        </a:rPr>
                        <a:t>Aflatoxin</a:t>
                      </a:r>
                      <a:r>
                        <a:rPr lang="en-US" sz="800" dirty="0">
                          <a:effectLst/>
                        </a:rPr>
                        <a:t/>
                      </a:r>
                      <a:br>
                        <a:rPr lang="en-US" sz="800" dirty="0">
                          <a:effectLst/>
                        </a:rPr>
                      </a:br>
                      <a:r>
                        <a:rPr lang="en-US" sz="800" dirty="0">
                          <a:effectLst/>
                        </a:rPr>
                        <a:t>Alcoholic drinks </a:t>
                      </a:r>
                    </a:p>
                  </a:txBody>
                  <a:tcPr marL="38100" marR="38100" marT="38100" marB="38100" anchor="ctr">
                    <a:lnL>
                      <a:noFill/>
                    </a:lnL>
                    <a:lnR>
                      <a:noFill/>
                    </a:lnR>
                    <a:lnT>
                      <a:noFill/>
                    </a:lnT>
                    <a:lnB>
                      <a:noFill/>
                    </a:lnB>
                  </a:tcPr>
                </a:tc>
                <a:tc>
                  <a:txBody>
                    <a:bodyPr/>
                    <a:lstStyle/>
                    <a:p>
                      <a:endParaRPr lang="en-US">
                        <a:effectLst/>
                      </a:endParaRPr>
                    </a:p>
                  </a:txBody>
                  <a:tcPr marL="38100" marR="38100" marT="38100" marB="38100" anchor="ctr">
                    <a:lnL>
                      <a:noFill/>
                    </a:lnL>
                    <a:lnR>
                      <a:noFill/>
                    </a:lnR>
                    <a:lnT>
                      <a:noFill/>
                    </a:lnT>
                    <a:lnB>
                      <a:noFill/>
                    </a:lnB>
                  </a:tcPr>
                </a:tc>
              </a:tr>
              <a:tr h="893669">
                <a:tc>
                  <a:txBody>
                    <a:bodyPr/>
                    <a:lstStyle/>
                    <a:p>
                      <a:r>
                        <a:rPr lang="en-US" sz="800" dirty="0">
                          <a:effectLst/>
                        </a:rPr>
                        <a:t>Mouth, pharynx,</a:t>
                      </a:r>
                      <a:br>
                        <a:rPr lang="en-US" sz="800" dirty="0">
                          <a:effectLst/>
                        </a:rPr>
                      </a:br>
                      <a:r>
                        <a:rPr lang="en-US" sz="800" dirty="0">
                          <a:effectLst/>
                        </a:rPr>
                        <a:t>larynx, esophagus</a:t>
                      </a:r>
                    </a:p>
                  </a:txBody>
                  <a:tcPr marL="38100" marR="38100" marT="38100" marB="38100" anchor="ctr">
                    <a:lnL>
                      <a:noFill/>
                    </a:lnL>
                    <a:lnR>
                      <a:noFill/>
                    </a:lnR>
                    <a:lnT>
                      <a:noFill/>
                    </a:lnT>
                    <a:lnB>
                      <a:noFill/>
                    </a:lnB>
                  </a:tcPr>
                </a:tc>
                <a:tc>
                  <a:txBody>
                    <a:bodyPr/>
                    <a:lstStyle/>
                    <a:p>
                      <a:r>
                        <a:rPr lang="en-US" sz="800" dirty="0">
                          <a:effectLst/>
                        </a:rPr>
                        <a:t>Alcoholic drinks</a:t>
                      </a:r>
                      <a:br>
                        <a:rPr lang="en-US" sz="800" dirty="0">
                          <a:effectLst/>
                        </a:rPr>
                      </a:br>
                      <a:r>
                        <a:rPr lang="en-US" sz="800" dirty="0">
                          <a:effectLst/>
                        </a:rPr>
                        <a:t>Tobacco smoking</a:t>
                      </a:r>
                      <a:br>
                        <a:rPr lang="en-US" sz="800" dirty="0">
                          <a:effectLst/>
                        </a:rPr>
                      </a:br>
                      <a:r>
                        <a:rPr lang="en-US" sz="800" dirty="0">
                          <a:effectLst/>
                        </a:rPr>
                        <a:t>Tobacco chewing (mouth only)</a:t>
                      </a:r>
                      <a:br>
                        <a:rPr lang="en-US" sz="800" dirty="0">
                          <a:effectLst/>
                        </a:rPr>
                      </a:br>
                      <a:r>
                        <a:rPr lang="en-US" sz="800" dirty="0">
                          <a:effectLst/>
                        </a:rPr>
                        <a:t>Mustard gas (larynx) </a:t>
                      </a:r>
                    </a:p>
                  </a:txBody>
                  <a:tcPr marL="38100" marR="38100" marT="38100" marB="38100" anchor="ctr">
                    <a:lnL>
                      <a:noFill/>
                    </a:lnL>
                    <a:lnR>
                      <a:noFill/>
                    </a:lnR>
                    <a:lnT>
                      <a:noFill/>
                    </a:lnT>
                    <a:lnB>
                      <a:noFill/>
                    </a:lnB>
                  </a:tcPr>
                </a:tc>
                <a:tc>
                  <a:txBody>
                    <a:bodyPr/>
                    <a:lstStyle/>
                    <a:p>
                      <a:endParaRPr lang="en-US">
                        <a:effectLst/>
                      </a:endParaRPr>
                    </a:p>
                  </a:txBody>
                  <a:tcPr marL="38100" marR="38100" marT="38100" marB="38100" anchor="ctr">
                    <a:lnL>
                      <a:noFill/>
                    </a:lnL>
                    <a:lnR>
                      <a:noFill/>
                    </a:lnR>
                    <a:lnT>
                      <a:noFill/>
                    </a:lnT>
                    <a:lnB>
                      <a:noFill/>
                    </a:lnB>
                  </a:tcPr>
                </a:tc>
              </a:tr>
              <a:tr h="216361">
                <a:tc>
                  <a:txBody>
                    <a:bodyPr/>
                    <a:lstStyle/>
                    <a:p>
                      <a:r>
                        <a:rPr lang="en-US" sz="800" dirty="0">
                          <a:effectLst/>
                        </a:rPr>
                        <a:t>Prostate </a:t>
                      </a:r>
                    </a:p>
                  </a:txBody>
                  <a:tcPr marL="38100" marR="38100" marT="38100" marB="38100" anchor="ctr">
                    <a:lnL>
                      <a:noFill/>
                    </a:lnL>
                    <a:lnR>
                      <a:noFill/>
                    </a:lnR>
                    <a:lnT>
                      <a:noFill/>
                    </a:lnT>
                    <a:lnB>
                      <a:noFill/>
                    </a:lnB>
                  </a:tcPr>
                </a:tc>
                <a:tc>
                  <a:txBody>
                    <a:bodyPr/>
                    <a:lstStyle/>
                    <a:p>
                      <a:r>
                        <a:rPr lang="en-US" sz="800" dirty="0">
                          <a:effectLst/>
                        </a:rPr>
                        <a:t>Cadmium </a:t>
                      </a:r>
                    </a:p>
                  </a:txBody>
                  <a:tcPr marL="38100" marR="38100" marT="38100" marB="38100" anchor="ctr">
                    <a:lnL>
                      <a:noFill/>
                    </a:lnL>
                    <a:lnR>
                      <a:noFill/>
                    </a:lnR>
                    <a:lnT>
                      <a:noFill/>
                    </a:lnT>
                    <a:lnB>
                      <a:noFill/>
                    </a:lnB>
                  </a:tcPr>
                </a:tc>
                <a:tc>
                  <a:txBody>
                    <a:bodyPr/>
                    <a:lstStyle/>
                    <a:p>
                      <a:endParaRPr lang="en-US" dirty="0">
                        <a:effectLst/>
                      </a:endParaRPr>
                    </a:p>
                  </a:txBody>
                  <a:tcPr marL="38100" marR="38100" marT="38100" marB="38100" anchor="ctr">
                    <a:lnL>
                      <a:noFill/>
                    </a:lnL>
                    <a:lnR>
                      <a:noFill/>
                    </a:lnR>
                    <a:lnT>
                      <a:noFill/>
                    </a:lnT>
                    <a:lnB>
                      <a:noFill/>
                    </a:lnB>
                  </a:tcPr>
                </a:tc>
              </a:tr>
            </a:tbl>
          </a:graphicData>
        </a:graphic>
      </p:graphicFrame>
    </p:spTree>
    <p:extLst>
      <p:ext uri="{BB962C8B-B14F-4D97-AF65-F5344CB8AC3E}">
        <p14:creationId xmlns:p14="http://schemas.microsoft.com/office/powerpoint/2010/main" val="141881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206578349"/>
              </p:ext>
            </p:extLst>
          </p:nvPr>
        </p:nvGraphicFramePr>
        <p:xfrm>
          <a:off x="2143176" y="2133600"/>
          <a:ext cx="2571648" cy="6649393"/>
        </p:xfrm>
        <a:graphic>
          <a:graphicData uri="http://schemas.openxmlformats.org/drawingml/2006/table">
            <a:tbl>
              <a:tblPr/>
              <a:tblGrid>
                <a:gridCol w="857216"/>
                <a:gridCol w="857216"/>
                <a:gridCol w="857216"/>
              </a:tblGrid>
              <a:tr h="216361">
                <a:tc gridSpan="3">
                  <a:txBody>
                    <a:bodyPr/>
                    <a:lstStyle/>
                    <a:p>
                      <a:endParaRPr lang="en-US" dirty="0"/>
                    </a:p>
                  </a:txBody>
                  <a:tcPr marL="13229" marR="13229" marT="23517" marB="23517" anchor="ctr">
                    <a:lnL>
                      <a:noFill/>
                    </a:lnL>
                    <a:lnR>
                      <a:noFill/>
                    </a:lnR>
                    <a:lnT>
                      <a:noFill/>
                    </a:lnT>
                    <a:lnB>
                      <a:noFill/>
                    </a:lnB>
                  </a:tcPr>
                </a:tc>
                <a:tc hMerge="1">
                  <a:txBody>
                    <a:bodyPr/>
                    <a:lstStyle/>
                    <a:p>
                      <a:endParaRPr lang="en-US"/>
                    </a:p>
                  </a:txBody>
                  <a:tcPr/>
                </a:tc>
                <a:tc hMerge="1">
                  <a:txBody>
                    <a:bodyPr/>
                    <a:lstStyle/>
                    <a:p>
                      <a:endParaRPr lang="en-US"/>
                    </a:p>
                  </a:txBody>
                  <a:tcPr/>
                </a:tc>
              </a:tr>
              <a:tr h="192844">
                <a:tc>
                  <a:txBody>
                    <a:bodyPr/>
                    <a:lstStyle/>
                    <a:p>
                      <a:endParaRPr lang="en-US"/>
                    </a:p>
                  </a:txBody>
                  <a:tcPr marL="6614" marR="6614" marT="11759" marB="11759" anchor="ctr">
                    <a:lnL>
                      <a:noFill/>
                    </a:lnL>
                    <a:lnR>
                      <a:noFill/>
                    </a:lnR>
                    <a:lnT>
                      <a:noFill/>
                    </a:lnT>
                    <a:lnB>
                      <a:noFill/>
                    </a:lnB>
                  </a:tcPr>
                </a:tc>
                <a:tc>
                  <a:txBody>
                    <a:bodyPr/>
                    <a:lstStyle/>
                    <a:p>
                      <a:endParaRPr lang="en-US"/>
                    </a:p>
                  </a:txBody>
                  <a:tcPr marL="6614" marR="6614" marT="11759" marB="11759" anchor="ctr">
                    <a:lnL>
                      <a:noFill/>
                    </a:lnL>
                    <a:lnR>
                      <a:noFill/>
                    </a:lnR>
                    <a:lnT>
                      <a:noFill/>
                    </a:lnT>
                    <a:lnB>
                      <a:noFill/>
                    </a:lnB>
                  </a:tcPr>
                </a:tc>
                <a:tc>
                  <a:txBody>
                    <a:bodyPr/>
                    <a:lstStyle/>
                    <a:p>
                      <a:endParaRPr lang="en-US"/>
                    </a:p>
                  </a:txBody>
                  <a:tcPr marL="6614" marR="6614" marT="11759" marB="11759" anchor="ctr">
                    <a:lnL>
                      <a:noFill/>
                    </a:lnL>
                    <a:lnR>
                      <a:noFill/>
                    </a:lnR>
                    <a:lnT>
                      <a:noFill/>
                    </a:lnT>
                    <a:lnB>
                      <a:noFill/>
                    </a:lnB>
                  </a:tcPr>
                </a:tc>
              </a:tr>
              <a:tr h="1740303">
                <a:tc>
                  <a:txBody>
                    <a:bodyPr/>
                    <a:lstStyle/>
                    <a:p>
                      <a:endParaRPr lang="en-US" dirty="0"/>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458515">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1144315">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290875">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595675">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555016">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893669">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r>
              <a:tr h="216361">
                <a:tc>
                  <a:txBody>
                    <a:bodyPr/>
                    <a:lstStyle/>
                    <a:p>
                      <a:endParaRPr lang="en-US"/>
                    </a:p>
                  </a:txBody>
                  <a:tcPr marL="13229" marR="13229" marT="23517" marB="23517" anchor="ctr">
                    <a:lnL>
                      <a:noFill/>
                    </a:lnL>
                    <a:lnR>
                      <a:noFill/>
                    </a:lnR>
                    <a:lnT>
                      <a:noFill/>
                    </a:lnT>
                    <a:lnB>
                      <a:noFill/>
                    </a:lnB>
                  </a:tcPr>
                </a:tc>
                <a:tc>
                  <a:txBody>
                    <a:bodyPr/>
                    <a:lstStyle/>
                    <a:p>
                      <a:endParaRPr lang="en-US"/>
                    </a:p>
                  </a:txBody>
                  <a:tcPr marL="13229" marR="13229" marT="23517" marB="23517" anchor="ctr">
                    <a:lnL>
                      <a:noFill/>
                    </a:lnL>
                    <a:lnR>
                      <a:noFill/>
                    </a:lnR>
                    <a:lnT>
                      <a:noFill/>
                    </a:lnT>
                    <a:lnB>
                      <a:noFill/>
                    </a:lnB>
                  </a:tcPr>
                </a:tc>
                <a:tc>
                  <a:txBody>
                    <a:bodyPr/>
                    <a:lstStyle/>
                    <a:p>
                      <a:endParaRPr lang="en-US" dirty="0"/>
                    </a:p>
                  </a:txBody>
                  <a:tcPr marL="13229" marR="13229" marT="23517" marB="23517" anchor="ctr">
                    <a:lnL>
                      <a:noFill/>
                    </a:lnL>
                    <a:lnR>
                      <a:noFill/>
                    </a:lnR>
                    <a:lnT>
                      <a:noFill/>
                    </a:lnT>
                    <a:lnB>
                      <a:noFill/>
                    </a:lnB>
                  </a:tcPr>
                </a:tc>
              </a:tr>
            </a:tbl>
          </a:graphicData>
        </a:graphic>
      </p:graphicFrame>
    </p:spTree>
    <p:extLst>
      <p:ext uri="{BB962C8B-B14F-4D97-AF65-F5344CB8AC3E}">
        <p14:creationId xmlns:p14="http://schemas.microsoft.com/office/powerpoint/2010/main" val="141881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709921722"/>
              </p:ext>
            </p:extLst>
          </p:nvPr>
        </p:nvGraphicFramePr>
        <p:xfrm>
          <a:off x="2143176" y="2133600"/>
          <a:ext cx="2571648" cy="6109130"/>
        </p:xfrm>
        <a:graphic>
          <a:graphicData uri="http://schemas.openxmlformats.org/drawingml/2006/table">
            <a:tbl>
              <a:tblPr/>
              <a:tblGrid>
                <a:gridCol w="857216"/>
                <a:gridCol w="857216"/>
                <a:gridCol w="857216"/>
              </a:tblGrid>
              <a:tr h="216361">
                <a:tc gridSpan="3">
                  <a:txBody>
                    <a:bodyPr/>
                    <a:lstStyle/>
                    <a:p>
                      <a:pPr algn="ctr"/>
                      <a:endParaRPr lang="en-US" sz="1100" dirty="0">
                        <a:effectLst/>
                      </a:endParaRPr>
                    </a:p>
                  </a:txBody>
                  <a:tcPr marL="13229" marR="13229" marT="23517" marB="23517" anchor="ctr">
                    <a:lnL>
                      <a:noFill/>
                    </a:lnL>
                    <a:lnR>
                      <a:noFill/>
                    </a:lnR>
                    <a:lnT>
                      <a:noFill/>
                    </a:lnT>
                    <a:lnB>
                      <a:noFill/>
                    </a:lnB>
                  </a:tcPr>
                </a:tc>
                <a:tc hMerge="1">
                  <a:txBody>
                    <a:bodyPr/>
                    <a:lstStyle/>
                    <a:p>
                      <a:endParaRPr lang="en-US"/>
                    </a:p>
                  </a:txBody>
                  <a:tcPr/>
                </a:tc>
                <a:tc hMerge="1">
                  <a:txBody>
                    <a:bodyPr/>
                    <a:lstStyle/>
                    <a:p>
                      <a:endParaRPr lang="en-US"/>
                    </a:p>
                  </a:txBody>
                  <a:tcPr/>
                </a:tc>
              </a:tr>
              <a:tr h="192844">
                <a:tc>
                  <a:txBody>
                    <a:bodyPr/>
                    <a:lstStyle/>
                    <a:p>
                      <a:endParaRPr lang="en-US" sz="1100"/>
                    </a:p>
                  </a:txBody>
                  <a:tcPr marL="6614" marR="6614" marT="11759" marB="11759" anchor="ctr">
                    <a:lnL>
                      <a:noFill/>
                    </a:lnL>
                    <a:lnR>
                      <a:noFill/>
                    </a:lnR>
                    <a:lnT>
                      <a:noFill/>
                    </a:lnT>
                    <a:lnB>
                      <a:noFill/>
                    </a:lnB>
                  </a:tcPr>
                </a:tc>
                <a:tc>
                  <a:txBody>
                    <a:bodyPr/>
                    <a:lstStyle/>
                    <a:p>
                      <a:endParaRPr lang="en-US" sz="1100"/>
                    </a:p>
                  </a:txBody>
                  <a:tcPr marL="6614" marR="6614" marT="11759" marB="11759" anchor="ctr">
                    <a:lnL>
                      <a:noFill/>
                    </a:lnL>
                    <a:lnR>
                      <a:noFill/>
                    </a:lnR>
                    <a:lnT>
                      <a:noFill/>
                    </a:lnT>
                    <a:lnB>
                      <a:noFill/>
                    </a:lnB>
                  </a:tcPr>
                </a:tc>
                <a:tc>
                  <a:txBody>
                    <a:bodyPr/>
                    <a:lstStyle/>
                    <a:p>
                      <a:endParaRPr lang="en-US" sz="1100" dirty="0"/>
                    </a:p>
                  </a:txBody>
                  <a:tcPr marL="6614" marR="6614" marT="11759" marB="11759" anchor="ctr">
                    <a:lnL>
                      <a:noFill/>
                    </a:lnL>
                    <a:lnR>
                      <a:noFill/>
                    </a:lnR>
                    <a:lnT>
                      <a:noFill/>
                    </a:lnT>
                    <a:lnB>
                      <a:noFill/>
                    </a:lnB>
                  </a:tcPr>
                </a:tc>
              </a:tr>
              <a:tr h="1740303">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r>
              <a:tr h="385689">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r>
              <a:tr h="1062996">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r>
              <a:tr h="290875">
                <a:tc>
                  <a:txBody>
                    <a:bodyPr/>
                    <a:lstStyle/>
                    <a:p>
                      <a:endParaRPr lang="en-US" sz="1600" b="1">
                        <a:effectLst/>
                      </a:endParaRPr>
                    </a:p>
                  </a:txBody>
                  <a:tcPr marL="13229" marR="13229" marT="23517" marB="23517" anchor="ctr">
                    <a:lnL>
                      <a:noFill/>
                    </a:lnL>
                    <a:lnR>
                      <a:noFill/>
                    </a:lnR>
                    <a:lnT>
                      <a:noFill/>
                    </a:lnT>
                    <a:lnB>
                      <a:noFill/>
                    </a:lnB>
                  </a:tcPr>
                </a:tc>
                <a:tc>
                  <a:txBody>
                    <a:bodyPr/>
                    <a:lstStyle/>
                    <a:p>
                      <a:endParaRPr lang="en-US" sz="1600" b="1">
                        <a:effectLst/>
                      </a:endParaRPr>
                    </a:p>
                  </a:txBody>
                  <a:tcPr marL="13229" marR="13229" marT="23517" marB="23517" anchor="ctr">
                    <a:lnL>
                      <a:noFill/>
                    </a:lnL>
                    <a:lnR>
                      <a:noFill/>
                    </a:lnR>
                    <a:lnT>
                      <a:noFill/>
                    </a:lnT>
                    <a:lnB>
                      <a:noFill/>
                    </a:lnB>
                  </a:tcPr>
                </a:tc>
                <a:tc>
                  <a:txBody>
                    <a:bodyPr/>
                    <a:lstStyle/>
                    <a:p>
                      <a:endParaRPr lang="en-US" sz="1600" b="1" dirty="0">
                        <a:effectLst/>
                      </a:endParaRPr>
                    </a:p>
                  </a:txBody>
                  <a:tcPr marL="13229" marR="13229" marT="23517" marB="23517" anchor="ctr">
                    <a:lnL>
                      <a:noFill/>
                    </a:lnL>
                    <a:lnR>
                      <a:noFill/>
                    </a:lnR>
                    <a:lnT>
                      <a:noFill/>
                    </a:lnT>
                    <a:lnB>
                      <a:noFill/>
                    </a:lnB>
                  </a:tcPr>
                </a:tc>
              </a:tr>
              <a:tr h="555016">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r>
              <a:tr h="555016">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a:effectLst/>
                      </a:endParaRPr>
                    </a:p>
                  </a:txBody>
                  <a:tcPr marL="13229" marR="13229" marT="23517" marB="23517" anchor="ctr">
                    <a:lnL>
                      <a:noFill/>
                    </a:lnL>
                    <a:lnR>
                      <a:noFill/>
                    </a:lnR>
                    <a:lnT>
                      <a:noFill/>
                    </a:lnT>
                    <a:lnB>
                      <a:noFill/>
                    </a:lnB>
                  </a:tcPr>
                </a:tc>
              </a:tr>
              <a:tr h="893669">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a:effectLst/>
                      </a:endParaRPr>
                    </a:p>
                  </a:txBody>
                  <a:tcPr marL="13229" marR="13229" marT="23517" marB="23517" anchor="ctr">
                    <a:lnL>
                      <a:noFill/>
                    </a:lnL>
                    <a:lnR>
                      <a:noFill/>
                    </a:lnR>
                    <a:lnT>
                      <a:noFill/>
                    </a:lnT>
                    <a:lnB>
                      <a:noFill/>
                    </a:lnB>
                  </a:tcPr>
                </a:tc>
                <a:tc>
                  <a:txBody>
                    <a:bodyPr/>
                    <a:lstStyle/>
                    <a:p>
                      <a:endParaRPr lang="en-US" sz="1100">
                        <a:effectLst/>
                      </a:endParaRPr>
                    </a:p>
                  </a:txBody>
                  <a:tcPr marL="13229" marR="13229" marT="23517" marB="23517" anchor="ctr">
                    <a:lnL>
                      <a:noFill/>
                    </a:lnL>
                    <a:lnR>
                      <a:noFill/>
                    </a:lnR>
                    <a:lnT>
                      <a:noFill/>
                    </a:lnT>
                    <a:lnB>
                      <a:noFill/>
                    </a:lnB>
                  </a:tcPr>
                </a:tc>
              </a:tr>
              <a:tr h="216361">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c>
                  <a:txBody>
                    <a:bodyPr/>
                    <a:lstStyle/>
                    <a:p>
                      <a:endParaRPr lang="en-US" sz="1100" dirty="0">
                        <a:effectLst/>
                      </a:endParaRPr>
                    </a:p>
                  </a:txBody>
                  <a:tcPr marL="13229" marR="13229" marT="23517" marB="23517" anchor="ctr">
                    <a:lnL>
                      <a:noFill/>
                    </a:lnL>
                    <a:lnR>
                      <a:noFill/>
                    </a:lnR>
                    <a:lnT>
                      <a:noFill/>
                    </a:lnT>
                    <a:lnB>
                      <a:noFill/>
                    </a:lnB>
                  </a:tcPr>
                </a:tc>
              </a:tr>
            </a:tbl>
          </a:graphicData>
        </a:graphic>
      </p:graphicFrame>
      <p:sp>
        <p:nvSpPr>
          <p:cNvPr id="2" name="Rectangle 1"/>
          <p:cNvSpPr/>
          <p:nvPr/>
        </p:nvSpPr>
        <p:spPr>
          <a:xfrm>
            <a:off x="529771" y="304800"/>
            <a:ext cx="6019800" cy="6986528"/>
          </a:xfrm>
          <a:prstGeom prst="rect">
            <a:avLst/>
          </a:prstGeom>
        </p:spPr>
        <p:txBody>
          <a:bodyPr wrap="square">
            <a:spAutoFit/>
          </a:bodyPr>
          <a:lstStyle/>
          <a:p>
            <a:endParaRPr lang="en-US" sz="1400" dirty="0" smtClean="0"/>
          </a:p>
          <a:p>
            <a:endParaRPr lang="en-US" sz="1400" dirty="0"/>
          </a:p>
          <a:p>
            <a:r>
              <a:rPr lang="en-US" sz="1400" dirty="0" smtClean="0">
                <a:hlinkClick r:id="rId2"/>
              </a:rPr>
              <a:t>http://monographs.iarc.fr/ENG/Monographs/vol87/mono87-7.pdf</a:t>
            </a:r>
            <a:endParaRPr lang="en-US" sz="1400" dirty="0" smtClean="0"/>
          </a:p>
          <a:p>
            <a:endParaRPr lang="en-US" sz="1400" dirty="0" smtClean="0"/>
          </a:p>
          <a:p>
            <a:r>
              <a:rPr lang="en-US" sz="1400" dirty="0" smtClean="0"/>
              <a:t>Inorganic and organic lead compounds</a:t>
            </a:r>
          </a:p>
          <a:p>
            <a:endParaRPr lang="en-US" sz="1400" dirty="0" smtClean="0"/>
          </a:p>
          <a:p>
            <a:endParaRPr lang="en-US" sz="1400" dirty="0" smtClean="0"/>
          </a:p>
          <a:p>
            <a:r>
              <a:rPr lang="en-US" sz="1400" dirty="0" smtClean="0"/>
              <a:t>2.1.3 </a:t>
            </a:r>
            <a:r>
              <a:rPr lang="en-US" sz="1400" i="1" dirty="0" smtClean="0"/>
              <a:t>Lead chromate pigment production</a:t>
            </a:r>
          </a:p>
          <a:p>
            <a:r>
              <a:rPr lang="en-US" sz="1400" dirty="0" smtClean="0"/>
              <a:t>Workers producing lead chromate pigments have been the subject of two cohort</a:t>
            </a:r>
          </a:p>
          <a:p>
            <a:r>
              <a:rPr lang="en-US" sz="1400" dirty="0" smtClean="0"/>
              <a:t>studies focused on possible lung carcinogenicity resulting from exposure to hexavalent chromium, which was classified as Group 1 human carcinogen by IARC (IARC, 1990).</a:t>
            </a:r>
          </a:p>
          <a:p>
            <a:endParaRPr lang="en-US" sz="1400" dirty="0" smtClean="0"/>
          </a:p>
          <a:p>
            <a:r>
              <a:rPr lang="en-US" sz="1400" dirty="0" smtClean="0"/>
              <a:t>[It is not possible to separate the effects of chromium on the lung from those of lead in these studies, limiting their usefulness in the evaluation of the carcinogenicity of lead.]</a:t>
            </a:r>
          </a:p>
          <a:p>
            <a:endParaRPr lang="en-US" sz="1400" dirty="0" smtClean="0"/>
          </a:p>
          <a:p>
            <a:r>
              <a:rPr lang="en-US" sz="1400" dirty="0" err="1" smtClean="0"/>
              <a:t>Sheffet</a:t>
            </a:r>
            <a:r>
              <a:rPr lang="en-US" sz="1400" dirty="0" smtClean="0"/>
              <a:t> </a:t>
            </a:r>
            <a:r>
              <a:rPr lang="en-US" sz="1400" i="1" dirty="0" smtClean="0"/>
              <a:t>et al</a:t>
            </a:r>
            <a:r>
              <a:rPr lang="en-US" sz="1400" dirty="0" smtClean="0"/>
              <a:t>. (1982) studied mortality among 1296 white and 650 non-white men in a pigment plant producing lead and zinc chromates in the USA who were employed for at least 1 month between 1940 and 1969, and followed through 31 March 1979. Moderate exposure was defined as work in jobs with an average exposure of 0.5–2 mg/m3 airborne chromium, while high exposure was defined as &gt; 2 mg/m3 airborne chromium; 76% of the cohort had high or moderate exposure. A statistically significant relative risk of 1.6 (95% CI, 1.1–2.2; 31 deaths) for lung cancer was found among male employees, increasing to a significant 1.9 for those exposed for at least 2 years to moderate or high</a:t>
            </a:r>
          </a:p>
          <a:p>
            <a:r>
              <a:rPr lang="en-US" sz="1400" dirty="0" smtClean="0"/>
              <a:t>exposure. </a:t>
            </a:r>
            <a:r>
              <a:rPr lang="en-US" sz="1400" dirty="0" smtClean="0">
                <a:solidFill>
                  <a:srgbClr val="FF0000"/>
                </a:solidFill>
              </a:rPr>
              <a:t>Stomach cancer had a SMR of 2.0 (95% CI, 0.9–3.6; 8 deaths</a:t>
            </a:r>
            <a:r>
              <a:rPr lang="en-US" sz="1400" dirty="0" smtClean="0"/>
              <a:t>). SMRs varied depending on whether or not those decedents with cause of death unknown (15%) were excluded from the observed count of lung cancers or added in proportion corresponding to the distribution of observed deaths with known causes. [SMRs for other cancers were calculated, but numbers were small and there were no significant findings.]</a:t>
            </a:r>
            <a:endParaRPr lang="en-US" sz="1400" dirty="0"/>
          </a:p>
        </p:txBody>
      </p:sp>
    </p:spTree>
    <p:extLst>
      <p:ext uri="{BB962C8B-B14F-4D97-AF65-F5344CB8AC3E}">
        <p14:creationId xmlns:p14="http://schemas.microsoft.com/office/powerpoint/2010/main" val="3107894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0" y="2503439"/>
            <a:ext cx="3429000" cy="5047536"/>
          </a:xfrm>
          <a:prstGeom prst="rect">
            <a:avLst/>
          </a:prstGeom>
        </p:spPr>
        <p:txBody>
          <a:bodyPr>
            <a:spAutoFit/>
          </a:bodyPr>
          <a:lstStyle/>
          <a:p>
            <a:r>
              <a:rPr lang="en-US" sz="1600" dirty="0" smtClean="0"/>
              <a:t>Cancer Mortality in pigment plant utilizing lead and zinc chromates </a:t>
            </a:r>
          </a:p>
          <a:p>
            <a:endParaRPr lang="en-US" sz="1600" dirty="0"/>
          </a:p>
          <a:p>
            <a:r>
              <a:rPr lang="en-US" sz="1600" dirty="0" smtClean="0"/>
              <a:t>1982 Jan-Feb;37(1):44-52.</a:t>
            </a:r>
          </a:p>
          <a:p>
            <a:endParaRPr lang="en-US" sz="1600" dirty="0" smtClean="0"/>
          </a:p>
          <a:p>
            <a:r>
              <a:rPr lang="en-US" sz="1100" dirty="0" smtClean="0"/>
              <a:t>Several studies of workers exposed to various forms of chromium compounds have suggested an increased incidence of respiratory cancers. Lead and zinc chromates were among the chromium compounds implicated. The Department of Preventive Medicine and Community Health of the New Jersey Medical School undertook a detailed mortality study of a pigment plant in Newark which utilized both of these compounds. We compared observed deaths from each cause among 1296 white and 650 non-white males who were employed at the plant between January 1, 1940 and December 31, 1969, with expected deaths, as computed from cause-, age-, and time-specific standard death rates for the United States. A statistically significant relative risk of 1.6 for lung cancer among white male employees was found, as well as among the cohorts of white males employed 10 </a:t>
            </a:r>
            <a:r>
              <a:rPr lang="en-US" sz="1100" dirty="0" err="1" smtClean="0"/>
              <a:t>yr</a:t>
            </a:r>
            <a:r>
              <a:rPr lang="en-US" sz="1100" dirty="0" smtClean="0"/>
              <a:t> or more. A relative risk of 1.9 was noted for individuals employed at least 2 </a:t>
            </a:r>
            <a:r>
              <a:rPr lang="en-US" sz="1100" dirty="0" err="1" smtClean="0"/>
              <a:t>yr</a:t>
            </a:r>
            <a:r>
              <a:rPr lang="en-US" sz="1100" dirty="0" smtClean="0"/>
              <a:t> who were at least moderately exposed to chromates. </a:t>
            </a:r>
            <a:r>
              <a:rPr lang="en-US" sz="1100" b="1" i="1" dirty="0" smtClean="0">
                <a:solidFill>
                  <a:srgbClr val="FF0000"/>
                </a:solidFill>
              </a:rPr>
              <a:t>An increased incidence of lung cancer among non-white males and stomach and pancreatic cancer among the total cohort was also evident</a:t>
            </a:r>
            <a:endParaRPr lang="en-US" sz="1100" b="1" i="1" dirty="0">
              <a:solidFill>
                <a:srgbClr val="FF0000"/>
              </a:solidFill>
            </a:endParaRPr>
          </a:p>
        </p:txBody>
      </p:sp>
    </p:spTree>
    <p:extLst>
      <p:ext uri="{BB962C8B-B14F-4D97-AF65-F5344CB8AC3E}">
        <p14:creationId xmlns:p14="http://schemas.microsoft.com/office/powerpoint/2010/main" val="6596143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427</TotalTime>
  <Words>1171</Words>
  <Application>Microsoft Office PowerPoint</Application>
  <PresentationFormat>On-screen Show (4:3)</PresentationFormat>
  <Paragraphs>110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Alliance of Nuclear Worker Advocacy Groups </vt:lpstr>
      <vt:lpstr>ANWAG’S COMMENT ON INTERIM FINAL RULES</vt:lpstr>
      <vt:lpstr>What the law says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SG-C</dc:creator>
  <cp:lastModifiedBy>SG-C</cp:lastModifiedBy>
  <cp:revision>99</cp:revision>
  <cp:lastPrinted>2012-01-02T02:42:23Z</cp:lastPrinted>
  <dcterms:created xsi:type="dcterms:W3CDTF">2011-12-09T04:28:50Z</dcterms:created>
  <dcterms:modified xsi:type="dcterms:W3CDTF">2012-01-08T04:53:23Z</dcterms:modified>
</cp:coreProperties>
</file>