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87" r:id="rId2"/>
    <p:sldId id="290" r:id="rId3"/>
    <p:sldId id="315" r:id="rId4"/>
    <p:sldId id="324" r:id="rId5"/>
    <p:sldId id="325" r:id="rId6"/>
    <p:sldId id="326" r:id="rId7"/>
    <p:sldId id="289" r:id="rId8"/>
    <p:sldId id="258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08" r:id="rId20"/>
    <p:sldId id="309" r:id="rId21"/>
    <p:sldId id="310" r:id="rId22"/>
    <p:sldId id="312" r:id="rId23"/>
    <p:sldId id="311" r:id="rId24"/>
    <p:sldId id="313" r:id="rId25"/>
    <p:sldId id="314" r:id="rId26"/>
    <p:sldId id="316" r:id="rId27"/>
    <p:sldId id="317" r:id="rId28"/>
    <p:sldId id="318" r:id="rId29"/>
    <p:sldId id="319" r:id="rId30"/>
    <p:sldId id="322" r:id="rId31"/>
    <p:sldId id="320" r:id="rId32"/>
    <p:sldId id="321" r:id="rId33"/>
    <p:sldId id="294" r:id="rId34"/>
    <p:sldId id="327" r:id="rId35"/>
    <p:sldId id="328" r:id="rId3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Willifor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2060"/>
    <a:srgbClr val="0000FF"/>
    <a:srgbClr val="FF0000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8423" autoAdjust="0"/>
  </p:normalViewPr>
  <p:slideViewPr>
    <p:cSldViewPr>
      <p:cViewPr varScale="1">
        <p:scale>
          <a:sx n="61" d="100"/>
          <a:sy n="61" d="100"/>
        </p:scale>
        <p:origin x="14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fld id="{41F2BD3B-BC05-490E-A3BD-D5F6CEE0D0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2A037-78E5-4998-BAD6-6883037E81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842AD-C44D-4487-8CBD-8E248881091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57A67-7AD6-4355-932C-50BEEC41CB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30B9C-2CEB-4CAB-AEC3-BA07B7C1DCC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AF4C0-7528-4EDC-A4FB-7A987735DD0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C6516-41E1-491B-8FB2-2AD37ACC278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B802C-5B31-4626-BA1F-AE40C3908CD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1AC63-3F52-47ED-87F3-270FEA278F5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1E45F-14E6-4D1D-9F69-C8DE385801D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5E4A1-642A-4571-BE13-ED5AE4054CE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5F299-DEA4-42A1-88C2-9EB1A5CC9AA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6609D-C069-44F1-BF0A-49BE2D7C479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545F8-F689-48FE-94EC-A64FB37F905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15C22-621D-47D9-AE29-3123D59B0E8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DB99C-03FA-4214-B0D5-E9C087D774B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A4A10-01C8-48E3-B09C-EFF7CB135C3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7E4BD7-65B9-4285-BCFE-47649224A815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6B6A4-D5AC-4B1B-AD73-69A660B6E5A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7E6C2-B647-43DC-A1A9-1C52EA703D5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D54CB-6CF9-4880-94BD-E86DD6E9B12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8369D-619A-42C9-A9B2-8ACEA8A1F81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E2DA4-AB51-4CFC-A763-58C89BBC0D8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E8A8F-441F-41B1-AD36-228E98F5256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F05DC-C994-49DB-A38F-7F0E9AF37085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A769E-9EA2-4147-A549-524697DA3BC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2869C-B247-44E9-B348-FCFDBE17BA1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984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929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D3B-BC05-490E-A3BD-D5F6CEE0D0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7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56E56-A473-4E70-94EE-05A999FCC7E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2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14EF7-77E8-471D-8CF7-29FF7CA995E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A3BF4-5341-4327-AB89-06A8BB922B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26A8-183E-43A3-97E0-E012354229F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14D8D-EBFE-4710-A624-4BD1916FAC0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7696200" y="-228600"/>
            <a:ext cx="1514403" cy="723899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66688" y="-8466"/>
            <a:ext cx="4043915" cy="6858001"/>
            <a:chOff x="5166688" y="-8466"/>
            <a:chExt cx="4043915" cy="6858001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66688" y="4167139"/>
              <a:ext cx="404391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88756" y="-8466"/>
              <a:ext cx="1225698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F62D-0BCA-4CAB-89C1-7E8E73AC0A9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5"/>
          <p:cNvSpPr/>
          <p:nvPr/>
        </p:nvSpPr>
        <p:spPr>
          <a:xfrm>
            <a:off x="-1" y="-152400"/>
            <a:ext cx="1063993" cy="7083287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1" y="152400"/>
            <a:ext cx="1187026" cy="1187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5560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1356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978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3F669-7C9F-42B5-B8E3-ADF814820D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>
          <a:xfrm>
            <a:off x="0" y="6486342"/>
            <a:ext cx="9144000" cy="36512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Labor-Management Standards (OLMS)</a:t>
            </a:r>
            <a:br>
              <a:rPr lang="en-US" altLang="en-US" sz="28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https://www.dol.gov/olms/</a:t>
            </a:r>
          </a:p>
        </p:txBody>
      </p:sp>
      <p:pic>
        <p:nvPicPr>
          <p:cNvPr id="27" name="Picture 26" title="Department of Labor Blue Se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09" y="307691"/>
            <a:ext cx="603817" cy="603817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-1" y="0"/>
            <a:ext cx="1063993" cy="6858002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696200" y="-8467"/>
            <a:ext cx="1447800" cy="686646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6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lms/regs/compliance/EFS/EFShelp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l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vlhd21.esadev.dol.gov/efsui/authentication.a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575732"/>
            <a:ext cx="6629400" cy="3475102"/>
          </a:xfrm>
        </p:spPr>
        <p:txBody>
          <a:bodyPr/>
          <a:lstStyle/>
          <a:p>
            <a:pPr algn="l"/>
            <a:r>
              <a:rPr lang="en-US" altLang="en-US" dirty="0" smtClean="0"/>
              <a:t>ELECTRONIC </a:t>
            </a:r>
            <a:r>
              <a:rPr lang="en-US" altLang="en-US" dirty="0"/>
              <a:t>FORMS SYSTEM (EFS)</a:t>
            </a:r>
            <a:r>
              <a:rPr lang="en-US" altLang="en-US" sz="6000" dirty="0">
                <a:solidFill>
                  <a:srgbClr val="FF0000"/>
                </a:solidFill>
              </a:rPr>
              <a:t/>
            </a:r>
            <a:br>
              <a:rPr lang="en-US" altLang="en-US" sz="60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295400" y="3502384"/>
            <a:ext cx="5826719" cy="1096899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990033"/>
                </a:solidFill>
              </a:rPr>
              <a:t>		</a:t>
            </a:r>
            <a:r>
              <a:rPr lang="en-US" sz="4400" dirty="0" smtClean="0">
                <a:solidFill>
                  <a:srgbClr val="990033"/>
                </a:solidFill>
              </a:rPr>
              <a:t>		</a:t>
            </a:r>
            <a:r>
              <a:rPr lang="en-US" altLang="en-US" sz="4400" b="1" dirty="0">
                <a:solidFill>
                  <a:srgbClr val="990033"/>
                </a:solidFill>
              </a:rPr>
              <a:t>Guide to </a:t>
            </a:r>
            <a:br>
              <a:rPr lang="en-US" altLang="en-US" sz="4400" b="1" dirty="0">
                <a:solidFill>
                  <a:srgbClr val="990033"/>
                </a:solidFill>
              </a:rPr>
            </a:br>
            <a:r>
              <a:rPr lang="en-US" altLang="en-US" sz="4400" b="1" dirty="0">
                <a:solidFill>
                  <a:srgbClr val="990033"/>
                </a:solidFill>
              </a:rPr>
              <a:t>Using EFS Preparing Form </a:t>
            </a:r>
            <a:r>
              <a:rPr lang="en-US" altLang="en-US" sz="4400" b="1" dirty="0" smtClean="0">
                <a:solidFill>
                  <a:srgbClr val="990033"/>
                </a:solidFill>
              </a:rPr>
              <a:t>LM-1</a:t>
            </a:r>
            <a:endParaRPr lang="en-US" sz="4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082385" y="914400"/>
            <a:ext cx="6781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If a form preparer (a user who is NOT authorized to sign the form) tries to generate the Registration ID and PIN the system will display this message</a:t>
            </a:r>
            <a:r>
              <a:rPr lang="en-US" altLang="en-US" sz="2000" dirty="0" smtClean="0"/>
              <a:t>.</a:t>
            </a:r>
            <a:r>
              <a:rPr lang="en-US" altLang="en-US" dirty="0" smtClean="0"/>
              <a:t>  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895" y="99471"/>
            <a:ext cx="6994814" cy="73873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Unauthorized Users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385" y="2404131"/>
            <a:ext cx="6077358" cy="391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128990"/>
            <a:ext cx="6994814" cy="648876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solidFill>
                  <a:srgbClr val="002060"/>
                </a:solidFill>
              </a:rPr>
              <a:t>Getting Help Within the Form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93808"/>
            <a:ext cx="6248400" cy="4088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5013" y="762000"/>
            <a:ext cx="683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A filer is not allowed to generate another Registration ID until the LM-1 form in progress is signed and submitted</a:t>
            </a:r>
            <a:r>
              <a:rPr lang="en-US" dirty="0" smtClean="0"/>
              <a:t>.</a:t>
            </a:r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If the filer tries to generate another Registration ID while </a:t>
            </a:r>
            <a:r>
              <a:rPr lang="en-US" dirty="0" smtClean="0"/>
              <a:t>a Form LM-1 </a:t>
            </a:r>
            <a:r>
              <a:rPr lang="en-US" dirty="0"/>
              <a:t>is in progress this message will be </a:t>
            </a:r>
            <a:r>
              <a:rPr lang="en-US" dirty="0" smtClean="0"/>
              <a:t>displayed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914400" y="914400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To access an LM-1 form, the filer or a preparer needs their user account, registration ID, and PIN.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060" y="165472"/>
            <a:ext cx="6801940" cy="74892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Accessing the Form LM-1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336" y="1905000"/>
            <a:ext cx="5632664" cy="378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179786" y="868522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/>
              <a:t>A successful login will navigate the user to the LM-1 form.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606" y="156359"/>
            <a:ext cx="6571594" cy="712163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 smtClean="0">
                <a:solidFill>
                  <a:srgbClr val="002060"/>
                </a:solidFill>
              </a:rPr>
              <a:t>Login Granted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12368"/>
            <a:ext cx="5416036" cy="486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048496" y="1027584"/>
            <a:ext cx="6973793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1 - will be disabled for the data entry. When the form is successfully signed and submitted, the filer will receive the File Number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2 – month and day must be selected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3 – The item will be checked by the system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Item 4 – The filer must select one of the three options listed. </a:t>
            </a:r>
            <a:r>
              <a:rPr lang="en-US" altLang="en-US" sz="1200" dirty="0" smtClean="0"/>
              <a:t> </a:t>
            </a:r>
            <a:endParaRPr lang="en-US" alt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593" y="381000"/>
            <a:ext cx="6705600" cy="5282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Entering Data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2371"/>
          <a:stretch/>
        </p:blipFill>
        <p:spPr>
          <a:xfrm>
            <a:off x="1074502" y="3048188"/>
            <a:ext cx="6164498" cy="3086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072055" y="1094167"/>
            <a:ext cx="61448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/>
              <a:t>If the option </a:t>
            </a:r>
            <a:r>
              <a:rPr lang="en-US" sz="2000" u="sng" dirty="0"/>
              <a:t>Affiliated</a:t>
            </a:r>
            <a:r>
              <a:rPr lang="en-US" sz="2000" dirty="0"/>
              <a:t> is selected, the system will display this pop-up message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54" y="262213"/>
            <a:ext cx="6852746" cy="65218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Affiliated </a:t>
            </a:r>
            <a:r>
              <a:rPr lang="en-US" sz="3200" dirty="0">
                <a:solidFill>
                  <a:srgbClr val="002060"/>
                </a:solidFill>
              </a:rPr>
              <a:t>Union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29490"/>
          <a:stretch/>
        </p:blipFill>
        <p:spPr>
          <a:xfrm>
            <a:off x="1587904" y="2057400"/>
            <a:ext cx="5952605" cy="429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036493" y="762000"/>
            <a:ext cx="716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dirty="0"/>
          </a:p>
          <a:p>
            <a:r>
              <a:rPr lang="en-US" dirty="0"/>
              <a:t>An affiliated union must select the national-level parent union from the drop-down.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93" y="160847"/>
            <a:ext cx="6994814" cy="60115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Creating an Affiliated Union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920" b="16365"/>
          <a:stretch/>
        </p:blipFill>
        <p:spPr>
          <a:xfrm>
            <a:off x="1295400" y="2081223"/>
            <a:ext cx="5263790" cy="428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1045943" y="765558"/>
            <a:ext cx="716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/>
              <a:t>The system will populate the </a:t>
            </a:r>
            <a:r>
              <a:rPr lang="en-US" dirty="0" err="1"/>
              <a:t>Aff</a:t>
            </a:r>
            <a:r>
              <a:rPr lang="en-US" dirty="0"/>
              <a:t> Abbreviation of the selected parent.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381" y="150229"/>
            <a:ext cx="6779419" cy="53557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Creating an Affiliated Union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067" b="29263"/>
          <a:stretch/>
        </p:blipFill>
        <p:spPr>
          <a:xfrm>
            <a:off x="1145381" y="1432910"/>
            <a:ext cx="6427502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58059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Entering Data into the Form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4502" y="1143000"/>
            <a:ext cx="69843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Enter the </a:t>
            </a:r>
            <a:r>
              <a:rPr lang="en-US" dirty="0" smtClean="0"/>
              <a:t>Union’s </a:t>
            </a:r>
            <a:r>
              <a:rPr lang="en-US" dirty="0"/>
              <a:t>Designation Number </a:t>
            </a:r>
            <a:r>
              <a:rPr lang="en-US" dirty="0" smtClean="0"/>
              <a:t>and Unit Name in </a:t>
            </a:r>
            <a:r>
              <a:rPr lang="en-US" dirty="0"/>
              <a:t>Item 6 and 7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Note: </a:t>
            </a:r>
            <a:r>
              <a:rPr lang="en-US" dirty="0" smtClean="0"/>
              <a:t>Unit name is </a:t>
            </a:r>
            <a:r>
              <a:rPr lang="en-US" dirty="0"/>
              <a:t>not a required </a:t>
            </a:r>
            <a:r>
              <a:rPr lang="en-US" dirty="0" smtClean="0"/>
              <a:t>field; the filer </a:t>
            </a:r>
            <a:r>
              <a:rPr lang="en-US" dirty="0"/>
              <a:t>can leave it </a:t>
            </a:r>
            <a:r>
              <a:rPr lang="en-US" dirty="0" smtClean="0"/>
              <a:t>blank.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974" b="18149"/>
          <a:stretch/>
        </p:blipFill>
        <p:spPr>
          <a:xfrm>
            <a:off x="1074502" y="2377607"/>
            <a:ext cx="6620256" cy="377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998392" y="757714"/>
            <a:ext cx="730740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000" dirty="0"/>
              <a:t>If the option </a:t>
            </a:r>
            <a:r>
              <a:rPr lang="en-US" sz="2000" dirty="0" smtClean="0"/>
              <a:t>“unaffiliated” </a:t>
            </a:r>
            <a:r>
              <a:rPr lang="en-US" sz="2000" dirty="0"/>
              <a:t>is selected, the system will display this pop-up message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18861"/>
            <a:ext cx="6893069" cy="56694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Entering Data into the Form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745" b="24831"/>
          <a:stretch/>
        </p:blipFill>
        <p:spPr>
          <a:xfrm>
            <a:off x="1041255" y="1981200"/>
            <a:ext cx="6664469" cy="35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7467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96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1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EFS is a web-based system for completing and filing Form </a:t>
            </a:r>
            <a:r>
              <a:rPr lang="en-US" altLang="en-US" sz="2000" dirty="0" smtClean="0"/>
              <a:t>LM-1 </a:t>
            </a:r>
            <a:r>
              <a:rPr lang="en-US" sz="2000" dirty="0"/>
              <a:t>Labor Organization Information </a:t>
            </a:r>
            <a:r>
              <a:rPr lang="en-US" sz="2000" dirty="0" smtClean="0"/>
              <a:t>Report.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This tutorial demonstrates basic features and functionality of the EFS </a:t>
            </a:r>
            <a:r>
              <a:rPr lang="en-US" altLang="en-US" sz="2000" dirty="0" smtClean="0"/>
              <a:t>Form LM-1. </a:t>
            </a:r>
            <a:r>
              <a:rPr lang="en-US" altLang="en-US" sz="2000" dirty="0"/>
              <a:t>It does not contain instructions for what information should be provided on your report.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You can download a complete set of </a:t>
            </a:r>
            <a:r>
              <a:rPr lang="en-US" altLang="en-US" sz="2000" dirty="0" smtClean="0"/>
              <a:t>Form LM-1 Instructions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       from the </a:t>
            </a:r>
            <a:r>
              <a:rPr lang="en-US" altLang="en-US" sz="2000" dirty="0" smtClean="0">
                <a:hlinkClick r:id="rId3"/>
              </a:rPr>
              <a:t>OLMS website.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391"/>
            <a:ext cx="7010400" cy="1356009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</a:rPr>
              <a:t>ELECTRONIC FORMS SYSTEM (</a:t>
            </a:r>
            <a:r>
              <a:rPr lang="en-US" altLang="en-US" dirty="0" smtClean="0">
                <a:solidFill>
                  <a:srgbClr val="002060"/>
                </a:solidFill>
              </a:rPr>
              <a:t>EFS) Form LM-1</a:t>
            </a:r>
            <a:r>
              <a:rPr lang="en-US" altLang="en-US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/>
            </a:r>
            <a:br>
              <a:rPr lang="en-US" altLang="en-US" dirty="0">
                <a:latin typeface="Times New Roman" panose="02020603050405020304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1143000" y="762000"/>
            <a:ext cx="716280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Enter the name of the organization in Item 4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abbreviation for this union type will be populated as </a:t>
            </a:r>
            <a:r>
              <a:rPr lang="en-US" sz="1600" b="1" dirty="0"/>
              <a:t>UNAFF</a:t>
            </a:r>
            <a:r>
              <a:rPr lang="en-US" sz="1600" dirty="0"/>
              <a:t> in the </a:t>
            </a:r>
            <a:r>
              <a:rPr lang="en-US" sz="1600" u="sng" dirty="0" err="1"/>
              <a:t>Aff</a:t>
            </a:r>
            <a:r>
              <a:rPr lang="en-US" sz="1600" u="sng" dirty="0"/>
              <a:t> Abbreviation</a:t>
            </a:r>
            <a:r>
              <a:rPr lang="en-US" sz="1600" dirty="0"/>
              <a:t> field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5 and 6 will be disabled for this union type.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7 is optional</a:t>
            </a:r>
            <a:r>
              <a:rPr lang="en-US" sz="1600" dirty="0" smtClean="0"/>
              <a:t>.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7" y="115516"/>
            <a:ext cx="6994814" cy="5702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Entering</a:t>
            </a:r>
            <a:r>
              <a:rPr lang="en-US" sz="3200" dirty="0" smtClean="0">
                <a:solidFill>
                  <a:srgbClr val="002060"/>
                </a:solidFill>
              </a:rPr>
              <a:t> Data into the Form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568" b="24853"/>
          <a:stretch/>
        </p:blipFill>
        <p:spPr>
          <a:xfrm>
            <a:off x="1524000" y="2514600"/>
            <a:ext cx="5762348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063992" y="114300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dirty="0"/>
              <a:t>If the option National Headquarters is selected, the system will display this pop-up message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554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Creating a National Headquarters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132" b="25271"/>
          <a:stretch/>
        </p:blipFill>
        <p:spPr>
          <a:xfrm>
            <a:off x="1371600" y="2286000"/>
            <a:ext cx="5653262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Creating a National Headquarters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143000" y="1066800"/>
            <a:ext cx="7239000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Enter the name of the organization in Item 4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The union must enter a union abbreviation in the </a:t>
            </a:r>
            <a:r>
              <a:rPr lang="en-US" sz="1600" u="sng" dirty="0" err="1"/>
              <a:t>Aff</a:t>
            </a:r>
            <a:r>
              <a:rPr lang="en-US" sz="1600" u="sng" dirty="0"/>
              <a:t> Abbreviation </a:t>
            </a:r>
            <a:r>
              <a:rPr lang="en-US" sz="1600" dirty="0" smtClean="0"/>
              <a:t>field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5 and 6 will be disabled for this union type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7 is optional</a:t>
            </a:r>
            <a:r>
              <a:rPr lang="en-US" sz="1600" dirty="0" smtClean="0"/>
              <a:t>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9" t="9944" r="-959" b="26130"/>
          <a:stretch/>
        </p:blipFill>
        <p:spPr>
          <a:xfrm>
            <a:off x="1676400" y="2895600"/>
            <a:ext cx="521688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52400"/>
            <a:ext cx="67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Items 8-14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786825"/>
            <a:ext cx="7068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Note: from this slide onwards, the page level requirements are same for all    	  union types.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569928"/>
            <a:ext cx="706820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Enter the mailing address in Item 8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Item 9 is optional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Enter City, State and County in Item 10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Non-US </a:t>
            </a:r>
            <a:r>
              <a:rPr lang="en-US" sz="1600" dirty="0"/>
              <a:t>territories need to select the state ‘00’ from the State drop-down. The county is not required to be entered for this state code</a:t>
            </a:r>
            <a:r>
              <a:rPr lang="en-US" sz="1600" dirty="0" smtClean="0"/>
              <a:t>.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Item 12,13, and 14 are required information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9412" b="31750"/>
          <a:stretch/>
        </p:blipFill>
        <p:spPr>
          <a:xfrm>
            <a:off x="1371600" y="3668588"/>
            <a:ext cx="5524501" cy="271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925830"/>
            <a:ext cx="7239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15 - Enter the names and titles of all the officers of your organization (including the officers who sign this report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16: All information in Item 16 must be completed with either a value or N/A for Not Applicable. 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Item 17 - If the parent body files a constitution and bylaws on behalf of the filing union, select YES. If your parent body does not file a constitution and bylaws, select NO.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9" t="10063" r="-69" b="30999"/>
          <a:stretch/>
        </p:blipFill>
        <p:spPr>
          <a:xfrm>
            <a:off x="838200" y="3113247"/>
            <a:ext cx="6859314" cy="28687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53425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Items </a:t>
            </a:r>
            <a:r>
              <a:rPr lang="en-US" sz="3200" b="1" dirty="0">
                <a:solidFill>
                  <a:srgbClr val="002060"/>
                </a:solidFill>
              </a:rPr>
              <a:t>15-17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143000" y="253425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 18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1066800" y="939225"/>
            <a:ext cx="777240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Enter in Column (1) the page number and section or paragraph </a:t>
            </a:r>
            <a:r>
              <a:rPr lang="en-US" sz="1600" dirty="0" smtClean="0"/>
              <a:t>number</a:t>
            </a: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 smtClean="0"/>
              <a:t>Select </a:t>
            </a:r>
            <a:r>
              <a:rPr lang="en-US" sz="1600" dirty="0"/>
              <a:t>the box in Column (2) to attach an additional information </a:t>
            </a:r>
            <a:r>
              <a:rPr lang="en-US" sz="1600" dirty="0" smtClean="0"/>
              <a:t>page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447" b="21873"/>
          <a:stretch/>
        </p:blipFill>
        <p:spPr>
          <a:xfrm>
            <a:off x="1752600" y="1946196"/>
            <a:ext cx="462370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295400" y="735627"/>
            <a:ext cx="6477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/>
              <a:t>Checking the checkbox on each item will open an </a:t>
            </a:r>
            <a:r>
              <a:rPr lang="en-US" sz="1600" dirty="0" smtClean="0"/>
              <a:t>Additional Information </a:t>
            </a:r>
            <a:r>
              <a:rPr lang="en-US" sz="1600" dirty="0"/>
              <a:t>box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Initially, the </a:t>
            </a:r>
            <a:r>
              <a:rPr lang="en-US" sz="1600" dirty="0" smtClean="0"/>
              <a:t>Additional Information </a:t>
            </a:r>
            <a:r>
              <a:rPr lang="en-US" sz="1600" dirty="0"/>
              <a:t>box will be red</a:t>
            </a:r>
            <a:r>
              <a:rPr lang="en-US" dirty="0"/>
              <a:t>. 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411" y="177225"/>
            <a:ext cx="695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 18 </a:t>
            </a:r>
            <a:r>
              <a:rPr lang="en-US" sz="2800" b="1" dirty="0" smtClean="0">
                <a:solidFill>
                  <a:srgbClr val="002060"/>
                </a:solidFill>
              </a:rPr>
              <a:t>(cont’d)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6361"/>
          <a:stretch/>
        </p:blipFill>
        <p:spPr>
          <a:xfrm>
            <a:off x="1292590" y="1752600"/>
            <a:ext cx="6355623" cy="3973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095375" y="45827"/>
            <a:ext cx="693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Complete Item</a:t>
            </a:r>
            <a:r>
              <a:rPr lang="en-US" sz="3600" b="1" dirty="0" smtClean="0">
                <a:solidFill>
                  <a:srgbClr val="002060"/>
                </a:solidFill>
              </a:rPr>
              <a:t> 18 </a:t>
            </a:r>
            <a:r>
              <a:rPr lang="en-US" sz="2800" b="1" dirty="0" smtClean="0">
                <a:solidFill>
                  <a:srgbClr val="002060"/>
                </a:solidFill>
              </a:rPr>
              <a:t>(cont’d)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405759" y="690325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Once the data is entered and saved, it will turn to green</a:t>
            </a:r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7934"/>
          <a:stretch/>
        </p:blipFill>
        <p:spPr>
          <a:xfrm>
            <a:off x="1053885" y="1524000"/>
            <a:ext cx="6794715" cy="422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Item 19 – Additional Information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524000" y="877669"/>
            <a:ext cx="640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Data entered in each </a:t>
            </a:r>
            <a:r>
              <a:rPr lang="en-US" dirty="0" smtClean="0"/>
              <a:t>Additional Information </a:t>
            </a:r>
            <a:r>
              <a:rPr lang="en-US" dirty="0"/>
              <a:t>page will be listed </a:t>
            </a:r>
            <a:r>
              <a:rPr lang="en-US" dirty="0" smtClean="0"/>
              <a:t>on </a:t>
            </a:r>
            <a:r>
              <a:rPr lang="en-US" dirty="0"/>
              <a:t>this page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" t="-83" r="-14" b="45186"/>
          <a:stretch/>
        </p:blipFill>
        <p:spPr>
          <a:xfrm>
            <a:off x="838200" y="1752600"/>
            <a:ext cx="7010400" cy="376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066800" y="209324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Form </a:t>
            </a:r>
            <a:r>
              <a:rPr lang="en-US" sz="3200" b="1" dirty="0" smtClean="0">
                <a:solidFill>
                  <a:srgbClr val="002060"/>
                </a:solidFill>
              </a:rPr>
              <a:t>Validation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087655" y="845206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Once the form </a:t>
            </a:r>
            <a:r>
              <a:rPr lang="en-US" dirty="0" smtClean="0"/>
              <a:t>passes </a:t>
            </a:r>
            <a:r>
              <a:rPr lang="en-US" dirty="0"/>
              <a:t>validation, the signature fields will be enabled.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1" t="-425" r="-291" b="25470"/>
          <a:stretch/>
        </p:blipFill>
        <p:spPr>
          <a:xfrm>
            <a:off x="1550505" y="1296125"/>
            <a:ext cx="5966790" cy="459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0104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To access and use EFS, OLMS recommends that you use one of the following browsers: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Microsoft Internet Explorer – Version 11.0 or higher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Google Chrome –Version 7.0 or higher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Mozilla Firefox</a:t>
            </a:r>
          </a:p>
          <a:p>
            <a:pPr lvl="1">
              <a:spcBef>
                <a:spcPts val="1800"/>
              </a:spcBef>
              <a:buFontTx/>
              <a:buChar char="•"/>
            </a:pPr>
            <a:endParaRPr lang="en-US" altLang="en-US" sz="1600" dirty="0"/>
          </a:p>
          <a:p>
            <a:pPr>
              <a:spcBef>
                <a:spcPts val="600"/>
              </a:spcBef>
            </a:pPr>
            <a:r>
              <a:rPr lang="en-US" altLang="en-US" sz="1600" dirty="0"/>
              <a:t>Screen Resolution:</a:t>
            </a:r>
            <a:br>
              <a:rPr lang="en-US" altLang="en-US" sz="1600" dirty="0"/>
            </a:b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/>
              <a:t>For optimal viewing, set your screen resolution to 1280 x 1024 </a:t>
            </a:r>
            <a:r>
              <a:rPr lang="en-US" altLang="en-US" sz="1600" dirty="0" smtClean="0"/>
              <a:t>or</a:t>
            </a:r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greater</a:t>
            </a:r>
            <a:r>
              <a:rPr lang="en-US" altLang="en-US" sz="1600" dirty="0"/>
              <a:t>. It is recommended that, at a minimum, you set your screen </a:t>
            </a:r>
            <a:endParaRPr lang="en-US" altLang="en-US" sz="1600" dirty="0" smtClean="0"/>
          </a:p>
          <a:p>
            <a:pPr>
              <a:spcBef>
                <a:spcPts val="600"/>
              </a:spcBef>
            </a:pPr>
            <a:r>
              <a:rPr lang="en-US" altLang="en-US" sz="1600" dirty="0" smtClean="0"/>
              <a:t>Resolution to </a:t>
            </a:r>
            <a:r>
              <a:rPr lang="en-US" altLang="en-US" sz="1600" dirty="0"/>
              <a:t>1152 x </a:t>
            </a:r>
            <a:r>
              <a:rPr lang="en-US" altLang="en-US" sz="1600" dirty="0" smtClean="0"/>
              <a:t>864 </a:t>
            </a:r>
            <a:r>
              <a:rPr lang="en-US" altLang="en-US" sz="1600" dirty="0"/>
              <a:t>to avoid horizontal scrolling.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994814" cy="135600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2060"/>
                </a:solidFill>
              </a:rPr>
              <a:t>System Requirements and Settings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143000" y="177225"/>
            <a:ext cx="693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Submission confirmation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990601" y="999798"/>
            <a:ext cx="7467600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Once the form is signed and submitted, EFS will provide this confirmation message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The confirmation message lists the file number and the PIN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The form will not get disclosed on the </a:t>
            </a:r>
            <a:r>
              <a:rPr lang="en-US" sz="1400" dirty="0" smtClean="0"/>
              <a:t>OPDR </a:t>
            </a:r>
            <a:r>
              <a:rPr lang="en-US" sz="1400" dirty="0"/>
              <a:t>page at this time. 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OLMS will </a:t>
            </a:r>
            <a:r>
              <a:rPr lang="en-US" sz="1400" dirty="0" smtClean="0"/>
              <a:t>review </a:t>
            </a:r>
            <a:r>
              <a:rPr lang="en-US" sz="1400" dirty="0"/>
              <a:t>and approve the </a:t>
            </a:r>
            <a:r>
              <a:rPr lang="en-US" sz="1400" dirty="0" smtClean="0"/>
              <a:t>Form LM-1.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Once OLMS </a:t>
            </a:r>
            <a:r>
              <a:rPr lang="en-US" sz="1400" dirty="0" smtClean="0"/>
              <a:t>approves </a:t>
            </a:r>
            <a:r>
              <a:rPr lang="en-US" sz="1400" dirty="0"/>
              <a:t>the Form LM-1, the reports submitted by this union will get disclosed on the OPDR page.</a:t>
            </a:r>
          </a:p>
          <a:p>
            <a:pPr marL="285750" indent="-285750"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smtClean="0"/>
              <a:t>user will </a:t>
            </a:r>
            <a:r>
              <a:rPr lang="en-US" sz="1400" dirty="0"/>
              <a:t>be able to login using this new file number and PIN to submit </a:t>
            </a:r>
            <a:r>
              <a:rPr lang="en-US" sz="1400" dirty="0" smtClean="0"/>
              <a:t>the union’s </a:t>
            </a:r>
            <a:r>
              <a:rPr lang="en-US" sz="1400" dirty="0"/>
              <a:t>annual form at this time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5492"/>
          <a:stretch/>
        </p:blipFill>
        <p:spPr>
          <a:xfrm>
            <a:off x="1524000" y="3581400"/>
            <a:ext cx="5562600" cy="258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66799" y="227697"/>
            <a:ext cx="68835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Approved </a:t>
            </a:r>
            <a:r>
              <a:rPr lang="en-US" sz="3200" b="1" dirty="0" smtClean="0">
                <a:solidFill>
                  <a:srgbClr val="002060"/>
                </a:solidFill>
              </a:rPr>
              <a:t>Form LM-1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066800" y="1030069"/>
            <a:ext cx="708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Once OLMS approved the union, the reports submitted by this union will get disclosed on the </a:t>
            </a:r>
            <a:r>
              <a:rPr lang="en-US" dirty="0" smtClean="0"/>
              <a:t>OPDR </a:t>
            </a:r>
            <a:r>
              <a:rPr lang="en-US" dirty="0"/>
              <a:t>page.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20" y="2286000"/>
            <a:ext cx="7095480" cy="321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099234" y="253425"/>
            <a:ext cx="6977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To Submit </a:t>
            </a:r>
            <a:r>
              <a:rPr lang="en-US" sz="3200" b="1" dirty="0" smtClean="0">
                <a:solidFill>
                  <a:srgbClr val="002060"/>
                </a:solidFill>
              </a:rPr>
              <a:t>an Amended Form LM-1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838200" y="1600200"/>
            <a:ext cx="7010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en-US" sz="2000"/>
          </a:p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1099234" y="951241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To submit an a</a:t>
            </a:r>
            <a:r>
              <a:rPr lang="en-US" dirty="0" smtClean="0"/>
              <a:t>mended report, </a:t>
            </a:r>
            <a:r>
              <a:rPr lang="en-US" dirty="0"/>
              <a:t>the union </a:t>
            </a:r>
            <a:r>
              <a:rPr lang="en-US" dirty="0" smtClean="0"/>
              <a:t>should </a:t>
            </a:r>
            <a:r>
              <a:rPr lang="en-US" dirty="0"/>
              <a:t>use the new file number and PIN generated during the </a:t>
            </a:r>
            <a:r>
              <a:rPr lang="en-US" dirty="0" smtClean="0"/>
              <a:t>Form LM-1 submission.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18593"/>
            <a:ext cx="5486400" cy="486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066800" y="457200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Form LM-1 Amendment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90800"/>
            <a:ext cx="6126904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2954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Upon successful login, the filer will navigate to this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838200" y="304800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File an Amended Form LM-1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38400"/>
            <a:ext cx="6705600" cy="36206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29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file an </a:t>
            </a:r>
            <a:r>
              <a:rPr lang="en-US" dirty="0" smtClean="0"/>
              <a:t>amended </a:t>
            </a:r>
            <a:r>
              <a:rPr lang="en-US" dirty="0"/>
              <a:t>report, the filer needs to select the option, </a:t>
            </a:r>
            <a:r>
              <a:rPr lang="en-US" dirty="0" smtClean="0"/>
              <a:t>“</a:t>
            </a:r>
            <a:r>
              <a:rPr lang="en-US" dirty="0"/>
              <a:t>Amend an already submitted form” and select the report to be amended from the list.</a:t>
            </a:r>
          </a:p>
        </p:txBody>
      </p:sp>
    </p:spTree>
    <p:extLst>
      <p:ext uri="{BB962C8B-B14F-4D97-AF65-F5344CB8AC3E}">
        <p14:creationId xmlns:p14="http://schemas.microsoft.com/office/powerpoint/2010/main" val="8402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19200" y="253425"/>
            <a:ext cx="6553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Completing an Amended Form LM-1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1117937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 smtClean="0"/>
              <a:t>The </a:t>
            </a:r>
            <a:r>
              <a:rPr lang="en-US" sz="1600" dirty="0"/>
              <a:t>system will display this message when opening </a:t>
            </a:r>
            <a:r>
              <a:rPr lang="en-US" sz="1600" dirty="0" smtClean="0"/>
              <a:t>a Form </a:t>
            </a:r>
            <a:r>
              <a:rPr lang="en-US" sz="1600" dirty="0"/>
              <a:t>LM-1 report</a:t>
            </a:r>
            <a:r>
              <a:rPr lang="en-US" sz="1600" dirty="0" smtClean="0"/>
              <a:t>.</a:t>
            </a:r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dirty="0"/>
              <a:t>Once completing the form, the sign and submit will be the same as any other </a:t>
            </a:r>
            <a:r>
              <a:rPr lang="en-US" sz="1600" dirty="0" smtClean="0"/>
              <a:t>form.</a:t>
            </a:r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dirty="0"/>
              <a:t>The submitted amendments will be listed in the </a:t>
            </a:r>
            <a:r>
              <a:rPr lang="en-US" sz="1600" dirty="0" smtClean="0"/>
              <a:t>OPDR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338"/>
          <a:stretch/>
        </p:blipFill>
        <p:spPr>
          <a:xfrm>
            <a:off x="1231430" y="2438400"/>
            <a:ext cx="654097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Accessing the System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143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Navigate to the </a:t>
            </a:r>
            <a:r>
              <a:rPr lang="en-US" altLang="en-US" dirty="0">
                <a:hlinkClick r:id="rId3"/>
              </a:rPr>
              <a:t>OLMS </a:t>
            </a:r>
            <a:r>
              <a:rPr lang="en-US" altLang="en-US" dirty="0" smtClean="0">
                <a:hlinkClick r:id="rId3"/>
              </a:rPr>
              <a:t>Website</a:t>
            </a:r>
            <a:r>
              <a:rPr lang="en-US" altLang="en-US" dirty="0" smtClean="0"/>
              <a:t> and </a:t>
            </a:r>
            <a:r>
              <a:rPr lang="en-US" altLang="en-US" dirty="0"/>
              <a:t>select </a:t>
            </a:r>
            <a:r>
              <a:rPr lang="en-US" altLang="en-US" dirty="0" smtClean="0"/>
              <a:t>FILING </a:t>
            </a:r>
            <a:r>
              <a:rPr lang="en-US" altLang="en-US" dirty="0"/>
              <a:t>&amp; </a:t>
            </a:r>
            <a:r>
              <a:rPr lang="en-US" altLang="en-US" dirty="0" smtClean="0"/>
              <a:t>FORMS, </a:t>
            </a:r>
            <a:r>
              <a:rPr lang="en-US" altLang="en-US" dirty="0"/>
              <a:t>then from the drop down menu, </a:t>
            </a:r>
            <a:r>
              <a:rPr lang="en-US" altLang="en-US" dirty="0" smtClean="0"/>
              <a:t>select </a:t>
            </a:r>
            <a:r>
              <a:rPr lang="en-US" altLang="en-US" dirty="0"/>
              <a:t>the </a:t>
            </a:r>
            <a:r>
              <a:rPr lang="en-US" altLang="en-US" dirty="0" smtClean="0"/>
              <a:t>“</a:t>
            </a:r>
            <a:r>
              <a:rPr lang="en-US" altLang="en-US" b="1" dirty="0" smtClean="0">
                <a:solidFill>
                  <a:srgbClr val="990033"/>
                </a:solidFill>
              </a:rPr>
              <a:t>Electronic Filing System</a:t>
            </a:r>
            <a:r>
              <a:rPr lang="en-US" altLang="en-US" b="1" dirty="0" smtClean="0"/>
              <a:t>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5509" r="2043" b="5584"/>
          <a:stretch/>
        </p:blipFill>
        <p:spPr>
          <a:xfrm>
            <a:off x="838200" y="1981200"/>
            <a:ext cx="6999430" cy="38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144" r="2889" b="5128"/>
          <a:stretch/>
        </p:blipFill>
        <p:spPr>
          <a:xfrm>
            <a:off x="969759" y="2133600"/>
            <a:ext cx="6878841" cy="3810000"/>
          </a:xfrm>
          <a:prstGeom prst="rect">
            <a:avLst/>
          </a:prstGeom>
        </p:spPr>
      </p:pic>
      <p:sp>
        <p:nvSpPr>
          <p:cNvPr id="12292" name="Rectangle 16" descr="Accessing the System" title="Accessing the System"/>
          <p:cNvSpPr>
            <a:spLocks noGrp="1" noChangeArrowheads="1"/>
          </p:cNvSpPr>
          <p:nvPr>
            <p:ph type="title"/>
          </p:nvPr>
        </p:nvSpPr>
        <p:spPr>
          <a:xfrm>
            <a:off x="1066800" y="381001"/>
            <a:ext cx="6842414" cy="609600"/>
          </a:xfrm>
          <a:noFill/>
        </p:spPr>
        <p:txBody>
          <a:bodyPr wrap="square">
            <a:norm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Accessing the </a:t>
            </a:r>
            <a:r>
              <a:rPr lang="en-US" altLang="en-US" sz="3200" dirty="0" smtClean="0">
                <a:solidFill>
                  <a:srgbClr val="002060"/>
                </a:solidFill>
              </a:rPr>
              <a:t>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143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 </a:t>
            </a:r>
            <a:r>
              <a:rPr lang="en-US" altLang="en-US" dirty="0" smtClean="0"/>
              <a:t>From </a:t>
            </a:r>
            <a:r>
              <a:rPr lang="en-US" altLang="en-US" dirty="0"/>
              <a:t>the EFS Introduction page, select on the “</a:t>
            </a:r>
            <a:r>
              <a:rPr lang="en-US" altLang="en-US" b="1" dirty="0">
                <a:solidFill>
                  <a:srgbClr val="C00000"/>
                </a:solidFill>
              </a:rPr>
              <a:t>Access the OLMS EFS</a:t>
            </a:r>
            <a:r>
              <a:rPr lang="en-US" altLang="en-US" dirty="0"/>
              <a:t>” link.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6"/>
          <p:cNvSpPr>
            <a:spLocks noGrp="1" noChangeArrowheads="1"/>
          </p:cNvSpPr>
          <p:nvPr>
            <p:ph type="title"/>
          </p:nvPr>
        </p:nvSpPr>
        <p:spPr>
          <a:xfrm>
            <a:off x="1219200" y="334107"/>
            <a:ext cx="6858000" cy="604169"/>
          </a:xfrm>
          <a:noFill/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002060"/>
                </a:solidFill>
              </a:rPr>
              <a:t>Access Form LM-1 in EFS</a:t>
            </a:r>
            <a:r>
              <a:rPr lang="en-US" sz="3200" dirty="0"/>
              <a:t/>
            </a:r>
            <a:br>
              <a:rPr lang="en-US" sz="3200" dirty="0"/>
            </a:b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96377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To </a:t>
            </a:r>
            <a:r>
              <a:rPr lang="en-US" altLang="en-US" dirty="0"/>
              <a:t>access the Form </a:t>
            </a:r>
            <a:r>
              <a:rPr lang="en-US" altLang="en-US" dirty="0" smtClean="0"/>
              <a:t>LM-1 </a:t>
            </a:r>
            <a:r>
              <a:rPr lang="en-US" altLang="en-US" dirty="0"/>
              <a:t>in EFS, you must first register with EFS and obtain a R</a:t>
            </a:r>
            <a:r>
              <a:rPr lang="en-US" altLang="en-US" dirty="0" smtClean="0"/>
              <a:t>egistration </a:t>
            </a:r>
            <a:r>
              <a:rPr lang="en-US" altLang="en-US" dirty="0"/>
              <a:t>ID and </a:t>
            </a:r>
            <a:r>
              <a:rPr lang="en-US" altLang="en-US" dirty="0" smtClean="0"/>
              <a:t>PIN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85" y="1752600"/>
            <a:ext cx="6461414" cy="46505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90800" y="4876800"/>
            <a:ext cx="3444413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724" y="1049722"/>
            <a:ext cx="7060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Clicking the “</a:t>
            </a:r>
            <a:r>
              <a:rPr lang="en-US" b="1" dirty="0">
                <a:hlinkClick r:id="rId3"/>
              </a:rPr>
              <a:t>Obtain an Initial LM-1 Registration ID and PIN</a:t>
            </a:r>
            <a:r>
              <a:rPr lang="en-US" b="1" dirty="0"/>
              <a:t>” </a:t>
            </a:r>
            <a:r>
              <a:rPr lang="en-US" dirty="0"/>
              <a:t>link will open this page.</a:t>
            </a:r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endParaRPr lang="en-US" altLang="en-US" dirty="0" smtClean="0"/>
          </a:p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Only </a:t>
            </a:r>
            <a:r>
              <a:rPr lang="en-US" dirty="0"/>
              <a:t>a filer (a user who is authorized to sign the form) will have access to use this page.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2743" y="259049"/>
            <a:ext cx="6814457" cy="5791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Initial LM-1 Registration ID and PIN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1027"/>
          <a:stretch/>
        </p:blipFill>
        <p:spPr>
          <a:xfrm>
            <a:off x="1162565" y="2838207"/>
            <a:ext cx="6498928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990600" y="1073957"/>
            <a:ext cx="7315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dirty="0"/>
              <a:t>Login using his/her EFS account will generate a new Registration ID and PIN. The user will see this confirmation message on the screen and also will receive an email.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1"/>
            <a:ext cx="69342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Create Registration ID and PIN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7033"/>
          <a:stretch/>
        </p:blipFill>
        <p:spPr>
          <a:xfrm>
            <a:off x="1143000" y="2133600"/>
            <a:ext cx="6248400" cy="356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93" y="337457"/>
            <a:ext cx="6994814" cy="72934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Confirmation Page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717341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ms_EFSLM">
  <a:themeElements>
    <a:clrScheme name="Custom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2060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F7597"/>
      </a:hlink>
      <a:folHlink>
        <a:srgbClr val="0F75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ms_EFSLM" id="{CE118A6D-EBED-42A2-B6FE-136C2C79C598}" vid="{1197E4AC-11DD-4906-8585-56DB33C200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olms_EFSLM</Template>
  <TotalTime>14793</TotalTime>
  <Words>1299</Words>
  <Application>Microsoft Office PowerPoint</Application>
  <PresentationFormat>On-screen Show (4:3)</PresentationFormat>
  <Paragraphs>147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Tahoma</vt:lpstr>
      <vt:lpstr>Times New Roman</vt:lpstr>
      <vt:lpstr>Wingdings</vt:lpstr>
      <vt:lpstr>Wingdings 3</vt:lpstr>
      <vt:lpstr>olms_EFSLM</vt:lpstr>
      <vt:lpstr>ELECTRONIC FORMS SYSTEM (EFS) </vt:lpstr>
      <vt:lpstr>ELECTRONIC FORMS SYSTEM (EFS) Form LM-1  </vt:lpstr>
      <vt:lpstr>System Requirements and Settings </vt:lpstr>
      <vt:lpstr>Accessing the System</vt:lpstr>
      <vt:lpstr>Accessing the System</vt:lpstr>
      <vt:lpstr>Access Form LM-1 in EFS </vt:lpstr>
      <vt:lpstr>Initial LM-1 Registration ID and PIN </vt:lpstr>
      <vt:lpstr>Create Registration ID and PIN</vt:lpstr>
      <vt:lpstr>Confirmation Page</vt:lpstr>
      <vt:lpstr>Unauthorized Users</vt:lpstr>
      <vt:lpstr>Getting Help Within the Form </vt:lpstr>
      <vt:lpstr>Accessing the Form LM-1</vt:lpstr>
      <vt:lpstr>Login Granted </vt:lpstr>
      <vt:lpstr>Entering Data </vt:lpstr>
      <vt:lpstr>Affiliated Union</vt:lpstr>
      <vt:lpstr>Creating an Affiliated Union</vt:lpstr>
      <vt:lpstr>Creating an Affiliated Union</vt:lpstr>
      <vt:lpstr>Entering Data into the Form</vt:lpstr>
      <vt:lpstr>Entering Data into the Form</vt:lpstr>
      <vt:lpstr>Entering Data into the Form</vt:lpstr>
      <vt:lpstr>Creating a National Headquarters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DOL OLMS CHIDO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Labor-Management Standards (OLMS) http://www.dol.gov/olms/</dc:title>
  <dc:creator>DCARL</dc:creator>
  <dc:description>4-9-10 Rough Draft 1</dc:description>
  <cp:lastModifiedBy>Davis, Andrew - OLMS</cp:lastModifiedBy>
  <cp:revision>241</cp:revision>
  <cp:lastPrinted>2019-04-16T15:53:58Z</cp:lastPrinted>
  <dcterms:created xsi:type="dcterms:W3CDTF">2010-03-30T20:15:25Z</dcterms:created>
  <dcterms:modified xsi:type="dcterms:W3CDTF">2020-09-14T14:38:45Z</dcterms:modified>
</cp:coreProperties>
</file>