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87" r:id="rId2"/>
    <p:sldId id="290" r:id="rId3"/>
    <p:sldId id="315" r:id="rId4"/>
    <p:sldId id="324" r:id="rId5"/>
    <p:sldId id="325" r:id="rId6"/>
    <p:sldId id="326" r:id="rId7"/>
    <p:sldId id="289" r:id="rId8"/>
    <p:sldId id="258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6" r:id="rId19"/>
    <p:sldId id="308" r:id="rId20"/>
    <p:sldId id="309" r:id="rId21"/>
    <p:sldId id="310" r:id="rId22"/>
    <p:sldId id="312" r:id="rId23"/>
    <p:sldId id="311" r:id="rId24"/>
    <p:sldId id="313" r:id="rId25"/>
    <p:sldId id="314" r:id="rId26"/>
    <p:sldId id="316" r:id="rId27"/>
    <p:sldId id="317" r:id="rId28"/>
    <p:sldId id="318" r:id="rId29"/>
    <p:sldId id="319" r:id="rId30"/>
    <p:sldId id="322" r:id="rId31"/>
    <p:sldId id="320" r:id="rId32"/>
    <p:sldId id="321" r:id="rId33"/>
    <p:sldId id="294" r:id="rId34"/>
    <p:sldId id="327" r:id="rId35"/>
    <p:sldId id="328" r:id="rId36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a Williford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002060"/>
    <a:srgbClr val="0000FF"/>
    <a:srgbClr val="FF0000"/>
    <a:srgbClr val="33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88423" autoAdjust="0"/>
  </p:normalViewPr>
  <p:slideViewPr>
    <p:cSldViewPr>
      <p:cViewPr varScale="1">
        <p:scale>
          <a:sx n="61" d="100"/>
          <a:sy n="61" d="100"/>
        </p:scale>
        <p:origin x="142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3979" cy="465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>
            <a:lvl1pPr defTabSz="933261">
              <a:defRPr sz="1200"/>
            </a:lvl1pPr>
          </a:lstStyle>
          <a:p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7531" y="0"/>
            <a:ext cx="3043979" cy="465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>
            <a:lvl1pPr algn="r" defTabSz="933261">
              <a:defRPr sz="1200"/>
            </a:lvl1pPr>
          </a:lstStyle>
          <a:p>
            <a:endParaRPr lang="en-US" alt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946" y="4422459"/>
            <a:ext cx="5617208" cy="418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41738"/>
            <a:ext cx="3043979" cy="465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17" tIns="46659" rIns="93317" bIns="46659" numCol="1" anchor="b" anchorCtr="0" compatLnSpc="1">
            <a:prstTxWarp prst="textNoShape">
              <a:avLst/>
            </a:prstTxWarp>
          </a:bodyPr>
          <a:lstStyle>
            <a:lvl1pPr defTabSz="933261">
              <a:defRPr sz="1200"/>
            </a:lvl1pPr>
          </a:lstStyle>
          <a:p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7531" y="8841738"/>
            <a:ext cx="3043979" cy="465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17" tIns="46659" rIns="93317" bIns="46659" numCol="1" anchor="b" anchorCtr="0" compatLnSpc="1">
            <a:prstTxWarp prst="textNoShape">
              <a:avLst/>
            </a:prstTxWarp>
          </a:bodyPr>
          <a:lstStyle>
            <a:lvl1pPr algn="r" defTabSz="933261">
              <a:defRPr sz="1200"/>
            </a:lvl1pPr>
          </a:lstStyle>
          <a:p>
            <a:fld id="{41F2BD3B-BC05-490E-A3BD-D5F6CEE0D0F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82A037-78E5-4998-BAD6-6883037E815F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9842AD-C44D-4487-8CBD-8E248881091B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357A67-7AD6-4355-932C-50BEEC41CB5C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130B9C-2CEB-4CAB-AEC3-BA07B7C1DCCA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5AF4C0-7528-4EDC-A4FB-7A987735DD0A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2C6516-41E1-491B-8FB2-2AD37ACC278E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EB802C-5B31-4626-BA1F-AE40C3908CDD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C1AC63-3F52-47ED-87F3-270FEA278F57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11E45F-14E6-4D1D-9F69-C8DE385801DC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65E4A1-642A-4571-BE13-ED5AE4054CE3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15F299-DEA4-42A1-88C2-9EB1A5CC9AAA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F6609D-C069-44F1-BF0A-49BE2D7C4794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6545F8-F689-48FE-94EC-A64FB37F9052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F15C22-621D-47D9-AE29-3123D59B0E8C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DDB99C-03FA-4214-B0D5-E9C087D774BE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BA4A10-01C8-48E3-B09C-EFF7CB135C34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7E4BD7-65B9-4285-BCFE-47649224A815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16B6A4-D5AC-4B1B-AD73-69A660B6E5AC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77E6C2-B647-43DC-A1A9-1C52EA703D5D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0D54CB-6CF9-4880-94BD-E86DD6E9B12C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28369D-619A-42C9-A9B2-8ACEA8A1F818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8E2DA4-AB51-4CFC-A763-58C89BBC0D84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DE8A8F-441F-41B1-AD36-228E98F52566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0F05DC-C994-49DB-A38F-7F0E9AF37085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2A769E-9EA2-4147-A549-524697DA3BC1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82869C-B247-44E9-B348-FCFDBE17BA1E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88C4D9-3883-48F7-B009-1829E39735B6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88C4D9-3883-48F7-B009-1829E39735B6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149844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88C4D9-3883-48F7-B009-1829E39735B6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29294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2BD3B-BC05-490E-A3BD-D5F6CEE0D0F2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0971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125" indent="-285750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7763" indent="-228600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8138" indent="-228600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6925" indent="-228600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4125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325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525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5725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256E56-A473-4E70-94EE-05A999FCC7E0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220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125" indent="-285750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7763" indent="-228600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8138" indent="-228600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6925" indent="-228600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4125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325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525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5725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6A14EF7-77E8-471D-8CF7-29FF7CA995E7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657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8A3BF4-5341-4327-AB89-06A8BB922B1F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8E26A8-183E-43A3-97E0-E012354229FA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114D8D-EBFE-4710-A624-4BD1916FAC0F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35"/>
          <p:cNvSpPr/>
          <p:nvPr/>
        </p:nvSpPr>
        <p:spPr>
          <a:xfrm>
            <a:off x="7696200" y="-228600"/>
            <a:ext cx="1514403" cy="7238999"/>
          </a:xfrm>
          <a:custGeom>
            <a:avLst/>
            <a:gdLst/>
            <a:ahLst/>
            <a:cxnLst/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rgbClr val="025B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166688" y="-8466"/>
            <a:ext cx="4043915" cy="6858001"/>
            <a:chOff x="5166688" y="-8466"/>
            <a:chExt cx="4043915" cy="6858001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66688" y="4167139"/>
              <a:ext cx="404391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88756" y="-8466"/>
              <a:ext cx="1225698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0F62D-0BCA-4CAB-89C1-7E8E73AC0A9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6" name="Freeform 15"/>
          <p:cNvSpPr/>
          <p:nvPr/>
        </p:nvSpPr>
        <p:spPr>
          <a:xfrm>
            <a:off x="-1" y="-152400"/>
            <a:ext cx="1063993" cy="7083287"/>
          </a:xfrm>
          <a:custGeom>
            <a:avLst/>
            <a:gdLst/>
            <a:ahLst/>
            <a:cxnLst/>
            <a:rect l="l" t="t" r="r" b="b"/>
            <a:pathLst>
              <a:path w="863600" h="5698067">
                <a:moveTo>
                  <a:pt x="0" y="8467"/>
                </a:moveTo>
                <a:lnTo>
                  <a:pt x="863600" y="0"/>
                </a:lnTo>
                <a:lnTo>
                  <a:pt x="863600" y="16934"/>
                </a:lnTo>
                <a:lnTo>
                  <a:pt x="0" y="5698067"/>
                </a:lnTo>
                <a:lnTo>
                  <a:pt x="0" y="8467"/>
                </a:lnTo>
                <a:close/>
              </a:path>
            </a:pathLst>
          </a:custGeom>
          <a:solidFill>
            <a:srgbClr val="9A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251" y="152400"/>
            <a:ext cx="1187026" cy="11870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455600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91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3992" y="359601"/>
            <a:ext cx="6994814" cy="13560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978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803F669-7C9F-42B5-B8E3-ADF814820D3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8" name="Rectangle 12"/>
          <p:cNvSpPr txBox="1">
            <a:spLocks noChangeArrowheads="1"/>
          </p:cNvSpPr>
          <p:nvPr/>
        </p:nvSpPr>
        <p:spPr>
          <a:xfrm>
            <a:off x="0" y="6486342"/>
            <a:ext cx="9144000" cy="365127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28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Office of Labor-Management Standards (OLMS)</a:t>
            </a:r>
            <a:br>
              <a:rPr lang="en-US" altLang="en-US" sz="28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800" b="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https://www.dol.gov/olms/</a:t>
            </a:r>
          </a:p>
        </p:txBody>
      </p:sp>
      <p:pic>
        <p:nvPicPr>
          <p:cNvPr id="27" name="Picture 26" title="Department of Labor Blue Seal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409" y="307691"/>
            <a:ext cx="603817" cy="603817"/>
          </a:xfrm>
          <a:prstGeom prst="rect">
            <a:avLst/>
          </a:prstGeom>
        </p:spPr>
      </p:pic>
      <p:sp>
        <p:nvSpPr>
          <p:cNvPr id="16" name="Freeform 15"/>
          <p:cNvSpPr/>
          <p:nvPr/>
        </p:nvSpPr>
        <p:spPr>
          <a:xfrm>
            <a:off x="-1" y="0"/>
            <a:ext cx="1063993" cy="6858002"/>
          </a:xfrm>
          <a:custGeom>
            <a:avLst/>
            <a:gdLst/>
            <a:ahLst/>
            <a:cxnLst/>
            <a:rect l="l" t="t" r="r" b="b"/>
            <a:pathLst>
              <a:path w="863600" h="5698067">
                <a:moveTo>
                  <a:pt x="0" y="8467"/>
                </a:moveTo>
                <a:lnTo>
                  <a:pt x="863600" y="0"/>
                </a:lnTo>
                <a:lnTo>
                  <a:pt x="863600" y="16934"/>
                </a:lnTo>
                <a:lnTo>
                  <a:pt x="0" y="5698067"/>
                </a:lnTo>
                <a:lnTo>
                  <a:pt x="0" y="8467"/>
                </a:lnTo>
                <a:close/>
              </a:path>
            </a:pathLst>
          </a:custGeom>
          <a:solidFill>
            <a:srgbClr val="9A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7" name="Freeform 16"/>
          <p:cNvSpPr/>
          <p:nvPr/>
        </p:nvSpPr>
        <p:spPr>
          <a:xfrm>
            <a:off x="7696200" y="-8467"/>
            <a:ext cx="1447800" cy="6866469"/>
          </a:xfrm>
          <a:custGeom>
            <a:avLst/>
            <a:gdLst/>
            <a:ahLst/>
            <a:cxnLst/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rgbClr val="025B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16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b="1" i="0" kern="1200" cap="none" baseline="0">
          <a:solidFill>
            <a:schemeClr val="accent2">
              <a:lumMod val="75000"/>
            </a:schemeClr>
          </a:solidFill>
          <a:latin typeface="Arial" panose="020B060402020202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l.gov/olms/regs/compliance/EFS/EFShelp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l.gov/olm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svlhd21.esadev.dol.gov/efsui/authentication.actio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90600" y="575732"/>
            <a:ext cx="6629400" cy="3475102"/>
          </a:xfrm>
        </p:spPr>
        <p:txBody>
          <a:bodyPr/>
          <a:lstStyle/>
          <a:p>
            <a:pPr algn="l"/>
            <a:r>
              <a:rPr lang="en-US" altLang="en-US" dirty="0" smtClean="0"/>
              <a:t>ELECTRONIC </a:t>
            </a:r>
            <a:r>
              <a:rPr lang="en-US" altLang="en-US" dirty="0"/>
              <a:t>FORMS SYSTEM (EFS)</a:t>
            </a:r>
            <a:r>
              <a:rPr lang="en-US" altLang="en-US" sz="6000" dirty="0">
                <a:solidFill>
                  <a:srgbClr val="FF0000"/>
                </a:solidFill>
              </a:rPr>
              <a:t/>
            </a:r>
            <a:br>
              <a:rPr lang="en-US" altLang="en-US" sz="6000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5" name="Subtitle 3"/>
          <p:cNvSpPr>
            <a:spLocks noGrp="1"/>
          </p:cNvSpPr>
          <p:nvPr>
            <p:ph type="subTitle" idx="1"/>
          </p:nvPr>
        </p:nvSpPr>
        <p:spPr>
          <a:xfrm>
            <a:off x="1295400" y="3502384"/>
            <a:ext cx="5826719" cy="1096899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990033"/>
                </a:solidFill>
              </a:rPr>
              <a:t>		</a:t>
            </a:r>
            <a:r>
              <a:rPr lang="en-US" sz="4400" dirty="0" smtClean="0">
                <a:solidFill>
                  <a:srgbClr val="990033"/>
                </a:solidFill>
              </a:rPr>
              <a:t>		</a:t>
            </a:r>
            <a:r>
              <a:rPr lang="en-US" altLang="en-US" sz="4400" b="1" dirty="0">
                <a:solidFill>
                  <a:srgbClr val="990033"/>
                </a:solidFill>
              </a:rPr>
              <a:t>Guide to </a:t>
            </a:r>
            <a:br>
              <a:rPr lang="en-US" altLang="en-US" sz="4400" b="1" dirty="0">
                <a:solidFill>
                  <a:srgbClr val="990033"/>
                </a:solidFill>
              </a:rPr>
            </a:br>
            <a:r>
              <a:rPr lang="en-US" altLang="en-US" sz="4400" b="1" dirty="0">
                <a:solidFill>
                  <a:srgbClr val="990033"/>
                </a:solidFill>
              </a:rPr>
              <a:t>Using EFS Preparing Form </a:t>
            </a:r>
            <a:r>
              <a:rPr lang="en-US" altLang="en-US" sz="4400" b="1" dirty="0" smtClean="0">
                <a:solidFill>
                  <a:srgbClr val="990033"/>
                </a:solidFill>
              </a:rPr>
              <a:t>LM-1</a:t>
            </a:r>
            <a:endParaRPr lang="en-US" sz="4400" b="1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1082385" y="914400"/>
            <a:ext cx="6781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342900" indent="-342900"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If a form preparer (a user who is NOT authorized to sign the form) tries to generate the Registration ID and PIN the system will display this message</a:t>
            </a:r>
            <a:r>
              <a:rPr lang="en-US" altLang="en-US" sz="2000" dirty="0" smtClean="0"/>
              <a:t>.</a:t>
            </a:r>
            <a:r>
              <a:rPr lang="en-US" altLang="en-US" dirty="0" smtClean="0"/>
              <a:t> . 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895" y="99471"/>
            <a:ext cx="6994814" cy="73873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Unauthorized Users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385" y="2404131"/>
            <a:ext cx="6077358" cy="3912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992" y="128990"/>
            <a:ext cx="6994814" cy="648876"/>
          </a:xfrm>
        </p:spPr>
        <p:txBody>
          <a:bodyPr>
            <a:noAutofit/>
          </a:bodyPr>
          <a:lstStyle/>
          <a:p>
            <a:pPr algn="ctr"/>
            <a:r>
              <a:rPr lang="en-US" altLang="en-US" sz="3200" dirty="0">
                <a:solidFill>
                  <a:srgbClr val="002060"/>
                </a:solidFill>
              </a:rPr>
              <a:t>Getting Help Within the Form</a:t>
            </a:r>
            <a:r>
              <a:rPr lang="en-US" altLang="en-US" sz="3200" dirty="0"/>
              <a:t/>
            </a:r>
            <a:br>
              <a:rPr lang="en-US" altLang="en-US" sz="3200" dirty="0"/>
            </a:br>
            <a:endParaRPr lang="en-US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193808"/>
            <a:ext cx="6248400" cy="40886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85013" y="762000"/>
            <a:ext cx="68397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dirty="0"/>
              <a:t>A filer is not allowed to generate another Registration ID until the LM-1 form in progress is signed and submitted</a:t>
            </a:r>
            <a:r>
              <a:rPr lang="en-US" dirty="0" smtClean="0"/>
              <a:t>.</a:t>
            </a:r>
          </a:p>
          <a:p>
            <a:pPr marL="285750" indent="-285750"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dirty="0"/>
              <a:t>If the filer tries to generate another Registration ID while an LM-1 is in progress this message will be </a:t>
            </a:r>
            <a:r>
              <a:rPr lang="en-US" dirty="0" smtClean="0"/>
              <a:t>displayed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6" name="Rectangle 8"/>
          <p:cNvSpPr>
            <a:spLocks noChangeArrowheads="1"/>
          </p:cNvSpPr>
          <p:nvPr/>
        </p:nvSpPr>
        <p:spPr bwMode="auto">
          <a:xfrm>
            <a:off x="914400" y="914400"/>
            <a:ext cx="7239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342900" indent="-342900"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To access an LM-1 form, the filer or a preparer needs their user account, registration ID, and PIN.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060" y="165472"/>
            <a:ext cx="6801940" cy="748928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Accessing the LM-1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336" y="1905000"/>
            <a:ext cx="5632664" cy="3783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1179786" y="868522"/>
            <a:ext cx="800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dirty="0"/>
              <a:t>A successful login will navigate the user to the LM-1 form.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606" y="156359"/>
            <a:ext cx="6571594" cy="712163"/>
          </a:xfrm>
        </p:spPr>
        <p:txBody>
          <a:bodyPr>
            <a:noAutofit/>
          </a:bodyPr>
          <a:lstStyle/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Login Granted</a:t>
            </a:r>
            <a:r>
              <a:rPr lang="en-US" altLang="en-US" sz="3200" dirty="0"/>
              <a:t/>
            </a:r>
            <a:br>
              <a:rPr lang="en-US" altLang="en-US" sz="3200" dirty="0"/>
            </a:b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512368"/>
            <a:ext cx="5416036" cy="4869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1048496" y="1027584"/>
            <a:ext cx="6973793" cy="16312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Item 1 - will be disabled for the data entry. When the form is successfully signed and submitted, the filer will receive the File Number</a:t>
            </a:r>
            <a:r>
              <a:rPr lang="en-US" sz="1400" dirty="0" smtClean="0"/>
              <a:t>.</a:t>
            </a:r>
            <a:endParaRPr lang="en-US" sz="14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Item 2 – month and day must be selected</a:t>
            </a:r>
            <a:r>
              <a:rPr lang="en-US" sz="1400" dirty="0" smtClean="0"/>
              <a:t>.</a:t>
            </a:r>
            <a:endParaRPr lang="en-US" sz="14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Item 3 – The item will be checked by the system</a:t>
            </a:r>
            <a:r>
              <a:rPr lang="en-US" sz="1400" dirty="0" smtClean="0"/>
              <a:t>.</a:t>
            </a:r>
            <a:endParaRPr lang="en-US" sz="14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Item 4 – The filer must select one of the three options listed. </a:t>
            </a:r>
            <a:r>
              <a:rPr lang="en-US" altLang="en-US" sz="1200" dirty="0" smtClean="0"/>
              <a:t> </a:t>
            </a:r>
            <a:endParaRPr lang="en-US" alt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2593" y="381000"/>
            <a:ext cx="6705600" cy="528232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Entering Data</a:t>
            </a:r>
            <a:r>
              <a:rPr lang="en-US" altLang="en-US" sz="3200" dirty="0"/>
              <a:t/>
            </a:r>
            <a:br>
              <a:rPr lang="en-US" altLang="en-US" sz="3200" dirty="0"/>
            </a:br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t="12371"/>
          <a:stretch/>
        </p:blipFill>
        <p:spPr>
          <a:xfrm>
            <a:off x="1074502" y="3048188"/>
            <a:ext cx="6164498" cy="30860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1072055" y="1094167"/>
            <a:ext cx="614486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2000" dirty="0"/>
              <a:t>If the option </a:t>
            </a:r>
            <a:r>
              <a:rPr lang="en-US" sz="2000" u="sng" dirty="0"/>
              <a:t>Affiliated</a:t>
            </a:r>
            <a:r>
              <a:rPr lang="en-US" sz="2000" dirty="0"/>
              <a:t> is selected, the system will display this pop-up message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2054" y="262213"/>
            <a:ext cx="6852746" cy="652187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Affiliated </a:t>
            </a:r>
            <a:r>
              <a:rPr lang="en-US" sz="3200" dirty="0">
                <a:solidFill>
                  <a:srgbClr val="002060"/>
                </a:solidFill>
              </a:rPr>
              <a:t>Union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b="29490"/>
          <a:stretch/>
        </p:blipFill>
        <p:spPr>
          <a:xfrm>
            <a:off x="1587904" y="2057400"/>
            <a:ext cx="5952605" cy="4293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1036493" y="762000"/>
            <a:ext cx="71628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altLang="en-US" dirty="0"/>
          </a:p>
          <a:p>
            <a:r>
              <a:rPr lang="en-US" dirty="0"/>
              <a:t>An affiliated union must select the national-level parent union from the drop-down.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493" y="160847"/>
            <a:ext cx="6994814" cy="60115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Creating an Affiliated Union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8920" b="16365"/>
          <a:stretch/>
        </p:blipFill>
        <p:spPr>
          <a:xfrm>
            <a:off x="1295400" y="2081223"/>
            <a:ext cx="5263790" cy="4286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1" name="Rectangle 7"/>
          <p:cNvSpPr>
            <a:spLocks noChangeArrowheads="1"/>
          </p:cNvSpPr>
          <p:nvPr/>
        </p:nvSpPr>
        <p:spPr bwMode="auto">
          <a:xfrm>
            <a:off x="1045943" y="765558"/>
            <a:ext cx="7162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dirty="0"/>
              <a:t>The system will populate the </a:t>
            </a:r>
            <a:r>
              <a:rPr lang="en-US" dirty="0" err="1"/>
              <a:t>Aff</a:t>
            </a:r>
            <a:r>
              <a:rPr lang="en-US" dirty="0"/>
              <a:t> Abbreviation of the selected parent.</a:t>
            </a:r>
          </a:p>
          <a:p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381" y="150229"/>
            <a:ext cx="6779419" cy="535571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Creating an Affiliated Union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9067" b="29263"/>
          <a:stretch/>
        </p:blipFill>
        <p:spPr>
          <a:xfrm>
            <a:off x="1145381" y="1432910"/>
            <a:ext cx="6427502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992" y="359601"/>
            <a:ext cx="6994814" cy="580597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Entering Data into the Form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4502" y="1143000"/>
            <a:ext cx="6984304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dirty="0"/>
              <a:t>Enter the </a:t>
            </a:r>
            <a:r>
              <a:rPr lang="en-US" dirty="0" smtClean="0"/>
              <a:t>Union’s </a:t>
            </a:r>
            <a:r>
              <a:rPr lang="en-US" dirty="0"/>
              <a:t>Designation Number </a:t>
            </a:r>
            <a:r>
              <a:rPr lang="en-US" dirty="0" smtClean="0"/>
              <a:t>and Unit Name in </a:t>
            </a:r>
            <a:r>
              <a:rPr lang="en-US" dirty="0"/>
              <a:t>Item 6 and 7</a:t>
            </a:r>
            <a:r>
              <a:rPr lang="en-US" dirty="0" smtClean="0"/>
              <a:t>.</a:t>
            </a:r>
            <a:endParaRPr lang="en-US" dirty="0"/>
          </a:p>
          <a:p>
            <a:pPr marL="285750" indent="-285750">
              <a:spcAft>
                <a:spcPts val="600"/>
              </a:spcAft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dirty="0"/>
              <a:t>Note: </a:t>
            </a:r>
            <a:r>
              <a:rPr lang="en-US" dirty="0" smtClean="0"/>
              <a:t>Unit name is </a:t>
            </a:r>
            <a:r>
              <a:rPr lang="en-US" dirty="0"/>
              <a:t>not a required field, they can leave it blank it.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9974" b="18149"/>
          <a:stretch/>
        </p:blipFill>
        <p:spPr>
          <a:xfrm>
            <a:off x="1074502" y="2377607"/>
            <a:ext cx="6620256" cy="37776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3" name="Rectangle 7"/>
          <p:cNvSpPr>
            <a:spLocks noChangeArrowheads="1"/>
          </p:cNvSpPr>
          <p:nvPr/>
        </p:nvSpPr>
        <p:spPr bwMode="auto">
          <a:xfrm>
            <a:off x="998392" y="757714"/>
            <a:ext cx="7307407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2000" dirty="0"/>
              <a:t>If the option unaffiliated is selected, the system will display this pop-up message</a:t>
            </a:r>
          </a:p>
          <a:p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9" y="118861"/>
            <a:ext cx="6893069" cy="56694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Entering Data into the Form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9745" b="24831"/>
          <a:stretch/>
        </p:blipFill>
        <p:spPr>
          <a:xfrm>
            <a:off x="1041255" y="1981200"/>
            <a:ext cx="6664469" cy="3581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914400" y="2133600"/>
            <a:ext cx="74676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96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11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25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2000" dirty="0"/>
              <a:t>	EFS is a web-based system for completing and filing Form </a:t>
            </a:r>
            <a:r>
              <a:rPr lang="en-US" altLang="en-US" sz="2000" dirty="0" smtClean="0"/>
              <a:t>LM-1 </a:t>
            </a:r>
            <a:r>
              <a:rPr lang="en-US" sz="2000" dirty="0"/>
              <a:t>Labor Organization Information </a:t>
            </a:r>
            <a:r>
              <a:rPr lang="en-US" sz="2000" dirty="0" smtClean="0"/>
              <a:t>Report.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0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 dirty="0"/>
              <a:t>	This tutorial demonstrates basic features and functionality of the EFS </a:t>
            </a:r>
            <a:r>
              <a:rPr lang="en-US" altLang="en-US" sz="2000" dirty="0" smtClean="0"/>
              <a:t>LM-1 </a:t>
            </a:r>
            <a:r>
              <a:rPr lang="en-US" altLang="en-US" sz="2000" dirty="0"/>
              <a:t>form. It does not contain instructions for what information should be provided on your report.  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0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 dirty="0"/>
              <a:t>	You can download a complete set of </a:t>
            </a:r>
            <a:r>
              <a:rPr lang="en-US" altLang="en-US" sz="2000" dirty="0" smtClean="0"/>
              <a:t>LM-1 Instructions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 dirty="0" smtClean="0"/>
              <a:t>       from the </a:t>
            </a:r>
            <a:r>
              <a:rPr lang="en-US" altLang="en-US" sz="2000" dirty="0" smtClean="0">
                <a:hlinkClick r:id="rId3"/>
              </a:rPr>
              <a:t>OLMS website.</a:t>
            </a:r>
            <a:r>
              <a:rPr lang="en-US" altLang="en-US" sz="2000" dirty="0"/>
              <a:t/>
            </a:r>
            <a:br>
              <a:rPr lang="en-US" altLang="en-US" sz="2000" dirty="0"/>
            </a:br>
            <a:endParaRPr lang="en-US" altLang="en-US" sz="20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 dirty="0"/>
              <a:t>	</a:t>
            </a:r>
            <a:endParaRPr lang="en-US" altLang="en-US" sz="2000" dirty="0">
              <a:solidFill>
                <a:srgbClr val="0000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20391"/>
            <a:ext cx="7010400" cy="1356009"/>
          </a:xfrm>
        </p:spPr>
        <p:txBody>
          <a:bodyPr>
            <a:normAutofit fontScale="90000"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002060"/>
                </a:solidFill>
              </a:rPr>
              <a:t>ELECTRONIC FORMS SYSTEM (</a:t>
            </a:r>
            <a:r>
              <a:rPr lang="en-US" altLang="en-US" dirty="0" smtClean="0">
                <a:solidFill>
                  <a:srgbClr val="002060"/>
                </a:solidFill>
              </a:rPr>
              <a:t>EFS) LM-1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</a:rPr>
              <a:t/>
            </a:r>
            <a:br>
              <a:rPr lang="en-US" altLang="en-US" dirty="0">
                <a:latin typeface="Times New Roman" panose="02020603050405020304" pitchFamily="18" charset="0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4" name="Rectangle 10"/>
          <p:cNvSpPr>
            <a:spLocks noChangeArrowheads="1"/>
          </p:cNvSpPr>
          <p:nvPr/>
        </p:nvSpPr>
        <p:spPr bwMode="auto">
          <a:xfrm>
            <a:off x="1143000" y="762000"/>
            <a:ext cx="7162800" cy="155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Enter the name of the organization in Item 4</a:t>
            </a:r>
            <a:r>
              <a:rPr lang="en-US" sz="1600" dirty="0" smtClean="0"/>
              <a:t>.</a:t>
            </a:r>
            <a:endParaRPr lang="en-US" sz="1600" dirty="0"/>
          </a:p>
          <a:p>
            <a:pPr marL="285750" indent="-285750">
              <a:spcAft>
                <a:spcPts val="600"/>
              </a:spcAft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The abbreviation for this union type will be populated as </a:t>
            </a:r>
            <a:r>
              <a:rPr lang="en-US" sz="1600" b="1" dirty="0"/>
              <a:t>UNAFF</a:t>
            </a:r>
            <a:r>
              <a:rPr lang="en-US" sz="1600" dirty="0"/>
              <a:t> in the </a:t>
            </a:r>
            <a:r>
              <a:rPr lang="en-US" sz="1600" u="sng" dirty="0" err="1"/>
              <a:t>Aff</a:t>
            </a:r>
            <a:r>
              <a:rPr lang="en-US" sz="1600" u="sng" dirty="0"/>
              <a:t> Abbreviation</a:t>
            </a:r>
            <a:r>
              <a:rPr lang="en-US" sz="1600" dirty="0"/>
              <a:t> field</a:t>
            </a:r>
            <a:r>
              <a:rPr lang="en-US" sz="1600" dirty="0" smtClean="0"/>
              <a:t>.</a:t>
            </a:r>
            <a:endParaRPr lang="en-US" sz="1600" dirty="0"/>
          </a:p>
          <a:p>
            <a:pPr marL="285750" indent="-285750">
              <a:spcAft>
                <a:spcPts val="600"/>
              </a:spcAft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Item 5 and 6 will be disabled for this union type.</a:t>
            </a:r>
          </a:p>
          <a:p>
            <a:pPr marL="285750" indent="-285750">
              <a:spcAft>
                <a:spcPts val="600"/>
              </a:spcAft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Item 7 is optional</a:t>
            </a:r>
            <a:r>
              <a:rPr lang="en-US" sz="1600" dirty="0" smtClean="0"/>
              <a:t>.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87" y="115516"/>
            <a:ext cx="6994814" cy="57028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Importing</a:t>
            </a:r>
            <a:r>
              <a:rPr lang="en-US" sz="3200" dirty="0" smtClean="0">
                <a:solidFill>
                  <a:srgbClr val="002060"/>
                </a:solidFill>
              </a:rPr>
              <a:t> Data into the Form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9568" b="24853"/>
          <a:stretch/>
        </p:blipFill>
        <p:spPr>
          <a:xfrm>
            <a:off x="1524000" y="2514600"/>
            <a:ext cx="5762348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9" name="Rectangle 7"/>
          <p:cNvSpPr>
            <a:spLocks noChangeArrowheads="1"/>
          </p:cNvSpPr>
          <p:nvPr/>
        </p:nvSpPr>
        <p:spPr bwMode="auto">
          <a:xfrm>
            <a:off x="1063992" y="1143000"/>
            <a:ext cx="7391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000" dirty="0"/>
              <a:t>If the option National Headquarters is selected, the system will display this pop-up message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992" y="359601"/>
            <a:ext cx="6994814" cy="55479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Creating a National Headquarters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0132" b="25271"/>
          <a:stretch/>
        </p:blipFill>
        <p:spPr>
          <a:xfrm>
            <a:off x="1371600" y="2286000"/>
            <a:ext cx="5653262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685800" y="228600"/>
            <a:ext cx="7772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Creating a National Headquarters</a:t>
            </a:r>
          </a:p>
        </p:txBody>
      </p:sp>
      <p:sp>
        <p:nvSpPr>
          <p:cNvPr id="119815" name="Rectangle 7"/>
          <p:cNvSpPr>
            <a:spLocks noChangeArrowheads="1"/>
          </p:cNvSpPr>
          <p:nvPr/>
        </p:nvSpPr>
        <p:spPr bwMode="auto">
          <a:xfrm>
            <a:off x="1143000" y="1066800"/>
            <a:ext cx="7239000" cy="13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Enter the name of the organization in Item 4</a:t>
            </a:r>
            <a:r>
              <a:rPr lang="en-US" sz="1600" dirty="0" smtClean="0"/>
              <a:t>.</a:t>
            </a:r>
            <a:endParaRPr lang="en-US" sz="1600" dirty="0"/>
          </a:p>
          <a:p>
            <a:pPr marL="285750" indent="-285750">
              <a:spcAft>
                <a:spcPts val="600"/>
              </a:spcAft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The union must enter a union abbreviation in the </a:t>
            </a:r>
            <a:r>
              <a:rPr lang="en-US" sz="1600" u="sng" dirty="0" err="1"/>
              <a:t>Aff</a:t>
            </a:r>
            <a:r>
              <a:rPr lang="en-US" sz="1600" u="sng" dirty="0"/>
              <a:t> Abbreviation </a:t>
            </a:r>
            <a:r>
              <a:rPr lang="en-US" sz="1600" dirty="0" smtClean="0"/>
              <a:t>field</a:t>
            </a:r>
            <a:endParaRPr lang="en-US" sz="1600" dirty="0"/>
          </a:p>
          <a:p>
            <a:pPr marL="285750" indent="-285750">
              <a:spcAft>
                <a:spcPts val="600"/>
              </a:spcAft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Item 5 and 6 will be disabled for this union type</a:t>
            </a:r>
            <a:r>
              <a:rPr lang="en-US" sz="1600" dirty="0" smtClean="0"/>
              <a:t>.</a:t>
            </a:r>
            <a:endParaRPr lang="en-US" sz="1600" dirty="0"/>
          </a:p>
          <a:p>
            <a:pPr marL="285750" indent="-285750">
              <a:spcAft>
                <a:spcPts val="600"/>
              </a:spcAft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Item 7 is optional</a:t>
            </a:r>
            <a:r>
              <a:rPr lang="en-US" sz="1600" dirty="0" smtClean="0"/>
              <a:t>.</a:t>
            </a:r>
            <a:endParaRPr lang="en-US" altLang="en-US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959" t="9944" r="-959" b="26130"/>
          <a:stretch/>
        </p:blipFill>
        <p:spPr>
          <a:xfrm>
            <a:off x="1676400" y="2895600"/>
            <a:ext cx="5216887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3000" y="152400"/>
            <a:ext cx="6725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Complete Items 8-14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990600" y="786825"/>
            <a:ext cx="70682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Note: from this slide onwards, the page level requirements are same for all    	  union types.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0" y="1569928"/>
            <a:ext cx="706820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sz="1600" dirty="0" smtClean="0"/>
              <a:t>Enter the mailing address in Item 8</a:t>
            </a:r>
          </a:p>
          <a:p>
            <a:pPr marL="285750" indent="-285750">
              <a:spcAft>
                <a:spcPts val="600"/>
              </a:spcAft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sz="1600" dirty="0" smtClean="0"/>
              <a:t>Item 9 is optional</a:t>
            </a:r>
          </a:p>
          <a:p>
            <a:pPr marL="285750" indent="-285750">
              <a:spcAft>
                <a:spcPts val="600"/>
              </a:spcAft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sz="1600" dirty="0" smtClean="0"/>
              <a:t>Enter City, State and County in Item 10</a:t>
            </a:r>
          </a:p>
          <a:p>
            <a:pPr marL="285750" indent="-285750">
              <a:spcAft>
                <a:spcPts val="600"/>
              </a:spcAft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sz="1600" dirty="0" smtClean="0"/>
              <a:t>Non-US </a:t>
            </a:r>
            <a:r>
              <a:rPr lang="en-US" sz="1600" dirty="0"/>
              <a:t>territories need to select the state ‘00’ from the State drop-down. The county is not required to be entered for this state code</a:t>
            </a:r>
            <a:r>
              <a:rPr lang="en-US" sz="1600" dirty="0" smtClean="0"/>
              <a:t>.</a:t>
            </a:r>
          </a:p>
          <a:p>
            <a:pPr marL="285750" indent="-285750">
              <a:spcAft>
                <a:spcPts val="600"/>
              </a:spcAft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sz="1600" dirty="0" smtClean="0"/>
              <a:t>Item 12,13, and 14 are required information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9412" b="31750"/>
          <a:stretch/>
        </p:blipFill>
        <p:spPr>
          <a:xfrm>
            <a:off x="1371600" y="3668588"/>
            <a:ext cx="5524501" cy="2719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3" name="Rectangle 7"/>
          <p:cNvSpPr>
            <a:spLocks noChangeArrowheads="1"/>
          </p:cNvSpPr>
          <p:nvPr/>
        </p:nvSpPr>
        <p:spPr bwMode="auto">
          <a:xfrm>
            <a:off x="838200" y="1600200"/>
            <a:ext cx="7010400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altLang="en-US" sz="2000"/>
          </a:p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600" y="925830"/>
            <a:ext cx="723900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Item 15 - Enter the names and titles of all the officers of your organization (including the officers who sign this report</a:t>
            </a:r>
            <a:r>
              <a:rPr lang="en-US" sz="1600" dirty="0" smtClean="0"/>
              <a:t>).</a:t>
            </a:r>
            <a:endParaRPr lang="en-US" sz="1600" dirty="0"/>
          </a:p>
          <a:p>
            <a:pPr marL="285750" indent="-285750">
              <a:spcAft>
                <a:spcPts val="600"/>
              </a:spcAft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Item 16: All information in Item 16 must be completed with either a value or N/A for Not Applicable. </a:t>
            </a:r>
          </a:p>
          <a:p>
            <a:pPr marL="285750" indent="-285750">
              <a:spcAft>
                <a:spcPts val="600"/>
              </a:spcAft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Item 17 - If the parent body files a constitution and bylaws on behalf of the filing union, select YES. If your parent body does not file a constitution and bylaws, select NO.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69" t="10063" r="-69" b="30999"/>
          <a:stretch/>
        </p:blipFill>
        <p:spPr>
          <a:xfrm>
            <a:off x="838200" y="3113247"/>
            <a:ext cx="6859314" cy="28687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6800" y="253425"/>
            <a:ext cx="701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Complete Items </a:t>
            </a:r>
            <a:r>
              <a:rPr lang="en-US" sz="3200" b="1" dirty="0">
                <a:solidFill>
                  <a:srgbClr val="002060"/>
                </a:solidFill>
              </a:rPr>
              <a:t>15-17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1143000" y="253425"/>
            <a:ext cx="6934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Complete Item 18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25959" name="Rectangle 7"/>
          <p:cNvSpPr>
            <a:spLocks noChangeArrowheads="1"/>
          </p:cNvSpPr>
          <p:nvPr/>
        </p:nvSpPr>
        <p:spPr bwMode="auto">
          <a:xfrm>
            <a:off x="838200" y="1600200"/>
            <a:ext cx="7010400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altLang="en-US" sz="2000"/>
          </a:p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125962" name="Text Box 10"/>
          <p:cNvSpPr txBox="1">
            <a:spLocks noChangeArrowheads="1"/>
          </p:cNvSpPr>
          <p:nvPr/>
        </p:nvSpPr>
        <p:spPr bwMode="auto">
          <a:xfrm>
            <a:off x="1066800" y="939225"/>
            <a:ext cx="7772400" cy="66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Enter in Column (1) the page number and section or paragraph </a:t>
            </a:r>
            <a:r>
              <a:rPr lang="en-US" sz="1600" dirty="0" smtClean="0"/>
              <a:t>number</a:t>
            </a:r>
            <a:endParaRPr lang="en-US" sz="1600" dirty="0"/>
          </a:p>
          <a:p>
            <a:pPr marL="285750" indent="-285750">
              <a:spcAft>
                <a:spcPts val="600"/>
              </a:spcAft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sz="1600" dirty="0" smtClean="0"/>
              <a:t>Select </a:t>
            </a:r>
            <a:r>
              <a:rPr lang="en-US" sz="1600" dirty="0"/>
              <a:t>the box in Column (2) to attach an additional information </a:t>
            </a:r>
            <a:r>
              <a:rPr lang="en-US" sz="1600" dirty="0" smtClean="0"/>
              <a:t>page</a:t>
            </a:r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8447" b="21873"/>
          <a:stretch/>
        </p:blipFill>
        <p:spPr>
          <a:xfrm>
            <a:off x="1752600" y="1946196"/>
            <a:ext cx="4623705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5" name="Rectangle 7"/>
          <p:cNvSpPr>
            <a:spLocks noChangeArrowheads="1"/>
          </p:cNvSpPr>
          <p:nvPr/>
        </p:nvSpPr>
        <p:spPr bwMode="auto">
          <a:xfrm>
            <a:off x="838200" y="1600200"/>
            <a:ext cx="7010400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altLang="en-US" sz="2000"/>
          </a:p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130056" name="Text Box 8"/>
          <p:cNvSpPr txBox="1">
            <a:spLocks noChangeArrowheads="1"/>
          </p:cNvSpPr>
          <p:nvPr/>
        </p:nvSpPr>
        <p:spPr bwMode="auto">
          <a:xfrm>
            <a:off x="1295400" y="735627"/>
            <a:ext cx="64770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dirty="0"/>
              <a:t>Checking the checkbox on each item will open an </a:t>
            </a:r>
            <a:r>
              <a:rPr lang="en-US" sz="1600" dirty="0" smtClean="0"/>
              <a:t>Additional Information </a:t>
            </a:r>
            <a:r>
              <a:rPr lang="en-US" sz="1600" dirty="0"/>
              <a:t>box</a:t>
            </a:r>
            <a:r>
              <a:rPr lang="en-US" sz="1600" dirty="0" smtClean="0"/>
              <a:t>.</a:t>
            </a:r>
            <a:endParaRPr lang="en-US" sz="1600" dirty="0"/>
          </a:p>
          <a:p>
            <a:pPr marL="285750" indent="-285750"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Initially, the </a:t>
            </a:r>
            <a:r>
              <a:rPr lang="en-US" sz="1600" dirty="0" smtClean="0"/>
              <a:t>Additional Information </a:t>
            </a:r>
            <a:r>
              <a:rPr lang="en-US" sz="1600" dirty="0"/>
              <a:t>box will be red</a:t>
            </a:r>
            <a:r>
              <a:rPr lang="en-US" dirty="0"/>
              <a:t>. </a:t>
            </a:r>
            <a:endParaRPr lang="en-US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20411" y="177225"/>
            <a:ext cx="6956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Complete Item 18 </a:t>
            </a:r>
            <a:r>
              <a:rPr lang="en-US" sz="2800" b="1" dirty="0" smtClean="0">
                <a:solidFill>
                  <a:srgbClr val="002060"/>
                </a:solidFill>
              </a:rPr>
              <a:t>(cont’d)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16361"/>
          <a:stretch/>
        </p:blipFill>
        <p:spPr>
          <a:xfrm>
            <a:off x="1292590" y="1752600"/>
            <a:ext cx="6355623" cy="39731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1" name="Text Box 5"/>
          <p:cNvSpPr txBox="1">
            <a:spLocks noChangeArrowheads="1"/>
          </p:cNvSpPr>
          <p:nvPr/>
        </p:nvSpPr>
        <p:spPr bwMode="auto">
          <a:xfrm>
            <a:off x="1095375" y="45827"/>
            <a:ext cx="6934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Complete Item</a:t>
            </a:r>
            <a:r>
              <a:rPr lang="en-US" sz="3600" b="1" dirty="0" smtClean="0">
                <a:solidFill>
                  <a:srgbClr val="002060"/>
                </a:solidFill>
              </a:rPr>
              <a:t> 18 </a:t>
            </a:r>
            <a:r>
              <a:rPr lang="en-US" sz="2800" b="1" dirty="0" smtClean="0">
                <a:solidFill>
                  <a:srgbClr val="002060"/>
                </a:solidFill>
              </a:rPr>
              <a:t>(cont’d)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32103" name="Rectangle 7"/>
          <p:cNvSpPr>
            <a:spLocks noChangeArrowheads="1"/>
          </p:cNvSpPr>
          <p:nvPr/>
        </p:nvSpPr>
        <p:spPr bwMode="auto">
          <a:xfrm>
            <a:off x="838200" y="1600200"/>
            <a:ext cx="7010400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altLang="en-US" sz="2000"/>
          </a:p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132104" name="Text Box 8"/>
          <p:cNvSpPr txBox="1">
            <a:spLocks noChangeArrowheads="1"/>
          </p:cNvSpPr>
          <p:nvPr/>
        </p:nvSpPr>
        <p:spPr bwMode="auto">
          <a:xfrm>
            <a:off x="1405759" y="690325"/>
            <a:ext cx="7772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/>
              <a:t>Once the data is entered and saved, it will turn to green</a:t>
            </a:r>
            <a:endParaRPr lang="en-US" alt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b="17934"/>
          <a:stretch/>
        </p:blipFill>
        <p:spPr>
          <a:xfrm>
            <a:off x="1053885" y="1524000"/>
            <a:ext cx="6794715" cy="422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1143000" y="228600"/>
            <a:ext cx="6934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Item 19 – Additional Information</a:t>
            </a:r>
          </a:p>
        </p:txBody>
      </p:sp>
      <p:sp>
        <p:nvSpPr>
          <p:cNvPr id="134151" name="Rectangle 7"/>
          <p:cNvSpPr>
            <a:spLocks noChangeArrowheads="1"/>
          </p:cNvSpPr>
          <p:nvPr/>
        </p:nvSpPr>
        <p:spPr bwMode="auto">
          <a:xfrm>
            <a:off x="838200" y="1600200"/>
            <a:ext cx="7010400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altLang="en-US" sz="2000"/>
          </a:p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134155" name="Text Box 11"/>
          <p:cNvSpPr txBox="1">
            <a:spLocks noChangeArrowheads="1"/>
          </p:cNvSpPr>
          <p:nvPr/>
        </p:nvSpPr>
        <p:spPr bwMode="auto">
          <a:xfrm>
            <a:off x="1524000" y="877669"/>
            <a:ext cx="6400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/>
              <a:t>Data entered in each </a:t>
            </a:r>
            <a:r>
              <a:rPr lang="en-US" dirty="0" smtClean="0"/>
              <a:t>Additional Information </a:t>
            </a:r>
            <a:r>
              <a:rPr lang="en-US" dirty="0"/>
              <a:t>page will be listed </a:t>
            </a:r>
            <a:r>
              <a:rPr lang="en-US" dirty="0" smtClean="0"/>
              <a:t>on </a:t>
            </a:r>
            <a:r>
              <a:rPr lang="en-US" dirty="0"/>
              <a:t>this page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4" t="-83" r="-14" b="45186"/>
          <a:stretch/>
        </p:blipFill>
        <p:spPr>
          <a:xfrm>
            <a:off x="838200" y="1752600"/>
            <a:ext cx="7010400" cy="3761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7" name="Text Box 5"/>
          <p:cNvSpPr txBox="1">
            <a:spLocks noChangeArrowheads="1"/>
          </p:cNvSpPr>
          <p:nvPr/>
        </p:nvSpPr>
        <p:spPr bwMode="auto">
          <a:xfrm>
            <a:off x="1066800" y="209324"/>
            <a:ext cx="6934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Form </a:t>
            </a:r>
            <a:r>
              <a:rPr lang="en-US" sz="3200" b="1" dirty="0" smtClean="0">
                <a:solidFill>
                  <a:srgbClr val="002060"/>
                </a:solidFill>
              </a:rPr>
              <a:t>Validation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36199" name="Rectangle 7"/>
          <p:cNvSpPr>
            <a:spLocks noChangeArrowheads="1"/>
          </p:cNvSpPr>
          <p:nvPr/>
        </p:nvSpPr>
        <p:spPr bwMode="auto">
          <a:xfrm>
            <a:off x="838200" y="1600200"/>
            <a:ext cx="7010400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altLang="en-US" sz="2000"/>
          </a:p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136200" name="Text Box 8"/>
          <p:cNvSpPr txBox="1">
            <a:spLocks noChangeArrowheads="1"/>
          </p:cNvSpPr>
          <p:nvPr/>
        </p:nvSpPr>
        <p:spPr bwMode="auto">
          <a:xfrm>
            <a:off x="1087655" y="845206"/>
            <a:ext cx="7924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/>
              <a:t>Once the form </a:t>
            </a:r>
            <a:r>
              <a:rPr lang="en-US" dirty="0" smtClean="0"/>
              <a:t>passes </a:t>
            </a:r>
            <a:r>
              <a:rPr lang="en-US" dirty="0"/>
              <a:t>validation, the signature fields will be enabled.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91" t="-425" r="-291" b="25470"/>
          <a:stretch/>
        </p:blipFill>
        <p:spPr>
          <a:xfrm>
            <a:off x="1550505" y="1296125"/>
            <a:ext cx="5966790" cy="4598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11" name="Text Box 11"/>
          <p:cNvSpPr txBox="1">
            <a:spLocks noChangeArrowheads="1"/>
          </p:cNvSpPr>
          <p:nvPr/>
        </p:nvSpPr>
        <p:spPr bwMode="auto">
          <a:xfrm>
            <a:off x="914400" y="1219200"/>
            <a:ext cx="7010400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dirty="0"/>
              <a:t>To access and use EFS, OLMS recommends that you use one of the following browsers:</a:t>
            </a:r>
          </a:p>
          <a:p>
            <a:pPr marL="742950" lvl="1" indent="-285750">
              <a:spcBef>
                <a:spcPts val="1800"/>
              </a:spcBef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altLang="en-US" sz="1600" dirty="0"/>
              <a:t>Microsoft Internet Explorer – Version 11.0 or higher</a:t>
            </a:r>
          </a:p>
          <a:p>
            <a:pPr marL="742950" lvl="1" indent="-285750">
              <a:spcBef>
                <a:spcPts val="1800"/>
              </a:spcBef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altLang="en-US" sz="1600" dirty="0"/>
              <a:t>Google Chrome –Version 7.0 or higher</a:t>
            </a:r>
          </a:p>
          <a:p>
            <a:pPr marL="742950" lvl="1" indent="-285750">
              <a:spcBef>
                <a:spcPts val="1800"/>
              </a:spcBef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Mozilla Firefox</a:t>
            </a:r>
          </a:p>
          <a:p>
            <a:pPr lvl="1">
              <a:spcBef>
                <a:spcPts val="1800"/>
              </a:spcBef>
              <a:buFontTx/>
              <a:buChar char="•"/>
            </a:pPr>
            <a:endParaRPr lang="en-US" altLang="en-US" sz="1600" dirty="0"/>
          </a:p>
          <a:p>
            <a:pPr>
              <a:spcBef>
                <a:spcPts val="600"/>
              </a:spcBef>
            </a:pPr>
            <a:r>
              <a:rPr lang="en-US" altLang="en-US" sz="1600" dirty="0"/>
              <a:t>Screen Resolution:</a:t>
            </a:r>
            <a:br>
              <a:rPr lang="en-US" altLang="en-US" sz="1600" dirty="0"/>
            </a:br>
            <a:r>
              <a:rPr lang="en-US" altLang="en-US" sz="1600" dirty="0"/>
              <a:t/>
            </a:r>
            <a:br>
              <a:rPr lang="en-US" altLang="en-US" sz="1600" dirty="0"/>
            </a:br>
            <a:r>
              <a:rPr lang="en-US" altLang="en-US" sz="1600" dirty="0"/>
              <a:t>For optimal viewing, set your screen resolution to 1280 x 1024 </a:t>
            </a:r>
            <a:r>
              <a:rPr lang="en-US" altLang="en-US" sz="1600" dirty="0" smtClean="0"/>
              <a:t>or</a:t>
            </a:r>
          </a:p>
          <a:p>
            <a:pPr>
              <a:spcBef>
                <a:spcPts val="600"/>
              </a:spcBef>
            </a:pPr>
            <a:r>
              <a:rPr lang="en-US" altLang="en-US" sz="1600" dirty="0" smtClean="0"/>
              <a:t>greater</a:t>
            </a:r>
            <a:r>
              <a:rPr lang="en-US" altLang="en-US" sz="1600" dirty="0"/>
              <a:t>. It is recommended that, at a minimum, you set your screen </a:t>
            </a:r>
            <a:endParaRPr lang="en-US" altLang="en-US" sz="1600" dirty="0" smtClean="0"/>
          </a:p>
          <a:p>
            <a:pPr>
              <a:spcBef>
                <a:spcPts val="600"/>
              </a:spcBef>
            </a:pPr>
            <a:r>
              <a:rPr lang="en-US" altLang="en-US" sz="1600" dirty="0" smtClean="0"/>
              <a:t>Resolution to </a:t>
            </a:r>
            <a:r>
              <a:rPr lang="en-US" altLang="en-US" sz="1600" dirty="0"/>
              <a:t>1152 x </a:t>
            </a:r>
            <a:r>
              <a:rPr lang="en-US" altLang="en-US" sz="1600" dirty="0" smtClean="0"/>
              <a:t>864 </a:t>
            </a:r>
            <a:r>
              <a:rPr lang="en-US" altLang="en-US" sz="1600" dirty="0"/>
              <a:t>to avoid horizontal scrolling.</a:t>
            </a:r>
          </a:p>
          <a:p>
            <a:pPr>
              <a:spcBef>
                <a:spcPct val="50000"/>
              </a:spcBef>
            </a:pPr>
            <a:endParaRPr lang="en-US" alt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6994814" cy="1356009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rgbClr val="002060"/>
                </a:solidFill>
              </a:rPr>
              <a:t>System Requirements and Settings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5" name="Text Box 5"/>
          <p:cNvSpPr txBox="1">
            <a:spLocks noChangeArrowheads="1"/>
          </p:cNvSpPr>
          <p:nvPr/>
        </p:nvSpPr>
        <p:spPr bwMode="auto">
          <a:xfrm>
            <a:off x="1143000" y="177225"/>
            <a:ext cx="6934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Submission confirmation</a:t>
            </a:r>
          </a:p>
        </p:txBody>
      </p:sp>
      <p:sp>
        <p:nvSpPr>
          <p:cNvPr id="143367" name="Rectangle 7"/>
          <p:cNvSpPr>
            <a:spLocks noChangeArrowheads="1"/>
          </p:cNvSpPr>
          <p:nvPr/>
        </p:nvSpPr>
        <p:spPr bwMode="auto">
          <a:xfrm>
            <a:off x="838200" y="1600200"/>
            <a:ext cx="7010400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altLang="en-US" sz="2000"/>
          </a:p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143368" name="Text Box 8"/>
          <p:cNvSpPr txBox="1">
            <a:spLocks noChangeArrowheads="1"/>
          </p:cNvSpPr>
          <p:nvPr/>
        </p:nvSpPr>
        <p:spPr bwMode="auto">
          <a:xfrm>
            <a:off x="990601" y="999798"/>
            <a:ext cx="7467600" cy="2200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Once the form is signed and submitted, EFS will provide this confirmation message</a:t>
            </a:r>
            <a:r>
              <a:rPr lang="en-US" sz="1400" dirty="0" smtClean="0"/>
              <a:t>.</a:t>
            </a:r>
            <a:endParaRPr lang="en-US" sz="1400" dirty="0"/>
          </a:p>
          <a:p>
            <a:pPr marL="285750" indent="-285750">
              <a:spcAft>
                <a:spcPts val="600"/>
              </a:spcAft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The confirmation message lists the file number and the PIN</a:t>
            </a:r>
            <a:r>
              <a:rPr lang="en-US" sz="1400" dirty="0" smtClean="0"/>
              <a:t>.</a:t>
            </a:r>
            <a:endParaRPr lang="en-US" sz="1400" dirty="0"/>
          </a:p>
          <a:p>
            <a:pPr marL="285750" indent="-285750">
              <a:spcAft>
                <a:spcPts val="600"/>
              </a:spcAft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The form will not get disclosed on the </a:t>
            </a:r>
            <a:r>
              <a:rPr lang="en-US" sz="1400" dirty="0" smtClean="0"/>
              <a:t>OPDR </a:t>
            </a:r>
            <a:r>
              <a:rPr lang="en-US" sz="1400" dirty="0"/>
              <a:t>page at this time. </a:t>
            </a:r>
          </a:p>
          <a:p>
            <a:pPr marL="285750" indent="-285750">
              <a:spcAft>
                <a:spcPts val="600"/>
              </a:spcAft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OLMS will have to review and approve the new union</a:t>
            </a:r>
            <a:r>
              <a:rPr lang="en-US" sz="1400" dirty="0" smtClean="0"/>
              <a:t>.</a:t>
            </a:r>
            <a:endParaRPr lang="en-US" sz="1400" dirty="0"/>
          </a:p>
          <a:p>
            <a:pPr marL="285750" indent="-285750">
              <a:spcAft>
                <a:spcPts val="600"/>
              </a:spcAft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But the user should be able to login using this new file number and PIN to submit their annual form at this time</a:t>
            </a:r>
            <a:r>
              <a:rPr lang="en-US" sz="1400" dirty="0" smtClean="0"/>
              <a:t>.</a:t>
            </a:r>
            <a:endParaRPr lang="en-US" sz="1400" dirty="0"/>
          </a:p>
          <a:p>
            <a:pPr marL="285750" indent="-285750">
              <a:spcAft>
                <a:spcPts val="600"/>
              </a:spcAft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Once OLMS approved the union, the reports submitted by this union will get disclosed on the </a:t>
            </a:r>
            <a:r>
              <a:rPr lang="en-US" sz="1400" dirty="0" smtClean="0"/>
              <a:t>OPDR </a:t>
            </a:r>
            <a:r>
              <a:rPr lang="en-US" sz="1400" dirty="0"/>
              <a:t>page.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35492"/>
          <a:stretch/>
        </p:blipFill>
        <p:spPr>
          <a:xfrm>
            <a:off x="1524000" y="3581400"/>
            <a:ext cx="5562600" cy="25829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1066799" y="227697"/>
            <a:ext cx="68835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Approved LM-1</a:t>
            </a:r>
          </a:p>
        </p:txBody>
      </p:sp>
      <p:sp>
        <p:nvSpPr>
          <p:cNvPr id="139271" name="Rectangle 7"/>
          <p:cNvSpPr>
            <a:spLocks noChangeArrowheads="1"/>
          </p:cNvSpPr>
          <p:nvPr/>
        </p:nvSpPr>
        <p:spPr bwMode="auto">
          <a:xfrm>
            <a:off x="838200" y="1600200"/>
            <a:ext cx="7010400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altLang="en-US" sz="2000"/>
          </a:p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139272" name="Text Box 8"/>
          <p:cNvSpPr txBox="1">
            <a:spLocks noChangeArrowheads="1"/>
          </p:cNvSpPr>
          <p:nvPr/>
        </p:nvSpPr>
        <p:spPr bwMode="auto">
          <a:xfrm>
            <a:off x="1066800" y="1030069"/>
            <a:ext cx="7086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/>
              <a:t>Once OLMS approved the union, the reports submitted by this union will get disclosed on the </a:t>
            </a:r>
            <a:r>
              <a:rPr lang="en-US" dirty="0" smtClean="0"/>
              <a:t>OPDR </a:t>
            </a:r>
            <a:r>
              <a:rPr lang="en-US" dirty="0"/>
              <a:t>page.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20" y="2286000"/>
            <a:ext cx="7095480" cy="3214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1099234" y="253425"/>
            <a:ext cx="69779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To Submit an LM-1 Amendment</a:t>
            </a:r>
          </a:p>
        </p:txBody>
      </p:sp>
      <p:sp>
        <p:nvSpPr>
          <p:cNvPr id="141319" name="Rectangle 7"/>
          <p:cNvSpPr>
            <a:spLocks noChangeArrowheads="1"/>
          </p:cNvSpPr>
          <p:nvPr/>
        </p:nvSpPr>
        <p:spPr bwMode="auto">
          <a:xfrm>
            <a:off x="838200" y="1600200"/>
            <a:ext cx="7010400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altLang="en-US" sz="2000"/>
          </a:p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141323" name="Text Box 11"/>
          <p:cNvSpPr txBox="1">
            <a:spLocks noChangeArrowheads="1"/>
          </p:cNvSpPr>
          <p:nvPr/>
        </p:nvSpPr>
        <p:spPr bwMode="auto">
          <a:xfrm>
            <a:off x="1099234" y="951241"/>
            <a:ext cx="7391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/>
              <a:t>To submit an Amendment, the union should use the new file number and PIN generated during the LM-1 form </a:t>
            </a:r>
            <a:r>
              <a:rPr lang="en-US" dirty="0" smtClean="0"/>
              <a:t>submission.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618593"/>
            <a:ext cx="5486400" cy="4869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1066800" y="457200"/>
            <a:ext cx="7010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LM-1 Amendment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590800"/>
            <a:ext cx="6126904" cy="2895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1295400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Upon successful login, the filer will navigate to this page.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838200" y="304800"/>
            <a:ext cx="792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File an LM-1 Amendment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438400"/>
            <a:ext cx="6705600" cy="36206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8200" y="12954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file an amendment report, the filer needs to select the option, </a:t>
            </a:r>
            <a:r>
              <a:rPr lang="en-US" dirty="0" smtClean="0"/>
              <a:t>“</a:t>
            </a:r>
            <a:r>
              <a:rPr lang="en-US" dirty="0"/>
              <a:t>Amend an already submitted form” and select the report to be amended from the list.</a:t>
            </a:r>
          </a:p>
        </p:txBody>
      </p:sp>
    </p:spTree>
    <p:extLst>
      <p:ext uri="{BB962C8B-B14F-4D97-AF65-F5344CB8AC3E}">
        <p14:creationId xmlns:p14="http://schemas.microsoft.com/office/powerpoint/2010/main" val="84020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1219200" y="253425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Completing an </a:t>
            </a:r>
            <a:r>
              <a:rPr lang="en-US" sz="3200" b="1" dirty="0">
                <a:solidFill>
                  <a:srgbClr val="002060"/>
                </a:solidFill>
              </a:rPr>
              <a:t>LM-1 </a:t>
            </a:r>
            <a:r>
              <a:rPr lang="en-US" sz="3200" b="1" dirty="0" smtClean="0">
                <a:solidFill>
                  <a:srgbClr val="002060"/>
                </a:solidFill>
              </a:rPr>
              <a:t>Amendment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endParaRPr lang="en-US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914400" y="1117937"/>
            <a:ext cx="7620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 smtClean="0"/>
              <a:t>The </a:t>
            </a:r>
            <a:r>
              <a:rPr lang="en-US" sz="1600" dirty="0"/>
              <a:t>system will display this message when opening an LM-1 report</a:t>
            </a:r>
            <a:r>
              <a:rPr lang="en-US" sz="1600" dirty="0" smtClean="0"/>
              <a:t>.</a:t>
            </a:r>
            <a:endParaRPr lang="en-US" sz="1600" dirty="0"/>
          </a:p>
          <a:p>
            <a:pPr algn="ctr">
              <a:spcAft>
                <a:spcPts val="600"/>
              </a:spcAft>
            </a:pPr>
            <a:r>
              <a:rPr lang="en-US" sz="1600" dirty="0"/>
              <a:t>Once completing the form, the sign and submit will be the same as any other </a:t>
            </a:r>
            <a:r>
              <a:rPr lang="en-US" sz="1600" dirty="0" smtClean="0"/>
              <a:t>form.</a:t>
            </a:r>
            <a:endParaRPr lang="en-US" sz="1600" dirty="0"/>
          </a:p>
          <a:p>
            <a:pPr algn="ctr">
              <a:spcAft>
                <a:spcPts val="600"/>
              </a:spcAft>
            </a:pPr>
            <a:r>
              <a:rPr lang="en-US" sz="1600" dirty="0"/>
              <a:t>The submitted amendments will be listed in the </a:t>
            </a:r>
            <a:r>
              <a:rPr lang="en-US" sz="1600" dirty="0" smtClean="0"/>
              <a:t>OPDR</a:t>
            </a:r>
            <a:r>
              <a:rPr lang="en-US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4338"/>
          <a:stretch/>
        </p:blipFill>
        <p:spPr>
          <a:xfrm>
            <a:off x="1231430" y="2438400"/>
            <a:ext cx="654097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14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Accessing the System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1430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/>
              <a:t>Navigate to the </a:t>
            </a:r>
            <a:r>
              <a:rPr lang="en-US" altLang="en-US" dirty="0">
                <a:hlinkClick r:id="rId3"/>
              </a:rPr>
              <a:t>OLMS </a:t>
            </a:r>
            <a:r>
              <a:rPr lang="en-US" altLang="en-US" dirty="0" smtClean="0">
                <a:hlinkClick r:id="rId3"/>
              </a:rPr>
              <a:t>Website</a:t>
            </a:r>
            <a:r>
              <a:rPr lang="en-US" altLang="en-US" dirty="0" smtClean="0"/>
              <a:t> and </a:t>
            </a:r>
            <a:r>
              <a:rPr lang="en-US" altLang="en-US" dirty="0"/>
              <a:t>select </a:t>
            </a:r>
            <a:r>
              <a:rPr lang="en-US" altLang="en-US" dirty="0" smtClean="0"/>
              <a:t>FILING </a:t>
            </a:r>
            <a:r>
              <a:rPr lang="en-US" altLang="en-US" dirty="0"/>
              <a:t>&amp; </a:t>
            </a:r>
            <a:r>
              <a:rPr lang="en-US" altLang="en-US" dirty="0" smtClean="0"/>
              <a:t>FORMS, </a:t>
            </a:r>
            <a:r>
              <a:rPr lang="en-US" altLang="en-US" dirty="0"/>
              <a:t>then from the drop down menu, </a:t>
            </a:r>
            <a:r>
              <a:rPr lang="en-US" altLang="en-US" dirty="0" smtClean="0"/>
              <a:t>select </a:t>
            </a:r>
            <a:r>
              <a:rPr lang="en-US" altLang="en-US" dirty="0"/>
              <a:t>the </a:t>
            </a:r>
            <a:r>
              <a:rPr lang="en-US" altLang="en-US" dirty="0" smtClean="0"/>
              <a:t>“</a:t>
            </a:r>
            <a:r>
              <a:rPr lang="en-US" altLang="en-US" b="1" dirty="0" smtClean="0">
                <a:solidFill>
                  <a:srgbClr val="990033"/>
                </a:solidFill>
              </a:rPr>
              <a:t>Electronic Filing System</a:t>
            </a:r>
            <a:r>
              <a:rPr lang="en-US" altLang="en-US" b="1" dirty="0" smtClean="0"/>
              <a:t>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15509" r="2043" b="5584"/>
          <a:stretch/>
        </p:blipFill>
        <p:spPr>
          <a:xfrm>
            <a:off x="838200" y="1981200"/>
            <a:ext cx="6999430" cy="380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09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4144" r="2889" b="5128"/>
          <a:stretch/>
        </p:blipFill>
        <p:spPr>
          <a:xfrm>
            <a:off x="969759" y="2133600"/>
            <a:ext cx="6878841" cy="3810000"/>
          </a:xfrm>
          <a:prstGeom prst="rect">
            <a:avLst/>
          </a:prstGeom>
        </p:spPr>
      </p:pic>
      <p:sp>
        <p:nvSpPr>
          <p:cNvPr id="12292" name="Rectangle 16" descr="Accessing the System" title="Accessing the System"/>
          <p:cNvSpPr>
            <a:spLocks noGrp="1" noChangeArrowheads="1"/>
          </p:cNvSpPr>
          <p:nvPr>
            <p:ph type="title"/>
          </p:nvPr>
        </p:nvSpPr>
        <p:spPr>
          <a:xfrm>
            <a:off x="1066800" y="381001"/>
            <a:ext cx="6842414" cy="609600"/>
          </a:xfrm>
          <a:noFill/>
        </p:spPr>
        <p:txBody>
          <a:bodyPr wrap="square">
            <a:normAutofit/>
          </a:bodyPr>
          <a:lstStyle/>
          <a:p>
            <a:r>
              <a:rPr lang="en-US" altLang="en-US" sz="3200" dirty="0">
                <a:solidFill>
                  <a:srgbClr val="002060"/>
                </a:solidFill>
              </a:rPr>
              <a:t>Accessing the </a:t>
            </a:r>
            <a:r>
              <a:rPr lang="en-US" altLang="en-US" sz="3200" dirty="0" smtClean="0">
                <a:solidFill>
                  <a:srgbClr val="002060"/>
                </a:solidFill>
              </a:rPr>
              <a:t>System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11430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/>
              <a:t> </a:t>
            </a:r>
            <a:r>
              <a:rPr lang="en-US" altLang="en-US" dirty="0" smtClean="0"/>
              <a:t>From </a:t>
            </a:r>
            <a:r>
              <a:rPr lang="en-US" altLang="en-US" dirty="0"/>
              <a:t>the EFS Introduction page, select on the “</a:t>
            </a:r>
            <a:r>
              <a:rPr lang="en-US" altLang="en-US" b="1" dirty="0">
                <a:solidFill>
                  <a:srgbClr val="C00000"/>
                </a:solidFill>
              </a:rPr>
              <a:t>Access the OLMS EFS</a:t>
            </a:r>
            <a:r>
              <a:rPr lang="en-US" altLang="en-US" dirty="0"/>
              <a:t>” link.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90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16"/>
          <p:cNvSpPr>
            <a:spLocks noGrp="1" noChangeArrowheads="1"/>
          </p:cNvSpPr>
          <p:nvPr>
            <p:ph type="title"/>
          </p:nvPr>
        </p:nvSpPr>
        <p:spPr>
          <a:xfrm>
            <a:off x="1219200" y="334107"/>
            <a:ext cx="6858000" cy="604169"/>
          </a:xfrm>
          <a:noFill/>
        </p:spPr>
        <p:txBody>
          <a:bodyPr>
            <a:normAutofit fontScale="90000"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002060"/>
                </a:solidFill>
              </a:rPr>
              <a:t>Access Form LM-1 in EFS</a:t>
            </a:r>
            <a:r>
              <a:rPr lang="en-US" sz="3200" dirty="0"/>
              <a:t/>
            </a:r>
            <a:br>
              <a:rPr lang="en-US" sz="3200" dirty="0"/>
            </a:br>
            <a:endParaRPr lang="en-US" altLang="en-US" sz="3200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" y="96377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altLang="en-US" dirty="0" smtClean="0"/>
              <a:t>To </a:t>
            </a:r>
            <a:r>
              <a:rPr lang="en-US" altLang="en-US" dirty="0"/>
              <a:t>access the Form </a:t>
            </a:r>
            <a:r>
              <a:rPr lang="en-US" altLang="en-US" dirty="0" smtClean="0"/>
              <a:t>LM-1 </a:t>
            </a:r>
            <a:r>
              <a:rPr lang="en-US" altLang="en-US" dirty="0"/>
              <a:t>in EFS, you must first register with EFS and obtain a R</a:t>
            </a:r>
            <a:r>
              <a:rPr lang="en-US" altLang="en-US" dirty="0" smtClean="0"/>
              <a:t>egistration </a:t>
            </a:r>
            <a:r>
              <a:rPr lang="en-US" altLang="en-US" dirty="0"/>
              <a:t>ID and </a:t>
            </a:r>
            <a:r>
              <a:rPr lang="en-US" altLang="en-US" dirty="0" smtClean="0"/>
              <a:t>PIN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85" y="1752600"/>
            <a:ext cx="6461414" cy="465057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590800" y="4876800"/>
            <a:ext cx="3444413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89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6724" y="1049722"/>
            <a:ext cx="70608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dirty="0"/>
              <a:t>Clicking the “</a:t>
            </a:r>
            <a:r>
              <a:rPr lang="en-US" b="1" dirty="0">
                <a:hlinkClick r:id="rId3"/>
              </a:rPr>
              <a:t>Obtain an Initial LM-1 Registration ID and PIN</a:t>
            </a:r>
            <a:r>
              <a:rPr lang="en-US" b="1" dirty="0"/>
              <a:t>” </a:t>
            </a:r>
            <a:r>
              <a:rPr lang="en-US" dirty="0"/>
              <a:t>link will open this page.</a:t>
            </a:r>
          </a:p>
          <a:p>
            <a:pPr marL="285750" indent="-285750">
              <a:buClr>
                <a:srgbClr val="0066FF"/>
              </a:buClr>
              <a:buFont typeface="Wingdings" panose="05000000000000000000" pitchFamily="2" charset="2"/>
              <a:buChar char="Ø"/>
            </a:pPr>
            <a:endParaRPr lang="en-US" altLang="en-US" dirty="0" smtClean="0"/>
          </a:p>
          <a:p>
            <a:pPr marL="285750" indent="-285750"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Only </a:t>
            </a:r>
            <a:r>
              <a:rPr lang="en-US" dirty="0"/>
              <a:t>a filer (a user who is authorized to sign the form) will have access to use this page.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62743" y="259049"/>
            <a:ext cx="6814457" cy="57915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Initial LM-1 Registration ID and PIN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b="41027"/>
          <a:stretch/>
        </p:blipFill>
        <p:spPr>
          <a:xfrm>
            <a:off x="1162565" y="2838207"/>
            <a:ext cx="6498928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990600" y="1073957"/>
            <a:ext cx="73152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285750" indent="-285750"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dirty="0"/>
              <a:t>Login using his/her EFS account will generate a new Registration ID and PIN. The user will see this confirmation message on the screen and also will receive an email.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1"/>
            <a:ext cx="6934200" cy="6096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Create Registration ID and PIN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37033"/>
          <a:stretch/>
        </p:blipFill>
        <p:spPr>
          <a:xfrm>
            <a:off x="1143000" y="2133600"/>
            <a:ext cx="6248400" cy="35601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593" y="337457"/>
            <a:ext cx="6994814" cy="72934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Confirmation Page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524000"/>
            <a:ext cx="7173414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lms_EFSLM">
  <a:themeElements>
    <a:clrScheme name="Custom 6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002060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0F7597"/>
      </a:hlink>
      <a:folHlink>
        <a:srgbClr val="0F75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lms_EFSLM" id="{CE118A6D-EBED-42A2-B6FE-136C2C79C598}" vid="{1197E4AC-11DD-4906-8585-56DB33C2005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olms_EFSLM</Template>
  <TotalTime>14766</TotalTime>
  <Words>1288</Words>
  <Application>Microsoft Office PowerPoint</Application>
  <PresentationFormat>On-screen Show (4:3)</PresentationFormat>
  <Paragraphs>147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Tahoma</vt:lpstr>
      <vt:lpstr>Times New Roman</vt:lpstr>
      <vt:lpstr>Wingdings</vt:lpstr>
      <vt:lpstr>Wingdings 3</vt:lpstr>
      <vt:lpstr>olms_EFSLM</vt:lpstr>
      <vt:lpstr>ELECTRONIC FORMS SYSTEM (EFS) </vt:lpstr>
      <vt:lpstr>ELECTRONIC FORMS SYSTEM (EFS) LM-1  </vt:lpstr>
      <vt:lpstr>System Requirements and Settings </vt:lpstr>
      <vt:lpstr>Accessing the System</vt:lpstr>
      <vt:lpstr>Accessing the System</vt:lpstr>
      <vt:lpstr>Access Form LM-1 in EFS </vt:lpstr>
      <vt:lpstr>Initial LM-1 Registration ID and PIN </vt:lpstr>
      <vt:lpstr>Create Registration ID and PIN</vt:lpstr>
      <vt:lpstr>Confirmation Page</vt:lpstr>
      <vt:lpstr>Unauthorized Users</vt:lpstr>
      <vt:lpstr>Getting Help Within the Form </vt:lpstr>
      <vt:lpstr>Accessing the LM-1</vt:lpstr>
      <vt:lpstr>Login Granted </vt:lpstr>
      <vt:lpstr>Entering Data </vt:lpstr>
      <vt:lpstr>Affiliated Union</vt:lpstr>
      <vt:lpstr>Creating an Affiliated Union</vt:lpstr>
      <vt:lpstr>Creating an Affiliated Union</vt:lpstr>
      <vt:lpstr>Entering Data into the Form</vt:lpstr>
      <vt:lpstr>Entering Data into the Form</vt:lpstr>
      <vt:lpstr>Importing Data into the Form</vt:lpstr>
      <vt:lpstr>Creating a National Headquarters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DOL OLMS CHIDO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of Labor-Management Standards (OLMS) http://www.dol.gov/olms/</dc:title>
  <dc:creator>DCARL</dc:creator>
  <dc:description>4-9-10 Rough Draft 1</dc:description>
  <cp:lastModifiedBy>Delaney, Michael - OLMS</cp:lastModifiedBy>
  <cp:revision>231</cp:revision>
  <cp:lastPrinted>2019-04-16T15:53:58Z</cp:lastPrinted>
  <dcterms:created xsi:type="dcterms:W3CDTF">2010-03-30T20:15:25Z</dcterms:created>
  <dcterms:modified xsi:type="dcterms:W3CDTF">2020-08-28T15:28:16Z</dcterms:modified>
</cp:coreProperties>
</file>