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1" r:id="rId3"/>
    <p:sldMasterId id="2147483714" r:id="rId4"/>
    <p:sldMasterId id="2147483722" r:id="rId5"/>
    <p:sldMasterId id="2147483744" r:id="rId6"/>
  </p:sldMasterIdLst>
  <p:notesMasterIdLst>
    <p:notesMasterId r:id="rId20"/>
  </p:notesMasterIdLst>
  <p:handoutMasterIdLst>
    <p:handoutMasterId r:id="rId21"/>
  </p:handoutMasterIdLst>
  <p:sldIdLst>
    <p:sldId id="277" r:id="rId7"/>
    <p:sldId id="278" r:id="rId8"/>
    <p:sldId id="378" r:id="rId9"/>
    <p:sldId id="276" r:id="rId10"/>
    <p:sldId id="269" r:id="rId11"/>
    <p:sldId id="317" r:id="rId12"/>
    <p:sldId id="355" r:id="rId13"/>
    <p:sldId id="374" r:id="rId14"/>
    <p:sldId id="379" r:id="rId15"/>
    <p:sldId id="353" r:id="rId16"/>
    <p:sldId id="376" r:id="rId17"/>
    <p:sldId id="375" r:id="rId18"/>
    <p:sldId id="343" r:id="rId1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F57"/>
    <a:srgbClr val="627450"/>
    <a:srgbClr val="778D61"/>
    <a:srgbClr val="6E7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62271" autoAdjust="0"/>
  </p:normalViewPr>
  <p:slideViewPr>
    <p:cSldViewPr>
      <p:cViewPr>
        <p:scale>
          <a:sx n="45" d="100"/>
          <a:sy n="45" d="100"/>
        </p:scale>
        <p:origin x="-1632" y="-6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59" b="1" i="0" u="none" strike="noStrike" baseline="0" dirty="0" smtClean="0"/>
              <a:t>Have you ever experienced violence or trauma in any setting? </a:t>
            </a:r>
            <a:endParaRPr lang="en-US" dirty="0"/>
          </a:p>
        </c:rich>
      </c:tx>
      <c:layout/>
      <c:overlay val="0"/>
    </c:title>
    <c:autoTitleDeleted val="0"/>
    <c:plotArea>
      <c:layout/>
      <c:barChart>
        <c:barDir val="col"/>
        <c:grouping val="clustered"/>
        <c:varyColors val="0"/>
        <c:ser>
          <c:idx val="0"/>
          <c:order val="0"/>
          <c:tx>
            <c:strRef>
              <c:f>Sheet1!$B$1</c:f>
              <c:strCache>
                <c:ptCount val="1"/>
                <c:pt idx="0">
                  <c:v>Yes</c:v>
                </c:pt>
              </c:strCache>
            </c:strRef>
          </c:tx>
          <c:invertIfNegative val="0"/>
          <c:cat>
            <c:strRef>
              <c:f>Sheet1!$A$2:$A$3</c:f>
              <c:strCache>
                <c:ptCount val="2"/>
                <c:pt idx="0">
                  <c:v>Men</c:v>
                </c:pt>
                <c:pt idx="1">
                  <c:v>Women</c:v>
                </c:pt>
              </c:strCache>
            </c:strRef>
          </c:cat>
          <c:val>
            <c:numRef>
              <c:f>Sheet1!$B$2:$B$3</c:f>
              <c:numCache>
                <c:formatCode>#,##0</c:formatCode>
                <c:ptCount val="2"/>
                <c:pt idx="0">
                  <c:v>5586</c:v>
                </c:pt>
                <c:pt idx="1">
                  <c:v>7250</c:v>
                </c:pt>
              </c:numCache>
            </c:numRef>
          </c:val>
        </c:ser>
        <c:ser>
          <c:idx val="1"/>
          <c:order val="1"/>
          <c:tx>
            <c:strRef>
              <c:f>Sheet1!$C$1</c:f>
              <c:strCache>
                <c:ptCount val="1"/>
                <c:pt idx="0">
                  <c:v>No</c:v>
                </c:pt>
              </c:strCache>
            </c:strRef>
          </c:tx>
          <c:invertIfNegative val="0"/>
          <c:cat>
            <c:strRef>
              <c:f>Sheet1!$A$2:$A$3</c:f>
              <c:strCache>
                <c:ptCount val="2"/>
                <c:pt idx="0">
                  <c:v>Men</c:v>
                </c:pt>
                <c:pt idx="1">
                  <c:v>Women</c:v>
                </c:pt>
              </c:strCache>
            </c:strRef>
          </c:cat>
          <c:val>
            <c:numRef>
              <c:f>Sheet1!$C$2:$C$3</c:f>
              <c:numCache>
                <c:formatCode>#,##0</c:formatCode>
                <c:ptCount val="2"/>
                <c:pt idx="0">
                  <c:v>3640</c:v>
                </c:pt>
                <c:pt idx="1">
                  <c:v>2544</c:v>
                </c:pt>
              </c:numCache>
            </c:numRef>
          </c:val>
        </c:ser>
        <c:dLbls>
          <c:showLegendKey val="0"/>
          <c:showVal val="0"/>
          <c:showCatName val="0"/>
          <c:showSerName val="0"/>
          <c:showPercent val="0"/>
          <c:showBubbleSize val="0"/>
        </c:dLbls>
        <c:gapWidth val="75"/>
        <c:overlap val="-25"/>
        <c:axId val="101020032"/>
        <c:axId val="101021568"/>
      </c:barChart>
      <c:catAx>
        <c:axId val="101020032"/>
        <c:scaling>
          <c:orientation val="minMax"/>
        </c:scaling>
        <c:delete val="0"/>
        <c:axPos val="b"/>
        <c:numFmt formatCode="General" sourceLinked="1"/>
        <c:majorTickMark val="none"/>
        <c:minorTickMark val="none"/>
        <c:tickLblPos val="nextTo"/>
        <c:crossAx val="101021568"/>
        <c:crosses val="autoZero"/>
        <c:auto val="1"/>
        <c:lblAlgn val="ctr"/>
        <c:lblOffset val="100"/>
        <c:noMultiLvlLbl val="0"/>
      </c:catAx>
      <c:valAx>
        <c:axId val="101021568"/>
        <c:scaling>
          <c:orientation val="minMax"/>
        </c:scaling>
        <c:delete val="0"/>
        <c:axPos val="l"/>
        <c:majorGridlines/>
        <c:numFmt formatCode="#,##0" sourceLinked="1"/>
        <c:majorTickMark val="none"/>
        <c:minorTickMark val="none"/>
        <c:tickLblPos val="nextTo"/>
        <c:spPr>
          <a:ln w="9522">
            <a:noFill/>
          </a:ln>
        </c:spPr>
        <c:crossAx val="101020032"/>
        <c:crosses val="autoZero"/>
        <c:crossBetween val="between"/>
      </c:valAx>
      <c:spPr>
        <a:noFill/>
        <a:ln w="25391">
          <a:noFill/>
        </a:ln>
      </c:spPr>
    </c:plotArea>
    <c:legend>
      <c:legendPos val="b"/>
      <c:layout/>
      <c:overlay val="0"/>
    </c:legend>
    <c:plotVisOnly val="1"/>
    <c:dispBlanksAs val="gap"/>
    <c:showDLblsOverMax val="0"/>
  </c:chart>
  <c:txPr>
    <a:bodyPr/>
    <a:lstStyle/>
    <a:p>
      <a:pPr>
        <a:defRPr sz="1799"/>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737100737101"/>
          <c:y val="5.0574712643678202E-2"/>
          <c:w val="0.72481572481572498"/>
          <c:h val="0.71954022988505695"/>
        </c:manualLayout>
      </c:layout>
      <c:barChart>
        <c:barDir val="col"/>
        <c:grouping val="stacked"/>
        <c:varyColors val="0"/>
        <c:ser>
          <c:idx val="5"/>
          <c:order val="0"/>
          <c:tx>
            <c:strRef>
              <c:f>Sheet1!$A$7</c:f>
              <c:strCache>
                <c:ptCount val="1"/>
                <c:pt idx="0">
                  <c:v>None</c:v>
                </c:pt>
              </c:strCache>
            </c:strRef>
          </c:tx>
          <c:spPr>
            <a:solidFill>
              <a:srgbClr val="99CCFF"/>
            </a:solidFill>
            <a:ln w="3159">
              <a:solidFill>
                <a:srgbClr val="000000"/>
              </a:solidFill>
              <a:prstDash val="solid"/>
            </a:ln>
          </c:spPr>
          <c:invertIfNegative val="0"/>
          <c:cat>
            <c:strRef>
              <c:f>Sheet1!$B$1:$D$1</c:f>
              <c:strCache>
                <c:ptCount val="3"/>
                <c:pt idx="0">
                  <c:v>Low Severity</c:v>
                </c:pt>
                <c:pt idx="1">
                  <c:v>Moderate Severity</c:v>
                </c:pt>
                <c:pt idx="2">
                  <c:v>High Severity</c:v>
                </c:pt>
              </c:strCache>
            </c:strRef>
          </c:cat>
          <c:val>
            <c:numRef>
              <c:f>Sheet1!$B$7:$D$7</c:f>
              <c:numCache>
                <c:formatCode>####.0%</c:formatCode>
                <c:ptCount val="3"/>
                <c:pt idx="0" formatCode="###0.0%">
                  <c:v>0.14263803680981599</c:v>
                </c:pt>
                <c:pt idx="1">
                  <c:v>2.7497708524289702E-3</c:v>
                </c:pt>
                <c:pt idx="2">
                  <c:v>4.0950040950041001E-4</c:v>
                </c:pt>
              </c:numCache>
            </c:numRef>
          </c:val>
        </c:ser>
        <c:ser>
          <c:idx val="4"/>
          <c:order val="1"/>
          <c:tx>
            <c:strRef>
              <c:f>Sheet1!$A$6</c:f>
              <c:strCache>
                <c:ptCount val="1"/>
                <c:pt idx="0">
                  <c:v>One</c:v>
                </c:pt>
              </c:strCache>
            </c:strRef>
          </c:tx>
          <c:spPr>
            <a:solidFill>
              <a:srgbClr val="CCFFCC"/>
            </a:solidFill>
            <a:ln w="3159">
              <a:solidFill>
                <a:schemeClr val="tx1"/>
              </a:solidFill>
              <a:prstDash val="solid"/>
            </a:ln>
          </c:spPr>
          <c:invertIfNegative val="0"/>
          <c:cat>
            <c:strRef>
              <c:f>Sheet1!$B$1:$D$1</c:f>
              <c:strCache>
                <c:ptCount val="3"/>
                <c:pt idx="0">
                  <c:v>Low Severity</c:v>
                </c:pt>
                <c:pt idx="1">
                  <c:v>Moderate Severity</c:v>
                </c:pt>
                <c:pt idx="2">
                  <c:v>High Severity</c:v>
                </c:pt>
              </c:strCache>
            </c:strRef>
          </c:cat>
          <c:val>
            <c:numRef>
              <c:f>Sheet1!$B$6:$D$6</c:f>
              <c:numCache>
                <c:formatCode>###0.0%</c:formatCode>
                <c:ptCount val="3"/>
                <c:pt idx="0">
                  <c:v>0.20092024539877301</c:v>
                </c:pt>
                <c:pt idx="1">
                  <c:v>4.94958753437214E-2</c:v>
                </c:pt>
                <c:pt idx="2">
                  <c:v>1.4742014742014699E-2</c:v>
                </c:pt>
              </c:numCache>
            </c:numRef>
          </c:val>
        </c:ser>
        <c:ser>
          <c:idx val="3"/>
          <c:order val="2"/>
          <c:tx>
            <c:strRef>
              <c:f>Sheet1!$A$5</c:f>
              <c:strCache>
                <c:ptCount val="1"/>
                <c:pt idx="0">
                  <c:v>Two</c:v>
                </c:pt>
              </c:strCache>
            </c:strRef>
          </c:tx>
          <c:spPr>
            <a:solidFill>
              <a:srgbClr val="FFCC99"/>
            </a:solidFill>
            <a:ln w="3159">
              <a:solidFill>
                <a:schemeClr val="tx1"/>
              </a:solidFill>
              <a:prstDash val="solid"/>
            </a:ln>
          </c:spPr>
          <c:invertIfNegative val="0"/>
          <c:cat>
            <c:strRef>
              <c:f>Sheet1!$B$1:$D$1</c:f>
              <c:strCache>
                <c:ptCount val="3"/>
                <c:pt idx="0">
                  <c:v>Low Severity</c:v>
                </c:pt>
                <c:pt idx="1">
                  <c:v>Moderate Severity</c:v>
                </c:pt>
                <c:pt idx="2">
                  <c:v>High Severity</c:v>
                </c:pt>
              </c:strCache>
            </c:strRef>
          </c:cat>
          <c:val>
            <c:numRef>
              <c:f>Sheet1!$B$5:$D$5</c:f>
              <c:numCache>
                <c:formatCode>###0.0%</c:formatCode>
                <c:ptCount val="3"/>
                <c:pt idx="0">
                  <c:v>0.22034764826175901</c:v>
                </c:pt>
                <c:pt idx="1">
                  <c:v>0.113657195233731</c:v>
                </c:pt>
                <c:pt idx="2">
                  <c:v>4.0131040131040102E-2</c:v>
                </c:pt>
              </c:numCache>
            </c:numRef>
          </c:val>
        </c:ser>
        <c:ser>
          <c:idx val="2"/>
          <c:order val="3"/>
          <c:tx>
            <c:strRef>
              <c:f>Sheet1!$A$4</c:f>
              <c:strCache>
                <c:ptCount val="1"/>
                <c:pt idx="0">
                  <c:v>Three</c:v>
                </c:pt>
              </c:strCache>
            </c:strRef>
          </c:tx>
          <c:spPr>
            <a:solidFill>
              <a:srgbClr val="FFFF00"/>
            </a:solidFill>
            <a:ln w="3159">
              <a:solidFill>
                <a:schemeClr val="tx1"/>
              </a:solidFill>
              <a:prstDash val="solid"/>
            </a:ln>
          </c:spPr>
          <c:invertIfNegative val="0"/>
          <c:cat>
            <c:strRef>
              <c:f>Sheet1!$B$1:$D$1</c:f>
              <c:strCache>
                <c:ptCount val="3"/>
                <c:pt idx="0">
                  <c:v>Low Severity</c:v>
                </c:pt>
                <c:pt idx="1">
                  <c:v>Moderate Severity</c:v>
                </c:pt>
                <c:pt idx="2">
                  <c:v>High Severity</c:v>
                </c:pt>
              </c:strCache>
            </c:strRef>
          </c:cat>
          <c:val>
            <c:numRef>
              <c:f>Sheet1!$B$4:$D$4</c:f>
              <c:numCache>
                <c:formatCode>###0.0%</c:formatCode>
                <c:ptCount val="3"/>
                <c:pt idx="0">
                  <c:v>0.16973415132924299</c:v>
                </c:pt>
                <c:pt idx="1">
                  <c:v>0.17323556370302501</c:v>
                </c:pt>
                <c:pt idx="2">
                  <c:v>8.6404586404586398E-2</c:v>
                </c:pt>
              </c:numCache>
            </c:numRef>
          </c:val>
        </c:ser>
        <c:ser>
          <c:idx val="1"/>
          <c:order val="4"/>
          <c:tx>
            <c:strRef>
              <c:f>Sheet1!$A$3</c:f>
              <c:strCache>
                <c:ptCount val="1"/>
                <c:pt idx="0">
                  <c:v>Four</c:v>
                </c:pt>
              </c:strCache>
            </c:strRef>
          </c:tx>
          <c:spPr>
            <a:solidFill>
              <a:srgbClr val="FF9900"/>
            </a:solidFill>
            <a:ln w="3159">
              <a:solidFill>
                <a:schemeClr val="tx1"/>
              </a:solidFill>
              <a:prstDash val="solid"/>
            </a:ln>
          </c:spPr>
          <c:invertIfNegative val="0"/>
          <c:cat>
            <c:strRef>
              <c:f>Sheet1!$B$1:$D$1</c:f>
              <c:strCache>
                <c:ptCount val="3"/>
                <c:pt idx="0">
                  <c:v>Low Severity</c:v>
                </c:pt>
                <c:pt idx="1">
                  <c:v>Moderate Severity</c:v>
                </c:pt>
                <c:pt idx="2">
                  <c:v>High Severity</c:v>
                </c:pt>
              </c:strCache>
            </c:strRef>
          </c:cat>
          <c:val>
            <c:numRef>
              <c:f>Sheet1!$B$3:$D$3</c:f>
              <c:numCache>
                <c:formatCode>###0.0%</c:formatCode>
                <c:ptCount val="3"/>
                <c:pt idx="0">
                  <c:v>0.100715746421268</c:v>
                </c:pt>
                <c:pt idx="1">
                  <c:v>0.17323556370302501</c:v>
                </c:pt>
                <c:pt idx="2">
                  <c:v>0.122440622440623</c:v>
                </c:pt>
              </c:numCache>
            </c:numRef>
          </c:val>
        </c:ser>
        <c:ser>
          <c:idx val="0"/>
          <c:order val="5"/>
          <c:tx>
            <c:strRef>
              <c:f>Sheet1!$A$2</c:f>
              <c:strCache>
                <c:ptCount val="1"/>
                <c:pt idx="0">
                  <c:v>Five to Twelve</c:v>
                </c:pt>
              </c:strCache>
            </c:strRef>
          </c:tx>
          <c:spPr>
            <a:solidFill>
              <a:srgbClr val="FF0000"/>
            </a:solidFill>
            <a:ln w="3159">
              <a:solidFill>
                <a:schemeClr val="tx1"/>
              </a:solidFill>
              <a:prstDash val="solid"/>
            </a:ln>
          </c:spPr>
          <c:invertIfNegative val="0"/>
          <c:dLbls>
            <c:numFmt formatCode="0%" sourceLinked="0"/>
            <c:spPr>
              <a:noFill/>
              <a:ln w="25268">
                <a:noFill/>
              </a:ln>
            </c:spPr>
            <c:txPr>
              <a:bodyPr/>
              <a:lstStyle/>
              <a:p>
                <a:pPr>
                  <a:defRPr sz="1855" b="1"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Low Severity</c:v>
                </c:pt>
                <c:pt idx="1">
                  <c:v>Moderate Severity</c:v>
                </c:pt>
                <c:pt idx="2">
                  <c:v>High Severity</c:v>
                </c:pt>
              </c:strCache>
            </c:strRef>
          </c:cat>
          <c:val>
            <c:numRef>
              <c:f>Sheet1!$B$2:$D$2</c:f>
              <c:numCache>
                <c:formatCode>###0.0%</c:formatCode>
                <c:ptCount val="3"/>
                <c:pt idx="0">
                  <c:v>0.16564417177914101</c:v>
                </c:pt>
                <c:pt idx="1">
                  <c:v>0.48762603116407</c:v>
                </c:pt>
                <c:pt idx="2">
                  <c:v>0.73587223587223505</c:v>
                </c:pt>
              </c:numCache>
            </c:numRef>
          </c:val>
        </c:ser>
        <c:dLbls>
          <c:showLegendKey val="0"/>
          <c:showVal val="0"/>
          <c:showCatName val="0"/>
          <c:showSerName val="0"/>
          <c:showPercent val="0"/>
          <c:showBubbleSize val="0"/>
        </c:dLbls>
        <c:gapWidth val="50"/>
        <c:overlap val="100"/>
        <c:axId val="96496640"/>
        <c:axId val="96506624"/>
      </c:barChart>
      <c:catAx>
        <c:axId val="96496640"/>
        <c:scaling>
          <c:orientation val="minMax"/>
        </c:scaling>
        <c:delete val="0"/>
        <c:axPos val="b"/>
        <c:numFmt formatCode="General" sourceLinked="1"/>
        <c:majorTickMark val="out"/>
        <c:minorTickMark val="none"/>
        <c:tickLblPos val="nextTo"/>
        <c:spPr>
          <a:ln w="12633">
            <a:solidFill>
              <a:schemeClr val="tx1"/>
            </a:solidFill>
            <a:prstDash val="solid"/>
          </a:ln>
        </c:spPr>
        <c:txPr>
          <a:bodyPr rot="0" vert="horz"/>
          <a:lstStyle/>
          <a:p>
            <a:pPr>
              <a:defRPr sz="1855" b="1" i="0" u="none" strike="noStrike" baseline="0">
                <a:solidFill>
                  <a:schemeClr val="tx1"/>
                </a:solidFill>
                <a:latin typeface="Arial"/>
                <a:ea typeface="Arial"/>
                <a:cs typeface="Arial"/>
              </a:defRPr>
            </a:pPr>
            <a:endParaRPr lang="en-US"/>
          </a:p>
        </c:txPr>
        <c:crossAx val="96506624"/>
        <c:crosses val="autoZero"/>
        <c:auto val="1"/>
        <c:lblAlgn val="ctr"/>
        <c:lblOffset val="100"/>
        <c:tickLblSkip val="1"/>
        <c:tickMarkSkip val="1"/>
        <c:noMultiLvlLbl val="0"/>
      </c:catAx>
      <c:valAx>
        <c:axId val="96506624"/>
        <c:scaling>
          <c:orientation val="minMax"/>
          <c:max val="1"/>
        </c:scaling>
        <c:delete val="0"/>
        <c:axPos val="l"/>
        <c:majorGridlines>
          <c:spPr>
            <a:ln w="11782">
              <a:solidFill>
                <a:schemeClr val="tx1"/>
              </a:solidFill>
              <a:prstDash val="solid"/>
            </a:ln>
          </c:spPr>
        </c:majorGridlines>
        <c:numFmt formatCode="0%" sourceLinked="0"/>
        <c:majorTickMark val="out"/>
        <c:minorTickMark val="none"/>
        <c:tickLblPos val="nextTo"/>
        <c:spPr>
          <a:ln w="12633">
            <a:solidFill>
              <a:schemeClr val="tx1"/>
            </a:solidFill>
            <a:prstDash val="solid"/>
          </a:ln>
        </c:spPr>
        <c:txPr>
          <a:bodyPr rot="0" vert="horz"/>
          <a:lstStyle/>
          <a:p>
            <a:pPr>
              <a:defRPr sz="1855" b="1" i="0" u="none" strike="noStrike" baseline="0">
                <a:solidFill>
                  <a:schemeClr val="tx1"/>
                </a:solidFill>
                <a:latin typeface="Arial"/>
                <a:ea typeface="Arial"/>
                <a:cs typeface="Arial"/>
              </a:defRPr>
            </a:pPr>
            <a:endParaRPr lang="en-US"/>
          </a:p>
        </c:txPr>
        <c:crossAx val="96496640"/>
        <c:crosses val="autoZero"/>
        <c:crossBetween val="between"/>
      </c:valAx>
      <c:spPr>
        <a:noFill/>
        <a:ln w="11782">
          <a:solidFill>
            <a:schemeClr val="tx1"/>
          </a:solidFill>
          <a:prstDash val="solid"/>
        </a:ln>
      </c:spPr>
    </c:plotArea>
    <c:legend>
      <c:legendPos val="r"/>
      <c:layout>
        <c:manualLayout>
          <c:xMode val="edge"/>
          <c:yMode val="edge"/>
          <c:x val="0.83660936593452195"/>
          <c:y val="5.0574673883109399E-2"/>
          <c:w val="0.15601967122530699"/>
          <c:h val="0.73793094920950797"/>
        </c:manualLayout>
      </c:layout>
      <c:overlay val="0"/>
      <c:spPr>
        <a:noFill/>
        <a:ln w="11782">
          <a:solidFill>
            <a:schemeClr val="tx1"/>
          </a:solidFill>
          <a:prstDash val="solid"/>
        </a:ln>
      </c:spPr>
      <c:txPr>
        <a:bodyPr/>
        <a:lstStyle/>
        <a:p>
          <a:pPr>
            <a:defRPr sz="18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65" b="1" i="0" u="none" strike="noStrike" baseline="0">
          <a:solidFill>
            <a:srgbClr val="FFFF00"/>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58516-F2C0-4D3E-9DB3-1DA3AFE04A46}"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2D80B97B-E365-4318-AB24-07C9B932F942}">
      <dgm:prSet phldrT="[Text]"/>
      <dgm:spPr/>
      <dgm:t>
        <a:bodyPr/>
        <a:lstStyle/>
        <a:p>
          <a:r>
            <a:rPr lang="en-US" b="1" dirty="0" smtClean="0"/>
            <a:t>Integrate &amp; “Hard-wire” an understanding of trauma and strategies for implementing a trauma-informed approach across SAMHSA, interested federal agencies, and other public service sectors.</a:t>
          </a:r>
          <a:endParaRPr lang="en-US" dirty="0"/>
        </a:p>
      </dgm:t>
    </dgm:pt>
    <dgm:pt modelId="{0C960557-191A-4CDD-8FBF-56D252766CFC}" type="parTrans" cxnId="{C43D6017-BFB2-42E5-BB8F-A5690312D6BC}">
      <dgm:prSet/>
      <dgm:spPr/>
      <dgm:t>
        <a:bodyPr/>
        <a:lstStyle/>
        <a:p>
          <a:endParaRPr lang="en-US"/>
        </a:p>
      </dgm:t>
    </dgm:pt>
    <dgm:pt modelId="{79AB4F1D-DB69-4D64-A9FA-9BA6629F66A3}" type="sibTrans" cxnId="{C43D6017-BFB2-42E5-BB8F-A5690312D6BC}">
      <dgm:prSet/>
      <dgm:spPr/>
      <dgm:t>
        <a:bodyPr/>
        <a:lstStyle/>
        <a:p>
          <a:endParaRPr lang="en-US"/>
        </a:p>
      </dgm:t>
    </dgm:pt>
    <dgm:pt modelId="{713AA865-801F-4EB4-813B-3ADBA53CE58A}">
      <dgm:prSet phldrT="[Text]"/>
      <dgm:spPr/>
      <dgm:t>
        <a:bodyPr/>
        <a:lstStyle/>
        <a:p>
          <a:r>
            <a:rPr lang="en-US" dirty="0"/>
            <a:t>Key </a:t>
          </a:r>
          <a:r>
            <a:rPr lang="en-US" dirty="0" smtClean="0"/>
            <a:t>Objectives</a:t>
          </a:r>
          <a:endParaRPr lang="en-US" dirty="0"/>
        </a:p>
      </dgm:t>
    </dgm:pt>
    <dgm:pt modelId="{70AFB081-1968-40E5-8C83-E915AC641F76}" type="parTrans" cxnId="{A3AB0C89-BD37-4093-B594-F0BC9EF1F7FC}">
      <dgm:prSet/>
      <dgm:spPr/>
      <dgm:t>
        <a:bodyPr/>
        <a:lstStyle/>
        <a:p>
          <a:endParaRPr lang="en-US"/>
        </a:p>
      </dgm:t>
    </dgm:pt>
    <dgm:pt modelId="{B8DCC620-7479-4DE7-B1F3-AACB62C4D52E}" type="sibTrans" cxnId="{A3AB0C89-BD37-4093-B594-F0BC9EF1F7FC}">
      <dgm:prSet/>
      <dgm:spPr/>
      <dgm:t>
        <a:bodyPr/>
        <a:lstStyle/>
        <a:p>
          <a:endParaRPr lang="en-US"/>
        </a:p>
      </dgm:t>
    </dgm:pt>
    <dgm:pt modelId="{77519619-1BCD-4B5A-B84E-037190A911B8}">
      <dgm:prSet phldrT="[Text]" custT="1"/>
      <dgm:spPr/>
      <dgm:t>
        <a:bodyPr/>
        <a:lstStyle/>
        <a:p>
          <a:r>
            <a:rPr lang="en-US" sz="1600" dirty="0"/>
            <a:t>Reduce the impact of trauma on </a:t>
          </a:r>
          <a:r>
            <a:rPr lang="en-US" sz="1600" dirty="0" smtClean="0"/>
            <a:t>individuals, families and communities </a:t>
          </a:r>
          <a:endParaRPr lang="en-US" sz="1600" dirty="0"/>
        </a:p>
      </dgm:t>
    </dgm:pt>
    <dgm:pt modelId="{9DC519C7-96B9-4C01-934D-6B5488BEB19C}" type="parTrans" cxnId="{5A1B4400-400C-4BD9-B988-66B6A0C568F7}">
      <dgm:prSet/>
      <dgm:spPr/>
      <dgm:t>
        <a:bodyPr/>
        <a:lstStyle/>
        <a:p>
          <a:endParaRPr lang="en-US"/>
        </a:p>
      </dgm:t>
    </dgm:pt>
    <dgm:pt modelId="{82A13AFA-FF01-4B4B-B961-49ACFCBDE522}" type="sibTrans" cxnId="{5A1B4400-400C-4BD9-B988-66B6A0C568F7}">
      <dgm:prSet/>
      <dgm:spPr/>
      <dgm:t>
        <a:bodyPr/>
        <a:lstStyle/>
        <a:p>
          <a:endParaRPr lang="en-US"/>
        </a:p>
      </dgm:t>
    </dgm:pt>
    <dgm:pt modelId="{14D1465F-091C-4EBC-A4EF-6182FBD3B021}">
      <dgm:prSet phldrT="[Text]"/>
      <dgm:spPr/>
      <dgm:t>
        <a:bodyPr/>
        <a:lstStyle/>
        <a:p>
          <a:r>
            <a:rPr lang="en-US" dirty="0"/>
            <a:t>Activities</a:t>
          </a:r>
        </a:p>
      </dgm:t>
    </dgm:pt>
    <dgm:pt modelId="{A7E308F6-8F61-4CAB-90CB-2D43A9172668}" type="parTrans" cxnId="{27D5124C-EEA1-4545-BA15-9D362D2095F4}">
      <dgm:prSet/>
      <dgm:spPr/>
      <dgm:t>
        <a:bodyPr/>
        <a:lstStyle/>
        <a:p>
          <a:endParaRPr lang="en-US"/>
        </a:p>
      </dgm:t>
    </dgm:pt>
    <dgm:pt modelId="{30A49D11-B40B-448D-A0EE-20C85444DFD6}" type="sibTrans" cxnId="{27D5124C-EEA1-4545-BA15-9D362D2095F4}">
      <dgm:prSet/>
      <dgm:spPr/>
      <dgm:t>
        <a:bodyPr/>
        <a:lstStyle/>
        <a:p>
          <a:endParaRPr lang="en-US"/>
        </a:p>
      </dgm:t>
    </dgm:pt>
    <dgm:pt modelId="{3261D571-6F4C-406C-9D26-6E1FE0809EEB}">
      <dgm:prSet phldrT="[Text]" custT="1"/>
      <dgm:spPr/>
      <dgm:t>
        <a:bodyPr/>
        <a:lstStyle/>
        <a:p>
          <a:r>
            <a:rPr lang="en-US" sz="1800" dirty="0"/>
            <a:t>Trauma Concept Paper	</a:t>
          </a:r>
        </a:p>
      </dgm:t>
    </dgm:pt>
    <dgm:pt modelId="{8F03E33F-64DF-4CFB-88DD-CFD8942175FC}" type="parTrans" cxnId="{69E174D6-DA0D-40F4-88AC-FF915B421A51}">
      <dgm:prSet/>
      <dgm:spPr/>
      <dgm:t>
        <a:bodyPr/>
        <a:lstStyle/>
        <a:p>
          <a:endParaRPr lang="en-US"/>
        </a:p>
      </dgm:t>
    </dgm:pt>
    <dgm:pt modelId="{627D0F52-3C11-457D-99EF-6CB7C1BACA51}" type="sibTrans" cxnId="{69E174D6-DA0D-40F4-88AC-FF915B421A51}">
      <dgm:prSet/>
      <dgm:spPr/>
      <dgm:t>
        <a:bodyPr/>
        <a:lstStyle/>
        <a:p>
          <a:endParaRPr lang="en-US"/>
        </a:p>
      </dgm:t>
    </dgm:pt>
    <dgm:pt modelId="{D47C06C7-9E14-4679-AFD8-303ADF176720}">
      <dgm:prSet phldrT="[Text]" custT="1"/>
      <dgm:spPr/>
      <dgm:t>
        <a:bodyPr/>
        <a:lstStyle/>
        <a:p>
          <a:r>
            <a:rPr lang="en-US" sz="1800" dirty="0" smtClean="0"/>
            <a:t>Measurement Strategy </a:t>
          </a:r>
          <a:endParaRPr lang="en-US" sz="1800" dirty="0"/>
        </a:p>
      </dgm:t>
    </dgm:pt>
    <dgm:pt modelId="{314784B7-BC87-4624-A7B3-439D107DAFFD}" type="parTrans" cxnId="{CD6984F6-9203-4916-B511-C0FCF668AE73}">
      <dgm:prSet/>
      <dgm:spPr/>
      <dgm:t>
        <a:bodyPr/>
        <a:lstStyle/>
        <a:p>
          <a:endParaRPr lang="en-US"/>
        </a:p>
      </dgm:t>
    </dgm:pt>
    <dgm:pt modelId="{0519142B-C5A5-4D7D-B95E-3833D99D581A}" type="sibTrans" cxnId="{CD6984F6-9203-4916-B511-C0FCF668AE73}">
      <dgm:prSet/>
      <dgm:spPr/>
      <dgm:t>
        <a:bodyPr/>
        <a:lstStyle/>
        <a:p>
          <a:endParaRPr lang="en-US"/>
        </a:p>
      </dgm:t>
    </dgm:pt>
    <dgm:pt modelId="{8062E54E-22F6-4E69-BC72-25C5AB9FA2C0}">
      <dgm:prSet phldrT="[Text]" custT="1"/>
      <dgm:spPr/>
      <dgm:t>
        <a:bodyPr/>
        <a:lstStyle/>
        <a:p>
          <a:r>
            <a:rPr lang="en-US" sz="1800" dirty="0" smtClean="0"/>
            <a:t>Funding &amp; RFA </a:t>
          </a:r>
          <a:r>
            <a:rPr lang="en-US" sz="1800" dirty="0"/>
            <a:t>Language</a:t>
          </a:r>
        </a:p>
      </dgm:t>
    </dgm:pt>
    <dgm:pt modelId="{3DF2040F-AA88-4698-BF01-E289ADD9BFAF}" type="parTrans" cxnId="{42F21673-FAB9-4F5D-A03D-688A32B2F92A}">
      <dgm:prSet/>
      <dgm:spPr/>
      <dgm:t>
        <a:bodyPr/>
        <a:lstStyle/>
        <a:p>
          <a:endParaRPr lang="en-US"/>
        </a:p>
      </dgm:t>
    </dgm:pt>
    <dgm:pt modelId="{8FCA108B-74C5-45E5-83D6-0FCAB000E86E}" type="sibTrans" cxnId="{42F21673-FAB9-4F5D-A03D-688A32B2F92A}">
      <dgm:prSet/>
      <dgm:spPr/>
      <dgm:t>
        <a:bodyPr/>
        <a:lstStyle/>
        <a:p>
          <a:endParaRPr lang="en-US"/>
        </a:p>
      </dgm:t>
    </dgm:pt>
    <dgm:pt modelId="{EF0F83F4-7658-4FFB-A980-F25176625A6A}">
      <dgm:prSet phldrT="[Text]" custT="1"/>
      <dgm:spPr/>
      <dgm:t>
        <a:bodyPr/>
        <a:lstStyle/>
        <a:p>
          <a:r>
            <a:rPr lang="en-US" sz="1800" dirty="0" smtClean="0"/>
            <a:t>Partnerships  </a:t>
          </a:r>
          <a:endParaRPr lang="en-US" sz="1800" dirty="0"/>
        </a:p>
      </dgm:t>
    </dgm:pt>
    <dgm:pt modelId="{89E3534E-ACE8-406B-B0A5-90401FA7B394}" type="parTrans" cxnId="{6F79D4CA-6FE8-4671-B7CA-390C5466B63F}">
      <dgm:prSet/>
      <dgm:spPr/>
      <dgm:t>
        <a:bodyPr/>
        <a:lstStyle/>
        <a:p>
          <a:endParaRPr lang="en-US"/>
        </a:p>
      </dgm:t>
    </dgm:pt>
    <dgm:pt modelId="{3FC14198-1F9B-4B2E-BB51-DA3697DCDDFA}" type="sibTrans" cxnId="{6F79D4CA-6FE8-4671-B7CA-390C5466B63F}">
      <dgm:prSet/>
      <dgm:spPr/>
      <dgm:t>
        <a:bodyPr/>
        <a:lstStyle/>
        <a:p>
          <a:endParaRPr lang="en-US"/>
        </a:p>
      </dgm:t>
    </dgm:pt>
    <dgm:pt modelId="{E47B3F21-4615-46EB-9DF6-E78E49750F88}">
      <dgm:prSet phldrT="[Text]" custT="1"/>
      <dgm:spPr/>
      <dgm:t>
        <a:bodyPr/>
        <a:lstStyle/>
        <a:p>
          <a:r>
            <a:rPr lang="en-US" sz="1600" dirty="0" smtClean="0"/>
            <a:t>Develop/implement trauma-informed approach across systems and workplaces; for users and providers of services</a:t>
          </a:r>
          <a:endParaRPr lang="en-US" sz="1600" dirty="0"/>
        </a:p>
      </dgm:t>
    </dgm:pt>
    <dgm:pt modelId="{9F1307D9-35E0-4F39-83A8-08DF6B472F56}" type="parTrans" cxnId="{8DC42D8E-B056-4E9A-8F70-7AECCE93ECC7}">
      <dgm:prSet/>
      <dgm:spPr/>
      <dgm:t>
        <a:bodyPr/>
        <a:lstStyle/>
        <a:p>
          <a:endParaRPr lang="en-US"/>
        </a:p>
      </dgm:t>
    </dgm:pt>
    <dgm:pt modelId="{7850FFBF-F340-4BEA-B31E-90DE1E8E2726}" type="sibTrans" cxnId="{8DC42D8E-B056-4E9A-8F70-7AECCE93ECC7}">
      <dgm:prSet/>
      <dgm:spPr/>
      <dgm:t>
        <a:bodyPr/>
        <a:lstStyle/>
        <a:p>
          <a:endParaRPr lang="en-US"/>
        </a:p>
      </dgm:t>
    </dgm:pt>
    <dgm:pt modelId="{27095A04-3640-4319-B1BF-F2620A975B73}">
      <dgm:prSet phldrT="[Text]" custT="1"/>
      <dgm:spPr/>
      <dgm:t>
        <a:bodyPr/>
        <a:lstStyle/>
        <a:p>
          <a:r>
            <a:rPr lang="en-US" sz="1600" dirty="0" smtClean="0"/>
            <a:t>Promote </a:t>
          </a:r>
          <a:r>
            <a:rPr lang="en-US" sz="1600" dirty="0"/>
            <a:t>recovery, well-being, and </a:t>
          </a:r>
          <a:r>
            <a:rPr lang="en-US" sz="1600" dirty="0" smtClean="0"/>
            <a:t>resilience </a:t>
          </a:r>
          <a:endParaRPr lang="en-US" sz="1600" dirty="0"/>
        </a:p>
      </dgm:t>
    </dgm:pt>
    <dgm:pt modelId="{B11AC736-9039-4B8A-A28D-090B64D430EC}" type="parTrans" cxnId="{E205A997-6F4A-40AD-85D2-2739B20A38F7}">
      <dgm:prSet/>
      <dgm:spPr/>
      <dgm:t>
        <a:bodyPr/>
        <a:lstStyle/>
        <a:p>
          <a:endParaRPr lang="en-US"/>
        </a:p>
      </dgm:t>
    </dgm:pt>
    <dgm:pt modelId="{1243ADB3-5909-445E-87B8-E3D70BFD6DF1}" type="sibTrans" cxnId="{E205A997-6F4A-40AD-85D2-2739B20A38F7}">
      <dgm:prSet/>
      <dgm:spPr/>
      <dgm:t>
        <a:bodyPr/>
        <a:lstStyle/>
        <a:p>
          <a:endParaRPr lang="en-US"/>
        </a:p>
      </dgm:t>
    </dgm:pt>
    <dgm:pt modelId="{2AEFD454-A054-49FA-97D5-8F11F6050867}">
      <dgm:prSet phldrT="[Text]" custT="1"/>
      <dgm:spPr/>
      <dgm:t>
        <a:bodyPr/>
        <a:lstStyle/>
        <a:p>
          <a:r>
            <a:rPr lang="en-US" sz="1600" dirty="0" smtClean="0"/>
            <a:t>Make </a:t>
          </a:r>
          <a:r>
            <a:rPr lang="en-US" sz="1600" dirty="0"/>
            <a:t>trauma-informed screening </a:t>
          </a:r>
          <a:r>
            <a:rPr lang="en-US" sz="1600" dirty="0" smtClean="0"/>
            <a:t>, early intervention and treatment common </a:t>
          </a:r>
          <a:r>
            <a:rPr lang="en-US" sz="1600" dirty="0"/>
            <a:t>practice</a:t>
          </a:r>
        </a:p>
      </dgm:t>
    </dgm:pt>
    <dgm:pt modelId="{A34EF6EB-DADC-4C24-AE3F-CEB2B65E2D59}" type="parTrans" cxnId="{A2566A8E-2214-48CC-AEAC-3C23FDEC13C7}">
      <dgm:prSet/>
      <dgm:spPr/>
      <dgm:t>
        <a:bodyPr/>
        <a:lstStyle/>
        <a:p>
          <a:endParaRPr lang="en-US"/>
        </a:p>
      </dgm:t>
    </dgm:pt>
    <dgm:pt modelId="{399B6CFA-F9FE-4EAE-BBED-894F7C5061CC}" type="sibTrans" cxnId="{A2566A8E-2214-48CC-AEAC-3C23FDEC13C7}">
      <dgm:prSet/>
      <dgm:spPr/>
      <dgm:t>
        <a:bodyPr/>
        <a:lstStyle/>
        <a:p>
          <a:endParaRPr lang="en-US"/>
        </a:p>
      </dgm:t>
    </dgm:pt>
    <dgm:pt modelId="{CE4A0B7F-7C66-4D0E-B586-95D6E8658340}">
      <dgm:prSet phldrT="[Text]" custT="1"/>
      <dgm:spPr/>
      <dgm:t>
        <a:bodyPr/>
        <a:lstStyle/>
        <a:p>
          <a:endParaRPr lang="en-US" sz="1600" dirty="0"/>
        </a:p>
      </dgm:t>
    </dgm:pt>
    <dgm:pt modelId="{B4B9A9BD-9647-49F1-B9CB-E91FEDA1BE0D}" type="parTrans" cxnId="{848A7193-351F-404E-B4F9-C0055016A552}">
      <dgm:prSet/>
      <dgm:spPr/>
      <dgm:t>
        <a:bodyPr/>
        <a:lstStyle/>
        <a:p>
          <a:endParaRPr lang="en-US"/>
        </a:p>
      </dgm:t>
    </dgm:pt>
    <dgm:pt modelId="{4992CBF5-56D7-4021-8553-EB2A0743EB0C}" type="sibTrans" cxnId="{848A7193-351F-404E-B4F9-C0055016A552}">
      <dgm:prSet/>
      <dgm:spPr/>
      <dgm:t>
        <a:bodyPr/>
        <a:lstStyle/>
        <a:p>
          <a:endParaRPr lang="en-US"/>
        </a:p>
      </dgm:t>
    </dgm:pt>
    <dgm:pt modelId="{C8526A1B-3786-46FA-8FEB-C614393E0F20}">
      <dgm:prSet phldrT="[Text]" custT="1"/>
      <dgm:spPr/>
      <dgm:t>
        <a:bodyPr/>
        <a:lstStyle/>
        <a:p>
          <a:r>
            <a:rPr lang="en-US" sz="1800" dirty="0" smtClean="0"/>
            <a:t>Training and Technical Assistance</a:t>
          </a:r>
          <a:endParaRPr lang="en-US" sz="1800" dirty="0"/>
        </a:p>
      </dgm:t>
    </dgm:pt>
    <dgm:pt modelId="{33E3061E-391E-43EE-B9D1-F95F125188CF}" type="parTrans" cxnId="{967D80C4-2EEE-45F2-87F7-67290FFE2960}">
      <dgm:prSet/>
      <dgm:spPr/>
      <dgm:t>
        <a:bodyPr/>
        <a:lstStyle/>
        <a:p>
          <a:endParaRPr lang="en-US"/>
        </a:p>
      </dgm:t>
    </dgm:pt>
    <dgm:pt modelId="{F6211677-91E2-4B46-BB50-5605F7E54C92}" type="sibTrans" cxnId="{967D80C4-2EEE-45F2-87F7-67290FFE2960}">
      <dgm:prSet/>
      <dgm:spPr/>
      <dgm:t>
        <a:bodyPr/>
        <a:lstStyle/>
        <a:p>
          <a:endParaRPr lang="en-US"/>
        </a:p>
      </dgm:t>
    </dgm:pt>
    <dgm:pt modelId="{4DAD39B7-6F9C-49E6-A34E-4E0C75FBC0DA}" type="pres">
      <dgm:prSet presAssocID="{7BE58516-F2C0-4D3E-9DB3-1DA3AFE04A46}" presName="Name0" presStyleCnt="0">
        <dgm:presLayoutVars>
          <dgm:dir/>
          <dgm:animLvl val="lvl"/>
          <dgm:resizeHandles val="exact"/>
        </dgm:presLayoutVars>
      </dgm:prSet>
      <dgm:spPr/>
      <dgm:t>
        <a:bodyPr/>
        <a:lstStyle/>
        <a:p>
          <a:endParaRPr lang="en-US"/>
        </a:p>
      </dgm:t>
    </dgm:pt>
    <dgm:pt modelId="{AFFEA0F9-926A-464F-80EE-65442E793F5F}" type="pres">
      <dgm:prSet presAssocID="{2D80B97B-E365-4318-AB24-07C9B932F942}" presName="linNode" presStyleCnt="0"/>
      <dgm:spPr/>
      <dgm:t>
        <a:bodyPr/>
        <a:lstStyle/>
        <a:p>
          <a:endParaRPr lang="en-US"/>
        </a:p>
      </dgm:t>
    </dgm:pt>
    <dgm:pt modelId="{62A97CAC-861F-4C2A-9F3C-A3F069117971}" type="pres">
      <dgm:prSet presAssocID="{2D80B97B-E365-4318-AB24-07C9B932F942}" presName="parentText" presStyleLbl="node1" presStyleIdx="0" presStyleCnt="3" custScaleX="277778" custScaleY="79588">
        <dgm:presLayoutVars>
          <dgm:chMax val="1"/>
          <dgm:bulletEnabled val="1"/>
        </dgm:presLayoutVars>
      </dgm:prSet>
      <dgm:spPr/>
      <dgm:t>
        <a:bodyPr/>
        <a:lstStyle/>
        <a:p>
          <a:endParaRPr lang="en-US"/>
        </a:p>
      </dgm:t>
    </dgm:pt>
    <dgm:pt modelId="{F545857C-BA90-44E7-96F6-2A382C4309E4}" type="pres">
      <dgm:prSet presAssocID="{79AB4F1D-DB69-4D64-A9FA-9BA6629F66A3}" presName="sp" presStyleCnt="0"/>
      <dgm:spPr/>
      <dgm:t>
        <a:bodyPr/>
        <a:lstStyle/>
        <a:p>
          <a:endParaRPr lang="en-US"/>
        </a:p>
      </dgm:t>
    </dgm:pt>
    <dgm:pt modelId="{DBC6699E-6780-4320-B5FE-09AC68002903}" type="pres">
      <dgm:prSet presAssocID="{713AA865-801F-4EB4-813B-3ADBA53CE58A}" presName="linNode" presStyleCnt="0"/>
      <dgm:spPr/>
      <dgm:t>
        <a:bodyPr/>
        <a:lstStyle/>
        <a:p>
          <a:endParaRPr lang="en-US"/>
        </a:p>
      </dgm:t>
    </dgm:pt>
    <dgm:pt modelId="{304AC606-BA0E-4C89-AEA1-7BE2A264529D}" type="pres">
      <dgm:prSet presAssocID="{713AA865-801F-4EB4-813B-3ADBA53CE58A}" presName="parentText" presStyleLbl="node1" presStyleIdx="1" presStyleCnt="3" custScaleX="56614" custScaleY="67426">
        <dgm:presLayoutVars>
          <dgm:chMax val="1"/>
          <dgm:bulletEnabled val="1"/>
        </dgm:presLayoutVars>
      </dgm:prSet>
      <dgm:spPr/>
      <dgm:t>
        <a:bodyPr/>
        <a:lstStyle/>
        <a:p>
          <a:endParaRPr lang="en-US"/>
        </a:p>
      </dgm:t>
    </dgm:pt>
    <dgm:pt modelId="{E1A85090-0D42-4512-91F4-AEF1E72FB3CB}" type="pres">
      <dgm:prSet presAssocID="{713AA865-801F-4EB4-813B-3ADBA53CE58A}" presName="descendantText" presStyleLbl="alignAccFollowNode1" presStyleIdx="0" presStyleCnt="2" custScaleX="194772" custScaleY="113964" custLinFactNeighborX="-577" custLinFactNeighborY="3806">
        <dgm:presLayoutVars>
          <dgm:bulletEnabled val="1"/>
        </dgm:presLayoutVars>
      </dgm:prSet>
      <dgm:spPr/>
      <dgm:t>
        <a:bodyPr/>
        <a:lstStyle/>
        <a:p>
          <a:endParaRPr lang="en-US"/>
        </a:p>
      </dgm:t>
    </dgm:pt>
    <dgm:pt modelId="{C4DBF548-8E10-4387-95E1-0CA81A567AFA}" type="pres">
      <dgm:prSet presAssocID="{B8DCC620-7479-4DE7-B1F3-AACB62C4D52E}" presName="sp" presStyleCnt="0"/>
      <dgm:spPr/>
      <dgm:t>
        <a:bodyPr/>
        <a:lstStyle/>
        <a:p>
          <a:endParaRPr lang="en-US"/>
        </a:p>
      </dgm:t>
    </dgm:pt>
    <dgm:pt modelId="{D46FA074-61B8-45D8-BF57-EA8B412EF574}" type="pres">
      <dgm:prSet presAssocID="{14D1465F-091C-4EBC-A4EF-6182FBD3B021}" presName="linNode" presStyleCnt="0"/>
      <dgm:spPr/>
      <dgm:t>
        <a:bodyPr/>
        <a:lstStyle/>
        <a:p>
          <a:endParaRPr lang="en-US"/>
        </a:p>
      </dgm:t>
    </dgm:pt>
    <dgm:pt modelId="{008954DD-9FDF-4E3F-9C44-FF27A029867F}" type="pres">
      <dgm:prSet presAssocID="{14D1465F-091C-4EBC-A4EF-6182FBD3B021}" presName="parentText" presStyleLbl="node1" presStyleIdx="2" presStyleCnt="3" custScaleX="92447" custScaleY="76183">
        <dgm:presLayoutVars>
          <dgm:chMax val="1"/>
          <dgm:bulletEnabled val="1"/>
        </dgm:presLayoutVars>
      </dgm:prSet>
      <dgm:spPr/>
      <dgm:t>
        <a:bodyPr/>
        <a:lstStyle/>
        <a:p>
          <a:endParaRPr lang="en-US"/>
        </a:p>
      </dgm:t>
    </dgm:pt>
    <dgm:pt modelId="{6EFA2482-21B8-4D20-A5C0-00833D1BCBD5}" type="pres">
      <dgm:prSet presAssocID="{14D1465F-091C-4EBC-A4EF-6182FBD3B021}" presName="descendantText" presStyleLbl="alignAccFollowNode1" presStyleIdx="1" presStyleCnt="2">
        <dgm:presLayoutVars>
          <dgm:bulletEnabled val="1"/>
        </dgm:presLayoutVars>
      </dgm:prSet>
      <dgm:spPr/>
      <dgm:t>
        <a:bodyPr/>
        <a:lstStyle/>
        <a:p>
          <a:endParaRPr lang="en-US"/>
        </a:p>
      </dgm:t>
    </dgm:pt>
  </dgm:ptLst>
  <dgm:cxnLst>
    <dgm:cxn modelId="{E205A997-6F4A-40AD-85D2-2739B20A38F7}" srcId="{713AA865-801F-4EB4-813B-3ADBA53CE58A}" destId="{27095A04-3640-4319-B1BF-F2620A975B73}" srcOrd="3" destOrd="0" parTransId="{B11AC736-9039-4B8A-A28D-090B64D430EC}" sibTransId="{1243ADB3-5909-445E-87B8-E3D70BFD6DF1}"/>
    <dgm:cxn modelId="{41DB521C-ED44-4BB6-A99D-87552ABEF409}" type="presOf" srcId="{E47B3F21-4615-46EB-9DF6-E78E49750F88}" destId="{E1A85090-0D42-4512-91F4-AEF1E72FB3CB}" srcOrd="0" destOrd="1" presId="urn:microsoft.com/office/officeart/2005/8/layout/vList5"/>
    <dgm:cxn modelId="{CE781995-1346-4ED4-BC33-941BDD51DD97}" type="presOf" srcId="{713AA865-801F-4EB4-813B-3ADBA53CE58A}" destId="{304AC606-BA0E-4C89-AEA1-7BE2A264529D}" srcOrd="0" destOrd="0" presId="urn:microsoft.com/office/officeart/2005/8/layout/vList5"/>
    <dgm:cxn modelId="{8DC42D8E-B056-4E9A-8F70-7AECCE93ECC7}" srcId="{713AA865-801F-4EB4-813B-3ADBA53CE58A}" destId="{E47B3F21-4615-46EB-9DF6-E78E49750F88}" srcOrd="1" destOrd="0" parTransId="{9F1307D9-35E0-4F39-83A8-08DF6B472F56}" sibTransId="{7850FFBF-F340-4BEA-B31E-90DE1E8E2726}"/>
    <dgm:cxn modelId="{CD6984F6-9203-4916-B511-C0FCF668AE73}" srcId="{14D1465F-091C-4EBC-A4EF-6182FBD3B021}" destId="{D47C06C7-9E14-4679-AFD8-303ADF176720}" srcOrd="1" destOrd="0" parTransId="{314784B7-BC87-4624-A7B3-439D107DAFFD}" sibTransId="{0519142B-C5A5-4D7D-B95E-3833D99D581A}"/>
    <dgm:cxn modelId="{A3AB0C89-BD37-4093-B594-F0BC9EF1F7FC}" srcId="{7BE58516-F2C0-4D3E-9DB3-1DA3AFE04A46}" destId="{713AA865-801F-4EB4-813B-3ADBA53CE58A}" srcOrd="1" destOrd="0" parTransId="{70AFB081-1968-40E5-8C83-E915AC641F76}" sibTransId="{B8DCC620-7479-4DE7-B1F3-AACB62C4D52E}"/>
    <dgm:cxn modelId="{A2566A8E-2214-48CC-AEAC-3C23FDEC13C7}" srcId="{713AA865-801F-4EB4-813B-3ADBA53CE58A}" destId="{2AEFD454-A054-49FA-97D5-8F11F6050867}" srcOrd="2" destOrd="0" parTransId="{A34EF6EB-DADC-4C24-AE3F-CEB2B65E2D59}" sibTransId="{399B6CFA-F9FE-4EAE-BBED-894F7C5061CC}"/>
    <dgm:cxn modelId="{C43D6017-BFB2-42E5-BB8F-A5690312D6BC}" srcId="{7BE58516-F2C0-4D3E-9DB3-1DA3AFE04A46}" destId="{2D80B97B-E365-4318-AB24-07C9B932F942}" srcOrd="0" destOrd="0" parTransId="{0C960557-191A-4CDD-8FBF-56D252766CFC}" sibTransId="{79AB4F1D-DB69-4D64-A9FA-9BA6629F66A3}"/>
    <dgm:cxn modelId="{91AA2A11-C8C6-43F2-BD8D-F9B7A1EF2CD1}" type="presOf" srcId="{14D1465F-091C-4EBC-A4EF-6182FBD3B021}" destId="{008954DD-9FDF-4E3F-9C44-FF27A029867F}" srcOrd="0" destOrd="0" presId="urn:microsoft.com/office/officeart/2005/8/layout/vList5"/>
    <dgm:cxn modelId="{8B6AFF89-6FBB-4923-A5F3-20C2F9005B13}" type="presOf" srcId="{CE4A0B7F-7C66-4D0E-B586-95D6E8658340}" destId="{E1A85090-0D42-4512-91F4-AEF1E72FB3CB}" srcOrd="0" destOrd="4" presId="urn:microsoft.com/office/officeart/2005/8/layout/vList5"/>
    <dgm:cxn modelId="{967D80C4-2EEE-45F2-87F7-67290FFE2960}" srcId="{14D1465F-091C-4EBC-A4EF-6182FBD3B021}" destId="{C8526A1B-3786-46FA-8FEB-C614393E0F20}" srcOrd="3" destOrd="0" parTransId="{33E3061E-391E-43EE-B9D1-F95F125188CF}" sibTransId="{F6211677-91E2-4B46-BB50-5605F7E54C92}"/>
    <dgm:cxn modelId="{67524256-6EFB-44A0-A8DC-AE8F7EB9276C}" type="presOf" srcId="{8062E54E-22F6-4E69-BC72-25C5AB9FA2C0}" destId="{6EFA2482-21B8-4D20-A5C0-00833D1BCBD5}" srcOrd="0" destOrd="2" presId="urn:microsoft.com/office/officeart/2005/8/layout/vList5"/>
    <dgm:cxn modelId="{E6BA46DE-BBD9-4B4C-B909-B610C6D81E6E}" type="presOf" srcId="{C8526A1B-3786-46FA-8FEB-C614393E0F20}" destId="{6EFA2482-21B8-4D20-A5C0-00833D1BCBD5}" srcOrd="0" destOrd="3" presId="urn:microsoft.com/office/officeart/2005/8/layout/vList5"/>
    <dgm:cxn modelId="{848A7193-351F-404E-B4F9-C0055016A552}" srcId="{713AA865-801F-4EB4-813B-3ADBA53CE58A}" destId="{CE4A0B7F-7C66-4D0E-B586-95D6E8658340}" srcOrd="4" destOrd="0" parTransId="{B4B9A9BD-9647-49F1-B9CB-E91FEDA1BE0D}" sibTransId="{4992CBF5-56D7-4021-8553-EB2A0743EB0C}"/>
    <dgm:cxn modelId="{6F79D4CA-6FE8-4671-B7CA-390C5466B63F}" srcId="{14D1465F-091C-4EBC-A4EF-6182FBD3B021}" destId="{EF0F83F4-7658-4FFB-A980-F25176625A6A}" srcOrd="4" destOrd="0" parTransId="{89E3534E-ACE8-406B-B0A5-90401FA7B394}" sibTransId="{3FC14198-1F9B-4B2E-BB51-DA3697DCDDFA}"/>
    <dgm:cxn modelId="{28413916-5EDC-4067-8111-5C62C1AC1F1B}" type="presOf" srcId="{7BE58516-F2C0-4D3E-9DB3-1DA3AFE04A46}" destId="{4DAD39B7-6F9C-49E6-A34E-4E0C75FBC0DA}" srcOrd="0" destOrd="0" presId="urn:microsoft.com/office/officeart/2005/8/layout/vList5"/>
    <dgm:cxn modelId="{27D5124C-EEA1-4545-BA15-9D362D2095F4}" srcId="{7BE58516-F2C0-4D3E-9DB3-1DA3AFE04A46}" destId="{14D1465F-091C-4EBC-A4EF-6182FBD3B021}" srcOrd="2" destOrd="0" parTransId="{A7E308F6-8F61-4CAB-90CB-2D43A9172668}" sibTransId="{30A49D11-B40B-448D-A0EE-20C85444DFD6}"/>
    <dgm:cxn modelId="{711E526E-9FBC-4E33-8378-A0796D97F730}" type="presOf" srcId="{EF0F83F4-7658-4FFB-A980-F25176625A6A}" destId="{6EFA2482-21B8-4D20-A5C0-00833D1BCBD5}" srcOrd="0" destOrd="4" presId="urn:microsoft.com/office/officeart/2005/8/layout/vList5"/>
    <dgm:cxn modelId="{EC337C15-8159-495E-98CB-F87185CDF313}" type="presOf" srcId="{2AEFD454-A054-49FA-97D5-8F11F6050867}" destId="{E1A85090-0D42-4512-91F4-AEF1E72FB3CB}" srcOrd="0" destOrd="2" presId="urn:microsoft.com/office/officeart/2005/8/layout/vList5"/>
    <dgm:cxn modelId="{5A1B4400-400C-4BD9-B988-66B6A0C568F7}" srcId="{713AA865-801F-4EB4-813B-3ADBA53CE58A}" destId="{77519619-1BCD-4B5A-B84E-037190A911B8}" srcOrd="0" destOrd="0" parTransId="{9DC519C7-96B9-4C01-934D-6B5488BEB19C}" sibTransId="{82A13AFA-FF01-4B4B-B961-49ACFCBDE522}"/>
    <dgm:cxn modelId="{0340B4CD-E2ED-43AF-B1A6-12932F6A6788}" type="presOf" srcId="{77519619-1BCD-4B5A-B84E-037190A911B8}" destId="{E1A85090-0D42-4512-91F4-AEF1E72FB3CB}" srcOrd="0" destOrd="0" presId="urn:microsoft.com/office/officeart/2005/8/layout/vList5"/>
    <dgm:cxn modelId="{B22CED50-C44B-4F04-8FAF-8CE6E1ACB6AF}" type="presOf" srcId="{27095A04-3640-4319-B1BF-F2620A975B73}" destId="{E1A85090-0D42-4512-91F4-AEF1E72FB3CB}" srcOrd="0" destOrd="3" presId="urn:microsoft.com/office/officeart/2005/8/layout/vList5"/>
    <dgm:cxn modelId="{F03BDC8A-1C76-4D08-A69C-B6CC9EE75DA1}" type="presOf" srcId="{3261D571-6F4C-406C-9D26-6E1FE0809EEB}" destId="{6EFA2482-21B8-4D20-A5C0-00833D1BCBD5}" srcOrd="0" destOrd="0" presId="urn:microsoft.com/office/officeart/2005/8/layout/vList5"/>
    <dgm:cxn modelId="{42F21673-FAB9-4F5D-A03D-688A32B2F92A}" srcId="{14D1465F-091C-4EBC-A4EF-6182FBD3B021}" destId="{8062E54E-22F6-4E69-BC72-25C5AB9FA2C0}" srcOrd="2" destOrd="0" parTransId="{3DF2040F-AA88-4698-BF01-E289ADD9BFAF}" sibTransId="{8FCA108B-74C5-45E5-83D6-0FCAB000E86E}"/>
    <dgm:cxn modelId="{0BD3F64C-C0E6-43A5-9FBD-3533AAA54E6E}" type="presOf" srcId="{D47C06C7-9E14-4679-AFD8-303ADF176720}" destId="{6EFA2482-21B8-4D20-A5C0-00833D1BCBD5}" srcOrd="0" destOrd="1" presId="urn:microsoft.com/office/officeart/2005/8/layout/vList5"/>
    <dgm:cxn modelId="{88E3C8EA-5D3F-4DBE-B1AD-4BC2F81B464B}" type="presOf" srcId="{2D80B97B-E365-4318-AB24-07C9B932F942}" destId="{62A97CAC-861F-4C2A-9F3C-A3F069117971}" srcOrd="0" destOrd="0" presId="urn:microsoft.com/office/officeart/2005/8/layout/vList5"/>
    <dgm:cxn modelId="{69E174D6-DA0D-40F4-88AC-FF915B421A51}" srcId="{14D1465F-091C-4EBC-A4EF-6182FBD3B021}" destId="{3261D571-6F4C-406C-9D26-6E1FE0809EEB}" srcOrd="0" destOrd="0" parTransId="{8F03E33F-64DF-4CFB-88DD-CFD8942175FC}" sibTransId="{627D0F52-3C11-457D-99EF-6CB7C1BACA51}"/>
    <dgm:cxn modelId="{D0088B67-1134-4FC3-890E-EB93D43643E3}" type="presParOf" srcId="{4DAD39B7-6F9C-49E6-A34E-4E0C75FBC0DA}" destId="{AFFEA0F9-926A-464F-80EE-65442E793F5F}" srcOrd="0" destOrd="0" presId="urn:microsoft.com/office/officeart/2005/8/layout/vList5"/>
    <dgm:cxn modelId="{FCE707A3-1644-4116-B60A-1D18E4869BE4}" type="presParOf" srcId="{AFFEA0F9-926A-464F-80EE-65442E793F5F}" destId="{62A97CAC-861F-4C2A-9F3C-A3F069117971}" srcOrd="0" destOrd="0" presId="urn:microsoft.com/office/officeart/2005/8/layout/vList5"/>
    <dgm:cxn modelId="{D146BE64-55D4-440B-BB40-AC29F782C069}" type="presParOf" srcId="{4DAD39B7-6F9C-49E6-A34E-4E0C75FBC0DA}" destId="{F545857C-BA90-44E7-96F6-2A382C4309E4}" srcOrd="1" destOrd="0" presId="urn:microsoft.com/office/officeart/2005/8/layout/vList5"/>
    <dgm:cxn modelId="{7E6A2E2D-263C-4A21-881A-8AB58D28349D}" type="presParOf" srcId="{4DAD39B7-6F9C-49E6-A34E-4E0C75FBC0DA}" destId="{DBC6699E-6780-4320-B5FE-09AC68002903}" srcOrd="2" destOrd="0" presId="urn:microsoft.com/office/officeart/2005/8/layout/vList5"/>
    <dgm:cxn modelId="{9F19C5C4-F070-49E6-A51F-34C48C5BB072}" type="presParOf" srcId="{DBC6699E-6780-4320-B5FE-09AC68002903}" destId="{304AC606-BA0E-4C89-AEA1-7BE2A264529D}" srcOrd="0" destOrd="0" presId="urn:microsoft.com/office/officeart/2005/8/layout/vList5"/>
    <dgm:cxn modelId="{A331EBE3-18EC-47E9-8591-312D85717516}" type="presParOf" srcId="{DBC6699E-6780-4320-B5FE-09AC68002903}" destId="{E1A85090-0D42-4512-91F4-AEF1E72FB3CB}" srcOrd="1" destOrd="0" presId="urn:microsoft.com/office/officeart/2005/8/layout/vList5"/>
    <dgm:cxn modelId="{8A7DB224-50F5-4271-9D29-4AF9B2690AA8}" type="presParOf" srcId="{4DAD39B7-6F9C-49E6-A34E-4E0C75FBC0DA}" destId="{C4DBF548-8E10-4387-95E1-0CA81A567AFA}" srcOrd="3" destOrd="0" presId="urn:microsoft.com/office/officeart/2005/8/layout/vList5"/>
    <dgm:cxn modelId="{7F23A776-9304-4902-841E-D75918605C12}" type="presParOf" srcId="{4DAD39B7-6F9C-49E6-A34E-4E0C75FBC0DA}" destId="{D46FA074-61B8-45D8-BF57-EA8B412EF574}" srcOrd="4" destOrd="0" presId="urn:microsoft.com/office/officeart/2005/8/layout/vList5"/>
    <dgm:cxn modelId="{E7FA4486-1CA5-4C2D-A836-9ECE19541948}" type="presParOf" srcId="{D46FA074-61B8-45D8-BF57-EA8B412EF574}" destId="{008954DD-9FDF-4E3F-9C44-FF27A029867F}" srcOrd="0" destOrd="0" presId="urn:microsoft.com/office/officeart/2005/8/layout/vList5"/>
    <dgm:cxn modelId="{A9FF76AF-44AD-4139-BF4E-428C216A499A}" type="presParOf" srcId="{D46FA074-61B8-45D8-BF57-EA8B412EF574}" destId="{6EFA2482-21B8-4D20-A5C0-00833D1BCB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5873DE3-1311-494C-AE5C-3132DDA68AB1}"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4F4EA6DD-63CD-479D-8A45-D79588B16B44}">
      <dgm:prSet/>
      <dgm:spPr/>
      <dgm:t>
        <a:bodyPr/>
        <a:lstStyle/>
        <a:p>
          <a:pPr rtl="0"/>
          <a:r>
            <a:rPr lang="en-US" b="1" dirty="0" smtClean="0"/>
            <a:t>Realizes</a:t>
          </a:r>
          <a:endParaRPr lang="en-US" dirty="0"/>
        </a:p>
      </dgm:t>
    </dgm:pt>
    <dgm:pt modelId="{E6CD669F-3870-4B88-9FEC-28634B2CEF28}" type="parTrans" cxnId="{7DF85EF7-D830-43D1-A245-C95B282B3C3F}">
      <dgm:prSet/>
      <dgm:spPr/>
      <dgm:t>
        <a:bodyPr/>
        <a:lstStyle/>
        <a:p>
          <a:endParaRPr lang="en-US"/>
        </a:p>
      </dgm:t>
    </dgm:pt>
    <dgm:pt modelId="{56DCC434-A21C-4CA7-A015-A66CA83787B2}" type="sibTrans" cxnId="{7DF85EF7-D830-43D1-A245-C95B282B3C3F}">
      <dgm:prSet/>
      <dgm:spPr/>
      <dgm:t>
        <a:bodyPr/>
        <a:lstStyle/>
        <a:p>
          <a:endParaRPr lang="en-US"/>
        </a:p>
      </dgm:t>
    </dgm:pt>
    <dgm:pt modelId="{4AA6E0F4-0453-42DA-9648-DAFFF1B0D966}">
      <dgm:prSet/>
      <dgm:spPr/>
      <dgm:t>
        <a:bodyPr/>
        <a:lstStyle/>
        <a:p>
          <a:pPr rtl="0"/>
          <a:r>
            <a:rPr lang="en-US" b="1" i="0" dirty="0" smtClean="0"/>
            <a:t>Realizes widespread impact of trauma and understands potential paths for recovery</a:t>
          </a:r>
          <a:endParaRPr lang="en-US" i="0" dirty="0"/>
        </a:p>
      </dgm:t>
    </dgm:pt>
    <dgm:pt modelId="{D272F8B9-6CE3-42D2-ABED-41E81016206D}" type="parTrans" cxnId="{E019853A-AE61-46E3-A3DF-9C6075D20DA3}">
      <dgm:prSet/>
      <dgm:spPr/>
      <dgm:t>
        <a:bodyPr/>
        <a:lstStyle/>
        <a:p>
          <a:endParaRPr lang="en-US"/>
        </a:p>
      </dgm:t>
    </dgm:pt>
    <dgm:pt modelId="{713B0C50-27A4-44AB-A6BA-B0C096858BD1}" type="sibTrans" cxnId="{E019853A-AE61-46E3-A3DF-9C6075D20DA3}">
      <dgm:prSet/>
      <dgm:spPr/>
      <dgm:t>
        <a:bodyPr/>
        <a:lstStyle/>
        <a:p>
          <a:endParaRPr lang="en-US"/>
        </a:p>
      </dgm:t>
    </dgm:pt>
    <dgm:pt modelId="{7C212E58-2DDC-414A-BC40-84150BCA49F1}">
      <dgm:prSet/>
      <dgm:spPr/>
      <dgm:t>
        <a:bodyPr/>
        <a:lstStyle/>
        <a:p>
          <a:pPr rtl="0"/>
          <a:r>
            <a:rPr lang="en-US" b="1" dirty="0" smtClean="0"/>
            <a:t>Recognizes</a:t>
          </a:r>
          <a:endParaRPr lang="en-US" dirty="0"/>
        </a:p>
      </dgm:t>
    </dgm:pt>
    <dgm:pt modelId="{C7870A70-61A6-4DA3-8CDA-397029B31935}" type="parTrans" cxnId="{C6A20067-4240-4754-9F5F-24EC529ADDED}">
      <dgm:prSet/>
      <dgm:spPr/>
      <dgm:t>
        <a:bodyPr/>
        <a:lstStyle/>
        <a:p>
          <a:endParaRPr lang="en-US"/>
        </a:p>
      </dgm:t>
    </dgm:pt>
    <dgm:pt modelId="{46C068C5-BE5D-423B-BC6D-871C2CB09EB6}" type="sibTrans" cxnId="{C6A20067-4240-4754-9F5F-24EC529ADDED}">
      <dgm:prSet/>
      <dgm:spPr/>
      <dgm:t>
        <a:bodyPr/>
        <a:lstStyle/>
        <a:p>
          <a:endParaRPr lang="en-US"/>
        </a:p>
      </dgm:t>
    </dgm:pt>
    <dgm:pt modelId="{8325C9D1-8913-43F6-AD23-CF71E3628CD5}">
      <dgm:prSet/>
      <dgm:spPr/>
      <dgm:t>
        <a:bodyPr/>
        <a:lstStyle/>
        <a:p>
          <a:pPr rtl="0"/>
          <a:r>
            <a:rPr lang="en-US" b="1" i="0" dirty="0" smtClean="0"/>
            <a:t>Recognizes signs and symptoms of trauma in clients, families, staff, and others involved with the system </a:t>
          </a:r>
          <a:endParaRPr lang="en-US" i="0" dirty="0"/>
        </a:p>
      </dgm:t>
    </dgm:pt>
    <dgm:pt modelId="{6F7918BD-1C3B-4799-918F-74F4CF710059}" type="parTrans" cxnId="{59E44B14-4C7C-45E6-8F35-85CB0DB44169}">
      <dgm:prSet/>
      <dgm:spPr/>
      <dgm:t>
        <a:bodyPr/>
        <a:lstStyle/>
        <a:p>
          <a:endParaRPr lang="en-US"/>
        </a:p>
      </dgm:t>
    </dgm:pt>
    <dgm:pt modelId="{D3844056-148D-47DE-99D3-C3947ED472CF}" type="sibTrans" cxnId="{59E44B14-4C7C-45E6-8F35-85CB0DB44169}">
      <dgm:prSet/>
      <dgm:spPr/>
      <dgm:t>
        <a:bodyPr/>
        <a:lstStyle/>
        <a:p>
          <a:endParaRPr lang="en-US"/>
        </a:p>
      </dgm:t>
    </dgm:pt>
    <dgm:pt modelId="{1D23357B-5C08-4ADC-AE79-8A128B9AC950}">
      <dgm:prSet/>
      <dgm:spPr/>
      <dgm:t>
        <a:bodyPr/>
        <a:lstStyle/>
        <a:p>
          <a:pPr rtl="0"/>
          <a:r>
            <a:rPr lang="en-US" b="1" dirty="0" smtClean="0"/>
            <a:t>Responds</a:t>
          </a:r>
          <a:endParaRPr lang="en-US" dirty="0"/>
        </a:p>
      </dgm:t>
    </dgm:pt>
    <dgm:pt modelId="{72FC7B22-348E-4D82-9EDC-159630C48DCE}" type="parTrans" cxnId="{A6740E99-7E8C-43CF-AAAB-B7E96C9C567F}">
      <dgm:prSet/>
      <dgm:spPr/>
      <dgm:t>
        <a:bodyPr/>
        <a:lstStyle/>
        <a:p>
          <a:endParaRPr lang="en-US"/>
        </a:p>
      </dgm:t>
    </dgm:pt>
    <dgm:pt modelId="{14AFCE23-D08E-4656-B279-3D293566948C}" type="sibTrans" cxnId="{A6740E99-7E8C-43CF-AAAB-B7E96C9C567F}">
      <dgm:prSet/>
      <dgm:spPr/>
      <dgm:t>
        <a:bodyPr/>
        <a:lstStyle/>
        <a:p>
          <a:endParaRPr lang="en-US"/>
        </a:p>
      </dgm:t>
    </dgm:pt>
    <dgm:pt modelId="{F444137A-6720-4C70-9937-A9C21A1AA162}">
      <dgm:prSet/>
      <dgm:spPr/>
      <dgm:t>
        <a:bodyPr/>
        <a:lstStyle/>
        <a:p>
          <a:pPr rtl="0"/>
          <a:r>
            <a:rPr lang="en-US" b="1" i="0" dirty="0" smtClean="0"/>
            <a:t>Responds by fully integrating knowledge about trauma into policies, procedures, and practices</a:t>
          </a:r>
          <a:endParaRPr lang="en-US" i="0" dirty="0"/>
        </a:p>
      </dgm:t>
    </dgm:pt>
    <dgm:pt modelId="{67026DA4-8676-4D96-BD58-76B302156D75}" type="parTrans" cxnId="{6F7524F3-BABF-493B-993B-AEFB4FD1F9D1}">
      <dgm:prSet/>
      <dgm:spPr/>
      <dgm:t>
        <a:bodyPr/>
        <a:lstStyle/>
        <a:p>
          <a:endParaRPr lang="en-US"/>
        </a:p>
      </dgm:t>
    </dgm:pt>
    <dgm:pt modelId="{233AF6A1-3459-437D-BF2D-2E23D02F2F52}" type="sibTrans" cxnId="{6F7524F3-BABF-493B-993B-AEFB4FD1F9D1}">
      <dgm:prSet/>
      <dgm:spPr/>
      <dgm:t>
        <a:bodyPr/>
        <a:lstStyle/>
        <a:p>
          <a:endParaRPr lang="en-US"/>
        </a:p>
      </dgm:t>
    </dgm:pt>
    <dgm:pt modelId="{5BEF3EC6-E822-4549-B1D7-9F2575AA51F1}">
      <dgm:prSet/>
      <dgm:spPr/>
      <dgm:t>
        <a:bodyPr/>
        <a:lstStyle/>
        <a:p>
          <a:pPr rtl="0"/>
          <a:r>
            <a:rPr lang="en-US" b="1" dirty="0" smtClean="0"/>
            <a:t>Resists</a:t>
          </a:r>
          <a:endParaRPr lang="en-US" dirty="0"/>
        </a:p>
      </dgm:t>
    </dgm:pt>
    <dgm:pt modelId="{804132AA-2ACE-4F87-8A98-692F1B6364E4}" type="parTrans" cxnId="{E3D8F308-BA2A-4277-B714-0EB95E1B859A}">
      <dgm:prSet/>
      <dgm:spPr/>
      <dgm:t>
        <a:bodyPr/>
        <a:lstStyle/>
        <a:p>
          <a:endParaRPr lang="en-US"/>
        </a:p>
      </dgm:t>
    </dgm:pt>
    <dgm:pt modelId="{978FA53A-2BC7-47E8-97EC-05D870C7DE0D}" type="sibTrans" cxnId="{E3D8F308-BA2A-4277-B714-0EB95E1B859A}">
      <dgm:prSet/>
      <dgm:spPr/>
      <dgm:t>
        <a:bodyPr/>
        <a:lstStyle/>
        <a:p>
          <a:endParaRPr lang="en-US"/>
        </a:p>
      </dgm:t>
    </dgm:pt>
    <dgm:pt modelId="{3D4844D6-0203-4ED2-BE2C-02C9BC214DB8}">
      <dgm:prSet/>
      <dgm:spPr/>
      <dgm:t>
        <a:bodyPr/>
        <a:lstStyle/>
        <a:p>
          <a:pPr rtl="0"/>
          <a:r>
            <a:rPr lang="en-US" b="1" i="0" dirty="0" smtClean="0"/>
            <a:t>Seeks to actively resist re-traumatization.</a:t>
          </a:r>
          <a:endParaRPr lang="en-US" i="0" dirty="0"/>
        </a:p>
      </dgm:t>
    </dgm:pt>
    <dgm:pt modelId="{B11D8461-D0C1-43B2-97E8-D4FCB3AAD073}" type="parTrans" cxnId="{1A6616EB-6FCD-46FC-A3EA-0A51017C5663}">
      <dgm:prSet/>
      <dgm:spPr/>
      <dgm:t>
        <a:bodyPr/>
        <a:lstStyle/>
        <a:p>
          <a:endParaRPr lang="en-US"/>
        </a:p>
      </dgm:t>
    </dgm:pt>
    <dgm:pt modelId="{BEB9189F-F255-4227-A8A5-991F6CA326BD}" type="sibTrans" cxnId="{1A6616EB-6FCD-46FC-A3EA-0A51017C5663}">
      <dgm:prSet/>
      <dgm:spPr/>
      <dgm:t>
        <a:bodyPr/>
        <a:lstStyle/>
        <a:p>
          <a:endParaRPr lang="en-US"/>
        </a:p>
      </dgm:t>
    </dgm:pt>
    <dgm:pt modelId="{EF54541C-CB2D-41F1-AE62-2258E8B97609}" type="pres">
      <dgm:prSet presAssocID="{B5873DE3-1311-494C-AE5C-3132DDA68AB1}" presName="Name0" presStyleCnt="0">
        <dgm:presLayoutVars>
          <dgm:dir/>
          <dgm:animLvl val="lvl"/>
          <dgm:resizeHandles val="exact"/>
        </dgm:presLayoutVars>
      </dgm:prSet>
      <dgm:spPr/>
      <dgm:t>
        <a:bodyPr/>
        <a:lstStyle/>
        <a:p>
          <a:endParaRPr lang="en-US"/>
        </a:p>
      </dgm:t>
    </dgm:pt>
    <dgm:pt modelId="{A8DCD065-B940-4BF9-A4F4-662BA6F28EFC}" type="pres">
      <dgm:prSet presAssocID="{4F4EA6DD-63CD-479D-8A45-D79588B16B44}" presName="linNode" presStyleCnt="0"/>
      <dgm:spPr/>
    </dgm:pt>
    <dgm:pt modelId="{900FF342-4773-4999-9D53-74AFFD5F2F1B}" type="pres">
      <dgm:prSet presAssocID="{4F4EA6DD-63CD-479D-8A45-D79588B16B44}" presName="parentText" presStyleLbl="node1" presStyleIdx="0" presStyleCnt="4">
        <dgm:presLayoutVars>
          <dgm:chMax val="1"/>
          <dgm:bulletEnabled val="1"/>
        </dgm:presLayoutVars>
      </dgm:prSet>
      <dgm:spPr/>
      <dgm:t>
        <a:bodyPr/>
        <a:lstStyle/>
        <a:p>
          <a:endParaRPr lang="en-US"/>
        </a:p>
      </dgm:t>
    </dgm:pt>
    <dgm:pt modelId="{AD28B832-3382-4D66-9476-7F7DB3FBC513}" type="pres">
      <dgm:prSet presAssocID="{4F4EA6DD-63CD-479D-8A45-D79588B16B44}" presName="descendantText" presStyleLbl="alignAccFollowNode1" presStyleIdx="0" presStyleCnt="4">
        <dgm:presLayoutVars>
          <dgm:bulletEnabled val="1"/>
        </dgm:presLayoutVars>
      </dgm:prSet>
      <dgm:spPr/>
      <dgm:t>
        <a:bodyPr/>
        <a:lstStyle/>
        <a:p>
          <a:endParaRPr lang="en-US"/>
        </a:p>
      </dgm:t>
    </dgm:pt>
    <dgm:pt modelId="{A6AC0B5B-EECE-4AA9-9BFC-D68F5F797B09}" type="pres">
      <dgm:prSet presAssocID="{56DCC434-A21C-4CA7-A015-A66CA83787B2}" presName="sp" presStyleCnt="0"/>
      <dgm:spPr/>
    </dgm:pt>
    <dgm:pt modelId="{0A58C2DE-EFEC-4891-806B-417327EC1FC3}" type="pres">
      <dgm:prSet presAssocID="{7C212E58-2DDC-414A-BC40-84150BCA49F1}" presName="linNode" presStyleCnt="0"/>
      <dgm:spPr/>
    </dgm:pt>
    <dgm:pt modelId="{96DE3870-53EA-4222-B8F3-DA7B8AF9AE47}" type="pres">
      <dgm:prSet presAssocID="{7C212E58-2DDC-414A-BC40-84150BCA49F1}" presName="parentText" presStyleLbl="node1" presStyleIdx="1" presStyleCnt="4">
        <dgm:presLayoutVars>
          <dgm:chMax val="1"/>
          <dgm:bulletEnabled val="1"/>
        </dgm:presLayoutVars>
      </dgm:prSet>
      <dgm:spPr/>
      <dgm:t>
        <a:bodyPr/>
        <a:lstStyle/>
        <a:p>
          <a:endParaRPr lang="en-US"/>
        </a:p>
      </dgm:t>
    </dgm:pt>
    <dgm:pt modelId="{6F2D7F45-CDB5-46DC-B267-320209280357}" type="pres">
      <dgm:prSet presAssocID="{7C212E58-2DDC-414A-BC40-84150BCA49F1}" presName="descendantText" presStyleLbl="alignAccFollowNode1" presStyleIdx="1" presStyleCnt="4">
        <dgm:presLayoutVars>
          <dgm:bulletEnabled val="1"/>
        </dgm:presLayoutVars>
      </dgm:prSet>
      <dgm:spPr/>
      <dgm:t>
        <a:bodyPr/>
        <a:lstStyle/>
        <a:p>
          <a:endParaRPr lang="en-US"/>
        </a:p>
      </dgm:t>
    </dgm:pt>
    <dgm:pt modelId="{6B42E67A-15D1-40E1-9AE1-6C89159F4BBC}" type="pres">
      <dgm:prSet presAssocID="{46C068C5-BE5D-423B-BC6D-871C2CB09EB6}" presName="sp" presStyleCnt="0"/>
      <dgm:spPr/>
    </dgm:pt>
    <dgm:pt modelId="{C6734A98-2F50-490D-9964-C2CCB4E00769}" type="pres">
      <dgm:prSet presAssocID="{1D23357B-5C08-4ADC-AE79-8A128B9AC950}" presName="linNode" presStyleCnt="0"/>
      <dgm:spPr/>
    </dgm:pt>
    <dgm:pt modelId="{C1B73B99-D92C-447E-870C-075754EDABA9}" type="pres">
      <dgm:prSet presAssocID="{1D23357B-5C08-4ADC-AE79-8A128B9AC950}" presName="parentText" presStyleLbl="node1" presStyleIdx="2" presStyleCnt="4">
        <dgm:presLayoutVars>
          <dgm:chMax val="1"/>
          <dgm:bulletEnabled val="1"/>
        </dgm:presLayoutVars>
      </dgm:prSet>
      <dgm:spPr/>
      <dgm:t>
        <a:bodyPr/>
        <a:lstStyle/>
        <a:p>
          <a:endParaRPr lang="en-US"/>
        </a:p>
      </dgm:t>
    </dgm:pt>
    <dgm:pt modelId="{6F416832-50E8-47A1-8BAB-665BD48B8E77}" type="pres">
      <dgm:prSet presAssocID="{1D23357B-5C08-4ADC-AE79-8A128B9AC950}" presName="descendantText" presStyleLbl="alignAccFollowNode1" presStyleIdx="2" presStyleCnt="4">
        <dgm:presLayoutVars>
          <dgm:bulletEnabled val="1"/>
        </dgm:presLayoutVars>
      </dgm:prSet>
      <dgm:spPr/>
      <dgm:t>
        <a:bodyPr/>
        <a:lstStyle/>
        <a:p>
          <a:endParaRPr lang="en-US"/>
        </a:p>
      </dgm:t>
    </dgm:pt>
    <dgm:pt modelId="{8F5C1C5D-9183-4BEA-84CF-C2A3B74EF784}" type="pres">
      <dgm:prSet presAssocID="{14AFCE23-D08E-4656-B279-3D293566948C}" presName="sp" presStyleCnt="0"/>
      <dgm:spPr/>
    </dgm:pt>
    <dgm:pt modelId="{1A65BAB7-DC47-43CA-8D2D-029AE06B0FD6}" type="pres">
      <dgm:prSet presAssocID="{5BEF3EC6-E822-4549-B1D7-9F2575AA51F1}" presName="linNode" presStyleCnt="0"/>
      <dgm:spPr/>
    </dgm:pt>
    <dgm:pt modelId="{E6CF7844-CD4D-45ED-A45B-C3B6A7B45E34}" type="pres">
      <dgm:prSet presAssocID="{5BEF3EC6-E822-4549-B1D7-9F2575AA51F1}" presName="parentText" presStyleLbl="node1" presStyleIdx="3" presStyleCnt="4">
        <dgm:presLayoutVars>
          <dgm:chMax val="1"/>
          <dgm:bulletEnabled val="1"/>
        </dgm:presLayoutVars>
      </dgm:prSet>
      <dgm:spPr/>
      <dgm:t>
        <a:bodyPr/>
        <a:lstStyle/>
        <a:p>
          <a:endParaRPr lang="en-US"/>
        </a:p>
      </dgm:t>
    </dgm:pt>
    <dgm:pt modelId="{0801571D-C261-4C8D-A310-CAB581518CEB}" type="pres">
      <dgm:prSet presAssocID="{5BEF3EC6-E822-4549-B1D7-9F2575AA51F1}" presName="descendantText" presStyleLbl="alignAccFollowNode1" presStyleIdx="3" presStyleCnt="4">
        <dgm:presLayoutVars>
          <dgm:bulletEnabled val="1"/>
        </dgm:presLayoutVars>
      </dgm:prSet>
      <dgm:spPr/>
      <dgm:t>
        <a:bodyPr/>
        <a:lstStyle/>
        <a:p>
          <a:endParaRPr lang="en-US"/>
        </a:p>
      </dgm:t>
    </dgm:pt>
  </dgm:ptLst>
  <dgm:cxnLst>
    <dgm:cxn modelId="{1A6616EB-6FCD-46FC-A3EA-0A51017C5663}" srcId="{5BEF3EC6-E822-4549-B1D7-9F2575AA51F1}" destId="{3D4844D6-0203-4ED2-BE2C-02C9BC214DB8}" srcOrd="0" destOrd="0" parTransId="{B11D8461-D0C1-43B2-97E8-D4FCB3AAD073}" sibTransId="{BEB9189F-F255-4227-A8A5-991F6CA326BD}"/>
    <dgm:cxn modelId="{0DC52EE8-847E-4151-906D-E5DD76DA894F}" type="presOf" srcId="{7C212E58-2DDC-414A-BC40-84150BCA49F1}" destId="{96DE3870-53EA-4222-B8F3-DA7B8AF9AE47}" srcOrd="0" destOrd="0" presId="urn:microsoft.com/office/officeart/2005/8/layout/vList5"/>
    <dgm:cxn modelId="{7DF85EF7-D830-43D1-A245-C95B282B3C3F}" srcId="{B5873DE3-1311-494C-AE5C-3132DDA68AB1}" destId="{4F4EA6DD-63CD-479D-8A45-D79588B16B44}" srcOrd="0" destOrd="0" parTransId="{E6CD669F-3870-4B88-9FEC-28634B2CEF28}" sibTransId="{56DCC434-A21C-4CA7-A015-A66CA83787B2}"/>
    <dgm:cxn modelId="{6F7524F3-BABF-493B-993B-AEFB4FD1F9D1}" srcId="{1D23357B-5C08-4ADC-AE79-8A128B9AC950}" destId="{F444137A-6720-4C70-9937-A9C21A1AA162}" srcOrd="0" destOrd="0" parTransId="{67026DA4-8676-4D96-BD58-76B302156D75}" sibTransId="{233AF6A1-3459-437D-BF2D-2E23D02F2F52}"/>
    <dgm:cxn modelId="{86B89C19-05ED-459F-9FC3-8DFCEDA82990}" type="presOf" srcId="{8325C9D1-8913-43F6-AD23-CF71E3628CD5}" destId="{6F2D7F45-CDB5-46DC-B267-320209280357}" srcOrd="0" destOrd="0" presId="urn:microsoft.com/office/officeart/2005/8/layout/vList5"/>
    <dgm:cxn modelId="{45762DC0-3C60-4E99-8EED-ED1DF6AD458F}" type="presOf" srcId="{1D23357B-5C08-4ADC-AE79-8A128B9AC950}" destId="{C1B73B99-D92C-447E-870C-075754EDABA9}" srcOrd="0" destOrd="0" presId="urn:microsoft.com/office/officeart/2005/8/layout/vList5"/>
    <dgm:cxn modelId="{B30D60B1-8F9C-4044-BAE3-F2A6D2D05CBE}" type="presOf" srcId="{B5873DE3-1311-494C-AE5C-3132DDA68AB1}" destId="{EF54541C-CB2D-41F1-AE62-2258E8B97609}" srcOrd="0" destOrd="0" presId="urn:microsoft.com/office/officeart/2005/8/layout/vList5"/>
    <dgm:cxn modelId="{34CC8D23-500E-416A-B0E6-D16765E6EF6F}" type="presOf" srcId="{4F4EA6DD-63CD-479D-8A45-D79588B16B44}" destId="{900FF342-4773-4999-9D53-74AFFD5F2F1B}" srcOrd="0" destOrd="0" presId="urn:microsoft.com/office/officeart/2005/8/layout/vList5"/>
    <dgm:cxn modelId="{59E44B14-4C7C-45E6-8F35-85CB0DB44169}" srcId="{7C212E58-2DDC-414A-BC40-84150BCA49F1}" destId="{8325C9D1-8913-43F6-AD23-CF71E3628CD5}" srcOrd="0" destOrd="0" parTransId="{6F7918BD-1C3B-4799-918F-74F4CF710059}" sibTransId="{D3844056-148D-47DE-99D3-C3947ED472CF}"/>
    <dgm:cxn modelId="{C6A20067-4240-4754-9F5F-24EC529ADDED}" srcId="{B5873DE3-1311-494C-AE5C-3132DDA68AB1}" destId="{7C212E58-2DDC-414A-BC40-84150BCA49F1}" srcOrd="1" destOrd="0" parTransId="{C7870A70-61A6-4DA3-8CDA-397029B31935}" sibTransId="{46C068C5-BE5D-423B-BC6D-871C2CB09EB6}"/>
    <dgm:cxn modelId="{EB33523E-E9A2-49AB-B1B1-F0E3BA895F3D}" type="presOf" srcId="{5BEF3EC6-E822-4549-B1D7-9F2575AA51F1}" destId="{E6CF7844-CD4D-45ED-A45B-C3B6A7B45E34}" srcOrd="0" destOrd="0" presId="urn:microsoft.com/office/officeart/2005/8/layout/vList5"/>
    <dgm:cxn modelId="{E3D8F308-BA2A-4277-B714-0EB95E1B859A}" srcId="{B5873DE3-1311-494C-AE5C-3132DDA68AB1}" destId="{5BEF3EC6-E822-4549-B1D7-9F2575AA51F1}" srcOrd="3" destOrd="0" parTransId="{804132AA-2ACE-4F87-8A98-692F1B6364E4}" sibTransId="{978FA53A-2BC7-47E8-97EC-05D870C7DE0D}"/>
    <dgm:cxn modelId="{B515CE83-6B8F-483C-95EF-7100F541F1D0}" type="presOf" srcId="{3D4844D6-0203-4ED2-BE2C-02C9BC214DB8}" destId="{0801571D-C261-4C8D-A310-CAB581518CEB}" srcOrd="0" destOrd="0" presId="urn:microsoft.com/office/officeart/2005/8/layout/vList5"/>
    <dgm:cxn modelId="{E019853A-AE61-46E3-A3DF-9C6075D20DA3}" srcId="{4F4EA6DD-63CD-479D-8A45-D79588B16B44}" destId="{4AA6E0F4-0453-42DA-9648-DAFFF1B0D966}" srcOrd="0" destOrd="0" parTransId="{D272F8B9-6CE3-42D2-ABED-41E81016206D}" sibTransId="{713B0C50-27A4-44AB-A6BA-B0C096858BD1}"/>
    <dgm:cxn modelId="{A6740E99-7E8C-43CF-AAAB-B7E96C9C567F}" srcId="{B5873DE3-1311-494C-AE5C-3132DDA68AB1}" destId="{1D23357B-5C08-4ADC-AE79-8A128B9AC950}" srcOrd="2" destOrd="0" parTransId="{72FC7B22-348E-4D82-9EDC-159630C48DCE}" sibTransId="{14AFCE23-D08E-4656-B279-3D293566948C}"/>
    <dgm:cxn modelId="{97191978-C4D1-48C9-B0F8-A6EEFF05E624}" type="presOf" srcId="{4AA6E0F4-0453-42DA-9648-DAFFF1B0D966}" destId="{AD28B832-3382-4D66-9476-7F7DB3FBC513}" srcOrd="0" destOrd="0" presId="urn:microsoft.com/office/officeart/2005/8/layout/vList5"/>
    <dgm:cxn modelId="{23575CC6-F885-46B1-BFF2-D435327B7791}" type="presOf" srcId="{F444137A-6720-4C70-9937-A9C21A1AA162}" destId="{6F416832-50E8-47A1-8BAB-665BD48B8E77}" srcOrd="0" destOrd="0" presId="urn:microsoft.com/office/officeart/2005/8/layout/vList5"/>
    <dgm:cxn modelId="{317FB73A-E0F2-4391-973A-3B21C3B5304E}" type="presParOf" srcId="{EF54541C-CB2D-41F1-AE62-2258E8B97609}" destId="{A8DCD065-B940-4BF9-A4F4-662BA6F28EFC}" srcOrd="0" destOrd="0" presId="urn:microsoft.com/office/officeart/2005/8/layout/vList5"/>
    <dgm:cxn modelId="{1F239A18-3CCF-46DF-BAB4-161599F6B922}" type="presParOf" srcId="{A8DCD065-B940-4BF9-A4F4-662BA6F28EFC}" destId="{900FF342-4773-4999-9D53-74AFFD5F2F1B}" srcOrd="0" destOrd="0" presId="urn:microsoft.com/office/officeart/2005/8/layout/vList5"/>
    <dgm:cxn modelId="{A4370B48-0865-4C38-85A4-AC3A1D559033}" type="presParOf" srcId="{A8DCD065-B940-4BF9-A4F4-662BA6F28EFC}" destId="{AD28B832-3382-4D66-9476-7F7DB3FBC513}" srcOrd="1" destOrd="0" presId="urn:microsoft.com/office/officeart/2005/8/layout/vList5"/>
    <dgm:cxn modelId="{D6749990-EEBA-4DC9-803B-B986AF702233}" type="presParOf" srcId="{EF54541C-CB2D-41F1-AE62-2258E8B97609}" destId="{A6AC0B5B-EECE-4AA9-9BFC-D68F5F797B09}" srcOrd="1" destOrd="0" presId="urn:microsoft.com/office/officeart/2005/8/layout/vList5"/>
    <dgm:cxn modelId="{F00F3F8C-0136-49CB-895E-580FED6DEA6F}" type="presParOf" srcId="{EF54541C-CB2D-41F1-AE62-2258E8B97609}" destId="{0A58C2DE-EFEC-4891-806B-417327EC1FC3}" srcOrd="2" destOrd="0" presId="urn:microsoft.com/office/officeart/2005/8/layout/vList5"/>
    <dgm:cxn modelId="{D7C9A9BB-20C0-47AA-9F5A-D82E062169F9}" type="presParOf" srcId="{0A58C2DE-EFEC-4891-806B-417327EC1FC3}" destId="{96DE3870-53EA-4222-B8F3-DA7B8AF9AE47}" srcOrd="0" destOrd="0" presId="urn:microsoft.com/office/officeart/2005/8/layout/vList5"/>
    <dgm:cxn modelId="{056AEEF6-D714-4142-A763-1000AF10D9EA}" type="presParOf" srcId="{0A58C2DE-EFEC-4891-806B-417327EC1FC3}" destId="{6F2D7F45-CDB5-46DC-B267-320209280357}" srcOrd="1" destOrd="0" presId="urn:microsoft.com/office/officeart/2005/8/layout/vList5"/>
    <dgm:cxn modelId="{996AA0F7-23E3-4693-ADD3-45D7FFE74D9C}" type="presParOf" srcId="{EF54541C-CB2D-41F1-AE62-2258E8B97609}" destId="{6B42E67A-15D1-40E1-9AE1-6C89159F4BBC}" srcOrd="3" destOrd="0" presId="urn:microsoft.com/office/officeart/2005/8/layout/vList5"/>
    <dgm:cxn modelId="{6B46E11B-2BB2-43E6-BE4B-0F6172BDFA1E}" type="presParOf" srcId="{EF54541C-CB2D-41F1-AE62-2258E8B97609}" destId="{C6734A98-2F50-490D-9964-C2CCB4E00769}" srcOrd="4" destOrd="0" presId="urn:microsoft.com/office/officeart/2005/8/layout/vList5"/>
    <dgm:cxn modelId="{34DC7C33-8F21-401B-AF47-EA212F70E2F4}" type="presParOf" srcId="{C6734A98-2F50-490D-9964-C2CCB4E00769}" destId="{C1B73B99-D92C-447E-870C-075754EDABA9}" srcOrd="0" destOrd="0" presId="urn:microsoft.com/office/officeart/2005/8/layout/vList5"/>
    <dgm:cxn modelId="{F508DA98-7DD2-4409-A822-CF547919ACE9}" type="presParOf" srcId="{C6734A98-2F50-490D-9964-C2CCB4E00769}" destId="{6F416832-50E8-47A1-8BAB-665BD48B8E77}" srcOrd="1" destOrd="0" presId="urn:microsoft.com/office/officeart/2005/8/layout/vList5"/>
    <dgm:cxn modelId="{DAD89637-B8F9-47F5-A47F-CE3F30B82441}" type="presParOf" srcId="{EF54541C-CB2D-41F1-AE62-2258E8B97609}" destId="{8F5C1C5D-9183-4BEA-84CF-C2A3B74EF784}" srcOrd="5" destOrd="0" presId="urn:microsoft.com/office/officeart/2005/8/layout/vList5"/>
    <dgm:cxn modelId="{52D00F60-AD0D-4E13-93B0-6A2A7FC9F944}" type="presParOf" srcId="{EF54541C-CB2D-41F1-AE62-2258E8B97609}" destId="{1A65BAB7-DC47-43CA-8D2D-029AE06B0FD6}" srcOrd="6" destOrd="0" presId="urn:microsoft.com/office/officeart/2005/8/layout/vList5"/>
    <dgm:cxn modelId="{2EC3A353-EBE3-42E6-8A49-902A4BF2FE73}" type="presParOf" srcId="{1A65BAB7-DC47-43CA-8D2D-029AE06B0FD6}" destId="{E6CF7844-CD4D-45ED-A45B-C3B6A7B45E34}" srcOrd="0" destOrd="0" presId="urn:microsoft.com/office/officeart/2005/8/layout/vList5"/>
    <dgm:cxn modelId="{4C6072EC-D61B-471C-9D34-CC64FCE09868}" type="presParOf" srcId="{1A65BAB7-DC47-43CA-8D2D-029AE06B0FD6}" destId="{0801571D-C261-4C8D-A310-CAB581518C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E58516-F2C0-4D3E-9DB3-1DA3AFE04A46}"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2D80B97B-E365-4318-AB24-07C9B932F942}">
      <dgm:prSet phldrT="[Text]"/>
      <dgm:spPr/>
      <dgm:t>
        <a:bodyPr/>
        <a:lstStyle/>
        <a:p>
          <a:r>
            <a:rPr lang="en-US" b="1" dirty="0" smtClean="0"/>
            <a:t>Develop SAMHSA’s framework for community and historical trauma and a trauma-informed approach for communities</a:t>
          </a:r>
          <a:endParaRPr lang="en-US" dirty="0"/>
        </a:p>
      </dgm:t>
    </dgm:pt>
    <dgm:pt modelId="{0C960557-191A-4CDD-8FBF-56D252766CFC}" type="parTrans" cxnId="{C43D6017-BFB2-42E5-BB8F-A5690312D6BC}">
      <dgm:prSet/>
      <dgm:spPr/>
      <dgm:t>
        <a:bodyPr/>
        <a:lstStyle/>
        <a:p>
          <a:endParaRPr lang="en-US"/>
        </a:p>
      </dgm:t>
    </dgm:pt>
    <dgm:pt modelId="{79AB4F1D-DB69-4D64-A9FA-9BA6629F66A3}" type="sibTrans" cxnId="{C43D6017-BFB2-42E5-BB8F-A5690312D6BC}">
      <dgm:prSet/>
      <dgm:spPr/>
      <dgm:t>
        <a:bodyPr/>
        <a:lstStyle/>
        <a:p>
          <a:endParaRPr lang="en-US"/>
        </a:p>
      </dgm:t>
    </dgm:pt>
    <dgm:pt modelId="{77519619-1BCD-4B5A-B84E-037190A911B8}">
      <dgm:prSet phldrT="[Text]" custT="1"/>
      <dgm:spPr/>
      <dgm:t>
        <a:bodyPr/>
        <a:lstStyle/>
        <a:p>
          <a:r>
            <a:rPr lang="en-US" sz="1400" dirty="0" smtClean="0"/>
            <a:t>What is a resilient, trauma-informed community?</a:t>
          </a:r>
          <a:endParaRPr lang="en-US" sz="1400" dirty="0"/>
        </a:p>
      </dgm:t>
    </dgm:pt>
    <dgm:pt modelId="{9DC519C7-96B9-4C01-934D-6B5488BEB19C}" type="parTrans" cxnId="{5A1B4400-400C-4BD9-B988-66B6A0C568F7}">
      <dgm:prSet/>
      <dgm:spPr/>
      <dgm:t>
        <a:bodyPr/>
        <a:lstStyle/>
        <a:p>
          <a:endParaRPr lang="en-US"/>
        </a:p>
      </dgm:t>
    </dgm:pt>
    <dgm:pt modelId="{82A13AFA-FF01-4B4B-B961-49ACFCBDE522}" type="sibTrans" cxnId="{5A1B4400-400C-4BD9-B988-66B6A0C568F7}">
      <dgm:prSet/>
      <dgm:spPr/>
      <dgm:t>
        <a:bodyPr/>
        <a:lstStyle/>
        <a:p>
          <a:endParaRPr lang="en-US"/>
        </a:p>
      </dgm:t>
    </dgm:pt>
    <dgm:pt modelId="{14D1465F-091C-4EBC-A4EF-6182FBD3B021}">
      <dgm:prSet phldrT="[Text]"/>
      <dgm:spPr/>
      <dgm:t>
        <a:bodyPr/>
        <a:lstStyle/>
        <a:p>
          <a:r>
            <a:rPr lang="en-US" dirty="0"/>
            <a:t>Activities</a:t>
          </a:r>
        </a:p>
      </dgm:t>
    </dgm:pt>
    <dgm:pt modelId="{A7E308F6-8F61-4CAB-90CB-2D43A9172668}" type="parTrans" cxnId="{27D5124C-EEA1-4545-BA15-9D362D2095F4}">
      <dgm:prSet/>
      <dgm:spPr/>
      <dgm:t>
        <a:bodyPr/>
        <a:lstStyle/>
        <a:p>
          <a:endParaRPr lang="en-US"/>
        </a:p>
      </dgm:t>
    </dgm:pt>
    <dgm:pt modelId="{30A49D11-B40B-448D-A0EE-20C85444DFD6}" type="sibTrans" cxnId="{27D5124C-EEA1-4545-BA15-9D362D2095F4}">
      <dgm:prSet/>
      <dgm:spPr/>
      <dgm:t>
        <a:bodyPr/>
        <a:lstStyle/>
        <a:p>
          <a:endParaRPr lang="en-US"/>
        </a:p>
      </dgm:t>
    </dgm:pt>
    <dgm:pt modelId="{5CD2CE0C-FFE5-46E5-85B5-5FC1AAB97676}">
      <dgm:prSet phldrT="[Text]" custT="1"/>
      <dgm:spPr/>
      <dgm:t>
        <a:bodyPr/>
        <a:lstStyle/>
        <a:p>
          <a:r>
            <a:rPr lang="en-US" sz="1400" dirty="0" smtClean="0"/>
            <a:t>Federal, National Associations, Foundations </a:t>
          </a:r>
          <a:endParaRPr lang="en-US" sz="1400" dirty="0"/>
        </a:p>
      </dgm:t>
    </dgm:pt>
    <dgm:pt modelId="{75032B12-0E62-473D-A038-69ACEDC87FB0}" type="parTrans" cxnId="{16E46B12-782F-4141-8048-162E67ED8865}">
      <dgm:prSet/>
      <dgm:spPr/>
      <dgm:t>
        <a:bodyPr/>
        <a:lstStyle/>
        <a:p>
          <a:endParaRPr lang="en-US"/>
        </a:p>
      </dgm:t>
    </dgm:pt>
    <dgm:pt modelId="{BDFB63E1-7E4F-475D-B55D-7C747A834B19}" type="sibTrans" cxnId="{16E46B12-782F-4141-8048-162E67ED8865}">
      <dgm:prSet/>
      <dgm:spPr/>
      <dgm:t>
        <a:bodyPr/>
        <a:lstStyle/>
        <a:p>
          <a:endParaRPr lang="en-US"/>
        </a:p>
      </dgm:t>
    </dgm:pt>
    <dgm:pt modelId="{8979F792-731D-4951-9405-557EC02481B6}">
      <dgm:prSet phldrT="[Text]"/>
      <dgm:spPr/>
      <dgm:t>
        <a:bodyPr/>
        <a:lstStyle/>
        <a:p>
          <a:r>
            <a:rPr lang="en-US" dirty="0"/>
            <a:t>Partners </a:t>
          </a:r>
        </a:p>
      </dgm:t>
    </dgm:pt>
    <dgm:pt modelId="{6C2946EA-DCD8-4ECC-AD55-2C0AAEE6C016}" type="parTrans" cxnId="{C43D249C-F3B6-42ED-8696-C53D5EAC49CD}">
      <dgm:prSet/>
      <dgm:spPr/>
      <dgm:t>
        <a:bodyPr/>
        <a:lstStyle/>
        <a:p>
          <a:endParaRPr lang="en-US"/>
        </a:p>
      </dgm:t>
    </dgm:pt>
    <dgm:pt modelId="{2CDE3521-0D0F-40BC-9580-19F53915556C}" type="sibTrans" cxnId="{C43D249C-F3B6-42ED-8696-C53D5EAC49CD}">
      <dgm:prSet/>
      <dgm:spPr/>
      <dgm:t>
        <a:bodyPr/>
        <a:lstStyle/>
        <a:p>
          <a:endParaRPr lang="en-US"/>
        </a:p>
      </dgm:t>
    </dgm:pt>
    <dgm:pt modelId="{3261D571-6F4C-406C-9D26-6E1FE0809EEB}">
      <dgm:prSet phldrT="[Text]" custT="1"/>
      <dgm:spPr/>
      <dgm:t>
        <a:bodyPr/>
        <a:lstStyle/>
        <a:p>
          <a:r>
            <a:rPr lang="en-US" sz="1400" dirty="0" smtClean="0"/>
            <a:t>Building Resilient and Trauma-Informed </a:t>
          </a:r>
          <a:r>
            <a:rPr lang="en-US" sz="1400" dirty="0"/>
            <a:t>Communities Meeting</a:t>
          </a:r>
        </a:p>
      </dgm:t>
    </dgm:pt>
    <dgm:pt modelId="{8F03E33F-64DF-4CFB-88DD-CFD8942175FC}" type="parTrans" cxnId="{69E174D6-DA0D-40F4-88AC-FF915B421A51}">
      <dgm:prSet/>
      <dgm:spPr/>
      <dgm:t>
        <a:bodyPr/>
        <a:lstStyle/>
        <a:p>
          <a:endParaRPr lang="en-US"/>
        </a:p>
      </dgm:t>
    </dgm:pt>
    <dgm:pt modelId="{627D0F52-3C11-457D-99EF-6CB7C1BACA51}" type="sibTrans" cxnId="{69E174D6-DA0D-40F4-88AC-FF915B421A51}">
      <dgm:prSet/>
      <dgm:spPr/>
      <dgm:t>
        <a:bodyPr/>
        <a:lstStyle/>
        <a:p>
          <a:endParaRPr lang="en-US"/>
        </a:p>
      </dgm:t>
    </dgm:pt>
    <dgm:pt modelId="{D47C06C7-9E14-4679-AFD8-303ADF176720}">
      <dgm:prSet phldrT="[Text]" custT="1"/>
      <dgm:spPr/>
      <dgm:t>
        <a:bodyPr/>
        <a:lstStyle/>
        <a:p>
          <a:r>
            <a:rPr lang="en-US" sz="1400" dirty="0"/>
            <a:t>Community partnerships/action network</a:t>
          </a:r>
        </a:p>
      </dgm:t>
    </dgm:pt>
    <dgm:pt modelId="{314784B7-BC87-4624-A7B3-439D107DAFFD}" type="parTrans" cxnId="{CD6984F6-9203-4916-B511-C0FCF668AE73}">
      <dgm:prSet/>
      <dgm:spPr/>
      <dgm:t>
        <a:bodyPr/>
        <a:lstStyle/>
        <a:p>
          <a:endParaRPr lang="en-US"/>
        </a:p>
      </dgm:t>
    </dgm:pt>
    <dgm:pt modelId="{0519142B-C5A5-4D7D-B95E-3833D99D581A}" type="sibTrans" cxnId="{CD6984F6-9203-4916-B511-C0FCF668AE73}">
      <dgm:prSet/>
      <dgm:spPr/>
      <dgm:t>
        <a:bodyPr/>
        <a:lstStyle/>
        <a:p>
          <a:endParaRPr lang="en-US"/>
        </a:p>
      </dgm:t>
    </dgm:pt>
    <dgm:pt modelId="{8062E54E-22F6-4E69-BC72-25C5AB9FA2C0}">
      <dgm:prSet phldrT="[Text]" custT="1"/>
      <dgm:spPr/>
      <dgm:t>
        <a:bodyPr/>
        <a:lstStyle/>
        <a:p>
          <a:r>
            <a:rPr lang="en-US" sz="1400" dirty="0"/>
            <a:t>Snapshots/ TA products </a:t>
          </a:r>
        </a:p>
      </dgm:t>
    </dgm:pt>
    <dgm:pt modelId="{3DF2040F-AA88-4698-BF01-E289ADD9BFAF}" type="parTrans" cxnId="{42F21673-FAB9-4F5D-A03D-688A32B2F92A}">
      <dgm:prSet/>
      <dgm:spPr/>
      <dgm:t>
        <a:bodyPr/>
        <a:lstStyle/>
        <a:p>
          <a:endParaRPr lang="en-US"/>
        </a:p>
      </dgm:t>
    </dgm:pt>
    <dgm:pt modelId="{8FCA108B-74C5-45E5-83D6-0FCAB000E86E}" type="sibTrans" cxnId="{42F21673-FAB9-4F5D-A03D-688A32B2F92A}">
      <dgm:prSet/>
      <dgm:spPr/>
      <dgm:t>
        <a:bodyPr/>
        <a:lstStyle/>
        <a:p>
          <a:endParaRPr lang="en-US"/>
        </a:p>
      </dgm:t>
    </dgm:pt>
    <dgm:pt modelId="{EF0F83F4-7658-4FFB-A980-F25176625A6A}">
      <dgm:prSet phldrT="[Text]" custT="1"/>
      <dgm:spPr/>
      <dgm:t>
        <a:bodyPr/>
        <a:lstStyle/>
        <a:p>
          <a:r>
            <a:rPr lang="en-US" sz="1400" dirty="0"/>
            <a:t>Trauma-Informed Communities Toolkit </a:t>
          </a:r>
        </a:p>
      </dgm:t>
    </dgm:pt>
    <dgm:pt modelId="{89E3534E-ACE8-406B-B0A5-90401FA7B394}" type="parTrans" cxnId="{6F79D4CA-6FE8-4671-B7CA-390C5466B63F}">
      <dgm:prSet/>
      <dgm:spPr/>
      <dgm:t>
        <a:bodyPr/>
        <a:lstStyle/>
        <a:p>
          <a:endParaRPr lang="en-US"/>
        </a:p>
      </dgm:t>
    </dgm:pt>
    <dgm:pt modelId="{3FC14198-1F9B-4B2E-BB51-DA3697DCDDFA}" type="sibTrans" cxnId="{6F79D4CA-6FE8-4671-B7CA-390C5466B63F}">
      <dgm:prSet/>
      <dgm:spPr/>
      <dgm:t>
        <a:bodyPr/>
        <a:lstStyle/>
        <a:p>
          <a:endParaRPr lang="en-US"/>
        </a:p>
      </dgm:t>
    </dgm:pt>
    <dgm:pt modelId="{3F32F6A0-F074-4242-971B-F12AA3AC7554}">
      <dgm:prSet phldrT="[Text]" custT="1"/>
      <dgm:spPr/>
      <dgm:t>
        <a:bodyPr/>
        <a:lstStyle/>
        <a:p>
          <a:r>
            <a:rPr lang="en-US" sz="1400" dirty="0" smtClean="0"/>
            <a:t>How </a:t>
          </a:r>
          <a:r>
            <a:rPr lang="en-US" sz="1400" dirty="0" smtClean="0"/>
            <a:t>to learn </a:t>
          </a:r>
          <a:r>
            <a:rPr lang="en-US" sz="1400" dirty="0" smtClean="0"/>
            <a:t>from communities regarding implementing a public </a:t>
          </a:r>
          <a:r>
            <a:rPr lang="en-US" sz="1400" dirty="0"/>
            <a:t>health approach to community trauma</a:t>
          </a:r>
        </a:p>
      </dgm:t>
    </dgm:pt>
    <dgm:pt modelId="{A0ADB79A-9BD5-480C-9BDA-340E4A2B0D8E}" type="parTrans" cxnId="{9CB3E732-9A6E-406E-9A2B-9D56757C4CE2}">
      <dgm:prSet/>
      <dgm:spPr/>
      <dgm:t>
        <a:bodyPr/>
        <a:lstStyle/>
        <a:p>
          <a:endParaRPr lang="en-US"/>
        </a:p>
      </dgm:t>
    </dgm:pt>
    <dgm:pt modelId="{28B57840-D112-447B-A321-72EC16431FEC}" type="sibTrans" cxnId="{9CB3E732-9A6E-406E-9A2B-9D56757C4CE2}">
      <dgm:prSet/>
      <dgm:spPr/>
      <dgm:t>
        <a:bodyPr/>
        <a:lstStyle/>
        <a:p>
          <a:endParaRPr lang="en-US"/>
        </a:p>
      </dgm:t>
    </dgm:pt>
    <dgm:pt modelId="{695B0625-CA7E-48AD-AA66-16AAB90E7492}">
      <dgm:prSet phldrT="[Text]" custT="1"/>
      <dgm:spPr/>
      <dgm:t>
        <a:bodyPr/>
        <a:lstStyle/>
        <a:p>
          <a:r>
            <a:rPr lang="en-US" sz="1400" dirty="0" smtClean="0"/>
            <a:t>How best to address historical trauma? </a:t>
          </a:r>
          <a:endParaRPr lang="en-US" sz="1400" dirty="0"/>
        </a:p>
      </dgm:t>
    </dgm:pt>
    <dgm:pt modelId="{EF8047DE-FE57-4F12-9216-BAE1553BF825}" type="parTrans" cxnId="{38A43B83-6D5B-4F7C-B2C5-52C0243C683D}">
      <dgm:prSet/>
      <dgm:spPr/>
      <dgm:t>
        <a:bodyPr/>
        <a:lstStyle/>
        <a:p>
          <a:endParaRPr lang="en-US"/>
        </a:p>
      </dgm:t>
    </dgm:pt>
    <dgm:pt modelId="{76F112B1-8E29-47FD-8BD1-7C237EB667E5}" type="sibTrans" cxnId="{38A43B83-6D5B-4F7C-B2C5-52C0243C683D}">
      <dgm:prSet/>
      <dgm:spPr/>
      <dgm:t>
        <a:bodyPr/>
        <a:lstStyle/>
        <a:p>
          <a:endParaRPr lang="en-US"/>
        </a:p>
      </dgm:t>
    </dgm:pt>
    <dgm:pt modelId="{C1F877F6-898E-477B-B3A6-40AE3CA9E60E}">
      <dgm:prSet phldrT="[Text]" custT="1"/>
      <dgm:spPr/>
      <dgm:t>
        <a:bodyPr/>
        <a:lstStyle/>
        <a:p>
          <a:r>
            <a:rPr lang="en-US" sz="1400" dirty="0" smtClean="0"/>
            <a:t>Communities, Tribes</a:t>
          </a:r>
          <a:endParaRPr lang="en-US" sz="1400" dirty="0"/>
        </a:p>
      </dgm:t>
    </dgm:pt>
    <dgm:pt modelId="{AE7CA5E1-D9AD-4521-8B62-101F3630D559}" type="parTrans" cxnId="{9F8FF287-727B-452E-8235-44E46C49A4C2}">
      <dgm:prSet/>
      <dgm:spPr/>
      <dgm:t>
        <a:bodyPr/>
        <a:lstStyle/>
        <a:p>
          <a:endParaRPr lang="en-US"/>
        </a:p>
      </dgm:t>
    </dgm:pt>
    <dgm:pt modelId="{C6582A67-66F7-4D8D-A9FA-F11E0C30C472}" type="sibTrans" cxnId="{9F8FF287-727B-452E-8235-44E46C49A4C2}">
      <dgm:prSet/>
      <dgm:spPr/>
      <dgm:t>
        <a:bodyPr/>
        <a:lstStyle/>
        <a:p>
          <a:endParaRPr lang="en-US"/>
        </a:p>
      </dgm:t>
    </dgm:pt>
    <dgm:pt modelId="{713AA865-801F-4EB4-813B-3ADBA53CE58A}">
      <dgm:prSet phldrT="[Text]"/>
      <dgm:spPr/>
      <dgm:t>
        <a:bodyPr/>
        <a:lstStyle/>
        <a:p>
          <a:r>
            <a:rPr lang="en-US" dirty="0"/>
            <a:t>Key </a:t>
          </a:r>
          <a:r>
            <a:rPr lang="en-US" dirty="0" smtClean="0"/>
            <a:t>Questions</a:t>
          </a:r>
          <a:endParaRPr lang="en-US" dirty="0"/>
        </a:p>
      </dgm:t>
    </dgm:pt>
    <dgm:pt modelId="{B8DCC620-7479-4DE7-B1F3-AACB62C4D52E}" type="sibTrans" cxnId="{A3AB0C89-BD37-4093-B594-F0BC9EF1F7FC}">
      <dgm:prSet/>
      <dgm:spPr/>
      <dgm:t>
        <a:bodyPr/>
        <a:lstStyle/>
        <a:p>
          <a:endParaRPr lang="en-US"/>
        </a:p>
      </dgm:t>
    </dgm:pt>
    <dgm:pt modelId="{70AFB081-1968-40E5-8C83-E915AC641F76}" type="parTrans" cxnId="{A3AB0C89-BD37-4093-B594-F0BC9EF1F7FC}">
      <dgm:prSet/>
      <dgm:spPr/>
      <dgm:t>
        <a:bodyPr/>
        <a:lstStyle/>
        <a:p>
          <a:endParaRPr lang="en-US"/>
        </a:p>
      </dgm:t>
    </dgm:pt>
    <dgm:pt modelId="{4DAD39B7-6F9C-49E6-A34E-4E0C75FBC0DA}" type="pres">
      <dgm:prSet presAssocID="{7BE58516-F2C0-4D3E-9DB3-1DA3AFE04A46}" presName="Name0" presStyleCnt="0">
        <dgm:presLayoutVars>
          <dgm:dir/>
          <dgm:animLvl val="lvl"/>
          <dgm:resizeHandles val="exact"/>
        </dgm:presLayoutVars>
      </dgm:prSet>
      <dgm:spPr/>
      <dgm:t>
        <a:bodyPr/>
        <a:lstStyle/>
        <a:p>
          <a:endParaRPr lang="en-US"/>
        </a:p>
      </dgm:t>
    </dgm:pt>
    <dgm:pt modelId="{AFFEA0F9-926A-464F-80EE-65442E793F5F}" type="pres">
      <dgm:prSet presAssocID="{2D80B97B-E365-4318-AB24-07C9B932F942}" presName="linNode" presStyleCnt="0"/>
      <dgm:spPr/>
      <dgm:t>
        <a:bodyPr/>
        <a:lstStyle/>
        <a:p>
          <a:endParaRPr lang="en-US"/>
        </a:p>
      </dgm:t>
    </dgm:pt>
    <dgm:pt modelId="{62A97CAC-861F-4C2A-9F3C-A3F069117971}" type="pres">
      <dgm:prSet presAssocID="{2D80B97B-E365-4318-AB24-07C9B932F942}" presName="parentText" presStyleLbl="node1" presStyleIdx="0" presStyleCnt="4" custScaleX="277778">
        <dgm:presLayoutVars>
          <dgm:chMax val="1"/>
          <dgm:bulletEnabled val="1"/>
        </dgm:presLayoutVars>
      </dgm:prSet>
      <dgm:spPr/>
      <dgm:t>
        <a:bodyPr/>
        <a:lstStyle/>
        <a:p>
          <a:endParaRPr lang="en-US"/>
        </a:p>
      </dgm:t>
    </dgm:pt>
    <dgm:pt modelId="{F545857C-BA90-44E7-96F6-2A382C4309E4}" type="pres">
      <dgm:prSet presAssocID="{79AB4F1D-DB69-4D64-A9FA-9BA6629F66A3}" presName="sp" presStyleCnt="0"/>
      <dgm:spPr/>
      <dgm:t>
        <a:bodyPr/>
        <a:lstStyle/>
        <a:p>
          <a:endParaRPr lang="en-US"/>
        </a:p>
      </dgm:t>
    </dgm:pt>
    <dgm:pt modelId="{DBC6699E-6780-4320-B5FE-09AC68002903}" type="pres">
      <dgm:prSet presAssocID="{713AA865-801F-4EB4-813B-3ADBA53CE58A}" presName="linNode" presStyleCnt="0"/>
      <dgm:spPr/>
      <dgm:t>
        <a:bodyPr/>
        <a:lstStyle/>
        <a:p>
          <a:endParaRPr lang="en-US"/>
        </a:p>
      </dgm:t>
    </dgm:pt>
    <dgm:pt modelId="{304AC606-BA0E-4C89-AEA1-7BE2A264529D}" type="pres">
      <dgm:prSet presAssocID="{713AA865-801F-4EB4-813B-3ADBA53CE58A}" presName="parentText" presStyleLbl="node1" presStyleIdx="1" presStyleCnt="4">
        <dgm:presLayoutVars>
          <dgm:chMax val="1"/>
          <dgm:bulletEnabled val="1"/>
        </dgm:presLayoutVars>
      </dgm:prSet>
      <dgm:spPr/>
      <dgm:t>
        <a:bodyPr/>
        <a:lstStyle/>
        <a:p>
          <a:endParaRPr lang="en-US"/>
        </a:p>
      </dgm:t>
    </dgm:pt>
    <dgm:pt modelId="{E1A85090-0D42-4512-91F4-AEF1E72FB3CB}" type="pres">
      <dgm:prSet presAssocID="{713AA865-801F-4EB4-813B-3ADBA53CE58A}" presName="descendantText" presStyleLbl="alignAccFollowNode1" presStyleIdx="0" presStyleCnt="3" custScaleY="175433">
        <dgm:presLayoutVars>
          <dgm:bulletEnabled val="1"/>
        </dgm:presLayoutVars>
      </dgm:prSet>
      <dgm:spPr/>
      <dgm:t>
        <a:bodyPr/>
        <a:lstStyle/>
        <a:p>
          <a:endParaRPr lang="en-US"/>
        </a:p>
      </dgm:t>
    </dgm:pt>
    <dgm:pt modelId="{C4DBF548-8E10-4387-95E1-0CA81A567AFA}" type="pres">
      <dgm:prSet presAssocID="{B8DCC620-7479-4DE7-B1F3-AACB62C4D52E}" presName="sp" presStyleCnt="0"/>
      <dgm:spPr/>
      <dgm:t>
        <a:bodyPr/>
        <a:lstStyle/>
        <a:p>
          <a:endParaRPr lang="en-US"/>
        </a:p>
      </dgm:t>
    </dgm:pt>
    <dgm:pt modelId="{D46FA074-61B8-45D8-BF57-EA8B412EF574}" type="pres">
      <dgm:prSet presAssocID="{14D1465F-091C-4EBC-A4EF-6182FBD3B021}" presName="linNode" presStyleCnt="0"/>
      <dgm:spPr/>
      <dgm:t>
        <a:bodyPr/>
        <a:lstStyle/>
        <a:p>
          <a:endParaRPr lang="en-US"/>
        </a:p>
      </dgm:t>
    </dgm:pt>
    <dgm:pt modelId="{008954DD-9FDF-4E3F-9C44-FF27A029867F}" type="pres">
      <dgm:prSet presAssocID="{14D1465F-091C-4EBC-A4EF-6182FBD3B021}" presName="parentText" presStyleLbl="node1" presStyleIdx="2" presStyleCnt="4">
        <dgm:presLayoutVars>
          <dgm:chMax val="1"/>
          <dgm:bulletEnabled val="1"/>
        </dgm:presLayoutVars>
      </dgm:prSet>
      <dgm:spPr/>
      <dgm:t>
        <a:bodyPr/>
        <a:lstStyle/>
        <a:p>
          <a:endParaRPr lang="en-US"/>
        </a:p>
      </dgm:t>
    </dgm:pt>
    <dgm:pt modelId="{6EFA2482-21B8-4D20-A5C0-00833D1BCBD5}" type="pres">
      <dgm:prSet presAssocID="{14D1465F-091C-4EBC-A4EF-6182FBD3B021}" presName="descendantText" presStyleLbl="alignAccFollowNode1" presStyleIdx="1" presStyleCnt="3" custScaleY="130123">
        <dgm:presLayoutVars>
          <dgm:bulletEnabled val="1"/>
        </dgm:presLayoutVars>
      </dgm:prSet>
      <dgm:spPr/>
      <dgm:t>
        <a:bodyPr/>
        <a:lstStyle/>
        <a:p>
          <a:endParaRPr lang="en-US"/>
        </a:p>
      </dgm:t>
    </dgm:pt>
    <dgm:pt modelId="{63E54CA8-EBCD-4B7C-82D7-3F800DDFED98}" type="pres">
      <dgm:prSet presAssocID="{30A49D11-B40B-448D-A0EE-20C85444DFD6}" presName="sp" presStyleCnt="0"/>
      <dgm:spPr/>
      <dgm:t>
        <a:bodyPr/>
        <a:lstStyle/>
        <a:p>
          <a:endParaRPr lang="en-US"/>
        </a:p>
      </dgm:t>
    </dgm:pt>
    <dgm:pt modelId="{1F8D6894-16D8-4DEB-BA57-86B6162B463C}" type="pres">
      <dgm:prSet presAssocID="{8979F792-731D-4951-9405-557EC02481B6}" presName="linNode" presStyleCnt="0"/>
      <dgm:spPr/>
      <dgm:t>
        <a:bodyPr/>
        <a:lstStyle/>
        <a:p>
          <a:endParaRPr lang="en-US"/>
        </a:p>
      </dgm:t>
    </dgm:pt>
    <dgm:pt modelId="{8EBD56FF-0973-4038-8BCF-15A1F2C7D838}" type="pres">
      <dgm:prSet presAssocID="{8979F792-731D-4951-9405-557EC02481B6}" presName="parentText" presStyleLbl="node1" presStyleIdx="3" presStyleCnt="4">
        <dgm:presLayoutVars>
          <dgm:chMax val="1"/>
          <dgm:bulletEnabled val="1"/>
        </dgm:presLayoutVars>
      </dgm:prSet>
      <dgm:spPr/>
      <dgm:t>
        <a:bodyPr/>
        <a:lstStyle/>
        <a:p>
          <a:endParaRPr lang="en-US"/>
        </a:p>
      </dgm:t>
    </dgm:pt>
    <dgm:pt modelId="{BF5831B2-8A99-418B-8D05-BE28ABAB4247}" type="pres">
      <dgm:prSet presAssocID="{8979F792-731D-4951-9405-557EC02481B6}" presName="descendantText" presStyleLbl="alignAccFollowNode1" presStyleIdx="2" presStyleCnt="3">
        <dgm:presLayoutVars>
          <dgm:bulletEnabled val="1"/>
        </dgm:presLayoutVars>
      </dgm:prSet>
      <dgm:spPr/>
      <dgm:t>
        <a:bodyPr/>
        <a:lstStyle/>
        <a:p>
          <a:endParaRPr lang="en-US"/>
        </a:p>
      </dgm:t>
    </dgm:pt>
  </dgm:ptLst>
  <dgm:cxnLst>
    <dgm:cxn modelId="{819972B0-A9FA-491A-85A4-09D1ACAA72DD}" type="presOf" srcId="{2D80B97B-E365-4318-AB24-07C9B932F942}" destId="{62A97CAC-861F-4C2A-9F3C-A3F069117971}" srcOrd="0" destOrd="0" presId="urn:microsoft.com/office/officeart/2005/8/layout/vList5"/>
    <dgm:cxn modelId="{A91F1315-B76C-4CA7-835D-6D362ABCCD06}" type="presOf" srcId="{7BE58516-F2C0-4D3E-9DB3-1DA3AFE04A46}" destId="{4DAD39B7-6F9C-49E6-A34E-4E0C75FBC0DA}" srcOrd="0" destOrd="0" presId="urn:microsoft.com/office/officeart/2005/8/layout/vList5"/>
    <dgm:cxn modelId="{B2720E09-EFD0-4514-83A5-5EE28A6DE22D}" type="presOf" srcId="{8062E54E-22F6-4E69-BC72-25C5AB9FA2C0}" destId="{6EFA2482-21B8-4D20-A5C0-00833D1BCBD5}" srcOrd="0" destOrd="2" presId="urn:microsoft.com/office/officeart/2005/8/layout/vList5"/>
    <dgm:cxn modelId="{9CB3E732-9A6E-406E-9A2B-9D56757C4CE2}" srcId="{713AA865-801F-4EB4-813B-3ADBA53CE58A}" destId="{3F32F6A0-F074-4242-971B-F12AA3AC7554}" srcOrd="1" destOrd="0" parTransId="{A0ADB79A-9BD5-480C-9BDA-340E4A2B0D8E}" sibTransId="{28B57840-D112-447B-A321-72EC16431FEC}"/>
    <dgm:cxn modelId="{E4700105-54B6-4068-820B-9AA28BA7E1DF}" type="presOf" srcId="{3F32F6A0-F074-4242-971B-F12AA3AC7554}" destId="{E1A85090-0D42-4512-91F4-AEF1E72FB3CB}" srcOrd="0" destOrd="1" presId="urn:microsoft.com/office/officeart/2005/8/layout/vList5"/>
    <dgm:cxn modelId="{55387A3B-CA57-4814-A60C-B924ACD01F4C}" type="presOf" srcId="{D47C06C7-9E14-4679-AFD8-303ADF176720}" destId="{6EFA2482-21B8-4D20-A5C0-00833D1BCBD5}" srcOrd="0" destOrd="1" presId="urn:microsoft.com/office/officeart/2005/8/layout/vList5"/>
    <dgm:cxn modelId="{38A43B83-6D5B-4F7C-B2C5-52C0243C683D}" srcId="{713AA865-801F-4EB4-813B-3ADBA53CE58A}" destId="{695B0625-CA7E-48AD-AA66-16AAB90E7492}" srcOrd="2" destOrd="0" parTransId="{EF8047DE-FE57-4F12-9216-BAE1553BF825}" sibTransId="{76F112B1-8E29-47FD-8BD1-7C237EB667E5}"/>
    <dgm:cxn modelId="{C43D249C-F3B6-42ED-8696-C53D5EAC49CD}" srcId="{7BE58516-F2C0-4D3E-9DB3-1DA3AFE04A46}" destId="{8979F792-731D-4951-9405-557EC02481B6}" srcOrd="3" destOrd="0" parTransId="{6C2946EA-DCD8-4ECC-AD55-2C0AAEE6C016}" sibTransId="{2CDE3521-0D0F-40BC-9580-19F53915556C}"/>
    <dgm:cxn modelId="{E91C124D-BAF5-4719-8E6E-DB7C192E07E1}" type="presOf" srcId="{713AA865-801F-4EB4-813B-3ADBA53CE58A}" destId="{304AC606-BA0E-4C89-AEA1-7BE2A264529D}" srcOrd="0" destOrd="0" presId="urn:microsoft.com/office/officeart/2005/8/layout/vList5"/>
    <dgm:cxn modelId="{CD6984F6-9203-4916-B511-C0FCF668AE73}" srcId="{14D1465F-091C-4EBC-A4EF-6182FBD3B021}" destId="{D47C06C7-9E14-4679-AFD8-303ADF176720}" srcOrd="1" destOrd="0" parTransId="{314784B7-BC87-4624-A7B3-439D107DAFFD}" sibTransId="{0519142B-C5A5-4D7D-B95E-3833D99D581A}"/>
    <dgm:cxn modelId="{A3AB0C89-BD37-4093-B594-F0BC9EF1F7FC}" srcId="{7BE58516-F2C0-4D3E-9DB3-1DA3AFE04A46}" destId="{713AA865-801F-4EB4-813B-3ADBA53CE58A}" srcOrd="1" destOrd="0" parTransId="{70AFB081-1968-40E5-8C83-E915AC641F76}" sibTransId="{B8DCC620-7479-4DE7-B1F3-AACB62C4D52E}"/>
    <dgm:cxn modelId="{2C4AA387-1B91-41AA-9983-CDED06D22075}" type="presOf" srcId="{3261D571-6F4C-406C-9D26-6E1FE0809EEB}" destId="{6EFA2482-21B8-4D20-A5C0-00833D1BCBD5}" srcOrd="0" destOrd="0" presId="urn:microsoft.com/office/officeart/2005/8/layout/vList5"/>
    <dgm:cxn modelId="{C43D6017-BFB2-42E5-BB8F-A5690312D6BC}" srcId="{7BE58516-F2C0-4D3E-9DB3-1DA3AFE04A46}" destId="{2D80B97B-E365-4318-AB24-07C9B932F942}" srcOrd="0" destOrd="0" parTransId="{0C960557-191A-4CDD-8FBF-56D252766CFC}" sibTransId="{79AB4F1D-DB69-4D64-A9FA-9BA6629F66A3}"/>
    <dgm:cxn modelId="{DF691E6C-0D24-4932-AAC0-D323DF65E1E3}" type="presOf" srcId="{77519619-1BCD-4B5A-B84E-037190A911B8}" destId="{E1A85090-0D42-4512-91F4-AEF1E72FB3CB}" srcOrd="0" destOrd="0" presId="urn:microsoft.com/office/officeart/2005/8/layout/vList5"/>
    <dgm:cxn modelId="{6F79D4CA-6FE8-4671-B7CA-390C5466B63F}" srcId="{14D1465F-091C-4EBC-A4EF-6182FBD3B021}" destId="{EF0F83F4-7658-4FFB-A980-F25176625A6A}" srcOrd="3" destOrd="0" parTransId="{89E3534E-ACE8-406B-B0A5-90401FA7B394}" sibTransId="{3FC14198-1F9B-4B2E-BB51-DA3697DCDDFA}"/>
    <dgm:cxn modelId="{27D5124C-EEA1-4545-BA15-9D362D2095F4}" srcId="{7BE58516-F2C0-4D3E-9DB3-1DA3AFE04A46}" destId="{14D1465F-091C-4EBC-A4EF-6182FBD3B021}" srcOrd="2" destOrd="0" parTransId="{A7E308F6-8F61-4CAB-90CB-2D43A9172668}" sibTransId="{30A49D11-B40B-448D-A0EE-20C85444DFD6}"/>
    <dgm:cxn modelId="{D1929B83-A95D-4470-A756-AF3E5D32DC25}" type="presOf" srcId="{C1F877F6-898E-477B-B3A6-40AE3CA9E60E}" destId="{BF5831B2-8A99-418B-8D05-BE28ABAB4247}" srcOrd="0" destOrd="1" presId="urn:microsoft.com/office/officeart/2005/8/layout/vList5"/>
    <dgm:cxn modelId="{1D6BFB48-9DEC-4CBF-8BC8-FC1C16A928CC}" type="presOf" srcId="{8979F792-731D-4951-9405-557EC02481B6}" destId="{8EBD56FF-0973-4038-8BCF-15A1F2C7D838}" srcOrd="0" destOrd="0" presId="urn:microsoft.com/office/officeart/2005/8/layout/vList5"/>
    <dgm:cxn modelId="{16E46B12-782F-4141-8048-162E67ED8865}" srcId="{8979F792-731D-4951-9405-557EC02481B6}" destId="{5CD2CE0C-FFE5-46E5-85B5-5FC1AAB97676}" srcOrd="0" destOrd="0" parTransId="{75032B12-0E62-473D-A038-69ACEDC87FB0}" sibTransId="{BDFB63E1-7E4F-475D-B55D-7C747A834B19}"/>
    <dgm:cxn modelId="{9F8FF287-727B-452E-8235-44E46C49A4C2}" srcId="{8979F792-731D-4951-9405-557EC02481B6}" destId="{C1F877F6-898E-477B-B3A6-40AE3CA9E60E}" srcOrd="1" destOrd="0" parTransId="{AE7CA5E1-D9AD-4521-8B62-101F3630D559}" sibTransId="{C6582A67-66F7-4D8D-A9FA-F11E0C30C472}"/>
    <dgm:cxn modelId="{5A1B4400-400C-4BD9-B988-66B6A0C568F7}" srcId="{713AA865-801F-4EB4-813B-3ADBA53CE58A}" destId="{77519619-1BCD-4B5A-B84E-037190A911B8}" srcOrd="0" destOrd="0" parTransId="{9DC519C7-96B9-4C01-934D-6B5488BEB19C}" sibTransId="{82A13AFA-FF01-4B4B-B961-49ACFCBDE522}"/>
    <dgm:cxn modelId="{1B119352-6228-44EE-B04B-A0DDCA39FFAA}" type="presOf" srcId="{5CD2CE0C-FFE5-46E5-85B5-5FC1AAB97676}" destId="{BF5831B2-8A99-418B-8D05-BE28ABAB4247}" srcOrd="0" destOrd="0" presId="urn:microsoft.com/office/officeart/2005/8/layout/vList5"/>
    <dgm:cxn modelId="{EDC09D11-0D72-4C2B-9A0D-9C8A44A60A56}" type="presOf" srcId="{EF0F83F4-7658-4FFB-A980-F25176625A6A}" destId="{6EFA2482-21B8-4D20-A5C0-00833D1BCBD5}" srcOrd="0" destOrd="3" presId="urn:microsoft.com/office/officeart/2005/8/layout/vList5"/>
    <dgm:cxn modelId="{42F21673-FAB9-4F5D-A03D-688A32B2F92A}" srcId="{14D1465F-091C-4EBC-A4EF-6182FBD3B021}" destId="{8062E54E-22F6-4E69-BC72-25C5AB9FA2C0}" srcOrd="2" destOrd="0" parTransId="{3DF2040F-AA88-4698-BF01-E289ADD9BFAF}" sibTransId="{8FCA108B-74C5-45E5-83D6-0FCAB000E86E}"/>
    <dgm:cxn modelId="{0BB5D908-EFE4-4EE1-B540-CF040DB04036}" type="presOf" srcId="{695B0625-CA7E-48AD-AA66-16AAB90E7492}" destId="{E1A85090-0D42-4512-91F4-AEF1E72FB3CB}" srcOrd="0" destOrd="2" presId="urn:microsoft.com/office/officeart/2005/8/layout/vList5"/>
    <dgm:cxn modelId="{4DA79C7F-8954-4DE5-952A-25A1A2DAF617}" type="presOf" srcId="{14D1465F-091C-4EBC-A4EF-6182FBD3B021}" destId="{008954DD-9FDF-4E3F-9C44-FF27A029867F}" srcOrd="0" destOrd="0" presId="urn:microsoft.com/office/officeart/2005/8/layout/vList5"/>
    <dgm:cxn modelId="{69E174D6-DA0D-40F4-88AC-FF915B421A51}" srcId="{14D1465F-091C-4EBC-A4EF-6182FBD3B021}" destId="{3261D571-6F4C-406C-9D26-6E1FE0809EEB}" srcOrd="0" destOrd="0" parTransId="{8F03E33F-64DF-4CFB-88DD-CFD8942175FC}" sibTransId="{627D0F52-3C11-457D-99EF-6CB7C1BACA51}"/>
    <dgm:cxn modelId="{A6AB2038-3CB5-476A-9DC9-A30BEA21A2AA}" type="presParOf" srcId="{4DAD39B7-6F9C-49E6-A34E-4E0C75FBC0DA}" destId="{AFFEA0F9-926A-464F-80EE-65442E793F5F}" srcOrd="0" destOrd="0" presId="urn:microsoft.com/office/officeart/2005/8/layout/vList5"/>
    <dgm:cxn modelId="{A86436E6-7DA6-4ADB-B026-95478A643547}" type="presParOf" srcId="{AFFEA0F9-926A-464F-80EE-65442E793F5F}" destId="{62A97CAC-861F-4C2A-9F3C-A3F069117971}" srcOrd="0" destOrd="0" presId="urn:microsoft.com/office/officeart/2005/8/layout/vList5"/>
    <dgm:cxn modelId="{060F3B15-4DE8-4CE5-889B-7F386D2E9DAC}" type="presParOf" srcId="{4DAD39B7-6F9C-49E6-A34E-4E0C75FBC0DA}" destId="{F545857C-BA90-44E7-96F6-2A382C4309E4}" srcOrd="1" destOrd="0" presId="urn:microsoft.com/office/officeart/2005/8/layout/vList5"/>
    <dgm:cxn modelId="{B4B04EC5-E60D-494B-82A0-75799F411031}" type="presParOf" srcId="{4DAD39B7-6F9C-49E6-A34E-4E0C75FBC0DA}" destId="{DBC6699E-6780-4320-B5FE-09AC68002903}" srcOrd="2" destOrd="0" presId="urn:microsoft.com/office/officeart/2005/8/layout/vList5"/>
    <dgm:cxn modelId="{1B6E2090-5A74-4F2D-83D5-F0D25D1BE703}" type="presParOf" srcId="{DBC6699E-6780-4320-B5FE-09AC68002903}" destId="{304AC606-BA0E-4C89-AEA1-7BE2A264529D}" srcOrd="0" destOrd="0" presId="urn:microsoft.com/office/officeart/2005/8/layout/vList5"/>
    <dgm:cxn modelId="{A90DBEB9-4694-40A4-974D-B40F777DA064}" type="presParOf" srcId="{DBC6699E-6780-4320-B5FE-09AC68002903}" destId="{E1A85090-0D42-4512-91F4-AEF1E72FB3CB}" srcOrd="1" destOrd="0" presId="urn:microsoft.com/office/officeart/2005/8/layout/vList5"/>
    <dgm:cxn modelId="{E1B7D1D9-9917-4B43-824A-D8E00E38CB00}" type="presParOf" srcId="{4DAD39B7-6F9C-49E6-A34E-4E0C75FBC0DA}" destId="{C4DBF548-8E10-4387-95E1-0CA81A567AFA}" srcOrd="3" destOrd="0" presId="urn:microsoft.com/office/officeart/2005/8/layout/vList5"/>
    <dgm:cxn modelId="{ACD51DA4-F5CE-428A-B382-E66702CC18D8}" type="presParOf" srcId="{4DAD39B7-6F9C-49E6-A34E-4E0C75FBC0DA}" destId="{D46FA074-61B8-45D8-BF57-EA8B412EF574}" srcOrd="4" destOrd="0" presId="urn:microsoft.com/office/officeart/2005/8/layout/vList5"/>
    <dgm:cxn modelId="{8D52FA87-033D-4C35-95A4-DC85E60065C9}" type="presParOf" srcId="{D46FA074-61B8-45D8-BF57-EA8B412EF574}" destId="{008954DD-9FDF-4E3F-9C44-FF27A029867F}" srcOrd="0" destOrd="0" presId="urn:microsoft.com/office/officeart/2005/8/layout/vList5"/>
    <dgm:cxn modelId="{179F807B-6A3B-4CD9-972F-8AA79936E67B}" type="presParOf" srcId="{D46FA074-61B8-45D8-BF57-EA8B412EF574}" destId="{6EFA2482-21B8-4D20-A5C0-00833D1BCBD5}" srcOrd="1" destOrd="0" presId="urn:microsoft.com/office/officeart/2005/8/layout/vList5"/>
    <dgm:cxn modelId="{A43C3627-CF4C-4FB8-8C97-4B8F75573E97}" type="presParOf" srcId="{4DAD39B7-6F9C-49E6-A34E-4E0C75FBC0DA}" destId="{63E54CA8-EBCD-4B7C-82D7-3F800DDFED98}" srcOrd="5" destOrd="0" presId="urn:microsoft.com/office/officeart/2005/8/layout/vList5"/>
    <dgm:cxn modelId="{C7A3273D-1A20-44B0-827E-68C23B545E90}" type="presParOf" srcId="{4DAD39B7-6F9C-49E6-A34E-4E0C75FBC0DA}" destId="{1F8D6894-16D8-4DEB-BA57-86B6162B463C}" srcOrd="6" destOrd="0" presId="urn:microsoft.com/office/officeart/2005/8/layout/vList5"/>
    <dgm:cxn modelId="{947039F7-4E70-4F8C-BEE1-7C5798A6B53B}" type="presParOf" srcId="{1F8D6894-16D8-4DEB-BA57-86B6162B463C}" destId="{8EBD56FF-0973-4038-8BCF-15A1F2C7D838}" srcOrd="0" destOrd="0" presId="urn:microsoft.com/office/officeart/2005/8/layout/vList5"/>
    <dgm:cxn modelId="{B76AD31D-9297-425D-9A07-F616C25109BF}" type="presParOf" srcId="{1F8D6894-16D8-4DEB-BA57-86B6162B463C}" destId="{BF5831B2-8A99-418B-8D05-BE28ABAB424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E58516-F2C0-4D3E-9DB3-1DA3AFE04A46}"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2D80B97B-E365-4318-AB24-07C9B932F942}">
      <dgm:prSet phldrT="[Text]"/>
      <dgm:spPr/>
      <dgm:t>
        <a:bodyPr/>
        <a:lstStyle/>
        <a:p>
          <a:r>
            <a:rPr lang="en-US" b="1" dirty="0" smtClean="0"/>
            <a:t>Coordinate and align SAMHSA’s trauma technical assistance and training activities</a:t>
          </a:r>
          <a:endParaRPr lang="en-US" dirty="0"/>
        </a:p>
      </dgm:t>
    </dgm:pt>
    <dgm:pt modelId="{0C960557-191A-4CDD-8FBF-56D252766CFC}" type="parTrans" cxnId="{C43D6017-BFB2-42E5-BB8F-A5690312D6BC}">
      <dgm:prSet/>
      <dgm:spPr/>
      <dgm:t>
        <a:bodyPr/>
        <a:lstStyle/>
        <a:p>
          <a:endParaRPr lang="en-US"/>
        </a:p>
      </dgm:t>
    </dgm:pt>
    <dgm:pt modelId="{79AB4F1D-DB69-4D64-A9FA-9BA6629F66A3}" type="sibTrans" cxnId="{C43D6017-BFB2-42E5-BB8F-A5690312D6BC}">
      <dgm:prSet/>
      <dgm:spPr/>
      <dgm:t>
        <a:bodyPr/>
        <a:lstStyle/>
        <a:p>
          <a:endParaRPr lang="en-US"/>
        </a:p>
      </dgm:t>
    </dgm:pt>
    <dgm:pt modelId="{713AA865-801F-4EB4-813B-3ADBA53CE58A}">
      <dgm:prSet phldrT="[Text]"/>
      <dgm:spPr/>
      <dgm:t>
        <a:bodyPr/>
        <a:lstStyle/>
        <a:p>
          <a:r>
            <a:rPr lang="en-US" dirty="0"/>
            <a:t>Key Concepts</a:t>
          </a:r>
        </a:p>
      </dgm:t>
    </dgm:pt>
    <dgm:pt modelId="{70AFB081-1968-40E5-8C83-E915AC641F76}" type="parTrans" cxnId="{A3AB0C89-BD37-4093-B594-F0BC9EF1F7FC}">
      <dgm:prSet/>
      <dgm:spPr/>
      <dgm:t>
        <a:bodyPr/>
        <a:lstStyle/>
        <a:p>
          <a:endParaRPr lang="en-US"/>
        </a:p>
      </dgm:t>
    </dgm:pt>
    <dgm:pt modelId="{B8DCC620-7479-4DE7-B1F3-AACB62C4D52E}" type="sibTrans" cxnId="{A3AB0C89-BD37-4093-B594-F0BC9EF1F7FC}">
      <dgm:prSet/>
      <dgm:spPr/>
      <dgm:t>
        <a:bodyPr/>
        <a:lstStyle/>
        <a:p>
          <a:endParaRPr lang="en-US"/>
        </a:p>
      </dgm:t>
    </dgm:pt>
    <dgm:pt modelId="{5CD2CE0C-FFE5-46E5-85B5-5FC1AAB97676}">
      <dgm:prSet phldrT="[Text]" custT="1"/>
      <dgm:spPr/>
      <dgm:t>
        <a:bodyPr/>
        <a:lstStyle/>
        <a:p>
          <a:r>
            <a:rPr lang="en-US" sz="1600" dirty="0"/>
            <a:t>CAPT, Consolidated Tribal, FASD, </a:t>
          </a:r>
          <a:r>
            <a:rPr lang="en-US" sz="1600" dirty="0" smtClean="0"/>
            <a:t>NCSACW</a:t>
          </a:r>
          <a:r>
            <a:rPr lang="en-US" sz="1600" dirty="0"/>
            <a:t>, SSTAP, ATCC, UMaryland TA, Access to Recovery, HHRN, NCTIC, GAINS, DTAC, NCTSN </a:t>
          </a:r>
        </a:p>
      </dgm:t>
    </dgm:pt>
    <dgm:pt modelId="{75032B12-0E62-473D-A038-69ACEDC87FB0}" type="parTrans" cxnId="{16E46B12-782F-4141-8048-162E67ED8865}">
      <dgm:prSet/>
      <dgm:spPr/>
      <dgm:t>
        <a:bodyPr/>
        <a:lstStyle/>
        <a:p>
          <a:endParaRPr lang="en-US"/>
        </a:p>
      </dgm:t>
    </dgm:pt>
    <dgm:pt modelId="{BDFB63E1-7E4F-475D-B55D-7C747A834B19}" type="sibTrans" cxnId="{16E46B12-782F-4141-8048-162E67ED8865}">
      <dgm:prSet/>
      <dgm:spPr/>
      <dgm:t>
        <a:bodyPr/>
        <a:lstStyle/>
        <a:p>
          <a:endParaRPr lang="en-US"/>
        </a:p>
      </dgm:t>
    </dgm:pt>
    <dgm:pt modelId="{8979F792-731D-4951-9405-557EC02481B6}">
      <dgm:prSet phldrT="[Text]"/>
      <dgm:spPr/>
      <dgm:t>
        <a:bodyPr/>
        <a:lstStyle/>
        <a:p>
          <a:r>
            <a:rPr lang="en-US" dirty="0"/>
            <a:t>TA Centers</a:t>
          </a:r>
        </a:p>
      </dgm:t>
    </dgm:pt>
    <dgm:pt modelId="{6C2946EA-DCD8-4ECC-AD55-2C0AAEE6C016}" type="parTrans" cxnId="{C43D249C-F3B6-42ED-8696-C53D5EAC49CD}">
      <dgm:prSet/>
      <dgm:spPr/>
      <dgm:t>
        <a:bodyPr/>
        <a:lstStyle/>
        <a:p>
          <a:endParaRPr lang="en-US"/>
        </a:p>
      </dgm:t>
    </dgm:pt>
    <dgm:pt modelId="{2CDE3521-0D0F-40BC-9580-19F53915556C}" type="sibTrans" cxnId="{C43D249C-F3B6-42ED-8696-C53D5EAC49CD}">
      <dgm:prSet/>
      <dgm:spPr/>
      <dgm:t>
        <a:bodyPr/>
        <a:lstStyle/>
        <a:p>
          <a:endParaRPr lang="en-US"/>
        </a:p>
      </dgm:t>
    </dgm:pt>
    <dgm:pt modelId="{3261D571-6F4C-406C-9D26-6E1FE0809EEB}">
      <dgm:prSet phldrT="[Text]"/>
      <dgm:spPr/>
      <dgm:t>
        <a:bodyPr/>
        <a:lstStyle/>
        <a:p>
          <a:r>
            <a:rPr lang="en-US" dirty="0"/>
            <a:t>TA Center Showcases</a:t>
          </a:r>
        </a:p>
      </dgm:t>
    </dgm:pt>
    <dgm:pt modelId="{8F03E33F-64DF-4CFB-88DD-CFD8942175FC}" type="parTrans" cxnId="{69E174D6-DA0D-40F4-88AC-FF915B421A51}">
      <dgm:prSet/>
      <dgm:spPr/>
      <dgm:t>
        <a:bodyPr/>
        <a:lstStyle/>
        <a:p>
          <a:endParaRPr lang="en-US"/>
        </a:p>
      </dgm:t>
    </dgm:pt>
    <dgm:pt modelId="{627D0F52-3C11-457D-99EF-6CB7C1BACA51}" type="sibTrans" cxnId="{69E174D6-DA0D-40F4-88AC-FF915B421A51}">
      <dgm:prSet/>
      <dgm:spPr/>
      <dgm:t>
        <a:bodyPr/>
        <a:lstStyle/>
        <a:p>
          <a:endParaRPr lang="en-US"/>
        </a:p>
      </dgm:t>
    </dgm:pt>
    <dgm:pt modelId="{53315B0F-EEC3-4E51-8DEB-93E41A6F7CB6}">
      <dgm:prSet phldrT="[Text]" custT="1"/>
      <dgm:spPr/>
      <dgm:t>
        <a:bodyPr/>
        <a:lstStyle/>
        <a:p>
          <a:r>
            <a:rPr lang="en-US" sz="1600" dirty="0"/>
            <a:t>TA database</a:t>
          </a:r>
        </a:p>
      </dgm:t>
    </dgm:pt>
    <dgm:pt modelId="{CEF5750A-A1E6-4960-B6E8-493D40CFBB40}" type="parTrans" cxnId="{05EFCDDF-53F3-42C2-8231-F331C17EAEEF}">
      <dgm:prSet/>
      <dgm:spPr/>
      <dgm:t>
        <a:bodyPr/>
        <a:lstStyle/>
        <a:p>
          <a:endParaRPr lang="en-US"/>
        </a:p>
      </dgm:t>
    </dgm:pt>
    <dgm:pt modelId="{30C1136B-77FC-48E4-A5DA-24DAC41FCDC2}" type="sibTrans" cxnId="{05EFCDDF-53F3-42C2-8231-F331C17EAEEF}">
      <dgm:prSet/>
      <dgm:spPr/>
      <dgm:t>
        <a:bodyPr/>
        <a:lstStyle/>
        <a:p>
          <a:endParaRPr lang="en-US"/>
        </a:p>
      </dgm:t>
    </dgm:pt>
    <dgm:pt modelId="{63534AB8-95C4-479A-80AA-4EDF8FEF2AA5}">
      <dgm:prSet phldrT="[Text]" custT="1"/>
      <dgm:spPr/>
      <dgm:t>
        <a:bodyPr/>
        <a:lstStyle/>
        <a:p>
          <a:r>
            <a:rPr lang="en-US" sz="1600" dirty="0"/>
            <a:t>Standard SOW language</a:t>
          </a:r>
        </a:p>
      </dgm:t>
    </dgm:pt>
    <dgm:pt modelId="{ACB50D42-CE0E-43A1-90DF-884B4DFCB1F0}" type="parTrans" cxnId="{9E4DC0A2-0639-4A08-9706-01DA7B320246}">
      <dgm:prSet/>
      <dgm:spPr/>
      <dgm:t>
        <a:bodyPr/>
        <a:lstStyle/>
        <a:p>
          <a:endParaRPr lang="en-US"/>
        </a:p>
      </dgm:t>
    </dgm:pt>
    <dgm:pt modelId="{DC4F2D29-6E02-42F6-8465-04239AC81059}" type="sibTrans" cxnId="{9E4DC0A2-0639-4A08-9706-01DA7B320246}">
      <dgm:prSet/>
      <dgm:spPr/>
      <dgm:t>
        <a:bodyPr/>
        <a:lstStyle/>
        <a:p>
          <a:endParaRPr lang="en-US"/>
        </a:p>
      </dgm:t>
    </dgm:pt>
    <dgm:pt modelId="{C6E15C3B-7F0A-445B-A290-557BD57518B8}">
      <dgm:prSet phldrT="[Text]" custT="1"/>
      <dgm:spPr/>
      <dgm:t>
        <a:bodyPr/>
        <a:lstStyle/>
        <a:p>
          <a:r>
            <a:rPr lang="en-US" sz="1600" dirty="0"/>
            <a:t>COR Guidance</a:t>
          </a:r>
        </a:p>
      </dgm:t>
    </dgm:pt>
    <dgm:pt modelId="{0B975E0C-93A5-4165-A549-FB7066293A5E}" type="parTrans" cxnId="{4F50FCE3-9BD3-4F08-A975-81272A10624F}">
      <dgm:prSet/>
      <dgm:spPr/>
      <dgm:t>
        <a:bodyPr/>
        <a:lstStyle/>
        <a:p>
          <a:endParaRPr lang="en-US"/>
        </a:p>
      </dgm:t>
    </dgm:pt>
    <dgm:pt modelId="{48E81B22-48E8-4DA2-9F21-AE2361ED7449}" type="sibTrans" cxnId="{4F50FCE3-9BD3-4F08-A975-81272A10624F}">
      <dgm:prSet/>
      <dgm:spPr/>
      <dgm:t>
        <a:bodyPr/>
        <a:lstStyle/>
        <a:p>
          <a:endParaRPr lang="en-US"/>
        </a:p>
      </dgm:t>
    </dgm:pt>
    <dgm:pt modelId="{1E5DAE41-66C0-48E8-87BC-30C1F0336262}">
      <dgm:prSet phldrT="[Text]" custT="1"/>
      <dgm:spPr/>
      <dgm:t>
        <a:bodyPr/>
        <a:lstStyle/>
        <a:p>
          <a:r>
            <a:rPr lang="en-US" sz="1600" dirty="0" smtClean="0"/>
            <a:t>Minimize duplication &amp; maximize coverage</a:t>
          </a:r>
          <a:endParaRPr lang="en-US" sz="1600" dirty="0"/>
        </a:p>
      </dgm:t>
    </dgm:pt>
    <dgm:pt modelId="{B4299689-D514-4906-93B6-EA0436F2DD6B}" type="parTrans" cxnId="{81544038-D3B4-4166-AFE7-9CBC2A6963CE}">
      <dgm:prSet/>
      <dgm:spPr/>
      <dgm:t>
        <a:bodyPr/>
        <a:lstStyle/>
        <a:p>
          <a:endParaRPr lang="en-US"/>
        </a:p>
      </dgm:t>
    </dgm:pt>
    <dgm:pt modelId="{BDFE9DFE-7B2D-4D96-8EB9-017F9E7CB251}" type="sibTrans" cxnId="{81544038-D3B4-4166-AFE7-9CBC2A6963CE}">
      <dgm:prSet/>
      <dgm:spPr/>
      <dgm:t>
        <a:bodyPr/>
        <a:lstStyle/>
        <a:p>
          <a:endParaRPr lang="en-US"/>
        </a:p>
      </dgm:t>
    </dgm:pt>
    <dgm:pt modelId="{BFEDB798-8CAF-4BB1-8CDB-39397AD54280}">
      <dgm:prSet phldrT="[Text]" custT="1"/>
      <dgm:spPr/>
      <dgm:t>
        <a:bodyPr/>
        <a:lstStyle/>
        <a:p>
          <a:r>
            <a:rPr lang="en-US" sz="1600" dirty="0" smtClean="0"/>
            <a:t>Better </a:t>
          </a:r>
          <a:r>
            <a:rPr lang="en-US" sz="1600" dirty="0"/>
            <a:t>provide customer service</a:t>
          </a:r>
        </a:p>
      </dgm:t>
    </dgm:pt>
    <dgm:pt modelId="{E9000A12-A487-4F1C-999E-11073B9410CE}" type="sibTrans" cxnId="{B52D7E5D-FF88-4DFD-BF6E-F632A81CE90C}">
      <dgm:prSet/>
      <dgm:spPr/>
      <dgm:t>
        <a:bodyPr/>
        <a:lstStyle/>
        <a:p>
          <a:endParaRPr lang="en-US"/>
        </a:p>
      </dgm:t>
    </dgm:pt>
    <dgm:pt modelId="{5DEDFFBA-B7C6-4DA8-8E4E-DBFA2A22F059}" type="parTrans" cxnId="{B52D7E5D-FF88-4DFD-BF6E-F632A81CE90C}">
      <dgm:prSet/>
      <dgm:spPr/>
      <dgm:t>
        <a:bodyPr/>
        <a:lstStyle/>
        <a:p>
          <a:endParaRPr lang="en-US"/>
        </a:p>
      </dgm:t>
    </dgm:pt>
    <dgm:pt modelId="{E0F97987-234D-4C61-B927-9BF4A1BF5FC8}">
      <dgm:prSet custT="1"/>
      <dgm:spPr/>
      <dgm:t>
        <a:bodyPr/>
        <a:lstStyle/>
        <a:p>
          <a:r>
            <a:rPr lang="en-US" sz="1600" dirty="0" smtClean="0"/>
            <a:t>Use CBHSQ  data and </a:t>
          </a:r>
          <a:r>
            <a:rPr lang="en-US" sz="1600" dirty="0"/>
            <a:t>their evaluations and reports </a:t>
          </a:r>
          <a:r>
            <a:rPr lang="en-US" sz="1600" dirty="0" smtClean="0"/>
            <a:t> to measure impact of T/TA</a:t>
          </a:r>
          <a:endParaRPr lang="en-US" sz="1600" dirty="0"/>
        </a:p>
      </dgm:t>
    </dgm:pt>
    <dgm:pt modelId="{888C956C-9450-417A-AD04-FB0FF1F90521}" type="parTrans" cxnId="{88976807-1EF3-4D3E-BD9A-6D0DAFF9E2C8}">
      <dgm:prSet/>
      <dgm:spPr/>
      <dgm:t>
        <a:bodyPr/>
        <a:lstStyle/>
        <a:p>
          <a:endParaRPr lang="en-US"/>
        </a:p>
      </dgm:t>
    </dgm:pt>
    <dgm:pt modelId="{DD5B0981-9672-4E59-91A2-E3BF8C9B0B5B}" type="sibTrans" cxnId="{88976807-1EF3-4D3E-BD9A-6D0DAFF9E2C8}">
      <dgm:prSet/>
      <dgm:spPr/>
      <dgm:t>
        <a:bodyPr/>
        <a:lstStyle/>
        <a:p>
          <a:endParaRPr lang="en-US"/>
        </a:p>
      </dgm:t>
    </dgm:pt>
    <dgm:pt modelId="{8DAF6B23-927B-42CA-8AA6-30B2F79C3180}">
      <dgm:prSet custT="1"/>
      <dgm:spPr/>
      <dgm:t>
        <a:bodyPr/>
        <a:lstStyle/>
        <a:p>
          <a:r>
            <a:rPr lang="en-US" sz="1600" dirty="0" smtClean="0"/>
            <a:t>Establish standard/customized training curricula</a:t>
          </a:r>
          <a:endParaRPr lang="en-US" sz="1600" dirty="0"/>
        </a:p>
      </dgm:t>
    </dgm:pt>
    <dgm:pt modelId="{F75231AF-EB6C-4DD8-ACA8-95B1A702BA00}" type="parTrans" cxnId="{D7F257D7-3116-428D-9709-7E362897C037}">
      <dgm:prSet/>
      <dgm:spPr/>
      <dgm:t>
        <a:bodyPr/>
        <a:lstStyle/>
        <a:p>
          <a:endParaRPr lang="en-US"/>
        </a:p>
      </dgm:t>
    </dgm:pt>
    <dgm:pt modelId="{B3536230-E325-4769-9C2F-9EB63F75F0D6}" type="sibTrans" cxnId="{D7F257D7-3116-428D-9709-7E362897C037}">
      <dgm:prSet/>
      <dgm:spPr/>
      <dgm:t>
        <a:bodyPr/>
        <a:lstStyle/>
        <a:p>
          <a:endParaRPr lang="en-US"/>
        </a:p>
      </dgm:t>
    </dgm:pt>
    <dgm:pt modelId="{4DAD39B7-6F9C-49E6-A34E-4E0C75FBC0DA}" type="pres">
      <dgm:prSet presAssocID="{7BE58516-F2C0-4D3E-9DB3-1DA3AFE04A46}" presName="Name0" presStyleCnt="0">
        <dgm:presLayoutVars>
          <dgm:dir/>
          <dgm:animLvl val="lvl"/>
          <dgm:resizeHandles val="exact"/>
        </dgm:presLayoutVars>
      </dgm:prSet>
      <dgm:spPr/>
      <dgm:t>
        <a:bodyPr/>
        <a:lstStyle/>
        <a:p>
          <a:endParaRPr lang="en-US"/>
        </a:p>
      </dgm:t>
    </dgm:pt>
    <dgm:pt modelId="{AFFEA0F9-926A-464F-80EE-65442E793F5F}" type="pres">
      <dgm:prSet presAssocID="{2D80B97B-E365-4318-AB24-07C9B932F942}" presName="linNode" presStyleCnt="0"/>
      <dgm:spPr/>
      <dgm:t>
        <a:bodyPr/>
        <a:lstStyle/>
        <a:p>
          <a:endParaRPr lang="en-US"/>
        </a:p>
      </dgm:t>
    </dgm:pt>
    <dgm:pt modelId="{62A97CAC-861F-4C2A-9F3C-A3F069117971}" type="pres">
      <dgm:prSet presAssocID="{2D80B97B-E365-4318-AB24-07C9B932F942}" presName="parentText" presStyleLbl="node1" presStyleIdx="0" presStyleCnt="4" custScaleX="277778">
        <dgm:presLayoutVars>
          <dgm:chMax val="1"/>
          <dgm:bulletEnabled val="1"/>
        </dgm:presLayoutVars>
      </dgm:prSet>
      <dgm:spPr/>
      <dgm:t>
        <a:bodyPr/>
        <a:lstStyle/>
        <a:p>
          <a:endParaRPr lang="en-US"/>
        </a:p>
      </dgm:t>
    </dgm:pt>
    <dgm:pt modelId="{F545857C-BA90-44E7-96F6-2A382C4309E4}" type="pres">
      <dgm:prSet presAssocID="{79AB4F1D-DB69-4D64-A9FA-9BA6629F66A3}" presName="sp" presStyleCnt="0"/>
      <dgm:spPr/>
      <dgm:t>
        <a:bodyPr/>
        <a:lstStyle/>
        <a:p>
          <a:endParaRPr lang="en-US"/>
        </a:p>
      </dgm:t>
    </dgm:pt>
    <dgm:pt modelId="{DBC6699E-6780-4320-B5FE-09AC68002903}" type="pres">
      <dgm:prSet presAssocID="{713AA865-801F-4EB4-813B-3ADBA53CE58A}" presName="linNode" presStyleCnt="0"/>
      <dgm:spPr/>
      <dgm:t>
        <a:bodyPr/>
        <a:lstStyle/>
        <a:p>
          <a:endParaRPr lang="en-US"/>
        </a:p>
      </dgm:t>
    </dgm:pt>
    <dgm:pt modelId="{304AC606-BA0E-4C89-AEA1-7BE2A264529D}" type="pres">
      <dgm:prSet presAssocID="{713AA865-801F-4EB4-813B-3ADBA53CE58A}" presName="parentText" presStyleLbl="node1" presStyleIdx="1" presStyleCnt="4">
        <dgm:presLayoutVars>
          <dgm:chMax val="1"/>
          <dgm:bulletEnabled val="1"/>
        </dgm:presLayoutVars>
      </dgm:prSet>
      <dgm:spPr/>
      <dgm:t>
        <a:bodyPr/>
        <a:lstStyle/>
        <a:p>
          <a:endParaRPr lang="en-US"/>
        </a:p>
      </dgm:t>
    </dgm:pt>
    <dgm:pt modelId="{E1A85090-0D42-4512-91F4-AEF1E72FB3CB}" type="pres">
      <dgm:prSet presAssocID="{713AA865-801F-4EB4-813B-3ADBA53CE58A}" presName="descendantText" presStyleLbl="alignAccFollowNode1" presStyleIdx="0" presStyleCnt="3" custScaleY="190388" custLinFactNeighborX="543" custLinFactNeighborY="3818">
        <dgm:presLayoutVars>
          <dgm:bulletEnabled val="1"/>
        </dgm:presLayoutVars>
      </dgm:prSet>
      <dgm:spPr/>
      <dgm:t>
        <a:bodyPr/>
        <a:lstStyle/>
        <a:p>
          <a:endParaRPr lang="en-US"/>
        </a:p>
      </dgm:t>
    </dgm:pt>
    <dgm:pt modelId="{C4DBF548-8E10-4387-95E1-0CA81A567AFA}" type="pres">
      <dgm:prSet presAssocID="{B8DCC620-7479-4DE7-B1F3-AACB62C4D52E}" presName="sp" presStyleCnt="0"/>
      <dgm:spPr/>
      <dgm:t>
        <a:bodyPr/>
        <a:lstStyle/>
        <a:p>
          <a:endParaRPr lang="en-US"/>
        </a:p>
      </dgm:t>
    </dgm:pt>
    <dgm:pt modelId="{59FDB249-8507-4E7E-A939-650A61EDAF7D}" type="pres">
      <dgm:prSet presAssocID="{3261D571-6F4C-406C-9D26-6E1FE0809EEB}" presName="linNode" presStyleCnt="0"/>
      <dgm:spPr/>
      <dgm:t>
        <a:bodyPr/>
        <a:lstStyle/>
        <a:p>
          <a:endParaRPr lang="en-US"/>
        </a:p>
      </dgm:t>
    </dgm:pt>
    <dgm:pt modelId="{18A869D9-A195-4CB5-BA9B-30BBBE7A5F33}" type="pres">
      <dgm:prSet presAssocID="{3261D571-6F4C-406C-9D26-6E1FE0809EEB}" presName="parentText" presStyleLbl="node1" presStyleIdx="2" presStyleCnt="4">
        <dgm:presLayoutVars>
          <dgm:chMax val="1"/>
          <dgm:bulletEnabled val="1"/>
        </dgm:presLayoutVars>
      </dgm:prSet>
      <dgm:spPr/>
      <dgm:t>
        <a:bodyPr/>
        <a:lstStyle/>
        <a:p>
          <a:endParaRPr lang="en-US"/>
        </a:p>
      </dgm:t>
    </dgm:pt>
    <dgm:pt modelId="{19CFC899-8CCE-4B3C-B170-5A7B8B80C5F0}" type="pres">
      <dgm:prSet presAssocID="{3261D571-6F4C-406C-9D26-6E1FE0809EEB}" presName="descendantText" presStyleLbl="alignAccFollowNode1" presStyleIdx="1" presStyleCnt="3" custScaleY="101429" custLinFactNeighborY="-1016">
        <dgm:presLayoutVars>
          <dgm:bulletEnabled val="1"/>
        </dgm:presLayoutVars>
      </dgm:prSet>
      <dgm:spPr/>
      <dgm:t>
        <a:bodyPr/>
        <a:lstStyle/>
        <a:p>
          <a:endParaRPr lang="en-US"/>
        </a:p>
      </dgm:t>
    </dgm:pt>
    <dgm:pt modelId="{F4FA4F3E-8CBA-47C4-BFB0-E6A912B411AF}" type="pres">
      <dgm:prSet presAssocID="{627D0F52-3C11-457D-99EF-6CB7C1BACA51}" presName="sp" presStyleCnt="0"/>
      <dgm:spPr/>
      <dgm:t>
        <a:bodyPr/>
        <a:lstStyle/>
        <a:p>
          <a:endParaRPr lang="en-US"/>
        </a:p>
      </dgm:t>
    </dgm:pt>
    <dgm:pt modelId="{1F8D6894-16D8-4DEB-BA57-86B6162B463C}" type="pres">
      <dgm:prSet presAssocID="{8979F792-731D-4951-9405-557EC02481B6}" presName="linNode" presStyleCnt="0"/>
      <dgm:spPr/>
      <dgm:t>
        <a:bodyPr/>
        <a:lstStyle/>
        <a:p>
          <a:endParaRPr lang="en-US"/>
        </a:p>
      </dgm:t>
    </dgm:pt>
    <dgm:pt modelId="{8EBD56FF-0973-4038-8BCF-15A1F2C7D838}" type="pres">
      <dgm:prSet presAssocID="{8979F792-731D-4951-9405-557EC02481B6}" presName="parentText" presStyleLbl="node1" presStyleIdx="3" presStyleCnt="4">
        <dgm:presLayoutVars>
          <dgm:chMax val="1"/>
          <dgm:bulletEnabled val="1"/>
        </dgm:presLayoutVars>
      </dgm:prSet>
      <dgm:spPr/>
      <dgm:t>
        <a:bodyPr/>
        <a:lstStyle/>
        <a:p>
          <a:endParaRPr lang="en-US"/>
        </a:p>
      </dgm:t>
    </dgm:pt>
    <dgm:pt modelId="{BF5831B2-8A99-418B-8D05-BE28ABAB4247}" type="pres">
      <dgm:prSet presAssocID="{8979F792-731D-4951-9405-557EC02481B6}" presName="descendantText" presStyleLbl="alignAccFollowNode1" presStyleIdx="2" presStyleCnt="3" custScaleY="94900">
        <dgm:presLayoutVars>
          <dgm:bulletEnabled val="1"/>
        </dgm:presLayoutVars>
      </dgm:prSet>
      <dgm:spPr/>
      <dgm:t>
        <a:bodyPr/>
        <a:lstStyle/>
        <a:p>
          <a:endParaRPr lang="en-US"/>
        </a:p>
      </dgm:t>
    </dgm:pt>
  </dgm:ptLst>
  <dgm:cxnLst>
    <dgm:cxn modelId="{D67FD47D-1AF8-48B5-B5D5-B0B199E65B15}" type="presOf" srcId="{1E5DAE41-66C0-48E8-87BC-30C1F0336262}" destId="{E1A85090-0D42-4512-91F4-AEF1E72FB3CB}" srcOrd="0" destOrd="0" presId="urn:microsoft.com/office/officeart/2005/8/layout/vList5"/>
    <dgm:cxn modelId="{2036E5C8-5061-48F1-88D8-5A9157821AF1}" type="presOf" srcId="{713AA865-801F-4EB4-813B-3ADBA53CE58A}" destId="{304AC606-BA0E-4C89-AEA1-7BE2A264529D}" srcOrd="0" destOrd="0" presId="urn:microsoft.com/office/officeart/2005/8/layout/vList5"/>
    <dgm:cxn modelId="{88976807-1EF3-4D3E-BD9A-6D0DAFF9E2C8}" srcId="{713AA865-801F-4EB4-813B-3ADBA53CE58A}" destId="{E0F97987-234D-4C61-B927-9BF4A1BF5FC8}" srcOrd="2" destOrd="0" parTransId="{888C956C-9450-417A-AD04-FB0FF1F90521}" sibTransId="{DD5B0981-9672-4E59-91A2-E3BF8C9B0B5B}"/>
    <dgm:cxn modelId="{7A54A26C-F7E5-4EA6-8667-F9739B1BD8FA}" type="presOf" srcId="{5CD2CE0C-FFE5-46E5-85B5-5FC1AAB97676}" destId="{BF5831B2-8A99-418B-8D05-BE28ABAB4247}" srcOrd="0" destOrd="0" presId="urn:microsoft.com/office/officeart/2005/8/layout/vList5"/>
    <dgm:cxn modelId="{8B00137A-8A46-4A98-A30E-EE64DA7D2410}" type="presOf" srcId="{C6E15C3B-7F0A-445B-A290-557BD57518B8}" destId="{19CFC899-8CCE-4B3C-B170-5A7B8B80C5F0}" srcOrd="0" destOrd="2" presId="urn:microsoft.com/office/officeart/2005/8/layout/vList5"/>
    <dgm:cxn modelId="{81544038-D3B4-4166-AFE7-9CBC2A6963CE}" srcId="{713AA865-801F-4EB4-813B-3ADBA53CE58A}" destId="{1E5DAE41-66C0-48E8-87BC-30C1F0336262}" srcOrd="0" destOrd="0" parTransId="{B4299689-D514-4906-93B6-EA0436F2DD6B}" sibTransId="{BDFE9DFE-7B2D-4D96-8EB9-017F9E7CB251}"/>
    <dgm:cxn modelId="{C43D249C-F3B6-42ED-8696-C53D5EAC49CD}" srcId="{7BE58516-F2C0-4D3E-9DB3-1DA3AFE04A46}" destId="{8979F792-731D-4951-9405-557EC02481B6}" srcOrd="3" destOrd="0" parTransId="{6C2946EA-DCD8-4ECC-AD55-2C0AAEE6C016}" sibTransId="{2CDE3521-0D0F-40BC-9580-19F53915556C}"/>
    <dgm:cxn modelId="{A3AB0C89-BD37-4093-B594-F0BC9EF1F7FC}" srcId="{7BE58516-F2C0-4D3E-9DB3-1DA3AFE04A46}" destId="{713AA865-801F-4EB4-813B-3ADBA53CE58A}" srcOrd="1" destOrd="0" parTransId="{70AFB081-1968-40E5-8C83-E915AC641F76}" sibTransId="{B8DCC620-7479-4DE7-B1F3-AACB62C4D52E}"/>
    <dgm:cxn modelId="{0CDCF716-7DA7-430F-9DD4-16BE83B10D4D}" type="presOf" srcId="{53315B0F-EEC3-4E51-8DEB-93E41A6F7CB6}" destId="{19CFC899-8CCE-4B3C-B170-5A7B8B80C5F0}" srcOrd="0" destOrd="0" presId="urn:microsoft.com/office/officeart/2005/8/layout/vList5"/>
    <dgm:cxn modelId="{4BD74B9F-0EED-429F-912F-AF66D7A72818}" type="presOf" srcId="{2D80B97B-E365-4318-AB24-07C9B932F942}" destId="{62A97CAC-861F-4C2A-9F3C-A3F069117971}" srcOrd="0" destOrd="0" presId="urn:microsoft.com/office/officeart/2005/8/layout/vList5"/>
    <dgm:cxn modelId="{C43D6017-BFB2-42E5-BB8F-A5690312D6BC}" srcId="{7BE58516-F2C0-4D3E-9DB3-1DA3AFE04A46}" destId="{2D80B97B-E365-4318-AB24-07C9B932F942}" srcOrd="0" destOrd="0" parTransId="{0C960557-191A-4CDD-8FBF-56D252766CFC}" sibTransId="{79AB4F1D-DB69-4D64-A9FA-9BA6629F66A3}"/>
    <dgm:cxn modelId="{4F50FCE3-9BD3-4F08-A975-81272A10624F}" srcId="{3261D571-6F4C-406C-9D26-6E1FE0809EEB}" destId="{C6E15C3B-7F0A-445B-A290-557BD57518B8}" srcOrd="2" destOrd="0" parTransId="{0B975E0C-93A5-4165-A549-FB7066293A5E}" sibTransId="{48E81B22-48E8-4DA2-9F21-AE2361ED7449}"/>
    <dgm:cxn modelId="{0F9F6C3A-77B5-49EA-8DB1-48BACDC8D462}" type="presOf" srcId="{7BE58516-F2C0-4D3E-9DB3-1DA3AFE04A46}" destId="{4DAD39B7-6F9C-49E6-A34E-4E0C75FBC0DA}" srcOrd="0" destOrd="0" presId="urn:microsoft.com/office/officeart/2005/8/layout/vList5"/>
    <dgm:cxn modelId="{B9775470-7D2B-4E0E-ADDC-8AAC469D851A}" type="presOf" srcId="{8DAF6B23-927B-42CA-8AA6-30B2F79C3180}" destId="{E1A85090-0D42-4512-91F4-AEF1E72FB3CB}" srcOrd="0" destOrd="3" presId="urn:microsoft.com/office/officeart/2005/8/layout/vList5"/>
    <dgm:cxn modelId="{8909B20D-9311-4889-9304-84F1B3A7B558}" type="presOf" srcId="{BFEDB798-8CAF-4BB1-8CDB-39397AD54280}" destId="{E1A85090-0D42-4512-91F4-AEF1E72FB3CB}" srcOrd="0" destOrd="1" presId="urn:microsoft.com/office/officeart/2005/8/layout/vList5"/>
    <dgm:cxn modelId="{382C8FE8-6995-45C6-B6C2-1C814670291D}" type="presOf" srcId="{63534AB8-95C4-479A-80AA-4EDF8FEF2AA5}" destId="{19CFC899-8CCE-4B3C-B170-5A7B8B80C5F0}" srcOrd="0" destOrd="1" presId="urn:microsoft.com/office/officeart/2005/8/layout/vList5"/>
    <dgm:cxn modelId="{8C3D89B4-EAF9-4DCD-8E75-3EA1204C80CC}" type="presOf" srcId="{E0F97987-234D-4C61-B927-9BF4A1BF5FC8}" destId="{E1A85090-0D42-4512-91F4-AEF1E72FB3CB}" srcOrd="0" destOrd="2" presId="urn:microsoft.com/office/officeart/2005/8/layout/vList5"/>
    <dgm:cxn modelId="{D7F257D7-3116-428D-9709-7E362897C037}" srcId="{713AA865-801F-4EB4-813B-3ADBA53CE58A}" destId="{8DAF6B23-927B-42CA-8AA6-30B2F79C3180}" srcOrd="3" destOrd="0" parTransId="{F75231AF-EB6C-4DD8-ACA8-95B1A702BA00}" sibTransId="{B3536230-E325-4769-9C2F-9EB63F75F0D6}"/>
    <dgm:cxn modelId="{BA748846-E1C7-46B1-83AC-0D86E2D2A0BF}" type="presOf" srcId="{3261D571-6F4C-406C-9D26-6E1FE0809EEB}" destId="{18A869D9-A195-4CB5-BA9B-30BBBE7A5F33}" srcOrd="0" destOrd="0" presId="urn:microsoft.com/office/officeart/2005/8/layout/vList5"/>
    <dgm:cxn modelId="{16E46B12-782F-4141-8048-162E67ED8865}" srcId="{8979F792-731D-4951-9405-557EC02481B6}" destId="{5CD2CE0C-FFE5-46E5-85B5-5FC1AAB97676}" srcOrd="0" destOrd="0" parTransId="{75032B12-0E62-473D-A038-69ACEDC87FB0}" sibTransId="{BDFB63E1-7E4F-475D-B55D-7C747A834B19}"/>
    <dgm:cxn modelId="{9E4DC0A2-0639-4A08-9706-01DA7B320246}" srcId="{3261D571-6F4C-406C-9D26-6E1FE0809EEB}" destId="{63534AB8-95C4-479A-80AA-4EDF8FEF2AA5}" srcOrd="1" destOrd="0" parTransId="{ACB50D42-CE0E-43A1-90DF-884B4DFCB1F0}" sibTransId="{DC4F2D29-6E02-42F6-8465-04239AC81059}"/>
    <dgm:cxn modelId="{B52D7E5D-FF88-4DFD-BF6E-F632A81CE90C}" srcId="{713AA865-801F-4EB4-813B-3ADBA53CE58A}" destId="{BFEDB798-8CAF-4BB1-8CDB-39397AD54280}" srcOrd="1" destOrd="0" parTransId="{5DEDFFBA-B7C6-4DA8-8E4E-DBFA2A22F059}" sibTransId="{E9000A12-A487-4F1C-999E-11073B9410CE}"/>
    <dgm:cxn modelId="{40E7E2A1-F6FC-432A-A542-23D317015182}" type="presOf" srcId="{8979F792-731D-4951-9405-557EC02481B6}" destId="{8EBD56FF-0973-4038-8BCF-15A1F2C7D838}" srcOrd="0" destOrd="0" presId="urn:microsoft.com/office/officeart/2005/8/layout/vList5"/>
    <dgm:cxn modelId="{05EFCDDF-53F3-42C2-8231-F331C17EAEEF}" srcId="{3261D571-6F4C-406C-9D26-6E1FE0809EEB}" destId="{53315B0F-EEC3-4E51-8DEB-93E41A6F7CB6}" srcOrd="0" destOrd="0" parTransId="{CEF5750A-A1E6-4960-B6E8-493D40CFBB40}" sibTransId="{30C1136B-77FC-48E4-A5DA-24DAC41FCDC2}"/>
    <dgm:cxn modelId="{69E174D6-DA0D-40F4-88AC-FF915B421A51}" srcId="{7BE58516-F2C0-4D3E-9DB3-1DA3AFE04A46}" destId="{3261D571-6F4C-406C-9D26-6E1FE0809EEB}" srcOrd="2" destOrd="0" parTransId="{8F03E33F-64DF-4CFB-88DD-CFD8942175FC}" sibTransId="{627D0F52-3C11-457D-99EF-6CB7C1BACA51}"/>
    <dgm:cxn modelId="{87F0CB10-FD6E-4499-BC5F-C43FB2DD5140}" type="presParOf" srcId="{4DAD39B7-6F9C-49E6-A34E-4E0C75FBC0DA}" destId="{AFFEA0F9-926A-464F-80EE-65442E793F5F}" srcOrd="0" destOrd="0" presId="urn:microsoft.com/office/officeart/2005/8/layout/vList5"/>
    <dgm:cxn modelId="{798D4A44-6953-4BB8-B942-1B4F681F88EA}" type="presParOf" srcId="{AFFEA0F9-926A-464F-80EE-65442E793F5F}" destId="{62A97CAC-861F-4C2A-9F3C-A3F069117971}" srcOrd="0" destOrd="0" presId="urn:microsoft.com/office/officeart/2005/8/layout/vList5"/>
    <dgm:cxn modelId="{CEA44034-D64A-4B2E-81B6-FBA04047F88C}" type="presParOf" srcId="{4DAD39B7-6F9C-49E6-A34E-4E0C75FBC0DA}" destId="{F545857C-BA90-44E7-96F6-2A382C4309E4}" srcOrd="1" destOrd="0" presId="urn:microsoft.com/office/officeart/2005/8/layout/vList5"/>
    <dgm:cxn modelId="{E2B2445A-CC90-40F8-A9F1-2178790D600B}" type="presParOf" srcId="{4DAD39B7-6F9C-49E6-A34E-4E0C75FBC0DA}" destId="{DBC6699E-6780-4320-B5FE-09AC68002903}" srcOrd="2" destOrd="0" presId="urn:microsoft.com/office/officeart/2005/8/layout/vList5"/>
    <dgm:cxn modelId="{03F40CAF-83CB-41F8-9BA4-3185DCA65F52}" type="presParOf" srcId="{DBC6699E-6780-4320-B5FE-09AC68002903}" destId="{304AC606-BA0E-4C89-AEA1-7BE2A264529D}" srcOrd="0" destOrd="0" presId="urn:microsoft.com/office/officeart/2005/8/layout/vList5"/>
    <dgm:cxn modelId="{6BF1048C-51A3-488F-B714-200DF20B2E88}" type="presParOf" srcId="{DBC6699E-6780-4320-B5FE-09AC68002903}" destId="{E1A85090-0D42-4512-91F4-AEF1E72FB3CB}" srcOrd="1" destOrd="0" presId="urn:microsoft.com/office/officeart/2005/8/layout/vList5"/>
    <dgm:cxn modelId="{D4CC81AE-DDE8-41A2-9FD6-6FE22F9B614F}" type="presParOf" srcId="{4DAD39B7-6F9C-49E6-A34E-4E0C75FBC0DA}" destId="{C4DBF548-8E10-4387-95E1-0CA81A567AFA}" srcOrd="3" destOrd="0" presId="urn:microsoft.com/office/officeart/2005/8/layout/vList5"/>
    <dgm:cxn modelId="{4C1FE5F6-E4CB-41B7-891F-D239CD9F1E1E}" type="presParOf" srcId="{4DAD39B7-6F9C-49E6-A34E-4E0C75FBC0DA}" destId="{59FDB249-8507-4E7E-A939-650A61EDAF7D}" srcOrd="4" destOrd="0" presId="urn:microsoft.com/office/officeart/2005/8/layout/vList5"/>
    <dgm:cxn modelId="{ED3E3A95-BDA3-48F7-A730-7E508658C21D}" type="presParOf" srcId="{59FDB249-8507-4E7E-A939-650A61EDAF7D}" destId="{18A869D9-A195-4CB5-BA9B-30BBBE7A5F33}" srcOrd="0" destOrd="0" presId="urn:microsoft.com/office/officeart/2005/8/layout/vList5"/>
    <dgm:cxn modelId="{3C6DE963-E811-455D-9D1F-31BE06F2BE14}" type="presParOf" srcId="{59FDB249-8507-4E7E-A939-650A61EDAF7D}" destId="{19CFC899-8CCE-4B3C-B170-5A7B8B80C5F0}" srcOrd="1" destOrd="0" presId="urn:microsoft.com/office/officeart/2005/8/layout/vList5"/>
    <dgm:cxn modelId="{57BAAC22-D09D-4FCB-8D81-2B23D0685257}" type="presParOf" srcId="{4DAD39B7-6F9C-49E6-A34E-4E0C75FBC0DA}" destId="{F4FA4F3E-8CBA-47C4-BFB0-E6A912B411AF}" srcOrd="5" destOrd="0" presId="urn:microsoft.com/office/officeart/2005/8/layout/vList5"/>
    <dgm:cxn modelId="{60DA2B6C-50B9-41C3-A385-EDD53359226C}" type="presParOf" srcId="{4DAD39B7-6F9C-49E6-A34E-4E0C75FBC0DA}" destId="{1F8D6894-16D8-4DEB-BA57-86B6162B463C}" srcOrd="6" destOrd="0" presId="urn:microsoft.com/office/officeart/2005/8/layout/vList5"/>
    <dgm:cxn modelId="{2622D778-F266-4D4A-829D-C34469F25D0D}" type="presParOf" srcId="{1F8D6894-16D8-4DEB-BA57-86B6162B463C}" destId="{8EBD56FF-0973-4038-8BCF-15A1F2C7D838}" srcOrd="0" destOrd="0" presId="urn:microsoft.com/office/officeart/2005/8/layout/vList5"/>
    <dgm:cxn modelId="{313426E1-C5FB-46E6-91D2-EF469CE3F142}" type="presParOf" srcId="{1F8D6894-16D8-4DEB-BA57-86B6162B463C}" destId="{BF5831B2-8A99-418B-8D05-BE28ABAB424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97CAC-861F-4C2A-9F3C-A3F069117971}">
      <dsp:nvSpPr>
        <dsp:cNvPr id="0" name=""/>
        <dsp:cNvSpPr/>
      </dsp:nvSpPr>
      <dsp:spPr>
        <a:xfrm>
          <a:off x="218" y="1296"/>
          <a:ext cx="8602198" cy="1557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Integrate &amp; “Hard-wire” an understanding of trauma and strategies for implementing a trauma-informed approach across SAMHSA, interested federal agencies, and other public service sectors.</a:t>
          </a:r>
          <a:endParaRPr lang="en-US" sz="1700" kern="1200" dirty="0"/>
        </a:p>
      </dsp:txBody>
      <dsp:txXfrm>
        <a:off x="76247" y="77325"/>
        <a:ext cx="8450140" cy="1405402"/>
      </dsp:txXfrm>
    </dsp:sp>
    <dsp:sp modelId="{E1A85090-0D42-4512-91F4-AEF1E72FB3CB}">
      <dsp:nvSpPr>
        <dsp:cNvPr id="0" name=""/>
        <dsp:cNvSpPr/>
      </dsp:nvSpPr>
      <dsp:spPr>
        <a:xfrm rot="5400000">
          <a:off x="4005873" y="-1091857"/>
          <a:ext cx="1784132" cy="74002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Reduce the impact of trauma on </a:t>
          </a:r>
          <a:r>
            <a:rPr lang="en-US" sz="1600" kern="1200" dirty="0" smtClean="0"/>
            <a:t>individuals, families and communities </a:t>
          </a:r>
          <a:endParaRPr lang="en-US" sz="1600" kern="1200" dirty="0"/>
        </a:p>
        <a:p>
          <a:pPr marL="171450" lvl="1" indent="-171450" algn="l" defTabSz="711200">
            <a:lnSpc>
              <a:spcPct val="90000"/>
            </a:lnSpc>
            <a:spcBef>
              <a:spcPct val="0"/>
            </a:spcBef>
            <a:spcAft>
              <a:spcPct val="15000"/>
            </a:spcAft>
            <a:buChar char="••"/>
          </a:pPr>
          <a:r>
            <a:rPr lang="en-US" sz="1600" kern="1200" dirty="0" smtClean="0"/>
            <a:t>Develop/implement trauma-informed approach across systems and workplaces; for users and providers of services</a:t>
          </a:r>
          <a:endParaRPr lang="en-US" sz="1600" kern="1200" dirty="0"/>
        </a:p>
        <a:p>
          <a:pPr marL="171450" lvl="1" indent="-171450" algn="l" defTabSz="711200">
            <a:lnSpc>
              <a:spcPct val="90000"/>
            </a:lnSpc>
            <a:spcBef>
              <a:spcPct val="0"/>
            </a:spcBef>
            <a:spcAft>
              <a:spcPct val="15000"/>
            </a:spcAft>
            <a:buChar char="••"/>
          </a:pPr>
          <a:r>
            <a:rPr lang="en-US" sz="1600" kern="1200" dirty="0" smtClean="0"/>
            <a:t>Make </a:t>
          </a:r>
          <a:r>
            <a:rPr lang="en-US" sz="1600" kern="1200" dirty="0"/>
            <a:t>trauma-informed screening </a:t>
          </a:r>
          <a:r>
            <a:rPr lang="en-US" sz="1600" kern="1200" dirty="0" smtClean="0"/>
            <a:t>, early intervention and treatment common </a:t>
          </a:r>
          <a:r>
            <a:rPr lang="en-US" sz="1600" kern="1200" dirty="0"/>
            <a:t>practice</a:t>
          </a:r>
        </a:p>
        <a:p>
          <a:pPr marL="171450" lvl="1" indent="-171450" algn="l" defTabSz="711200">
            <a:lnSpc>
              <a:spcPct val="90000"/>
            </a:lnSpc>
            <a:spcBef>
              <a:spcPct val="0"/>
            </a:spcBef>
            <a:spcAft>
              <a:spcPct val="15000"/>
            </a:spcAft>
            <a:buChar char="••"/>
          </a:pPr>
          <a:r>
            <a:rPr lang="en-US" sz="1600" kern="1200" dirty="0" smtClean="0"/>
            <a:t>Promote </a:t>
          </a:r>
          <a:r>
            <a:rPr lang="en-US" sz="1600" kern="1200" dirty="0"/>
            <a:t>recovery, well-being, and </a:t>
          </a:r>
          <a:r>
            <a:rPr lang="en-US" sz="1600" kern="1200" dirty="0" smtClean="0"/>
            <a:t>resilience </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rot="-5400000">
        <a:off x="1197829" y="1803281"/>
        <a:ext cx="7313126" cy="1609944"/>
      </dsp:txXfrm>
    </dsp:sp>
    <dsp:sp modelId="{304AC606-BA0E-4C89-AEA1-7BE2A264529D}">
      <dsp:nvSpPr>
        <dsp:cNvPr id="0" name=""/>
        <dsp:cNvSpPr/>
      </dsp:nvSpPr>
      <dsp:spPr>
        <a:xfrm>
          <a:off x="218" y="1888937"/>
          <a:ext cx="1209941" cy="13194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Key </a:t>
          </a:r>
          <a:r>
            <a:rPr lang="en-US" sz="1700" kern="1200" dirty="0" smtClean="0"/>
            <a:t>Objectives</a:t>
          </a:r>
          <a:endParaRPr lang="en-US" sz="1700" kern="1200" dirty="0"/>
        </a:p>
      </dsp:txBody>
      <dsp:txXfrm>
        <a:off x="59282" y="1948001"/>
        <a:ext cx="1091813" cy="1201333"/>
      </dsp:txXfrm>
    </dsp:sp>
    <dsp:sp modelId="{6EFA2482-21B8-4D20-A5C0-00833D1BCBD5}">
      <dsp:nvSpPr>
        <dsp:cNvPr id="0" name=""/>
        <dsp:cNvSpPr/>
      </dsp:nvSpPr>
      <dsp:spPr>
        <a:xfrm rot="5400000">
          <a:off x="4838536" y="1565949"/>
          <a:ext cx="1565523" cy="551078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Trauma Concept Paper	</a:t>
          </a:r>
        </a:p>
        <a:p>
          <a:pPr marL="171450" lvl="1" indent="-171450" algn="l" defTabSz="800100">
            <a:lnSpc>
              <a:spcPct val="90000"/>
            </a:lnSpc>
            <a:spcBef>
              <a:spcPct val="0"/>
            </a:spcBef>
            <a:spcAft>
              <a:spcPct val="15000"/>
            </a:spcAft>
            <a:buChar char="••"/>
          </a:pPr>
          <a:r>
            <a:rPr lang="en-US" sz="1800" kern="1200" dirty="0" smtClean="0"/>
            <a:t>Measurement Strategy </a:t>
          </a:r>
          <a:endParaRPr lang="en-US" sz="1800" kern="1200" dirty="0"/>
        </a:p>
        <a:p>
          <a:pPr marL="171450" lvl="1" indent="-171450" algn="l" defTabSz="800100">
            <a:lnSpc>
              <a:spcPct val="90000"/>
            </a:lnSpc>
            <a:spcBef>
              <a:spcPct val="0"/>
            </a:spcBef>
            <a:spcAft>
              <a:spcPct val="15000"/>
            </a:spcAft>
            <a:buChar char="••"/>
          </a:pPr>
          <a:r>
            <a:rPr lang="en-US" sz="1800" kern="1200" dirty="0" smtClean="0"/>
            <a:t>Funding &amp; RFA </a:t>
          </a:r>
          <a:r>
            <a:rPr lang="en-US" sz="1800" kern="1200" dirty="0"/>
            <a:t>Language</a:t>
          </a:r>
        </a:p>
        <a:p>
          <a:pPr marL="171450" lvl="1" indent="-171450" algn="l" defTabSz="800100">
            <a:lnSpc>
              <a:spcPct val="90000"/>
            </a:lnSpc>
            <a:spcBef>
              <a:spcPct val="0"/>
            </a:spcBef>
            <a:spcAft>
              <a:spcPct val="15000"/>
            </a:spcAft>
            <a:buChar char="••"/>
          </a:pPr>
          <a:r>
            <a:rPr lang="en-US" sz="1800" kern="1200" dirty="0" smtClean="0"/>
            <a:t>Training and Technical Assistance</a:t>
          </a:r>
          <a:endParaRPr lang="en-US" sz="1800" kern="1200" dirty="0"/>
        </a:p>
        <a:p>
          <a:pPr marL="171450" lvl="1" indent="-171450" algn="l" defTabSz="800100">
            <a:lnSpc>
              <a:spcPct val="90000"/>
            </a:lnSpc>
            <a:spcBef>
              <a:spcPct val="0"/>
            </a:spcBef>
            <a:spcAft>
              <a:spcPct val="15000"/>
            </a:spcAft>
            <a:buChar char="••"/>
          </a:pPr>
          <a:r>
            <a:rPr lang="en-US" sz="1800" kern="1200" dirty="0" smtClean="0"/>
            <a:t>Partnerships  </a:t>
          </a:r>
          <a:endParaRPr lang="en-US" sz="1800" kern="1200" dirty="0"/>
        </a:p>
      </dsp:txBody>
      <dsp:txXfrm rot="-5400000">
        <a:off x="2865906" y="3615003"/>
        <a:ext cx="5434361" cy="1412677"/>
      </dsp:txXfrm>
    </dsp:sp>
    <dsp:sp modelId="{008954DD-9FDF-4E3F-9C44-FF27A029867F}">
      <dsp:nvSpPr>
        <dsp:cNvPr id="0" name=""/>
        <dsp:cNvSpPr/>
      </dsp:nvSpPr>
      <dsp:spPr>
        <a:xfrm>
          <a:off x="218" y="3575927"/>
          <a:ext cx="2865686" cy="14908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Activities</a:t>
          </a:r>
        </a:p>
      </dsp:txBody>
      <dsp:txXfrm>
        <a:off x="72994" y="3648703"/>
        <a:ext cx="2720134" cy="1345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B832-3382-4D66-9476-7F7DB3FBC513}">
      <dsp:nvSpPr>
        <dsp:cNvPr id="0" name=""/>
        <dsp:cNvSpPr/>
      </dsp:nvSpPr>
      <dsp:spPr>
        <a:xfrm rot="5400000">
          <a:off x="5204350" y="-2141713"/>
          <a:ext cx="783554"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b="1" i="0" kern="1200" dirty="0" smtClean="0"/>
            <a:t>Realizes widespread impact of trauma and understands potential paths for recovery</a:t>
          </a:r>
          <a:endParaRPr lang="en-US" sz="1600" i="0" kern="1200" dirty="0"/>
        </a:p>
      </dsp:txBody>
      <dsp:txXfrm rot="-5400000">
        <a:off x="2962655" y="138232"/>
        <a:ext cx="5228694" cy="707054"/>
      </dsp:txXfrm>
    </dsp:sp>
    <dsp:sp modelId="{900FF342-4773-4999-9D53-74AFFD5F2F1B}">
      <dsp:nvSpPr>
        <dsp:cNvPr id="0" name=""/>
        <dsp:cNvSpPr/>
      </dsp:nvSpPr>
      <dsp:spPr>
        <a:xfrm>
          <a:off x="0" y="2036"/>
          <a:ext cx="2962656" cy="9794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1" kern="1200" dirty="0" smtClean="0"/>
            <a:t>Realizes</a:t>
          </a:r>
          <a:endParaRPr lang="en-US" sz="3400" kern="1200" dirty="0"/>
        </a:p>
      </dsp:txBody>
      <dsp:txXfrm>
        <a:off x="47812" y="49848"/>
        <a:ext cx="2867032" cy="883819"/>
      </dsp:txXfrm>
    </dsp:sp>
    <dsp:sp modelId="{6F2D7F45-CDB5-46DC-B267-320209280357}">
      <dsp:nvSpPr>
        <dsp:cNvPr id="0" name=""/>
        <dsp:cNvSpPr/>
      </dsp:nvSpPr>
      <dsp:spPr>
        <a:xfrm rot="5400000">
          <a:off x="5204350" y="-1113298"/>
          <a:ext cx="783554" cy="5266944"/>
        </a:xfrm>
        <a:prstGeom prst="round2SameRect">
          <a:avLst/>
        </a:prstGeom>
        <a:solidFill>
          <a:schemeClr val="accent2">
            <a:tint val="40000"/>
            <a:alpha val="90000"/>
            <a:hueOff val="-4800000"/>
            <a:satOff val="-13642"/>
            <a:lumOff val="-1856"/>
            <a:alphaOff val="0"/>
          </a:schemeClr>
        </a:solidFill>
        <a:ln w="9525" cap="flat" cmpd="sng" algn="ctr">
          <a:solidFill>
            <a:schemeClr val="accent2">
              <a:tint val="40000"/>
              <a:alpha val="90000"/>
              <a:hueOff val="-4800000"/>
              <a:satOff val="-13642"/>
              <a:lumOff val="-18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b="1" i="0" kern="1200" dirty="0" smtClean="0"/>
            <a:t>Recognizes signs and symptoms of trauma in clients, families, staff, and others involved with the system </a:t>
          </a:r>
          <a:endParaRPr lang="en-US" sz="1600" i="0" kern="1200" dirty="0"/>
        </a:p>
      </dsp:txBody>
      <dsp:txXfrm rot="-5400000">
        <a:off x="2962655" y="1166647"/>
        <a:ext cx="5228694" cy="707054"/>
      </dsp:txXfrm>
    </dsp:sp>
    <dsp:sp modelId="{96DE3870-53EA-4222-B8F3-DA7B8AF9AE47}">
      <dsp:nvSpPr>
        <dsp:cNvPr id="0" name=""/>
        <dsp:cNvSpPr/>
      </dsp:nvSpPr>
      <dsp:spPr>
        <a:xfrm>
          <a:off x="0" y="1030451"/>
          <a:ext cx="2962656" cy="979443"/>
        </a:xfrm>
        <a:prstGeom prst="roundRect">
          <a:avLst/>
        </a:prstGeom>
        <a:gradFill rotWithShape="0">
          <a:gsLst>
            <a:gs pos="0">
              <a:schemeClr val="accent2">
                <a:hueOff val="-4800000"/>
                <a:satOff val="-16751"/>
                <a:lumOff val="-7909"/>
                <a:alphaOff val="0"/>
                <a:shade val="51000"/>
                <a:satMod val="130000"/>
              </a:schemeClr>
            </a:gs>
            <a:gs pos="80000">
              <a:schemeClr val="accent2">
                <a:hueOff val="-4800000"/>
                <a:satOff val="-16751"/>
                <a:lumOff val="-7909"/>
                <a:alphaOff val="0"/>
                <a:shade val="93000"/>
                <a:satMod val="130000"/>
              </a:schemeClr>
            </a:gs>
            <a:gs pos="100000">
              <a:schemeClr val="accent2">
                <a:hueOff val="-4800000"/>
                <a:satOff val="-16751"/>
                <a:lumOff val="-79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1" kern="1200" dirty="0" smtClean="0"/>
            <a:t>Recognizes</a:t>
          </a:r>
          <a:endParaRPr lang="en-US" sz="3400" kern="1200" dirty="0"/>
        </a:p>
      </dsp:txBody>
      <dsp:txXfrm>
        <a:off x="47812" y="1078263"/>
        <a:ext cx="2867032" cy="883819"/>
      </dsp:txXfrm>
    </dsp:sp>
    <dsp:sp modelId="{6F416832-50E8-47A1-8BAB-665BD48B8E77}">
      <dsp:nvSpPr>
        <dsp:cNvPr id="0" name=""/>
        <dsp:cNvSpPr/>
      </dsp:nvSpPr>
      <dsp:spPr>
        <a:xfrm rot="5400000">
          <a:off x="5204350" y="-84882"/>
          <a:ext cx="783554" cy="5266944"/>
        </a:xfrm>
        <a:prstGeom prst="round2SameRect">
          <a:avLst/>
        </a:prstGeom>
        <a:solidFill>
          <a:schemeClr val="accent2">
            <a:tint val="40000"/>
            <a:alpha val="90000"/>
            <a:hueOff val="-9600000"/>
            <a:satOff val="-27283"/>
            <a:lumOff val="-3712"/>
            <a:alphaOff val="0"/>
          </a:schemeClr>
        </a:solidFill>
        <a:ln w="9525" cap="flat" cmpd="sng" algn="ctr">
          <a:solidFill>
            <a:schemeClr val="accent2">
              <a:tint val="40000"/>
              <a:alpha val="90000"/>
              <a:hueOff val="-9600000"/>
              <a:satOff val="-27283"/>
              <a:lumOff val="-371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b="1" i="0" kern="1200" dirty="0" smtClean="0"/>
            <a:t>Responds by fully integrating knowledge about trauma into policies, procedures, and practices</a:t>
          </a:r>
          <a:endParaRPr lang="en-US" sz="1600" i="0" kern="1200" dirty="0"/>
        </a:p>
      </dsp:txBody>
      <dsp:txXfrm rot="-5400000">
        <a:off x="2962655" y="2195063"/>
        <a:ext cx="5228694" cy="707054"/>
      </dsp:txXfrm>
    </dsp:sp>
    <dsp:sp modelId="{C1B73B99-D92C-447E-870C-075754EDABA9}">
      <dsp:nvSpPr>
        <dsp:cNvPr id="0" name=""/>
        <dsp:cNvSpPr/>
      </dsp:nvSpPr>
      <dsp:spPr>
        <a:xfrm>
          <a:off x="0" y="2058867"/>
          <a:ext cx="2962656" cy="979443"/>
        </a:xfrm>
        <a:prstGeom prst="roundRect">
          <a:avLst/>
        </a:prstGeom>
        <a:gradFill rotWithShape="0">
          <a:gsLst>
            <a:gs pos="0">
              <a:schemeClr val="accent2">
                <a:hueOff val="-9600000"/>
                <a:satOff val="-33503"/>
                <a:lumOff val="-15817"/>
                <a:alphaOff val="0"/>
                <a:shade val="51000"/>
                <a:satMod val="130000"/>
              </a:schemeClr>
            </a:gs>
            <a:gs pos="80000">
              <a:schemeClr val="accent2">
                <a:hueOff val="-9600000"/>
                <a:satOff val="-33503"/>
                <a:lumOff val="-15817"/>
                <a:alphaOff val="0"/>
                <a:shade val="93000"/>
                <a:satMod val="130000"/>
              </a:schemeClr>
            </a:gs>
            <a:gs pos="100000">
              <a:schemeClr val="accent2">
                <a:hueOff val="-9600000"/>
                <a:satOff val="-33503"/>
                <a:lumOff val="-158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1" kern="1200" dirty="0" smtClean="0"/>
            <a:t>Responds</a:t>
          </a:r>
          <a:endParaRPr lang="en-US" sz="3400" kern="1200" dirty="0"/>
        </a:p>
      </dsp:txBody>
      <dsp:txXfrm>
        <a:off x="47812" y="2106679"/>
        <a:ext cx="2867032" cy="883819"/>
      </dsp:txXfrm>
    </dsp:sp>
    <dsp:sp modelId="{0801571D-C261-4C8D-A310-CAB581518CEB}">
      <dsp:nvSpPr>
        <dsp:cNvPr id="0" name=""/>
        <dsp:cNvSpPr/>
      </dsp:nvSpPr>
      <dsp:spPr>
        <a:xfrm rot="5400000">
          <a:off x="5204350" y="943532"/>
          <a:ext cx="783554" cy="5266944"/>
        </a:xfrm>
        <a:prstGeom prst="round2SameRect">
          <a:avLst/>
        </a:prstGeom>
        <a:solidFill>
          <a:schemeClr val="accent2">
            <a:tint val="40000"/>
            <a:alpha val="90000"/>
            <a:hueOff val="-14400000"/>
            <a:satOff val="-40925"/>
            <a:lumOff val="-5568"/>
            <a:alphaOff val="0"/>
          </a:schemeClr>
        </a:solidFill>
        <a:ln w="9525" cap="flat" cmpd="sng" algn="ctr">
          <a:solidFill>
            <a:schemeClr val="accent2">
              <a:tint val="40000"/>
              <a:alpha val="90000"/>
              <a:hueOff val="-14400000"/>
              <a:satOff val="-40925"/>
              <a:lumOff val="-556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b="1" i="0" kern="1200" dirty="0" smtClean="0"/>
            <a:t>Seeks to actively resist re-traumatization.</a:t>
          </a:r>
          <a:endParaRPr lang="en-US" sz="1600" i="0" kern="1200" dirty="0"/>
        </a:p>
      </dsp:txBody>
      <dsp:txXfrm rot="-5400000">
        <a:off x="2962655" y="3223477"/>
        <a:ext cx="5228694" cy="707054"/>
      </dsp:txXfrm>
    </dsp:sp>
    <dsp:sp modelId="{E6CF7844-CD4D-45ED-A45B-C3B6A7B45E34}">
      <dsp:nvSpPr>
        <dsp:cNvPr id="0" name=""/>
        <dsp:cNvSpPr/>
      </dsp:nvSpPr>
      <dsp:spPr>
        <a:xfrm>
          <a:off x="0" y="3087283"/>
          <a:ext cx="2962656" cy="979443"/>
        </a:xfrm>
        <a:prstGeom prst="roundRect">
          <a:avLst/>
        </a:prstGeom>
        <a:gradFill rotWithShape="0">
          <a:gsLst>
            <a:gs pos="0">
              <a:schemeClr val="accent2">
                <a:hueOff val="-14400000"/>
                <a:satOff val="-50254"/>
                <a:lumOff val="-23726"/>
                <a:alphaOff val="0"/>
                <a:shade val="51000"/>
                <a:satMod val="130000"/>
              </a:schemeClr>
            </a:gs>
            <a:gs pos="80000">
              <a:schemeClr val="accent2">
                <a:hueOff val="-14400000"/>
                <a:satOff val="-50254"/>
                <a:lumOff val="-23726"/>
                <a:alphaOff val="0"/>
                <a:shade val="93000"/>
                <a:satMod val="130000"/>
              </a:schemeClr>
            </a:gs>
            <a:gs pos="100000">
              <a:schemeClr val="accent2">
                <a:hueOff val="-14400000"/>
                <a:satOff val="-50254"/>
                <a:lumOff val="-2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1" kern="1200" dirty="0" smtClean="0"/>
            <a:t>Resists</a:t>
          </a:r>
          <a:endParaRPr lang="en-US" sz="3400" kern="1200" dirty="0"/>
        </a:p>
      </dsp:txBody>
      <dsp:txXfrm>
        <a:off x="47812" y="3135095"/>
        <a:ext cx="2867032" cy="883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97CAC-861F-4C2A-9F3C-A3F069117971}">
      <dsp:nvSpPr>
        <dsp:cNvPr id="0" name=""/>
        <dsp:cNvSpPr/>
      </dsp:nvSpPr>
      <dsp:spPr>
        <a:xfrm>
          <a:off x="0" y="1440"/>
          <a:ext cx="8754449" cy="10939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t>Develop SAMHSA’s framework for community and historical trauma and a trauma-informed approach for communities</a:t>
          </a:r>
          <a:endParaRPr lang="en-US" sz="2600" kern="1200" dirty="0"/>
        </a:p>
      </dsp:txBody>
      <dsp:txXfrm>
        <a:off x="53405" y="54845"/>
        <a:ext cx="8647639" cy="987188"/>
      </dsp:txXfrm>
    </dsp:sp>
    <dsp:sp modelId="{E1A85090-0D42-4512-91F4-AEF1E72FB3CB}">
      <dsp:nvSpPr>
        <dsp:cNvPr id="0" name=""/>
        <dsp:cNvSpPr/>
      </dsp:nvSpPr>
      <dsp:spPr>
        <a:xfrm rot="5400000">
          <a:off x="5185327" y="-883588"/>
          <a:ext cx="1535387" cy="560284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What is a resilient, trauma-informed community?</a:t>
          </a:r>
          <a:endParaRPr lang="en-US" sz="1400" kern="1200" dirty="0"/>
        </a:p>
        <a:p>
          <a:pPr marL="114300" lvl="1" indent="-114300" algn="l" defTabSz="622300">
            <a:lnSpc>
              <a:spcPct val="90000"/>
            </a:lnSpc>
            <a:spcBef>
              <a:spcPct val="0"/>
            </a:spcBef>
            <a:spcAft>
              <a:spcPct val="15000"/>
            </a:spcAft>
            <a:buChar char="••"/>
          </a:pPr>
          <a:r>
            <a:rPr lang="en-US" sz="1400" kern="1200" dirty="0" smtClean="0"/>
            <a:t>How </a:t>
          </a:r>
          <a:r>
            <a:rPr lang="en-US" sz="1400" kern="1200" dirty="0" smtClean="0"/>
            <a:t>to learn </a:t>
          </a:r>
          <a:r>
            <a:rPr lang="en-US" sz="1400" kern="1200" dirty="0" smtClean="0"/>
            <a:t>from communities regarding implementing a public </a:t>
          </a:r>
          <a:r>
            <a:rPr lang="en-US" sz="1400" kern="1200" dirty="0"/>
            <a:t>health approach to community trauma</a:t>
          </a:r>
        </a:p>
        <a:p>
          <a:pPr marL="114300" lvl="1" indent="-114300" algn="l" defTabSz="622300">
            <a:lnSpc>
              <a:spcPct val="90000"/>
            </a:lnSpc>
            <a:spcBef>
              <a:spcPct val="0"/>
            </a:spcBef>
            <a:spcAft>
              <a:spcPct val="15000"/>
            </a:spcAft>
            <a:buChar char="••"/>
          </a:pPr>
          <a:r>
            <a:rPr lang="en-US" sz="1400" kern="1200" dirty="0" smtClean="0"/>
            <a:t>How best to address historical trauma? </a:t>
          </a:r>
          <a:endParaRPr lang="en-US" sz="1400" kern="1200" dirty="0"/>
        </a:p>
      </dsp:txBody>
      <dsp:txXfrm rot="-5400000">
        <a:off x="3151600" y="1225090"/>
        <a:ext cx="5527892" cy="1385485"/>
      </dsp:txXfrm>
    </dsp:sp>
    <dsp:sp modelId="{304AC606-BA0E-4C89-AEA1-7BE2A264529D}">
      <dsp:nvSpPr>
        <dsp:cNvPr id="0" name=""/>
        <dsp:cNvSpPr/>
      </dsp:nvSpPr>
      <dsp:spPr>
        <a:xfrm>
          <a:off x="0" y="1370833"/>
          <a:ext cx="3151599" cy="10939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t>Key </a:t>
          </a:r>
          <a:r>
            <a:rPr lang="en-US" sz="2600" kern="1200" dirty="0" smtClean="0"/>
            <a:t>Questions</a:t>
          </a:r>
          <a:endParaRPr lang="en-US" sz="2600" kern="1200" dirty="0"/>
        </a:p>
      </dsp:txBody>
      <dsp:txXfrm>
        <a:off x="53405" y="1424238"/>
        <a:ext cx="3044789" cy="987188"/>
      </dsp:txXfrm>
    </dsp:sp>
    <dsp:sp modelId="{6EFA2482-21B8-4D20-A5C0-00833D1BCBD5}">
      <dsp:nvSpPr>
        <dsp:cNvPr id="0" name=""/>
        <dsp:cNvSpPr/>
      </dsp:nvSpPr>
      <dsp:spPr>
        <a:xfrm rot="5400000">
          <a:off x="5383603" y="508222"/>
          <a:ext cx="1138834" cy="560284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Building Resilient and Trauma-Informed </a:t>
          </a:r>
          <a:r>
            <a:rPr lang="en-US" sz="1400" kern="1200" dirty="0"/>
            <a:t>Communities Meeting</a:t>
          </a:r>
        </a:p>
        <a:p>
          <a:pPr marL="114300" lvl="1" indent="-114300" algn="l" defTabSz="622300">
            <a:lnSpc>
              <a:spcPct val="90000"/>
            </a:lnSpc>
            <a:spcBef>
              <a:spcPct val="0"/>
            </a:spcBef>
            <a:spcAft>
              <a:spcPct val="15000"/>
            </a:spcAft>
            <a:buChar char="••"/>
          </a:pPr>
          <a:r>
            <a:rPr lang="en-US" sz="1400" kern="1200" dirty="0"/>
            <a:t>Community partnerships/action network</a:t>
          </a:r>
        </a:p>
        <a:p>
          <a:pPr marL="114300" lvl="1" indent="-114300" algn="l" defTabSz="622300">
            <a:lnSpc>
              <a:spcPct val="90000"/>
            </a:lnSpc>
            <a:spcBef>
              <a:spcPct val="0"/>
            </a:spcBef>
            <a:spcAft>
              <a:spcPct val="15000"/>
            </a:spcAft>
            <a:buChar char="••"/>
          </a:pPr>
          <a:r>
            <a:rPr lang="en-US" sz="1400" kern="1200" dirty="0"/>
            <a:t>Snapshots/ TA products </a:t>
          </a:r>
        </a:p>
        <a:p>
          <a:pPr marL="114300" lvl="1" indent="-114300" algn="l" defTabSz="622300">
            <a:lnSpc>
              <a:spcPct val="90000"/>
            </a:lnSpc>
            <a:spcBef>
              <a:spcPct val="0"/>
            </a:spcBef>
            <a:spcAft>
              <a:spcPct val="15000"/>
            </a:spcAft>
            <a:buChar char="••"/>
          </a:pPr>
          <a:r>
            <a:rPr lang="en-US" sz="1400" kern="1200" dirty="0"/>
            <a:t>Trauma-Informed Communities Toolkit </a:t>
          </a:r>
        </a:p>
      </dsp:txBody>
      <dsp:txXfrm rot="-5400000">
        <a:off x="3151599" y="2795820"/>
        <a:ext cx="5547250" cy="1027648"/>
      </dsp:txXfrm>
    </dsp:sp>
    <dsp:sp modelId="{008954DD-9FDF-4E3F-9C44-FF27A029867F}">
      <dsp:nvSpPr>
        <dsp:cNvPr id="0" name=""/>
        <dsp:cNvSpPr/>
      </dsp:nvSpPr>
      <dsp:spPr>
        <a:xfrm>
          <a:off x="0" y="2762644"/>
          <a:ext cx="3151599" cy="10939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t>Activities</a:t>
          </a:r>
        </a:p>
      </dsp:txBody>
      <dsp:txXfrm>
        <a:off x="53405" y="2816049"/>
        <a:ext cx="3044789" cy="987188"/>
      </dsp:txXfrm>
    </dsp:sp>
    <dsp:sp modelId="{BF5831B2-8A99-418B-8D05-BE28ABAB4247}">
      <dsp:nvSpPr>
        <dsp:cNvPr id="0" name=""/>
        <dsp:cNvSpPr/>
      </dsp:nvSpPr>
      <dsp:spPr>
        <a:xfrm rot="5400000">
          <a:off x="5521240" y="1676600"/>
          <a:ext cx="875198" cy="560832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Federal, National Associations, Foundations </a:t>
          </a:r>
          <a:endParaRPr lang="en-US" sz="1400" kern="1200" dirty="0"/>
        </a:p>
        <a:p>
          <a:pPr marL="114300" lvl="1" indent="-114300" algn="l" defTabSz="622300">
            <a:lnSpc>
              <a:spcPct val="90000"/>
            </a:lnSpc>
            <a:spcBef>
              <a:spcPct val="0"/>
            </a:spcBef>
            <a:spcAft>
              <a:spcPct val="15000"/>
            </a:spcAft>
            <a:buChar char="••"/>
          </a:pPr>
          <a:r>
            <a:rPr lang="en-US" sz="1400" kern="1200" dirty="0" smtClean="0"/>
            <a:t>Communities, Tribes</a:t>
          </a:r>
          <a:endParaRPr lang="en-US" sz="1400" kern="1200" dirty="0"/>
        </a:p>
      </dsp:txBody>
      <dsp:txXfrm rot="-5400000">
        <a:off x="3154679" y="4085885"/>
        <a:ext cx="5565596" cy="789750"/>
      </dsp:txXfrm>
    </dsp:sp>
    <dsp:sp modelId="{8EBD56FF-0973-4038-8BCF-15A1F2C7D838}">
      <dsp:nvSpPr>
        <dsp:cNvPr id="0" name=""/>
        <dsp:cNvSpPr/>
      </dsp:nvSpPr>
      <dsp:spPr>
        <a:xfrm>
          <a:off x="0" y="3933760"/>
          <a:ext cx="3154680" cy="10939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t>Partners </a:t>
          </a:r>
        </a:p>
      </dsp:txBody>
      <dsp:txXfrm>
        <a:off x="53405" y="3987165"/>
        <a:ext cx="3047870" cy="987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97CAC-861F-4C2A-9F3C-A3F069117971}">
      <dsp:nvSpPr>
        <dsp:cNvPr id="0" name=""/>
        <dsp:cNvSpPr/>
      </dsp:nvSpPr>
      <dsp:spPr>
        <a:xfrm>
          <a:off x="0" y="1515"/>
          <a:ext cx="8796195" cy="11244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t>Coordinate and align SAMHSA’s trauma technical assistance and training activities</a:t>
          </a:r>
          <a:endParaRPr lang="en-US" sz="3100" kern="1200" dirty="0"/>
        </a:p>
      </dsp:txBody>
      <dsp:txXfrm>
        <a:off x="54892" y="56407"/>
        <a:ext cx="8686411" cy="1014686"/>
      </dsp:txXfrm>
    </dsp:sp>
    <dsp:sp modelId="{E1A85090-0D42-4512-91F4-AEF1E72FB3CB}">
      <dsp:nvSpPr>
        <dsp:cNvPr id="0" name=""/>
        <dsp:cNvSpPr/>
      </dsp:nvSpPr>
      <dsp:spPr>
        <a:xfrm rot="5400000">
          <a:off x="5136401" y="-739132"/>
          <a:ext cx="1712686" cy="5624063"/>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Minimize duplication &amp; maximize coverage</a:t>
          </a:r>
          <a:endParaRPr lang="en-US" sz="1600" kern="1200" dirty="0"/>
        </a:p>
        <a:p>
          <a:pPr marL="171450" lvl="1" indent="-171450" algn="l" defTabSz="711200">
            <a:lnSpc>
              <a:spcPct val="90000"/>
            </a:lnSpc>
            <a:spcBef>
              <a:spcPct val="0"/>
            </a:spcBef>
            <a:spcAft>
              <a:spcPct val="15000"/>
            </a:spcAft>
            <a:buChar char="••"/>
          </a:pPr>
          <a:r>
            <a:rPr lang="en-US" sz="1600" kern="1200" dirty="0" smtClean="0"/>
            <a:t>Better </a:t>
          </a:r>
          <a:r>
            <a:rPr lang="en-US" sz="1600" kern="1200" dirty="0"/>
            <a:t>provide customer service</a:t>
          </a:r>
        </a:p>
        <a:p>
          <a:pPr marL="171450" lvl="1" indent="-171450" algn="l" defTabSz="711200">
            <a:lnSpc>
              <a:spcPct val="90000"/>
            </a:lnSpc>
            <a:spcBef>
              <a:spcPct val="0"/>
            </a:spcBef>
            <a:spcAft>
              <a:spcPct val="15000"/>
            </a:spcAft>
            <a:buChar char="••"/>
          </a:pPr>
          <a:r>
            <a:rPr lang="en-US" sz="1600" kern="1200" dirty="0" smtClean="0"/>
            <a:t>Use CBHSQ  data and </a:t>
          </a:r>
          <a:r>
            <a:rPr lang="en-US" sz="1600" kern="1200" dirty="0"/>
            <a:t>their evaluations and reports </a:t>
          </a:r>
          <a:r>
            <a:rPr lang="en-US" sz="1600" kern="1200" dirty="0" smtClean="0"/>
            <a:t> to measure impact of T/TA</a:t>
          </a:r>
          <a:endParaRPr lang="en-US" sz="1600" kern="1200" dirty="0"/>
        </a:p>
        <a:p>
          <a:pPr marL="171450" lvl="1" indent="-171450" algn="l" defTabSz="711200">
            <a:lnSpc>
              <a:spcPct val="90000"/>
            </a:lnSpc>
            <a:spcBef>
              <a:spcPct val="0"/>
            </a:spcBef>
            <a:spcAft>
              <a:spcPct val="15000"/>
            </a:spcAft>
            <a:buChar char="••"/>
          </a:pPr>
          <a:r>
            <a:rPr lang="en-US" sz="1600" kern="1200" dirty="0" smtClean="0"/>
            <a:t>Establish standard/customized training curricula</a:t>
          </a:r>
          <a:endParaRPr lang="en-US" sz="1600" kern="1200" dirty="0"/>
        </a:p>
      </dsp:txBody>
      <dsp:txXfrm rot="-5400000">
        <a:off x="3180713" y="1300162"/>
        <a:ext cx="5540457" cy="1545474"/>
      </dsp:txXfrm>
    </dsp:sp>
    <dsp:sp modelId="{304AC606-BA0E-4C89-AEA1-7BE2A264529D}">
      <dsp:nvSpPr>
        <dsp:cNvPr id="0" name=""/>
        <dsp:cNvSpPr/>
      </dsp:nvSpPr>
      <dsp:spPr>
        <a:xfrm>
          <a:off x="0" y="1476317"/>
          <a:ext cx="3163535" cy="11244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a:t>Key Concepts</a:t>
          </a:r>
        </a:p>
      </dsp:txBody>
      <dsp:txXfrm>
        <a:off x="54892" y="1531209"/>
        <a:ext cx="3053751" cy="1014686"/>
      </dsp:txXfrm>
    </dsp:sp>
    <dsp:sp modelId="{19CFC899-8CCE-4B3C-B170-5A7B8B80C5F0}">
      <dsp:nvSpPr>
        <dsp:cNvPr id="0" name=""/>
        <dsp:cNvSpPr/>
      </dsp:nvSpPr>
      <dsp:spPr>
        <a:xfrm rot="5400000">
          <a:off x="5531039" y="686683"/>
          <a:ext cx="912431" cy="5635063"/>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TA database</a:t>
          </a:r>
        </a:p>
        <a:p>
          <a:pPr marL="171450" lvl="1" indent="-171450" algn="l" defTabSz="711200">
            <a:lnSpc>
              <a:spcPct val="90000"/>
            </a:lnSpc>
            <a:spcBef>
              <a:spcPct val="0"/>
            </a:spcBef>
            <a:spcAft>
              <a:spcPct val="15000"/>
            </a:spcAft>
            <a:buChar char="••"/>
          </a:pPr>
          <a:r>
            <a:rPr lang="en-US" sz="1600" kern="1200" dirty="0"/>
            <a:t>Standard SOW language</a:t>
          </a:r>
        </a:p>
        <a:p>
          <a:pPr marL="171450" lvl="1" indent="-171450" algn="l" defTabSz="711200">
            <a:lnSpc>
              <a:spcPct val="90000"/>
            </a:lnSpc>
            <a:spcBef>
              <a:spcPct val="0"/>
            </a:spcBef>
            <a:spcAft>
              <a:spcPct val="15000"/>
            </a:spcAft>
            <a:buChar char="••"/>
          </a:pPr>
          <a:r>
            <a:rPr lang="en-US" sz="1600" kern="1200" dirty="0"/>
            <a:t>COR Guidance</a:t>
          </a:r>
        </a:p>
      </dsp:txBody>
      <dsp:txXfrm rot="-5400000">
        <a:off x="3169724" y="3092540"/>
        <a:ext cx="5590522" cy="823349"/>
      </dsp:txXfrm>
    </dsp:sp>
    <dsp:sp modelId="{18A869D9-A195-4CB5-BA9B-30BBBE7A5F33}">
      <dsp:nvSpPr>
        <dsp:cNvPr id="0" name=""/>
        <dsp:cNvSpPr/>
      </dsp:nvSpPr>
      <dsp:spPr>
        <a:xfrm>
          <a:off x="0" y="2951119"/>
          <a:ext cx="3169723" cy="11244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a:t>TA Center Showcases</a:t>
          </a:r>
        </a:p>
      </dsp:txBody>
      <dsp:txXfrm>
        <a:off x="54892" y="3006011"/>
        <a:ext cx="3059939" cy="1014686"/>
      </dsp:txXfrm>
    </dsp:sp>
    <dsp:sp modelId="{BF5831B2-8A99-418B-8D05-BE28ABAB4247}">
      <dsp:nvSpPr>
        <dsp:cNvPr id="0" name=""/>
        <dsp:cNvSpPr/>
      </dsp:nvSpPr>
      <dsp:spPr>
        <a:xfrm rot="5400000">
          <a:off x="5560406" y="1876517"/>
          <a:ext cx="853698" cy="5635063"/>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CAPT, Consolidated Tribal, FASD, </a:t>
          </a:r>
          <a:r>
            <a:rPr lang="en-US" sz="1600" kern="1200" dirty="0" smtClean="0"/>
            <a:t>NCSACW</a:t>
          </a:r>
          <a:r>
            <a:rPr lang="en-US" sz="1600" kern="1200" dirty="0"/>
            <a:t>, SSTAP, ATCC, UMaryland TA, Access to Recovery, HHRN, NCTIC, GAINS, DTAC, NCTSN </a:t>
          </a:r>
        </a:p>
      </dsp:txBody>
      <dsp:txXfrm rot="-5400000">
        <a:off x="3169724" y="4308873"/>
        <a:ext cx="5593389" cy="770350"/>
      </dsp:txXfrm>
    </dsp:sp>
    <dsp:sp modelId="{8EBD56FF-0973-4038-8BCF-15A1F2C7D838}">
      <dsp:nvSpPr>
        <dsp:cNvPr id="0" name=""/>
        <dsp:cNvSpPr/>
      </dsp:nvSpPr>
      <dsp:spPr>
        <a:xfrm>
          <a:off x="0" y="4131813"/>
          <a:ext cx="3169723" cy="11244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a:t>TA Centers</a:t>
          </a:r>
        </a:p>
      </dsp:txBody>
      <dsp:txXfrm>
        <a:off x="54892" y="4186705"/>
        <a:ext cx="3059939" cy="10146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0.3494</cdr:x>
      <cdr:y>0.45161</cdr:y>
    </cdr:from>
    <cdr:to>
      <cdr:x>0.51607</cdr:x>
      <cdr:y>0.53665</cdr:y>
    </cdr:to>
    <cdr:sp macro="" textlink="">
      <cdr:nvSpPr>
        <cdr:cNvPr id="2" name="TextBox 4"/>
        <cdr:cNvSpPr txBox="1"/>
      </cdr:nvSpPr>
      <cdr:spPr>
        <a:xfrm xmlns:a="http://schemas.openxmlformats.org/drawingml/2006/main">
          <a:off x="2209800" y="2133600"/>
          <a:ext cx="1054121" cy="4017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1pPr>
          <a:lvl2pPr marL="4572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2pPr>
          <a:lvl3pPr marL="9144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3pPr>
          <a:lvl4pPr marL="13716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4pPr>
          <a:lvl5pPr marL="18288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5pPr>
          <a:lvl6pPr marL="22860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6pPr>
          <a:lvl7pPr marL="27432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7pPr>
          <a:lvl8pPr marL="32004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8pPr>
          <a:lvl9pPr marL="36576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9pPr>
        </a:lstStyle>
        <a:p xmlns:a="http://schemas.openxmlformats.org/drawingml/2006/main">
          <a:r>
            <a:rPr lang="en-US" sz="1800" dirty="0"/>
            <a:t>39.45%</a:t>
          </a:r>
        </a:p>
      </cdr:txBody>
    </cdr:sp>
  </cdr:relSizeAnchor>
  <cdr:relSizeAnchor xmlns:cdr="http://schemas.openxmlformats.org/drawingml/2006/chartDrawing">
    <cdr:from>
      <cdr:x>0.59036</cdr:x>
      <cdr:y>0.19355</cdr:y>
    </cdr:from>
    <cdr:to>
      <cdr:x>0.75702</cdr:x>
      <cdr:y>0.27859</cdr:y>
    </cdr:to>
    <cdr:sp macro="" textlink="">
      <cdr:nvSpPr>
        <cdr:cNvPr id="3" name="TextBox 4"/>
        <cdr:cNvSpPr txBox="1"/>
      </cdr:nvSpPr>
      <cdr:spPr>
        <a:xfrm xmlns:a="http://schemas.openxmlformats.org/drawingml/2006/main">
          <a:off x="3733800" y="914400"/>
          <a:ext cx="1054058" cy="4017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1pPr>
          <a:lvl2pPr marL="4572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2pPr>
          <a:lvl3pPr marL="9144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3pPr>
          <a:lvl4pPr marL="13716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4pPr>
          <a:lvl5pPr marL="18288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5pPr>
          <a:lvl6pPr marL="22860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6pPr>
          <a:lvl7pPr marL="27432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7pPr>
          <a:lvl8pPr marL="32004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8pPr>
          <a:lvl9pPr marL="36576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9pPr>
        </a:lstStyle>
        <a:p xmlns:a="http://schemas.openxmlformats.org/drawingml/2006/main">
          <a:r>
            <a:rPr lang="en-US" sz="1800" dirty="0" smtClean="0"/>
            <a:t>74.02%</a:t>
          </a:r>
          <a:endParaRPr lang="en-US" sz="1800" dirty="0"/>
        </a:p>
      </cdr:txBody>
    </cdr:sp>
  </cdr:relSizeAnchor>
  <cdr:relSizeAnchor xmlns:cdr="http://schemas.openxmlformats.org/drawingml/2006/chartDrawing">
    <cdr:from>
      <cdr:x>0.77108</cdr:x>
      <cdr:y>0.53226</cdr:y>
    </cdr:from>
    <cdr:to>
      <cdr:x>0.93775</cdr:x>
      <cdr:y>0.6173</cdr:y>
    </cdr:to>
    <cdr:sp macro="" textlink="">
      <cdr:nvSpPr>
        <cdr:cNvPr id="4" name="TextBox 4"/>
        <cdr:cNvSpPr txBox="1"/>
      </cdr:nvSpPr>
      <cdr:spPr>
        <a:xfrm xmlns:a="http://schemas.openxmlformats.org/drawingml/2006/main">
          <a:off x="4876800" y="2514600"/>
          <a:ext cx="1054121" cy="4017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1pPr>
          <a:lvl2pPr marL="4572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2pPr>
          <a:lvl3pPr marL="9144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3pPr>
          <a:lvl4pPr marL="13716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4pPr>
          <a:lvl5pPr marL="1828800" algn="l" rtl="0" eaLnBrk="0" fontAlgn="base" hangingPunct="0">
            <a:spcBef>
              <a:spcPct val="0"/>
            </a:spcBef>
            <a:spcAft>
              <a:spcPct val="0"/>
            </a:spcAft>
            <a:defRPr sz="2400" kern="1200">
              <a:solidFill>
                <a:srgbClr val="000000"/>
              </a:solidFill>
              <a:latin typeface="Arial" pitchFamily="34" charset="0"/>
              <a:ea typeface="ヒラギノ角ゴ Pro W3" pitchFamily="64" charset="-128"/>
              <a:cs typeface="ヒラギノ角ゴ Pro W3"/>
            </a:defRPr>
          </a:lvl5pPr>
          <a:lvl6pPr marL="22860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6pPr>
          <a:lvl7pPr marL="27432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7pPr>
          <a:lvl8pPr marL="32004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8pPr>
          <a:lvl9pPr marL="3657600" algn="l" defTabSz="914400" rtl="0" eaLnBrk="1" latinLnBrk="0" hangingPunct="1">
            <a:defRPr sz="2400" kern="1200">
              <a:solidFill>
                <a:srgbClr val="000000"/>
              </a:solidFill>
              <a:latin typeface="Arial" pitchFamily="34" charset="0"/>
              <a:ea typeface="ヒラギノ角ゴ Pro W3" pitchFamily="64" charset="-128"/>
              <a:cs typeface="ヒラギノ角ゴ Pro W3"/>
            </a:defRPr>
          </a:lvl9pPr>
        </a:lstStyle>
        <a:p xmlns:a="http://schemas.openxmlformats.org/drawingml/2006/main">
          <a:r>
            <a:rPr lang="en-US" sz="1800" dirty="0" smtClean="0"/>
            <a:t>25.98%</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56551" y="0"/>
            <a:ext cx="3026833" cy="464185"/>
          </a:xfrm>
          <a:prstGeom prst="rect">
            <a:avLst/>
          </a:prstGeom>
        </p:spPr>
        <p:txBody>
          <a:bodyPr vert="horz" lIns="93177" tIns="46589" rIns="93177" bIns="46589" rtlCol="0"/>
          <a:lstStyle>
            <a:lvl1pPr algn="r">
              <a:defRPr sz="1200"/>
            </a:lvl1pPr>
          </a:lstStyle>
          <a:p>
            <a:fld id="{C71E489C-A1D9-4DFC-95A5-FA83EA99DDC5}" type="datetimeFigureOut">
              <a:rPr lang="en-US" smtClean="0"/>
              <a:t>6/25/2015</a:t>
            </a:fld>
            <a:endParaRPr lang="en-US" dirty="0"/>
          </a:p>
        </p:txBody>
      </p:sp>
      <p:sp>
        <p:nvSpPr>
          <p:cNvPr id="4" name="Footer Placeholder 3"/>
          <p:cNvSpPr>
            <a:spLocks noGrp="1"/>
          </p:cNvSpPr>
          <p:nvPr>
            <p:ph type="ftr" sz="quarter" idx="2"/>
          </p:nvPr>
        </p:nvSpPr>
        <p:spPr>
          <a:xfrm>
            <a:off x="1" y="8817904"/>
            <a:ext cx="3026833" cy="464185"/>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3177" tIns="46589" rIns="93177" bIns="46589" rtlCol="0" anchor="b"/>
          <a:lstStyle>
            <a:lvl1pPr algn="r">
              <a:defRPr sz="1200"/>
            </a:lvl1pPr>
          </a:lstStyle>
          <a:p>
            <a:fld id="{923100FF-3885-43C8-9D83-FE4C46CAF18C}" type="slidenum">
              <a:rPr lang="en-US" smtClean="0"/>
              <a:t>‹#›</a:t>
            </a:fld>
            <a:endParaRPr lang="en-US" dirty="0"/>
          </a:p>
        </p:txBody>
      </p:sp>
    </p:spTree>
    <p:extLst>
      <p:ext uri="{BB962C8B-B14F-4D97-AF65-F5344CB8AC3E}">
        <p14:creationId xmlns:p14="http://schemas.microsoft.com/office/powerpoint/2010/main" val="1163589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3177" tIns="46589" rIns="93177" bIns="46589" rtlCol="0"/>
          <a:lstStyle>
            <a:lvl1pPr algn="r">
              <a:defRPr sz="1200"/>
            </a:lvl1pPr>
          </a:lstStyle>
          <a:p>
            <a:fld id="{1874E523-EBF1-4AF8-AAE2-97AC034FF989}" type="datetimeFigureOut">
              <a:rPr lang="en-US" smtClean="0"/>
              <a:t>6/25/2015</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4"/>
            <a:ext cx="3026833" cy="464185"/>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3177" tIns="46589" rIns="93177" bIns="46589" rtlCol="0" anchor="b"/>
          <a:lstStyle>
            <a:lvl1pPr algn="r">
              <a:defRPr sz="1200"/>
            </a:lvl1pPr>
          </a:lstStyle>
          <a:p>
            <a:fld id="{6114D45B-5355-4495-B788-01466E25D4E3}" type="slidenum">
              <a:rPr lang="en-US" smtClean="0"/>
              <a:t>‹#›</a:t>
            </a:fld>
            <a:endParaRPr lang="en-US" dirty="0"/>
          </a:p>
        </p:txBody>
      </p:sp>
    </p:spTree>
    <p:extLst>
      <p:ext uri="{BB962C8B-B14F-4D97-AF65-F5344CB8AC3E}">
        <p14:creationId xmlns:p14="http://schemas.microsoft.com/office/powerpoint/2010/main" val="416734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64255-2209-4A7E-9613-39C49C7944A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29003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Title: SAMHSA’s Trauma-Related TA Centers </a:t>
            </a:r>
          </a:p>
          <a:p>
            <a:endParaRPr lang="en-US" dirty="0" smtClean="0"/>
          </a:p>
          <a:p>
            <a:r>
              <a:rPr lang="en-US" dirty="0" smtClean="0"/>
              <a:t>This slide shows pictures of the logo of TA centers. The following TA</a:t>
            </a:r>
            <a:r>
              <a:rPr lang="en-US" baseline="0" dirty="0" smtClean="0"/>
              <a:t> centers image are listed:</a:t>
            </a:r>
          </a:p>
          <a:p>
            <a:endParaRPr lang="en-US" baseline="0" dirty="0" smtClean="0"/>
          </a:p>
          <a:p>
            <a:r>
              <a:rPr lang="en-US" baseline="0" dirty="0" smtClean="0"/>
              <a:t>NCTSN – The National Child Traumatic Stress Network</a:t>
            </a:r>
          </a:p>
          <a:p>
            <a:r>
              <a:rPr lang="en-US" baseline="0" dirty="0" smtClean="0"/>
              <a:t>National Center for Trauma-Informed Care and Alternatives to Seclusion and Restraint (NCTIC)</a:t>
            </a:r>
          </a:p>
          <a:p>
            <a:r>
              <a:rPr lang="en-US" baseline="0" dirty="0" smtClean="0"/>
              <a:t>National Resource Center for Mental Health Promotion &amp; Youth Violence Prevention </a:t>
            </a:r>
          </a:p>
          <a:p>
            <a:r>
              <a:rPr lang="en-US" baseline="0" dirty="0" smtClean="0"/>
              <a:t>Disaster Technical Assistance Center (DTAC)</a:t>
            </a:r>
          </a:p>
          <a:p>
            <a:r>
              <a:rPr lang="en-US" baseline="0" dirty="0" smtClean="0"/>
              <a:t>National Center on Substance Abuse and Child Welfare</a:t>
            </a:r>
          </a:p>
          <a:p>
            <a:r>
              <a:rPr lang="en-US" baseline="0" dirty="0" smtClean="0"/>
              <a:t>Homelessness Resource Center</a:t>
            </a:r>
          </a:p>
          <a:p>
            <a:r>
              <a:rPr lang="en-US" baseline="0" dirty="0" smtClean="0"/>
              <a:t>SAMHSA’S Gains Center for Behavioral Health and Justice Transformation </a:t>
            </a:r>
            <a:endParaRPr lang="en-US" dirty="0"/>
          </a:p>
        </p:txBody>
      </p:sp>
      <p:sp>
        <p:nvSpPr>
          <p:cNvPr id="4" name="Slide Number Placeholder 3"/>
          <p:cNvSpPr>
            <a:spLocks noGrp="1"/>
          </p:cNvSpPr>
          <p:nvPr>
            <p:ph type="sldNum" sz="quarter" idx="10"/>
          </p:nvPr>
        </p:nvSpPr>
        <p:spPr/>
        <p:txBody>
          <a:bodyPr/>
          <a:lstStyle/>
          <a:p>
            <a:fld id="{6114D45B-5355-4495-B788-01466E25D4E3}" type="slidenum">
              <a:rPr lang="en-US" smtClean="0"/>
              <a:t>10</a:t>
            </a:fld>
            <a:endParaRPr lang="en-US" dirty="0"/>
          </a:p>
        </p:txBody>
      </p:sp>
    </p:spTree>
    <p:extLst>
      <p:ext uri="{BB962C8B-B14F-4D97-AF65-F5344CB8AC3E}">
        <p14:creationId xmlns:p14="http://schemas.microsoft.com/office/powerpoint/2010/main" val="82151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title: Data:  SAMHSA Trauma Measures</a:t>
            </a:r>
          </a:p>
          <a:p>
            <a:endParaRPr lang="en-US" baseline="0" dirty="0" smtClean="0"/>
          </a:p>
          <a:p>
            <a:r>
              <a:rPr lang="en-US" baseline="0" dirty="0" smtClean="0"/>
              <a:t>This slides shows a bar graph comparing men and women asking the question “Have you ever experienced violence or trauma in any setting? The data shows that 60.55% of Men said Yes and 39.45% of Men said No compared to 74.02% of Women said Yes and 25.98% of Women said No. </a:t>
            </a:r>
          </a:p>
          <a:p>
            <a:endParaRPr lang="en-US" dirty="0"/>
          </a:p>
        </p:txBody>
      </p:sp>
      <p:sp>
        <p:nvSpPr>
          <p:cNvPr id="4" name="Slide Number Placeholder 3"/>
          <p:cNvSpPr>
            <a:spLocks noGrp="1"/>
          </p:cNvSpPr>
          <p:nvPr>
            <p:ph type="sldNum" sz="quarter" idx="10"/>
          </p:nvPr>
        </p:nvSpPr>
        <p:spPr/>
        <p:txBody>
          <a:bodyPr/>
          <a:lstStyle/>
          <a:p>
            <a:fld id="{6114D45B-5355-4495-B788-01466E25D4E3}" type="slidenum">
              <a:rPr lang="en-US" smtClean="0"/>
              <a:t>11</a:t>
            </a:fld>
            <a:endParaRPr lang="en-US" dirty="0"/>
          </a:p>
        </p:txBody>
      </p:sp>
    </p:spTree>
    <p:extLst>
      <p:ext uri="{BB962C8B-B14F-4D97-AF65-F5344CB8AC3E}">
        <p14:creationId xmlns:p14="http://schemas.microsoft.com/office/powerpoint/2010/main" val="46504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Title: Trauma Data Efforts: Count of Major Clinical Problems* at Intake by Severity of Victimization</a:t>
            </a:r>
          </a:p>
          <a:p>
            <a:endParaRPr lang="en-US" dirty="0" smtClean="0"/>
          </a:p>
          <a:p>
            <a:r>
              <a:rPr lang="en-US" dirty="0" smtClean="0"/>
              <a:t>Slide</a:t>
            </a:r>
            <a:r>
              <a:rPr lang="en-US" baseline="0" dirty="0" smtClean="0"/>
              <a:t> shows a multi-color bar graph showing different levels of severity with corresponding colors highlighting the count of major clinical problems at intake by severity of victimization.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6114D45B-5355-4495-B788-01466E25D4E3}" type="slidenum">
              <a:rPr lang="en-US" smtClean="0"/>
              <a:t>12</a:t>
            </a:fld>
            <a:endParaRPr lang="en-US" dirty="0"/>
          </a:p>
        </p:txBody>
      </p:sp>
    </p:spTree>
    <p:extLst>
      <p:ext uri="{BB962C8B-B14F-4D97-AF65-F5344CB8AC3E}">
        <p14:creationId xmlns:p14="http://schemas.microsoft.com/office/powerpoint/2010/main" val="1420148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4D45B-5355-4495-B788-01466E25D4E3}" type="slidenum">
              <a:rPr lang="en-US" smtClean="0"/>
              <a:t>13</a:t>
            </a:fld>
            <a:endParaRPr lang="en-US" dirty="0"/>
          </a:p>
        </p:txBody>
      </p:sp>
    </p:spTree>
    <p:extLst>
      <p:ext uri="{BB962C8B-B14F-4D97-AF65-F5344CB8AC3E}">
        <p14:creationId xmlns:p14="http://schemas.microsoft.com/office/powerpoint/2010/main" val="6737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ea typeface="ＭＳ Ｐゴシック" pitchFamily="34" charset="-128"/>
              </a:rPr>
              <a:t>Title of Slide: The Central</a:t>
            </a:r>
            <a:r>
              <a:rPr lang="en-US" altLang="en-US" baseline="0" dirty="0" smtClean="0">
                <a:ea typeface="ＭＳ Ｐゴシック" pitchFamily="34" charset="-128"/>
              </a:rPr>
              <a:t> Role of Trauma</a:t>
            </a:r>
          </a:p>
          <a:p>
            <a:pPr eaLnBrk="1" hangingPunct="1"/>
            <a:endParaRPr lang="en-US" altLang="en-US" baseline="0" dirty="0" smtClean="0">
              <a:ea typeface="ＭＳ Ｐゴシック" pitchFamily="34" charset="-128"/>
            </a:endParaRPr>
          </a:p>
          <a:p>
            <a:pPr eaLnBrk="1" hangingPunct="1"/>
            <a:r>
              <a:rPr lang="en-US" altLang="en-US" baseline="0" dirty="0" smtClean="0">
                <a:ea typeface="ＭＳ Ｐゴシック" pitchFamily="34" charset="-128"/>
              </a:rPr>
              <a:t>Slide shows the words “Violence and Trauma” in the center in a different color font and there are arrows steaming in both directions leading to different topic areas.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ＭＳ Ｐゴシック" pitchFamily="34" charset="-128"/>
              </a:rPr>
              <a:t>The arrows are leading into and from the center. In addition, the arrows are also between the topic areas.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pitchFamily="34" charset="-128"/>
            </a:endParaRPr>
          </a:p>
          <a:p>
            <a:pPr eaLnBrk="1" hangingPunct="1"/>
            <a:r>
              <a:rPr lang="en-US" altLang="en-US" baseline="0" dirty="0" smtClean="0">
                <a:ea typeface="ＭＳ Ｐゴシック" pitchFamily="34" charset="-128"/>
              </a:rPr>
              <a:t>The topic areas the arrows are point to and from include: School/Job/Work place Issues; Family &amp; Parenting Issues; Homelessness, Housing Insecurity; Incarceration; Mental Health Problems; Chronic Health Problems; Social and Relationships Problems; and Substance Use Problems.</a:t>
            </a:r>
          </a:p>
          <a:p>
            <a:pPr eaLnBrk="1" hangingPunct="1"/>
            <a:endParaRPr lang="en-US" altLang="en-US" baseline="0" dirty="0"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09" indent="-285734" eaLnBrk="0" hangingPunct="0">
              <a:defRPr>
                <a:solidFill>
                  <a:schemeClr val="tx1"/>
                </a:solidFill>
                <a:latin typeface="Arial" pitchFamily="34" charset="0"/>
                <a:ea typeface="ＭＳ Ｐゴシック" pitchFamily="34" charset="-128"/>
              </a:defRPr>
            </a:lvl2pPr>
            <a:lvl3pPr marL="1142937" indent="-228587" eaLnBrk="0" hangingPunct="0">
              <a:defRPr>
                <a:solidFill>
                  <a:schemeClr val="tx1"/>
                </a:solidFill>
                <a:latin typeface="Arial" pitchFamily="34" charset="0"/>
                <a:ea typeface="ＭＳ Ｐゴシック" pitchFamily="34" charset="-128"/>
              </a:defRPr>
            </a:lvl3pPr>
            <a:lvl4pPr marL="1600111" indent="-228587" eaLnBrk="0" hangingPunct="0">
              <a:defRPr>
                <a:solidFill>
                  <a:schemeClr val="tx1"/>
                </a:solidFill>
                <a:latin typeface="Arial" pitchFamily="34" charset="0"/>
                <a:ea typeface="ＭＳ Ｐゴシック" pitchFamily="34" charset="-128"/>
              </a:defRPr>
            </a:lvl4pPr>
            <a:lvl5pPr marL="2057287" indent="-228587" eaLnBrk="0" hangingPunct="0">
              <a:defRPr>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988E371-56F8-4E7D-AB57-E9323D106B52}" type="slidenum">
              <a:rPr lang="en-US" altLang="en-US" smtClean="0"/>
              <a:pPr eaLnBrk="1" hangingPunct="1"/>
              <a:t>2</a:t>
            </a:fld>
            <a:endParaRPr lang="en-US" altLang="en-US" dirty="0" smtClean="0"/>
          </a:p>
        </p:txBody>
      </p:sp>
    </p:spTree>
    <p:extLst>
      <p:ext uri="{BB962C8B-B14F-4D97-AF65-F5344CB8AC3E}">
        <p14:creationId xmlns:p14="http://schemas.microsoft.com/office/powerpoint/2010/main" val="395664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Title of Slide: SAMHSA’S Comprehensive</a:t>
            </a:r>
            <a:r>
              <a:rPr lang="en-US" baseline="0" dirty="0" smtClean="0"/>
              <a:t> Public Health approach to Trauma</a:t>
            </a:r>
          </a:p>
          <a:p>
            <a:endParaRPr lang="en-US" baseline="0" dirty="0" smtClean="0"/>
          </a:p>
          <a:p>
            <a:r>
              <a:rPr lang="en-US" baseline="0" dirty="0" smtClean="0"/>
              <a:t>Slide shows a total of five boxes. Three of the boxes are in red color boxes and two are in pink color. Two of the red boxes are headings to the two pink boxes</a:t>
            </a:r>
          </a:p>
          <a:p>
            <a:endParaRPr lang="en-US" baseline="0" dirty="0" smtClean="0"/>
          </a:p>
          <a:p>
            <a:r>
              <a:rPr lang="en-US" baseline="0" dirty="0" smtClean="0"/>
              <a:t>First red box has the following words: Integrate &amp; “Hard-Wire” an understanding of trauma and strategies for implementing a trauma-informed approach across SAMHSA, interested federal agencies, and other public service sectors. </a:t>
            </a:r>
          </a:p>
          <a:p>
            <a:endParaRPr lang="en-US" baseline="0" dirty="0" smtClean="0"/>
          </a:p>
          <a:p>
            <a:r>
              <a:rPr lang="en-US" baseline="0" dirty="0" smtClean="0"/>
              <a:t>Second red box has the following words: Key Objectives </a:t>
            </a:r>
          </a:p>
          <a:p>
            <a:r>
              <a:rPr lang="en-US" baseline="0" dirty="0" smtClean="0"/>
              <a:t>(This red box leads to the first pink box)</a:t>
            </a:r>
          </a:p>
          <a:p>
            <a:pPr lvl="0"/>
            <a:r>
              <a:rPr lang="en-US" baseline="0" dirty="0" smtClean="0"/>
              <a:t>	</a:t>
            </a:r>
            <a:r>
              <a:rPr lang="en-US" u="sng" baseline="0" dirty="0" smtClean="0"/>
              <a:t>First pink box</a:t>
            </a:r>
            <a:r>
              <a:rPr lang="en-US" baseline="0" dirty="0" smtClean="0"/>
              <a:t>: </a:t>
            </a:r>
          </a:p>
          <a:p>
            <a:pPr lvl="0"/>
            <a:r>
              <a:rPr lang="en-US" sz="1200" baseline="0" dirty="0" smtClean="0"/>
              <a:t>	- </a:t>
            </a:r>
            <a:r>
              <a:rPr lang="en-US" sz="1200" dirty="0" smtClean="0"/>
              <a:t>Reduce the impact of trauma on individuals, families and communities </a:t>
            </a:r>
          </a:p>
          <a:p>
            <a:pPr lvl="2"/>
            <a:r>
              <a:rPr lang="en-US" sz="1200" dirty="0" smtClean="0"/>
              <a:t>- Develop/implement trauma-informed approach across systems and workplaces; for users and providers of services</a:t>
            </a:r>
          </a:p>
          <a:p>
            <a:pPr lvl="2"/>
            <a:r>
              <a:rPr lang="en-US" sz="1200" dirty="0" smtClean="0"/>
              <a:t>- Make trauma-informed screening, early intervention and treatment common practice</a:t>
            </a:r>
          </a:p>
          <a:p>
            <a:pPr marL="914400" lvl="2" indent="0">
              <a:buFontTx/>
              <a:buNone/>
            </a:pPr>
            <a:r>
              <a:rPr lang="en-US" sz="1200" dirty="0" smtClean="0"/>
              <a:t>- Promote recovery, well-being, and resilience </a:t>
            </a:r>
          </a:p>
          <a:p>
            <a:pPr marL="0" lvl="0" indent="0">
              <a:buFontTx/>
              <a:buNone/>
            </a:pPr>
            <a:endParaRPr lang="en-US" sz="1200" dirty="0" smtClean="0"/>
          </a:p>
          <a:p>
            <a:pPr marL="0" lvl="0" indent="0">
              <a:buFontTx/>
              <a:buNone/>
            </a:pPr>
            <a:r>
              <a:rPr lang="en-US" sz="1200" dirty="0" smtClean="0"/>
              <a:t>Third</a:t>
            </a:r>
            <a:r>
              <a:rPr lang="en-US" sz="1200" baseline="0" dirty="0" smtClean="0"/>
              <a:t> red box has the following word: Activities</a:t>
            </a:r>
          </a:p>
          <a:p>
            <a:pPr marL="0" lvl="0" indent="0">
              <a:buFontTx/>
              <a:buNone/>
            </a:pPr>
            <a:r>
              <a:rPr lang="en-US" sz="1200" baseline="0" dirty="0" smtClean="0"/>
              <a:t>(This red box leads to the second pink box)</a:t>
            </a:r>
          </a:p>
          <a:p>
            <a:pPr marL="0" lvl="0" indent="0">
              <a:buFontTx/>
              <a:buNone/>
            </a:pPr>
            <a:r>
              <a:rPr lang="en-US" sz="1200" baseline="0" dirty="0" smtClean="0"/>
              <a:t>	</a:t>
            </a:r>
            <a:r>
              <a:rPr lang="en-US" sz="1200" i="0" u="sng" baseline="0" dirty="0" smtClean="0"/>
              <a:t>Second pink box</a:t>
            </a:r>
            <a:r>
              <a:rPr lang="en-US" sz="1200" i="0" u="none" baseline="0" dirty="0" smtClean="0"/>
              <a:t>:</a:t>
            </a:r>
          </a:p>
          <a:p>
            <a:pPr marL="0" lvl="0" indent="0">
              <a:buFontTx/>
              <a:buNone/>
            </a:pPr>
            <a:r>
              <a:rPr lang="en-US" sz="1200" i="0" u="none" baseline="0" dirty="0" smtClean="0"/>
              <a:t>	-Trauma Concept Paper	</a:t>
            </a:r>
          </a:p>
          <a:p>
            <a:pPr marL="0" lvl="0" indent="0">
              <a:buFontTx/>
              <a:buNone/>
            </a:pPr>
            <a:r>
              <a:rPr lang="en-US" sz="1200" i="0" u="none" baseline="0" dirty="0" smtClean="0"/>
              <a:t>	- Measurement Strategy </a:t>
            </a:r>
          </a:p>
          <a:p>
            <a:pPr marL="0" lvl="0" indent="0">
              <a:buFontTx/>
              <a:buNone/>
            </a:pPr>
            <a:r>
              <a:rPr lang="en-US" sz="1200" i="0" u="none" baseline="0" dirty="0" smtClean="0"/>
              <a:t>	- Funding &amp; RFA Language</a:t>
            </a:r>
          </a:p>
          <a:p>
            <a:pPr marL="0" lvl="0" indent="0">
              <a:buFontTx/>
              <a:buNone/>
            </a:pPr>
            <a:r>
              <a:rPr lang="en-US" sz="1200" i="0" u="none" baseline="0" dirty="0" smtClean="0"/>
              <a:t>	- Training and Technical Assistance</a:t>
            </a:r>
          </a:p>
          <a:p>
            <a:pPr marL="0" lvl="0" indent="0">
              <a:buFontTx/>
              <a:buNone/>
            </a:pPr>
            <a:r>
              <a:rPr lang="en-US" sz="1200" i="0" u="none" baseline="0" dirty="0" smtClean="0"/>
              <a:t>	- Partnerships </a:t>
            </a:r>
            <a:endParaRPr lang="en-US" sz="1200" baseline="0" dirty="0" smtClean="0"/>
          </a:p>
          <a:p>
            <a:pPr marL="0" lvl="0" indent="0">
              <a:buFontTx/>
              <a:buNone/>
            </a:pPr>
            <a:endParaRPr lang="en-US" sz="1200" dirty="0" smtClean="0"/>
          </a:p>
          <a:p>
            <a:pPr marL="1085850" lvl="2" indent="-171450">
              <a:buFontTx/>
              <a:buChar char="-"/>
            </a:pPr>
            <a:endParaRPr lang="en-US" sz="1200" dirty="0" smtClean="0"/>
          </a:p>
          <a:p>
            <a:pPr marL="1085850" lvl="2" indent="-171450">
              <a:buFontTx/>
              <a:buChar char="-"/>
            </a:pPr>
            <a:endParaRPr lang="en-US" sz="1200" dirty="0" smtClean="0"/>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6114D45B-5355-4495-B788-01466E25D4E3}" type="slidenum">
              <a:rPr lang="en-US" smtClean="0"/>
              <a:t>3</a:t>
            </a:fld>
            <a:endParaRPr lang="en-US" dirty="0"/>
          </a:p>
        </p:txBody>
      </p:sp>
    </p:spTree>
    <p:extLst>
      <p:ext uri="{BB962C8B-B14F-4D97-AF65-F5344CB8AC3E}">
        <p14:creationId xmlns:p14="http://schemas.microsoft.com/office/powerpoint/2010/main" val="160254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of Slide: SAMHSA Concept of Trauma </a:t>
            </a:r>
          </a:p>
          <a:p>
            <a:r>
              <a:rPr lang="en-US" dirty="0" smtClean="0"/>
              <a:t>Released October 2014</a:t>
            </a:r>
          </a:p>
          <a:p>
            <a:endParaRPr lang="en-US" dirty="0" smtClean="0"/>
          </a:p>
          <a:p>
            <a:r>
              <a:rPr lang="en-US" dirty="0" smtClean="0"/>
              <a:t>This slide shows a image of the cover of the </a:t>
            </a:r>
            <a:r>
              <a:rPr lang="en-US" sz="1200" dirty="0" smtClean="0">
                <a:ea typeface="ＭＳ Ｐゴシック" charset="-128"/>
              </a:rPr>
              <a:t>SAMHSA Concept of Trauma and</a:t>
            </a:r>
            <a:r>
              <a:rPr lang="en-US" sz="1200" baseline="0" dirty="0" smtClean="0">
                <a:ea typeface="ＭＳ Ｐゴシック" charset="-128"/>
              </a:rPr>
              <a:t> Guidance for a Trauma-Informed Approach</a:t>
            </a:r>
          </a:p>
          <a:p>
            <a:endParaRPr lang="en-US" sz="1200" baseline="0" dirty="0" smtClean="0">
              <a:ea typeface="ＭＳ Ｐゴシック" charset="-128"/>
            </a:endParaRPr>
          </a:p>
          <a:p>
            <a:r>
              <a:rPr lang="en-US" sz="1200" baseline="0" dirty="0" smtClean="0">
                <a:ea typeface="ＭＳ Ｐゴシック" charset="-128"/>
              </a:rPr>
              <a:t>Prepared by SAMHSA’s Trauma and Justice Strategic Initiative </a:t>
            </a:r>
            <a:endParaRPr lang="en-US" dirty="0"/>
          </a:p>
        </p:txBody>
      </p:sp>
      <p:sp>
        <p:nvSpPr>
          <p:cNvPr id="4" name="Slide Number Placeholder 3"/>
          <p:cNvSpPr>
            <a:spLocks noGrp="1"/>
          </p:cNvSpPr>
          <p:nvPr>
            <p:ph type="sldNum" sz="quarter" idx="10"/>
          </p:nvPr>
        </p:nvSpPr>
        <p:spPr/>
        <p:txBody>
          <a:bodyPr/>
          <a:lstStyle/>
          <a:p>
            <a:fld id="{6114D45B-5355-4495-B788-01466E25D4E3}" type="slidenum">
              <a:rPr lang="en-US" smtClean="0"/>
              <a:t>4</a:t>
            </a:fld>
            <a:endParaRPr lang="en-US" dirty="0"/>
          </a:p>
        </p:txBody>
      </p:sp>
    </p:spTree>
    <p:extLst>
      <p:ext uri="{BB962C8B-B14F-4D97-AF65-F5344CB8AC3E}">
        <p14:creationId xmlns:p14="http://schemas.microsoft.com/office/powerpoint/2010/main" val="108778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of Slide: A Trauma-Informed Approach (Four R’s)</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cs typeface="Arial" charset="0"/>
              </a:rPr>
              <a:t>A trauma-informed program, organization, or system: </a:t>
            </a:r>
          </a:p>
          <a:p>
            <a:endParaRPr lang="en-US" dirty="0" smtClean="0"/>
          </a:p>
          <a:p>
            <a:r>
              <a:rPr lang="en-US" dirty="0" smtClean="0"/>
              <a:t>Slide</a:t>
            </a:r>
            <a:r>
              <a:rPr lang="en-US" baseline="0" dirty="0" smtClean="0"/>
              <a:t> shows four rectangular-shaped boxes, one on top of the other, in different colors with the following words:</a:t>
            </a:r>
          </a:p>
          <a:p>
            <a:endParaRPr lang="en-US" baseline="0" dirty="0" smtClean="0"/>
          </a:p>
          <a:p>
            <a:r>
              <a:rPr lang="en-US" baseline="0" dirty="0" smtClean="0"/>
              <a:t>Blue Box: Realizes – Realizes widespread impact of trauma and understands potential paths for recovery</a:t>
            </a:r>
          </a:p>
          <a:p>
            <a:endParaRPr lang="en-US" dirty="0" smtClean="0"/>
          </a:p>
          <a:p>
            <a:r>
              <a:rPr lang="en-US" dirty="0" smtClean="0"/>
              <a:t>Teal</a:t>
            </a:r>
            <a:r>
              <a:rPr lang="en-US" baseline="0" dirty="0" smtClean="0"/>
              <a:t> </a:t>
            </a:r>
            <a:r>
              <a:rPr lang="en-US" dirty="0" smtClean="0"/>
              <a:t>Green</a:t>
            </a:r>
            <a:r>
              <a:rPr lang="en-US" baseline="0" dirty="0" smtClean="0"/>
              <a:t> Box: Recognizes - Recognizes signs and symptoms of trauma in clients, families, staff, and others involved with the system </a:t>
            </a:r>
          </a:p>
          <a:p>
            <a:endParaRPr lang="en-US" dirty="0" smtClean="0"/>
          </a:p>
          <a:p>
            <a:r>
              <a:rPr lang="en-US" dirty="0" smtClean="0"/>
              <a:t>Olive</a:t>
            </a:r>
            <a:r>
              <a:rPr lang="en-US" baseline="0" dirty="0" smtClean="0"/>
              <a:t> Green Box: Responds - Responds by fully integrating knowledge about trauma into policies, procedures, and practices</a:t>
            </a:r>
          </a:p>
          <a:p>
            <a:endParaRPr lang="en-US" dirty="0" smtClean="0"/>
          </a:p>
          <a:p>
            <a:r>
              <a:rPr lang="en-US" dirty="0" smtClean="0"/>
              <a:t>Gray</a:t>
            </a:r>
            <a:r>
              <a:rPr lang="en-US" baseline="0" dirty="0" smtClean="0"/>
              <a:t> box: Resists - Seeks to actively resist re-traumatization.</a:t>
            </a:r>
          </a:p>
          <a:p>
            <a:endParaRPr lang="en-US" dirty="0" smtClean="0"/>
          </a:p>
          <a:p>
            <a:endParaRPr lang="en-US" dirty="0" smtClean="0"/>
          </a:p>
          <a:p>
            <a:pPr fontAlgn="base">
              <a:spcBef>
                <a:spcPct val="0"/>
              </a:spcBef>
              <a:spcAft>
                <a:spcPct val="0"/>
              </a:spcAft>
            </a:pPr>
            <a:r>
              <a:rPr lang="en-US" i="1" dirty="0" smtClean="0">
                <a:solidFill>
                  <a:srgbClr val="000000"/>
                </a:solidFill>
                <a:cs typeface="Arial" charset="0"/>
              </a:rPr>
              <a:t>From SAMHSA’s Concept Paper</a:t>
            </a:r>
          </a:p>
          <a:p>
            <a:pPr fontAlgn="base">
              <a:spcBef>
                <a:spcPct val="0"/>
              </a:spcBef>
              <a:spcAft>
                <a:spcPct val="0"/>
              </a:spcAft>
            </a:pPr>
            <a:endParaRPr lang="en-US" dirty="0" smtClean="0">
              <a:solidFill>
                <a:srgbClr val="000000"/>
              </a:solidFill>
              <a:cs typeface="Arial" charset="0"/>
            </a:endParaRPr>
          </a:p>
          <a:p>
            <a:endParaRPr lang="en-US" dirty="0" smtClean="0"/>
          </a:p>
        </p:txBody>
      </p:sp>
      <p:sp>
        <p:nvSpPr>
          <p:cNvPr id="4" name="Slide Number Placeholder 3"/>
          <p:cNvSpPr>
            <a:spLocks noGrp="1"/>
          </p:cNvSpPr>
          <p:nvPr>
            <p:ph type="sldNum" sz="quarter" idx="10"/>
          </p:nvPr>
        </p:nvSpPr>
        <p:spPr/>
        <p:txBody>
          <a:bodyPr/>
          <a:lstStyle/>
          <a:p>
            <a:fld id="{CB6D5DBA-4F58-47A9-A106-480647F6796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3820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64255-2209-4A7E-9613-39C49C7944A6}" type="slidenum">
              <a:rPr lang="en-US" smtClean="0"/>
              <a:pPr/>
              <a:t>6</a:t>
            </a:fld>
            <a:endParaRPr lang="en-US" dirty="0"/>
          </a:p>
        </p:txBody>
      </p:sp>
    </p:spTree>
    <p:extLst>
      <p:ext uri="{BB962C8B-B14F-4D97-AF65-F5344CB8AC3E}">
        <p14:creationId xmlns:p14="http://schemas.microsoft.com/office/powerpoint/2010/main" val="201151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of Slide: Policy Implementation Domain </a:t>
            </a:r>
          </a:p>
          <a:p>
            <a:endParaRPr lang="en-US" dirty="0" smtClean="0"/>
          </a:p>
          <a:p>
            <a:r>
              <a:rPr lang="en-US" dirty="0" smtClean="0"/>
              <a:t>Image</a:t>
            </a:r>
            <a:r>
              <a:rPr lang="en-US" baseline="0" dirty="0" smtClean="0"/>
              <a:t> showing a list of questions in a chart with a subtitle: Policy </a:t>
            </a:r>
          </a:p>
          <a:p>
            <a:endParaRPr lang="en-US" baseline="0" dirty="0" smtClean="0"/>
          </a:p>
          <a:p>
            <a:r>
              <a:rPr lang="en-US" baseline="0" dirty="0" smtClean="0"/>
              <a:t>Questions listed include: </a:t>
            </a:r>
          </a:p>
          <a:p>
            <a:endParaRPr lang="en-US" baseline="0" dirty="0" smtClean="0"/>
          </a:p>
          <a:p>
            <a:pPr marL="171450" indent="-171450">
              <a:buFontTx/>
              <a:buChar char="-"/>
            </a:pPr>
            <a:r>
              <a:rPr lang="en-US" baseline="0" dirty="0" smtClean="0"/>
              <a:t>How do the agency’s written policies and procedures include a focus on trauma and issues of safety and confidentiality?</a:t>
            </a:r>
          </a:p>
          <a:p>
            <a:pPr marL="0" indent="0">
              <a:buFontTx/>
              <a:buNone/>
            </a:pPr>
            <a:endParaRPr lang="en-US" baseline="0" dirty="0" smtClean="0"/>
          </a:p>
          <a:p>
            <a:pPr marL="171450" indent="-171450">
              <a:buFontTx/>
              <a:buChar char="-"/>
            </a:pPr>
            <a:r>
              <a:rPr lang="en-US" baseline="0" dirty="0" smtClean="0"/>
              <a:t>How do the agency’s written policies and procedures recognize the pervasiveness of trauma in the lives of people using services, and express a commitment to reducing re-traumatization and promoting well-being and recovery?</a:t>
            </a:r>
          </a:p>
          <a:p>
            <a:pPr marL="171450" indent="-171450">
              <a:buFontTx/>
              <a:buChar char="-"/>
            </a:pPr>
            <a:endParaRPr lang="en-US" baseline="0" dirty="0" smtClean="0"/>
          </a:p>
          <a:p>
            <a:pPr marL="171450" indent="-171450">
              <a:buFontTx/>
              <a:buChar char="-"/>
            </a:pPr>
            <a:r>
              <a:rPr lang="en-US" baseline="0" dirty="0" smtClean="0"/>
              <a:t>How do the agency’s staffing policies demonstrate a commitment to staff training on providing services and supports that are culturally relevant and trauma-informed as part of staff orientation and in-service training? </a:t>
            </a:r>
          </a:p>
          <a:p>
            <a:pPr marL="171450" indent="-171450">
              <a:buFontTx/>
              <a:buChar char="-"/>
            </a:pPr>
            <a:endParaRPr lang="en-US" baseline="0" dirty="0" smtClean="0"/>
          </a:p>
          <a:p>
            <a:pPr marL="171450" indent="-171450">
              <a:buFontTx/>
              <a:buChar char="-"/>
            </a:pPr>
            <a:r>
              <a:rPr lang="en-US" baseline="0" dirty="0" smtClean="0"/>
              <a:t>How do human resources policies attend to the impact of working with people who have experienced trauma?</a:t>
            </a:r>
          </a:p>
          <a:p>
            <a:pPr marL="171450" indent="-171450">
              <a:buFontTx/>
              <a:buChar char="-"/>
            </a:pPr>
            <a:endParaRPr lang="en-US" baseline="0" dirty="0" smtClean="0"/>
          </a:p>
          <a:p>
            <a:pPr marL="171450" indent="-171450">
              <a:buFontTx/>
              <a:buChar char="-"/>
            </a:pPr>
            <a:r>
              <a:rPr lang="en-US" baseline="0" dirty="0" smtClean="0"/>
              <a:t>What policies and procedures are in place for including trauma survivors/ people receiving services and peer supports in meaningful and significant roles in agency planning, governance, policy-making, services, and evaluation?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14D45B-5355-4495-B788-01466E25D4E3}" type="slidenum">
              <a:rPr lang="en-US" smtClean="0"/>
              <a:t>7</a:t>
            </a:fld>
            <a:endParaRPr lang="en-US" dirty="0"/>
          </a:p>
        </p:txBody>
      </p:sp>
    </p:spTree>
    <p:extLst>
      <p:ext uri="{BB962C8B-B14F-4D97-AF65-F5344CB8AC3E}">
        <p14:creationId xmlns:p14="http://schemas.microsoft.com/office/powerpoint/2010/main" val="64247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of Slide:</a:t>
            </a:r>
            <a:r>
              <a:rPr lang="en-US" baseline="0" dirty="0" smtClean="0"/>
              <a:t> </a:t>
            </a:r>
            <a:r>
              <a:rPr lang="en-US" dirty="0" smtClean="0"/>
              <a:t>SAMHSA’s Approach to Community and Historical Trauma</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Develop SAMHSA’s framework for community and historical trauma and a trauma-informed approach for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Slides shows three rectangular</a:t>
            </a:r>
            <a:r>
              <a:rPr lang="en-US" b="0" baseline="0" dirty="0" smtClean="0"/>
              <a:t>-shared boxes one on top of the other in the same color with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First box: Key Questions  	- What is a resilient, trauma-informed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How learn from communities regarding implementing a public health approach to community trauma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How best to address historical trauma?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Second box: Activities  	- Building Resilient and Trauma-Informed Communities Meeting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Community partnerships/action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Snapshots/ TA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Trauma-Informed Communities Toolkit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Third box: Partners</a:t>
            </a:r>
          </a:p>
          <a:p>
            <a:pPr lvl="0"/>
            <a:r>
              <a:rPr lang="en-US" b="0" baseline="0" dirty="0" smtClean="0"/>
              <a:t>		- </a:t>
            </a:r>
            <a:r>
              <a:rPr lang="en-US" sz="1200" dirty="0" smtClean="0"/>
              <a:t>Federal, National Associations, Foundations </a:t>
            </a:r>
          </a:p>
          <a:p>
            <a:pPr lvl="0"/>
            <a:r>
              <a:rPr lang="en-US" sz="1200" dirty="0" smtClean="0"/>
              <a:t>		- Communities, Tribes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6114D45B-5355-4495-B788-01466E25D4E3}" type="slidenum">
              <a:rPr lang="en-US" smtClean="0"/>
              <a:t>8</a:t>
            </a:fld>
            <a:endParaRPr lang="en-US" dirty="0"/>
          </a:p>
        </p:txBody>
      </p:sp>
    </p:spTree>
    <p:extLst>
      <p:ext uri="{BB962C8B-B14F-4D97-AF65-F5344CB8AC3E}">
        <p14:creationId xmlns:p14="http://schemas.microsoft.com/office/powerpoint/2010/main" val="22284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of Slide: SAMHSA’s Trauma Training/TA Strategy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Coordinate and align SAMHSA’s trauma technical assistance and training activities</a:t>
            </a:r>
          </a:p>
          <a:p>
            <a:endParaRPr lang="en-US" dirty="0" smtClean="0"/>
          </a:p>
          <a:p>
            <a:r>
              <a:rPr lang="en-US" dirty="0" smtClean="0"/>
              <a:t>Slides shows three rectangular-shared boxes one on top of the other in the same color with the following words:</a:t>
            </a:r>
          </a:p>
          <a:p>
            <a:endParaRPr lang="en-US" dirty="0" smtClean="0"/>
          </a:p>
          <a:p>
            <a:r>
              <a:rPr lang="en-US" dirty="0" smtClean="0"/>
              <a:t>First box: Key Concepts 	-</a:t>
            </a:r>
            <a:r>
              <a:rPr lang="en-US" baseline="0" dirty="0" smtClean="0"/>
              <a:t> Minimize duplication &amp; maximize coverage</a:t>
            </a:r>
          </a:p>
          <a:p>
            <a:r>
              <a:rPr lang="en-US" baseline="0" dirty="0" smtClean="0"/>
              <a:t>		- Better provide customer service</a:t>
            </a:r>
          </a:p>
          <a:p>
            <a:r>
              <a:rPr lang="en-US" baseline="0" dirty="0" smtClean="0"/>
              <a:t>		- Use CBHSQ  data and their evaluations and reports  to measure impact of T/TA</a:t>
            </a:r>
          </a:p>
          <a:p>
            <a:r>
              <a:rPr lang="en-US" baseline="0" dirty="0" smtClean="0"/>
              <a:t>		- Establish standard/customized training curricula</a:t>
            </a:r>
          </a:p>
          <a:p>
            <a:endParaRPr lang="en-US" baseline="0" dirty="0" smtClean="0"/>
          </a:p>
          <a:p>
            <a:r>
              <a:rPr lang="en-US" baseline="0" dirty="0" smtClean="0"/>
              <a:t>Second box: TA Center Showcases</a:t>
            </a:r>
          </a:p>
          <a:p>
            <a:r>
              <a:rPr lang="en-US" baseline="0" dirty="0" smtClean="0"/>
              <a:t>		- TA database</a:t>
            </a:r>
          </a:p>
          <a:p>
            <a:r>
              <a:rPr lang="en-US" baseline="0" dirty="0" smtClean="0"/>
              <a:t>		- Standard SOW language</a:t>
            </a:r>
          </a:p>
          <a:p>
            <a:r>
              <a:rPr lang="en-US" baseline="0" dirty="0" smtClean="0"/>
              <a:t>		- COR Guidance</a:t>
            </a:r>
          </a:p>
          <a:p>
            <a:endParaRPr lang="en-US" baseline="0" dirty="0" smtClean="0"/>
          </a:p>
          <a:p>
            <a:r>
              <a:rPr lang="en-US" baseline="0" dirty="0" smtClean="0"/>
              <a:t>Third box: TA Centers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 </a:t>
            </a:r>
            <a:r>
              <a:rPr lang="en-US" sz="1200" dirty="0" smtClean="0"/>
              <a:t>CAPT, Consolidated Tribal, FASD, NCSACW, SSTAP, ATCC, UMaryland TA, Access to Recovery, HHRN, NCTIC, GAINS, 		DTAC, NCTSN </a:t>
            </a:r>
          </a:p>
          <a:p>
            <a:endParaRPr lang="en-US" baseline="0" dirty="0" smtClean="0"/>
          </a:p>
          <a:p>
            <a:r>
              <a:rPr lang="en-US" baseline="0" dirty="0" smtClean="0"/>
              <a:t>		-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114D45B-5355-4495-B788-01466E25D4E3}" type="slidenum">
              <a:rPr lang="en-US" smtClean="0"/>
              <a:t>9</a:t>
            </a:fld>
            <a:endParaRPr lang="en-US" dirty="0"/>
          </a:p>
        </p:txBody>
      </p:sp>
    </p:spTree>
    <p:extLst>
      <p:ext uri="{BB962C8B-B14F-4D97-AF65-F5344CB8AC3E}">
        <p14:creationId xmlns:p14="http://schemas.microsoft.com/office/powerpoint/2010/main" val="2523098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dirty="0">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167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198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4450"/>
            <a:ext cx="9144000" cy="6477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228600" y="1125538"/>
            <a:ext cx="8763000" cy="5568950"/>
          </a:xfrm>
        </p:spPr>
        <p:txBody>
          <a:bodyPr/>
          <a:lstStyle/>
          <a:p>
            <a:pPr lvl="0"/>
            <a:endParaRPr lang="en-US" noProof="0" dirty="0" smtClean="0"/>
          </a:p>
        </p:txBody>
      </p:sp>
    </p:spTree>
    <p:extLst>
      <p:ext uri="{BB962C8B-B14F-4D97-AF65-F5344CB8AC3E}">
        <p14:creationId xmlns:p14="http://schemas.microsoft.com/office/powerpoint/2010/main" val="2921145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dirty="0">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8822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5603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1666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9909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4619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3496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479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01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7301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0040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224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89725" y="6492875"/>
            <a:ext cx="2133600" cy="365125"/>
          </a:xfrm>
          <a:prstGeom prst="rect">
            <a:avLst/>
          </a:prstGeom>
        </p:spPr>
        <p:txBody>
          <a:bodyPr/>
          <a:lstStyle>
            <a:lvl1pPr>
              <a:defRPr>
                <a:latin typeface="Arial" pitchFamily="34" charset="0"/>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a:xfrm>
            <a:off x="317500" y="6492875"/>
            <a:ext cx="34163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dirty="0">
              <a:solidFill>
                <a:prstClr val="black"/>
              </a:solidFill>
              <a:cs typeface="Arial" charset="0"/>
            </a:endParaRPr>
          </a:p>
        </p:txBody>
      </p:sp>
      <p:sp>
        <p:nvSpPr>
          <p:cNvPr id="4" name="Slide Number Placeholder 5"/>
          <p:cNvSpPr>
            <a:spLocks noGrp="1"/>
          </p:cNvSpPr>
          <p:nvPr>
            <p:ph type="sldNum" sz="quarter" idx="12"/>
          </p:nvPr>
        </p:nvSpPr>
        <p:spPr>
          <a:xfrm>
            <a:off x="379413" y="6149975"/>
            <a:ext cx="533400" cy="365125"/>
          </a:xfrm>
          <a:prstGeom prst="rect">
            <a:avLst/>
          </a:prstGeom>
        </p:spPr>
        <p:txBody>
          <a:bodyPr/>
          <a:lstStyle>
            <a:lvl1pPr>
              <a:defRPr>
                <a:latin typeface="Arial" pitchFamily="34" charset="0"/>
              </a:defRPr>
            </a:lvl1pPr>
          </a:lstStyle>
          <a:p>
            <a:pPr>
              <a:defRPr/>
            </a:pPr>
            <a:fld id="{18108F7E-7FE8-4819-8430-D6CEB4A7C5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9745383"/>
      </p:ext>
    </p:extLst>
  </p:cSld>
  <p:clrMapOvr>
    <a:masterClrMapping/>
  </p:clrMapOvr>
  <p:transition>
    <p:split orient="vert"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dirty="0">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26927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6469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9303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15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4549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64406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193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7501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6219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6984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2691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1636776" y="2174875"/>
            <a:ext cx="7315200" cy="1470025"/>
          </a:xfrm>
        </p:spPr>
        <p:txBody>
          <a:bodyPr/>
          <a:lstStyle>
            <a:lvl1pPr algn="l">
              <a:defRPr>
                <a:solidFill>
                  <a:srgbClr val="336600"/>
                </a:solidFill>
              </a:defRPr>
            </a:lvl1pPr>
          </a:lstStyle>
          <a:p>
            <a:r>
              <a:rPr lang="en-US" dirty="0"/>
              <a:t>Click to edit Master title style</a:t>
            </a:r>
          </a:p>
        </p:txBody>
      </p:sp>
      <p:sp>
        <p:nvSpPr>
          <p:cNvPr id="3076" name="Rectangle 4"/>
          <p:cNvSpPr>
            <a:spLocks noGrp="1" noChangeArrowheads="1"/>
          </p:cNvSpPr>
          <p:nvPr>
            <p:ph type="subTitle" idx="1"/>
          </p:nvPr>
        </p:nvSpPr>
        <p:spPr>
          <a:xfrm>
            <a:off x="2704402" y="4151376"/>
            <a:ext cx="6400800" cy="1371600"/>
          </a:xfrm>
        </p:spPr>
        <p:txBody>
          <a:bodyPr/>
          <a:lstStyle>
            <a:lvl1pPr marL="0" indent="0" algn="r">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3147080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18FCB52B-6E8A-4E40-8B9B-E1B0D68130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045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D20CCCEC-54E0-4C9C-963B-122D82546A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5657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35808"/>
            <a:ext cx="8229600" cy="777240"/>
          </a:xfrm>
        </p:spPr>
        <p:txBody>
          <a:bodyPr/>
          <a:lstStyle>
            <a:lvl1pPr>
              <a:defRPr>
                <a:solidFill>
                  <a:srgbClr val="336600"/>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F9F822D9-DF84-43BA-B376-245A4ACDBB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0517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6252DD5F-4D00-40DB-9074-6BD0B20EE4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4660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819400" y="6356350"/>
            <a:ext cx="2133600" cy="365125"/>
          </a:xfrm>
          <a:prstGeom prst="rect">
            <a:avLst/>
          </a:prstGeom>
        </p:spPr>
        <p:txBody>
          <a:bodyPr/>
          <a:lstStyle>
            <a:lvl1pPr>
              <a:defRPr/>
            </a:lvl1pPr>
          </a:lstStyle>
          <a:p>
            <a:pPr fontAlgn="base">
              <a:spcBef>
                <a:spcPct val="0"/>
              </a:spcBef>
              <a:spcAft>
                <a:spcPct val="0"/>
              </a:spcAft>
              <a:defRPr/>
            </a:pPr>
            <a:fld id="{269C930E-4071-4339-B74B-B5DEF67F3617}" type="datetimeFigureOut">
              <a:rPr lang="en-US">
                <a:solidFill>
                  <a:srgbClr val="000000"/>
                </a:solidFill>
                <a:cs typeface="Arial" charset="0"/>
              </a:rPr>
              <a:pPr fontAlgn="base">
                <a:spcBef>
                  <a:spcPct val="0"/>
                </a:spcBef>
                <a:spcAft>
                  <a:spcPct val="0"/>
                </a:spcAft>
                <a:defRPr/>
              </a:pPr>
              <a:t>6/25/2015</a:t>
            </a:fld>
            <a:endParaRPr lang="en-US" dirty="0">
              <a:solidFill>
                <a:srgbClr val="000000"/>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7512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dirty="0">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626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886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87534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8733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14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4656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74207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9032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8159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6377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795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dirty="0">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135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6468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0631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4749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3774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2576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4479229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23264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9653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1067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171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03162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1036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03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00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5.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jpe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6.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60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187745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207806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PT Template3.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103688" y="638333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fontAlgn="base">
              <a:spcBef>
                <a:spcPct val="0"/>
              </a:spcBef>
              <a:spcAft>
                <a:spcPct val="0"/>
              </a:spcAft>
              <a:defRPr/>
            </a:pPr>
            <a:r>
              <a:rPr lang="en-US" dirty="0">
                <a:solidFill>
                  <a:srgbClr val="000000"/>
                </a:solidFill>
                <a:cs typeface="Arial" charset="0"/>
              </a:rPr>
              <a:t>Slide </a:t>
            </a:r>
            <a:fld id="{B0C0EBDE-A24E-4038-93CB-EB474CEE5F50}"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Tree>
    <p:extLst>
      <p:ext uri="{BB962C8B-B14F-4D97-AF65-F5344CB8AC3E}">
        <p14:creationId xmlns:p14="http://schemas.microsoft.com/office/powerpoint/2010/main" val="360008320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1" r:id="rId6"/>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4250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6/25/2015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851534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www.medicaid.gov/Federal-Policy-Guidance/Downloads/SMD-13-004.pdf" TargetMode="External"/><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ctrTitle"/>
          </p:nvPr>
        </p:nvSpPr>
        <p:spPr>
          <a:xfrm>
            <a:off x="2133600" y="2506224"/>
            <a:ext cx="6687015" cy="1905000"/>
          </a:xfrm>
        </p:spPr>
        <p:txBody>
          <a:bodyPr/>
          <a:lstStyle/>
          <a:p>
            <a:r>
              <a:rPr lang="en-US" sz="3600" b="1" dirty="0"/>
              <a:t>SAMHSA’S </a:t>
            </a:r>
            <a:r>
              <a:rPr lang="en-US" sz="3600" b="1" dirty="0" smtClean="0"/>
              <a:t>Strategy to </a:t>
            </a:r>
            <a:br>
              <a:rPr lang="en-US" sz="3600" b="1" dirty="0" smtClean="0"/>
            </a:br>
            <a:r>
              <a:rPr lang="en-US" sz="3600" b="1" dirty="0" smtClean="0"/>
              <a:t>Address Trauma and a Trauma-Informed Approach</a:t>
            </a:r>
            <a:endParaRPr lang="en-US" sz="3600" dirty="0"/>
          </a:p>
        </p:txBody>
      </p:sp>
      <p:sp>
        <p:nvSpPr>
          <p:cNvPr id="2" name="TextBox 1"/>
          <p:cNvSpPr txBox="1"/>
          <p:nvPr/>
        </p:nvSpPr>
        <p:spPr>
          <a:xfrm>
            <a:off x="1752600" y="5638800"/>
            <a:ext cx="4038600" cy="1169551"/>
          </a:xfrm>
          <a:prstGeom prst="rect">
            <a:avLst/>
          </a:prstGeom>
          <a:noFill/>
        </p:spPr>
        <p:txBody>
          <a:bodyPr wrap="square" rtlCol="0">
            <a:spAutoFit/>
          </a:bodyPr>
          <a:lstStyle/>
          <a:p>
            <a:r>
              <a:rPr lang="en-US" sz="1400" b="1" dirty="0" smtClean="0"/>
              <a:t>“Implementing Trauma-Informed Approaches in Federal Agencies”</a:t>
            </a:r>
          </a:p>
          <a:p>
            <a:r>
              <a:rPr lang="en-US" sz="1400" b="1" dirty="0" smtClean="0"/>
              <a:t>Federal Women and Trauma Workgroup</a:t>
            </a:r>
          </a:p>
          <a:p>
            <a:r>
              <a:rPr lang="en-US" sz="1400" b="1" dirty="0" smtClean="0"/>
              <a:t>June 25, 2015</a:t>
            </a:r>
          </a:p>
          <a:p>
            <a:r>
              <a:rPr lang="en-US" sz="1400" b="1" dirty="0" smtClean="0"/>
              <a:t>Dept of Labor,  Washington, D.C. </a:t>
            </a:r>
            <a:endParaRPr lang="en-US" sz="1400" dirty="0"/>
          </a:p>
        </p:txBody>
      </p:sp>
      <p:sp>
        <p:nvSpPr>
          <p:cNvPr id="4" name="TextBox 3"/>
          <p:cNvSpPr txBox="1"/>
          <p:nvPr/>
        </p:nvSpPr>
        <p:spPr>
          <a:xfrm>
            <a:off x="2743200" y="4419600"/>
            <a:ext cx="5943600" cy="646331"/>
          </a:xfrm>
          <a:prstGeom prst="rect">
            <a:avLst/>
          </a:prstGeom>
          <a:noFill/>
        </p:spPr>
        <p:txBody>
          <a:bodyPr wrap="square" rtlCol="0">
            <a:spAutoFit/>
          </a:bodyPr>
          <a:lstStyle/>
          <a:p>
            <a:pPr algn="ctr"/>
            <a:r>
              <a:rPr lang="en-US" dirty="0" smtClean="0">
                <a:solidFill>
                  <a:prstClr val="black"/>
                </a:solidFill>
                <a:latin typeface="Arial" charset="0"/>
                <a:cs typeface="Arial" charset="0"/>
              </a:rPr>
              <a:t>Larke Nahme Huang, Ph.D.</a:t>
            </a:r>
          </a:p>
          <a:p>
            <a:pPr algn="ctr"/>
            <a:r>
              <a:rPr lang="en-US" dirty="0" smtClean="0">
                <a:solidFill>
                  <a:prstClr val="black"/>
                </a:solidFill>
                <a:latin typeface="Arial" charset="0"/>
                <a:cs typeface="Arial" charset="0"/>
              </a:rPr>
              <a:t>Administrator’s Office of Policy, Planning and Innovation</a:t>
            </a:r>
          </a:p>
        </p:txBody>
      </p:sp>
    </p:spTree>
    <p:extLst>
      <p:ext uri="{BB962C8B-B14F-4D97-AF65-F5344CB8AC3E}">
        <p14:creationId xmlns:p14="http://schemas.microsoft.com/office/powerpoint/2010/main" val="134070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3 at 8.19.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 y="1897225"/>
            <a:ext cx="4876800" cy="924598"/>
          </a:xfrm>
          <a:prstGeom prst="rect">
            <a:avLst/>
          </a:prstGeom>
        </p:spPr>
      </p:pic>
      <p:pic>
        <p:nvPicPr>
          <p:cNvPr id="6" name="Picture 5" descr="Screen Shot 2014-10-23 at 8.21.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3429000"/>
            <a:ext cx="3616403" cy="1352029"/>
          </a:xfrm>
          <a:prstGeom prst="rect">
            <a:avLst/>
          </a:prstGeom>
        </p:spPr>
      </p:pic>
      <p:pic>
        <p:nvPicPr>
          <p:cNvPr id="7" name="Picture 6" descr="Screen Shot 2014-10-23 at 8.22.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1524000"/>
            <a:ext cx="4114799" cy="1671048"/>
          </a:xfrm>
          <a:prstGeom prst="rect">
            <a:avLst/>
          </a:prstGeom>
        </p:spPr>
      </p:pic>
      <p:pic>
        <p:nvPicPr>
          <p:cNvPr id="8" name="Picture 7" descr="Screen Shot 2014-10-23 at 8.23.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03863"/>
            <a:ext cx="5791200" cy="954137"/>
          </a:xfrm>
          <a:prstGeom prst="rect">
            <a:avLst/>
          </a:prstGeom>
        </p:spPr>
      </p:pic>
      <p:pic>
        <p:nvPicPr>
          <p:cNvPr id="10" name="Picture 9" descr="Screen Shot 2014-10-23 at 8.27.0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50" y="4495800"/>
            <a:ext cx="3048000" cy="1090083"/>
          </a:xfrm>
          <a:prstGeom prst="rect">
            <a:avLst/>
          </a:prstGeom>
        </p:spPr>
      </p:pic>
      <p:pic>
        <p:nvPicPr>
          <p:cNvPr id="11" name="Picture 10" descr="Screen Shot 2014-10-23 at 8.28.0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000" y="4953000"/>
            <a:ext cx="5537200" cy="832726"/>
          </a:xfrm>
          <a:prstGeom prst="rect">
            <a:avLst/>
          </a:prstGeom>
        </p:spPr>
      </p:pic>
      <p:sp>
        <p:nvSpPr>
          <p:cNvPr id="12" name="TextBox 11"/>
          <p:cNvSpPr txBox="1"/>
          <p:nvPr/>
        </p:nvSpPr>
        <p:spPr>
          <a:xfrm>
            <a:off x="228600" y="228600"/>
            <a:ext cx="8915400" cy="769441"/>
          </a:xfrm>
          <a:prstGeom prst="rect">
            <a:avLst/>
          </a:prstGeom>
          <a:noFill/>
        </p:spPr>
        <p:txBody>
          <a:bodyPr wrap="square" rtlCol="0">
            <a:spAutoFit/>
          </a:bodyPr>
          <a:lstStyle/>
          <a:p>
            <a:r>
              <a:rPr lang="en-US" sz="4400" dirty="0" smtClean="0"/>
              <a:t>SAMHSA’s Trauma-Related TA Centers </a:t>
            </a:r>
            <a:endParaRPr lang="en-US" sz="4400" dirty="0"/>
          </a:p>
        </p:txBody>
      </p:sp>
      <p:pic>
        <p:nvPicPr>
          <p:cNvPr id="2050" name="Picture 2" descr="F:\My Docs 10-03-08 forward\Trauma\Strategic Initiative\Training _TA\nrc-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04" y="3195048"/>
            <a:ext cx="5048250" cy="1009650"/>
          </a:xfrm>
          <a:prstGeom prst="rect">
            <a:avLst/>
          </a:prstGeom>
          <a:solidFill>
            <a:schemeClr val="bg2">
              <a:lumMod val="75000"/>
            </a:schemeClr>
          </a:solidFill>
        </p:spPr>
      </p:pic>
    </p:spTree>
    <p:extLst>
      <p:ext uri="{BB962C8B-B14F-4D97-AF65-F5344CB8AC3E}">
        <p14:creationId xmlns:p14="http://schemas.microsoft.com/office/powerpoint/2010/main" val="4017353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1707" y="0"/>
            <a:ext cx="77724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latin typeface="Open Sans" pitchFamily="64" charset="0"/>
                <a:cs typeface="Open Sans" pitchFamily="64" charset="0"/>
              </a:rPr>
              <a:t>Data:  SAMHSA Trauma Measures</a:t>
            </a:r>
          </a:p>
        </p:txBody>
      </p:sp>
      <p:graphicFrame>
        <p:nvGraphicFramePr>
          <p:cNvPr id="3" name="Content Placeholder 3"/>
          <p:cNvGraphicFramePr>
            <a:graphicFrameLocks/>
          </p:cNvGraphicFramePr>
          <p:nvPr/>
        </p:nvGraphicFramePr>
        <p:xfrm>
          <a:off x="152400" y="1524000"/>
          <a:ext cx="6324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4"/>
          <p:cNvSpPr txBox="1">
            <a:spLocks noChangeArrowheads="1"/>
          </p:cNvSpPr>
          <p:nvPr/>
        </p:nvSpPr>
        <p:spPr bwMode="auto">
          <a:xfrm>
            <a:off x="1219200" y="2971800"/>
            <a:ext cx="1295400" cy="461963"/>
          </a:xfrm>
          <a:prstGeom prst="rect">
            <a:avLst/>
          </a:prstGeom>
          <a:noFill/>
          <a:ln w="9525">
            <a:noFill/>
            <a:miter lim="800000"/>
            <a:headEnd/>
            <a:tailEnd/>
          </a:ln>
        </p:spPr>
        <p:txBody>
          <a:bodyPr>
            <a:spAutoFit/>
          </a:bodyPr>
          <a:lstStyle/>
          <a:p>
            <a:r>
              <a:rPr lang="en-US" dirty="0"/>
              <a:t>60.55%</a:t>
            </a:r>
          </a:p>
        </p:txBody>
      </p:sp>
      <p:sp>
        <p:nvSpPr>
          <p:cNvPr id="5" name="Rectangle 1"/>
          <p:cNvSpPr>
            <a:spLocks noChangeArrowheads="1"/>
          </p:cNvSpPr>
          <p:nvPr/>
        </p:nvSpPr>
        <p:spPr bwMode="auto">
          <a:xfrm>
            <a:off x="1371600" y="6581775"/>
            <a:ext cx="5334000" cy="276225"/>
          </a:xfrm>
          <a:prstGeom prst="rect">
            <a:avLst/>
          </a:prstGeom>
          <a:solidFill>
            <a:srgbClr val="E7E4D5"/>
          </a:solidFill>
          <a:ln w="9525">
            <a:noFill/>
            <a:miter lim="800000"/>
            <a:headEnd/>
            <a:tailEnd/>
          </a:ln>
        </p:spPr>
        <p:txBody>
          <a:bodyPr anchor="ctr">
            <a:spAutoFit/>
          </a:bodyPr>
          <a:lstStyle/>
          <a:p>
            <a:pPr fontAlgn="t"/>
            <a:r>
              <a:rPr lang="en-US" sz="1200" b="1" dirty="0">
                <a:solidFill>
                  <a:srgbClr val="333333"/>
                </a:solidFill>
              </a:rPr>
              <a:t>FY 2013: TRAC Crosstabulation/Frequency Report- Trauma Measures</a:t>
            </a:r>
            <a:endParaRPr lang="en-US" sz="2000" dirty="0"/>
          </a:p>
        </p:txBody>
      </p:sp>
      <p:graphicFrame>
        <p:nvGraphicFramePr>
          <p:cNvPr id="6" name="Table 5"/>
          <p:cNvGraphicFramePr>
            <a:graphicFrameLocks noGrp="1"/>
          </p:cNvGraphicFramePr>
          <p:nvPr/>
        </p:nvGraphicFramePr>
        <p:xfrm>
          <a:off x="7162800" y="2133600"/>
          <a:ext cx="1752600" cy="3445086"/>
        </p:xfrm>
        <a:graphic>
          <a:graphicData uri="http://schemas.openxmlformats.org/drawingml/2006/table">
            <a:tbl>
              <a:tblPr/>
              <a:tblGrid>
                <a:gridCol w="683864"/>
                <a:gridCol w="1068736"/>
              </a:tblGrid>
              <a:tr h="439059">
                <a:tc gridSpan="2">
                  <a:txBody>
                    <a:bodyPr/>
                    <a:lstStyle/>
                    <a:p>
                      <a:pPr marL="0" marR="0" algn="ctr">
                        <a:lnSpc>
                          <a:spcPct val="115000"/>
                        </a:lnSpc>
                        <a:spcBef>
                          <a:spcPts val="0"/>
                        </a:spcBef>
                        <a:spcAft>
                          <a:spcPts val="0"/>
                        </a:spcAft>
                      </a:pPr>
                      <a:r>
                        <a:rPr lang="en-US" sz="800" b="1" dirty="0">
                          <a:solidFill>
                            <a:srgbClr val="404040"/>
                          </a:solidFill>
                          <a:latin typeface="Verdana"/>
                          <a:ea typeface="Times New Roman"/>
                          <a:cs typeface="Times New Roman"/>
                        </a:rPr>
                        <a:t>Data in table for:</a:t>
                      </a:r>
                      <a:endParaRPr lang="en-US" sz="1100" dirty="0">
                        <a:latin typeface="Calibri"/>
                        <a:ea typeface="Calibri"/>
                        <a:cs typeface="Times New Roman"/>
                      </a:endParaRPr>
                    </a:p>
                  </a:txBody>
                  <a:tcPr marL="19050" marR="19050" marT="19050" marB="1905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endParaRPr lang="en-US"/>
                    </a:p>
                  </a:txBody>
                  <a:tcPr/>
                </a:tc>
              </a:tr>
              <a:tr h="322941">
                <a:tc>
                  <a:txBody>
                    <a:bodyPr/>
                    <a:lstStyle/>
                    <a:p>
                      <a:pPr marL="0" marR="0">
                        <a:lnSpc>
                          <a:spcPct val="115000"/>
                        </a:lnSpc>
                        <a:spcBef>
                          <a:spcPts val="0"/>
                        </a:spcBef>
                        <a:spcAft>
                          <a:spcPts val="0"/>
                        </a:spcAft>
                      </a:pPr>
                      <a:r>
                        <a:rPr lang="en-US" sz="800" b="1" dirty="0">
                          <a:solidFill>
                            <a:srgbClr val="404040"/>
                          </a:solidFill>
                          <a:latin typeface="Verdana"/>
                          <a:ea typeface="Times New Roman"/>
                          <a:cs typeface="Times New Roman"/>
                        </a:rPr>
                        <a:t>Interview Type: </a:t>
                      </a:r>
                      <a:endParaRPr lang="en-US" sz="1100" b="1" dirty="0">
                        <a:latin typeface="Calibri"/>
                        <a:ea typeface="Calibri"/>
                        <a:cs typeface="Times New Roman"/>
                      </a:endParaRPr>
                    </a:p>
                  </a:txBody>
                  <a:tcPr marL="19050" marR="19050" marT="19050" marB="1905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solidFill>
                            <a:srgbClr val="404040"/>
                          </a:solidFill>
                          <a:latin typeface="Verdana"/>
                          <a:ea typeface="Times New Roman"/>
                          <a:cs typeface="Times New Roman"/>
                        </a:rPr>
                        <a:t>Baseline</a:t>
                      </a:r>
                      <a:endParaRPr lang="en-US" sz="1100" b="1" dirty="0">
                        <a:latin typeface="Calibri"/>
                        <a:ea typeface="Calibri"/>
                        <a:cs typeface="Times New Roman"/>
                      </a:endParaRPr>
                    </a:p>
                  </a:txBody>
                  <a:tcPr marL="19050" marR="19050" marT="19050" marB="1905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304800">
                <a:tc>
                  <a:txBody>
                    <a:bodyPr/>
                    <a:lstStyle/>
                    <a:p>
                      <a:pPr marL="0" marR="0">
                        <a:lnSpc>
                          <a:spcPct val="115000"/>
                        </a:lnSpc>
                        <a:spcBef>
                          <a:spcPts val="0"/>
                        </a:spcBef>
                        <a:spcAft>
                          <a:spcPts val="0"/>
                        </a:spcAft>
                      </a:pPr>
                      <a:r>
                        <a:rPr lang="en-US" sz="800" b="1" dirty="0">
                          <a:solidFill>
                            <a:srgbClr val="404040"/>
                          </a:solidFill>
                          <a:latin typeface="Verdana"/>
                          <a:ea typeface="Times New Roman"/>
                          <a:cs typeface="Times New Roman"/>
                        </a:rPr>
                        <a:t>Record Type: </a:t>
                      </a:r>
                      <a:endParaRPr lang="en-US" sz="1100" b="1" dirty="0">
                        <a:latin typeface="Calibri"/>
                        <a:ea typeface="Calibri"/>
                        <a:cs typeface="Times New Roman"/>
                      </a:endParaRPr>
                    </a:p>
                  </a:txBody>
                  <a:tcPr marL="19050" marR="19050" marT="19050" marB="1905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solidFill>
                            <a:srgbClr val="404040"/>
                          </a:solidFill>
                          <a:latin typeface="Verdana"/>
                          <a:ea typeface="Times New Roman"/>
                          <a:cs typeface="Times New Roman"/>
                        </a:rPr>
                        <a:t>Interview</a:t>
                      </a:r>
                      <a:br>
                        <a:rPr lang="en-US" sz="800" b="1" dirty="0">
                          <a:solidFill>
                            <a:srgbClr val="404040"/>
                          </a:solidFill>
                          <a:latin typeface="Verdana"/>
                          <a:ea typeface="Times New Roman"/>
                          <a:cs typeface="Times New Roman"/>
                        </a:rPr>
                      </a:br>
                      <a:r>
                        <a:rPr lang="en-US" sz="800" b="1" dirty="0">
                          <a:solidFill>
                            <a:srgbClr val="404040"/>
                          </a:solidFill>
                          <a:latin typeface="Verdana"/>
                          <a:ea typeface="Times New Roman"/>
                          <a:cs typeface="Times New Roman"/>
                        </a:rPr>
                        <a:t>Administrative</a:t>
                      </a:r>
                      <a:endParaRPr lang="en-US" sz="1100" b="1" dirty="0">
                        <a:latin typeface="Calibri"/>
                        <a:ea typeface="Calibri"/>
                        <a:cs typeface="Times New Roman"/>
                      </a:endParaRPr>
                    </a:p>
                  </a:txBody>
                  <a:tcPr marL="19050" marR="19050" marT="19050" marB="1905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465666">
                <a:tc>
                  <a:txBody>
                    <a:bodyPr/>
                    <a:lstStyle/>
                    <a:p>
                      <a:pPr marL="0" marR="0">
                        <a:lnSpc>
                          <a:spcPct val="115000"/>
                        </a:lnSpc>
                        <a:spcBef>
                          <a:spcPts val="0"/>
                        </a:spcBef>
                        <a:spcAft>
                          <a:spcPts val="0"/>
                        </a:spcAft>
                      </a:pPr>
                      <a:r>
                        <a:rPr lang="en-US" sz="800" b="1" dirty="0">
                          <a:solidFill>
                            <a:srgbClr val="404040"/>
                          </a:solidFill>
                          <a:latin typeface="Verdana"/>
                          <a:ea typeface="Times New Roman"/>
                          <a:cs typeface="Times New Roman"/>
                        </a:rPr>
                        <a:t>FFY - Federal Fiscal Year: </a:t>
                      </a:r>
                      <a:endParaRPr lang="en-US" sz="1100" b="1" dirty="0">
                        <a:latin typeface="Calibri"/>
                        <a:ea typeface="Calibri"/>
                        <a:cs typeface="Times New Roman"/>
                      </a:endParaRPr>
                    </a:p>
                  </a:txBody>
                  <a:tcPr marL="19050" marR="19050" marT="19050" marB="1905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smtClean="0">
                          <a:solidFill>
                            <a:srgbClr val="404040"/>
                          </a:solidFill>
                          <a:latin typeface="Verdana"/>
                          <a:ea typeface="Times New Roman"/>
                          <a:cs typeface="Times New Roman"/>
                        </a:rPr>
                        <a:t>2009-2013</a:t>
                      </a:r>
                      <a:endParaRPr lang="en-US" sz="1100" b="1" dirty="0">
                        <a:latin typeface="Calibri"/>
                        <a:ea typeface="Calibri"/>
                        <a:cs typeface="Times New Roman"/>
                      </a:endParaRPr>
                    </a:p>
                  </a:txBody>
                  <a:tcPr marL="19050" marR="19050" marT="19050" marB="1905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465666">
                <a:tc>
                  <a:txBody>
                    <a:bodyPr/>
                    <a:lstStyle/>
                    <a:p>
                      <a:pPr marL="0" marR="0">
                        <a:lnSpc>
                          <a:spcPct val="115000"/>
                        </a:lnSpc>
                        <a:spcBef>
                          <a:spcPts val="0"/>
                        </a:spcBef>
                        <a:spcAft>
                          <a:spcPts val="0"/>
                        </a:spcAft>
                      </a:pPr>
                      <a:r>
                        <a:rPr lang="en-US" sz="800" b="1" dirty="0">
                          <a:solidFill>
                            <a:srgbClr val="404040"/>
                          </a:solidFill>
                          <a:latin typeface="Verdana"/>
                          <a:ea typeface="Times New Roman"/>
                          <a:cs typeface="Times New Roman"/>
                        </a:rPr>
                        <a:t>Federal Fiscal Year - Quarter: </a:t>
                      </a:r>
                      <a:endParaRPr lang="en-US" sz="1100" b="1" dirty="0">
                        <a:latin typeface="Calibri"/>
                        <a:ea typeface="Calibri"/>
                        <a:cs typeface="Times New Roman"/>
                      </a:endParaRPr>
                    </a:p>
                  </a:txBody>
                  <a:tcPr marL="19050" marR="19050" marT="19050" marB="1905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solidFill>
                            <a:srgbClr val="404040"/>
                          </a:solidFill>
                          <a:latin typeface="Verdana"/>
                          <a:ea typeface="Times New Roman"/>
                          <a:cs typeface="Times New Roman"/>
                        </a:rPr>
                        <a:t>1</a:t>
                      </a:r>
                      <a:r>
                        <a:rPr lang="en-US" sz="800" b="1" baseline="30000" dirty="0">
                          <a:solidFill>
                            <a:srgbClr val="404040"/>
                          </a:solidFill>
                          <a:latin typeface="Verdana"/>
                          <a:ea typeface="Times New Roman"/>
                          <a:cs typeface="Times New Roman"/>
                        </a:rPr>
                        <a:t>st</a:t>
                      </a:r>
                      <a:r>
                        <a:rPr lang="en-US" sz="800" b="1" dirty="0">
                          <a:solidFill>
                            <a:srgbClr val="404040"/>
                          </a:solidFill>
                          <a:latin typeface="Verdana"/>
                          <a:ea typeface="Times New Roman"/>
                          <a:cs typeface="Times New Roman"/>
                        </a:rPr>
                        <a:t>-4th quarter</a:t>
                      </a:r>
                      <a:endParaRPr lang="en-US" sz="1100" b="1" dirty="0">
                        <a:latin typeface="Calibri"/>
                        <a:ea typeface="Calibri"/>
                        <a:cs typeface="Times New Roman"/>
                      </a:endParaRPr>
                    </a:p>
                  </a:txBody>
                  <a:tcPr marL="19050" marR="19050" marT="19050" marB="1905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1117600">
                <a:tc>
                  <a:txBody>
                    <a:bodyPr/>
                    <a:lstStyle/>
                    <a:p>
                      <a:pPr marL="0" marR="0">
                        <a:lnSpc>
                          <a:spcPct val="115000"/>
                        </a:lnSpc>
                        <a:spcBef>
                          <a:spcPts val="0"/>
                        </a:spcBef>
                        <a:spcAft>
                          <a:spcPts val="0"/>
                        </a:spcAft>
                      </a:pPr>
                      <a:r>
                        <a:rPr lang="en-US" sz="800" b="1" dirty="0">
                          <a:solidFill>
                            <a:srgbClr val="404040"/>
                          </a:solidFill>
                          <a:latin typeface="Verdana"/>
                          <a:ea typeface="Times New Roman"/>
                          <a:cs typeface="Times New Roman"/>
                        </a:rPr>
                        <a:t>Program: </a:t>
                      </a:r>
                      <a:endParaRPr lang="en-US" sz="1100" b="1" dirty="0">
                        <a:latin typeface="Calibri"/>
                        <a:ea typeface="Calibri"/>
                        <a:cs typeface="Times New Roman"/>
                      </a:endParaRPr>
                    </a:p>
                  </a:txBody>
                  <a:tcPr marL="19050" marR="19050" marT="19050" marB="1905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solidFill>
                            <a:srgbClr val="404040"/>
                          </a:solidFill>
                          <a:latin typeface="Verdana"/>
                          <a:ea typeface="Times New Roman"/>
                          <a:cs typeface="Times New Roman"/>
                        </a:rPr>
                        <a:t>CMHI, ENBH-OA</a:t>
                      </a:r>
                      <a:r>
                        <a:rPr lang="en-US" sz="800" b="1" dirty="0" smtClean="0">
                          <a:solidFill>
                            <a:srgbClr val="404040"/>
                          </a:solidFill>
                          <a:latin typeface="Verdana"/>
                          <a:ea typeface="Times New Roman"/>
                          <a:cs typeface="Times New Roman"/>
                        </a:rPr>
                        <a:t>, ErmrkAG</a:t>
                      </a:r>
                      <a:r>
                        <a:rPr lang="en-US" sz="800" b="1" dirty="0">
                          <a:solidFill>
                            <a:srgbClr val="404040"/>
                          </a:solidFill>
                          <a:latin typeface="Verdana"/>
                          <a:ea typeface="Times New Roman"/>
                          <a:cs typeface="Times New Roman"/>
                        </a:rPr>
                        <a:t>, </a:t>
                      </a:r>
                      <a:r>
                        <a:rPr lang="en-US" sz="800" b="1" dirty="0" smtClean="0">
                          <a:solidFill>
                            <a:srgbClr val="404040"/>
                          </a:solidFill>
                          <a:latin typeface="Verdana"/>
                          <a:ea typeface="Times New Roman"/>
                          <a:cs typeface="Times New Roman"/>
                        </a:rPr>
                        <a:t>ErmrkCG, HIV/AIDS</a:t>
                      </a:r>
                      <a:r>
                        <a:rPr lang="en-US" sz="800" b="1" dirty="0">
                          <a:solidFill>
                            <a:srgbClr val="404040"/>
                          </a:solidFill>
                          <a:latin typeface="Verdana"/>
                          <a:ea typeface="Times New Roman"/>
                          <a:cs typeface="Times New Roman"/>
                        </a:rPr>
                        <a:t>, HTI, Jail Div, MAI-TCE, MHTG, NCTSI</a:t>
                      </a:r>
                      <a:br>
                        <a:rPr lang="en-US" sz="800" b="1" dirty="0">
                          <a:solidFill>
                            <a:srgbClr val="404040"/>
                          </a:solidFill>
                          <a:latin typeface="Verdana"/>
                          <a:ea typeface="Times New Roman"/>
                          <a:cs typeface="Times New Roman"/>
                        </a:rPr>
                      </a:br>
                      <a:r>
                        <a:rPr lang="en-US" sz="800" b="1" dirty="0">
                          <a:solidFill>
                            <a:srgbClr val="404040"/>
                          </a:solidFill>
                          <a:latin typeface="Verdana"/>
                          <a:ea typeface="Times New Roman"/>
                          <a:cs typeface="Times New Roman"/>
                        </a:rPr>
                        <a:t>NCTSI-A, Older Adult, PBHCI, SOCXI, SSH</a:t>
                      </a:r>
                      <a:endParaRPr lang="en-US" sz="1100" b="1" dirty="0">
                        <a:latin typeface="Calibri"/>
                        <a:ea typeface="Calibri"/>
                        <a:cs typeface="Times New Roman"/>
                      </a:endParaRPr>
                    </a:p>
                  </a:txBody>
                  <a:tcPr marL="19050" marR="19050" marT="19050" marB="1905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413578"/>
      </p:ext>
    </p:extLst>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0"/>
            <a:ext cx="8229600" cy="1363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2800" dirty="0" smtClean="0">
                <a:latin typeface="Arial" pitchFamily="34" charset="0"/>
                <a:cs typeface="Arial" pitchFamily="34" charset="0"/>
              </a:rPr>
              <a:t>Trauma Data Efforts:</a:t>
            </a:r>
          </a:p>
          <a:p>
            <a:pPr eaLnBrk="1" hangingPunct="1"/>
            <a:r>
              <a:rPr lang="en-US" sz="2800" dirty="0" smtClean="0">
                <a:latin typeface="Arial" pitchFamily="34" charset="0"/>
                <a:cs typeface="Arial" pitchFamily="34" charset="0"/>
              </a:rPr>
              <a:t>Count of Major Clinical Problems* </a:t>
            </a:r>
            <a:br>
              <a:rPr lang="en-US" sz="2800" dirty="0" smtClean="0">
                <a:latin typeface="Arial" pitchFamily="34" charset="0"/>
                <a:cs typeface="Arial" pitchFamily="34" charset="0"/>
              </a:rPr>
            </a:br>
            <a:r>
              <a:rPr lang="en-US" sz="2800" dirty="0" smtClean="0">
                <a:latin typeface="Arial" pitchFamily="34" charset="0"/>
                <a:cs typeface="Arial" pitchFamily="34" charset="0"/>
              </a:rPr>
              <a:t>at Intake by Severity of Victimization</a:t>
            </a:r>
          </a:p>
        </p:txBody>
      </p:sp>
      <p:graphicFrame>
        <p:nvGraphicFramePr>
          <p:cNvPr id="3" name="Object 7"/>
          <p:cNvGraphicFramePr>
            <a:graphicFrameLocks noChangeAspect="1"/>
          </p:cNvGraphicFramePr>
          <p:nvPr>
            <p:extLst>
              <p:ext uri="{D42A27DB-BD31-4B8C-83A1-F6EECF244321}">
                <p14:modId xmlns:p14="http://schemas.microsoft.com/office/powerpoint/2010/main" val="2633101184"/>
              </p:ext>
            </p:extLst>
          </p:nvPr>
        </p:nvGraphicFramePr>
        <p:xfrm>
          <a:off x="152400" y="1676400"/>
          <a:ext cx="8788400" cy="40370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23"/>
          <p:cNvSpPr txBox="1">
            <a:spLocks noChangeArrowheads="1"/>
          </p:cNvSpPr>
          <p:nvPr/>
        </p:nvSpPr>
        <p:spPr bwMode="auto">
          <a:xfrm>
            <a:off x="990600" y="6273800"/>
            <a:ext cx="8153400" cy="584200"/>
          </a:xfrm>
          <a:prstGeom prst="rect">
            <a:avLst/>
          </a:prstGeom>
          <a:noFill/>
          <a:ln w="9525">
            <a:noFill/>
            <a:miter lim="800000"/>
            <a:headEnd/>
            <a:tailEnd/>
          </a:ln>
        </p:spPr>
        <p:txBody>
          <a:bodyPr>
            <a:spAutoFit/>
          </a:bodyPr>
          <a:lstStyle/>
          <a:p>
            <a:pPr>
              <a:spcBef>
                <a:spcPct val="50000"/>
              </a:spcBef>
            </a:pPr>
            <a:r>
              <a:rPr lang="en-US" sz="1600" dirty="0">
                <a:solidFill>
                  <a:srgbClr val="000000"/>
                </a:solidFill>
              </a:rPr>
              <a:t>Source: SAMHSA CSAT 2011 GAIN AT Summary Analytic Data Set                          subset to AAFT (n=5,489)</a:t>
            </a:r>
          </a:p>
        </p:txBody>
      </p:sp>
      <p:sp>
        <p:nvSpPr>
          <p:cNvPr id="5" name="Text Box 11"/>
          <p:cNvSpPr txBox="1">
            <a:spLocks noChangeArrowheads="1"/>
          </p:cNvSpPr>
          <p:nvPr/>
        </p:nvSpPr>
        <p:spPr bwMode="auto">
          <a:xfrm>
            <a:off x="838200" y="5486400"/>
            <a:ext cx="7451725" cy="754063"/>
          </a:xfrm>
          <a:prstGeom prst="rect">
            <a:avLst/>
          </a:prstGeom>
          <a:noFill/>
          <a:ln w="9525">
            <a:noFill/>
            <a:miter lim="800000"/>
            <a:headEnd/>
            <a:tailEnd/>
          </a:ln>
        </p:spPr>
        <p:txBody>
          <a:bodyPr>
            <a:spAutoFit/>
          </a:bodyPr>
          <a:lstStyle/>
          <a:p>
            <a:pPr>
              <a:lnSpc>
                <a:spcPct val="90000"/>
              </a:lnSpc>
            </a:pPr>
            <a:r>
              <a:rPr lang="en-US" sz="1600" dirty="0">
                <a:solidFill>
                  <a:srgbClr val="000000"/>
                </a:solidFill>
              </a:rPr>
              <a:t>*Based on count of self reporting criteria to suggest alcohol, cannabis, or other drug disorder, depression, anxiety, trauma, suicide, ADHD, CD, victimization, violence/ illegal activity</a:t>
            </a:r>
          </a:p>
        </p:txBody>
      </p:sp>
    </p:spTree>
    <p:extLst>
      <p:ext uri="{BB962C8B-B14F-4D97-AF65-F5344CB8AC3E}">
        <p14:creationId xmlns:p14="http://schemas.microsoft.com/office/powerpoint/2010/main" val="3247877045"/>
      </p:ext>
    </p:extLst>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6800" y="304800"/>
            <a:ext cx="7772400" cy="838200"/>
          </a:xfrm>
        </p:spPr>
        <p:txBody>
          <a:bodyPr/>
          <a:lstStyle/>
          <a:p>
            <a:r>
              <a:rPr lang="en-US" sz="4000" dirty="0" smtClean="0">
                <a:latin typeface="Open Sans" pitchFamily="64" charset="0"/>
                <a:cs typeface="Open Sans" pitchFamily="64" charset="0"/>
              </a:rPr>
              <a:t>Selected Policy Resources</a:t>
            </a:r>
          </a:p>
        </p:txBody>
      </p:sp>
      <p:sp>
        <p:nvSpPr>
          <p:cNvPr id="16387" name="Content Placeholder 2"/>
          <p:cNvSpPr>
            <a:spLocks noGrp="1"/>
          </p:cNvSpPr>
          <p:nvPr>
            <p:ph idx="1"/>
          </p:nvPr>
        </p:nvSpPr>
        <p:spPr>
          <a:xfrm>
            <a:off x="228600" y="1676400"/>
            <a:ext cx="8763000" cy="3962400"/>
          </a:xfrm>
        </p:spPr>
        <p:txBody>
          <a:bodyPr/>
          <a:lstStyle/>
          <a:p>
            <a:r>
              <a:rPr lang="en-US" sz="2400" b="1" dirty="0" smtClean="0">
                <a:latin typeface="Open Sans" pitchFamily="64" charset="0"/>
                <a:cs typeface="Open Sans" pitchFamily="64" charset="0"/>
              </a:rPr>
              <a:t>Child Trauma Collaborations </a:t>
            </a:r>
            <a:r>
              <a:rPr lang="en-US" sz="2400" dirty="0" smtClean="0">
                <a:latin typeface="Open Sans" pitchFamily="64" charset="0"/>
                <a:cs typeface="Open Sans" pitchFamily="64" charset="0"/>
              </a:rPr>
              <a:t>(ACYF, CMS, SAMHSA)</a:t>
            </a:r>
            <a:r>
              <a:rPr lang="en-US" sz="1400" dirty="0" smtClean="0">
                <a:latin typeface="Open Sans" pitchFamily="64" charset="0"/>
                <a:cs typeface="Open Sans" pitchFamily="64" charset="0"/>
              </a:rPr>
              <a:t> </a:t>
            </a:r>
          </a:p>
          <a:p>
            <a:pPr lvl="1">
              <a:buFont typeface="Arial" charset="0"/>
              <a:buChar char="•"/>
            </a:pPr>
            <a:r>
              <a:rPr lang="en-US" sz="2400" dirty="0">
                <a:solidFill>
                  <a:srgbClr val="3366FF"/>
                </a:solidFill>
                <a:latin typeface="Calibri" charset="0"/>
              </a:rPr>
              <a:t>State </a:t>
            </a:r>
            <a:r>
              <a:rPr lang="en-US" sz="2400" dirty="0" smtClean="0">
                <a:solidFill>
                  <a:srgbClr val="3366FF"/>
                </a:solidFill>
                <a:latin typeface="Calibri" charset="0"/>
              </a:rPr>
              <a:t>Tri-Directors</a:t>
            </a:r>
            <a:r>
              <a:rPr lang="ja-JP" altLang="en-US" sz="2400" dirty="0">
                <a:solidFill>
                  <a:srgbClr val="3366FF"/>
                </a:solidFill>
                <a:latin typeface="Calibri" charset="0"/>
              </a:rPr>
              <a:t>’</a:t>
            </a:r>
            <a:r>
              <a:rPr lang="en-US" sz="2400" dirty="0">
                <a:solidFill>
                  <a:srgbClr val="3366FF"/>
                </a:solidFill>
                <a:latin typeface="Calibri" charset="0"/>
              </a:rPr>
              <a:t> Letters: State Children</a:t>
            </a:r>
            <a:r>
              <a:rPr lang="ja-JP" altLang="en-US" sz="2400" dirty="0">
                <a:solidFill>
                  <a:srgbClr val="3366FF"/>
                </a:solidFill>
                <a:latin typeface="Calibri" charset="0"/>
              </a:rPr>
              <a:t>’</a:t>
            </a:r>
            <a:r>
              <a:rPr lang="en-US" sz="2400" dirty="0">
                <a:solidFill>
                  <a:srgbClr val="3366FF"/>
                </a:solidFill>
                <a:latin typeface="Calibri" charset="0"/>
              </a:rPr>
              <a:t>s Mental Health, Child Welfare Administrators, Medicaid Directors </a:t>
            </a:r>
            <a:r>
              <a:rPr lang="en-US" sz="2400" dirty="0" smtClean="0">
                <a:solidFill>
                  <a:srgbClr val="3366FF"/>
                </a:solidFill>
                <a:latin typeface="Calibri" charset="0"/>
              </a:rPr>
              <a:t>on Child Trauma</a:t>
            </a:r>
            <a:r>
              <a:rPr lang="en-US" sz="1800" u="sng" dirty="0" smtClean="0">
                <a:solidFill>
                  <a:srgbClr val="3366FF"/>
                </a:solidFill>
                <a:latin typeface="Calibri" charset="0"/>
                <a:hlinkClick r:id="rId3"/>
              </a:rPr>
              <a:t>/</a:t>
            </a:r>
            <a:r>
              <a:rPr lang="en-US" sz="1800" u="sng" dirty="0">
                <a:solidFill>
                  <a:srgbClr val="3366FF"/>
                </a:solidFill>
                <a:latin typeface="Calibri" charset="0"/>
                <a:hlinkClick r:id="rId3"/>
              </a:rPr>
              <a:t>/</a:t>
            </a:r>
            <a:r>
              <a:rPr lang="en-US" sz="1800" u="sng" dirty="0" smtClean="0">
                <a:solidFill>
                  <a:srgbClr val="3366FF"/>
                </a:solidFill>
                <a:latin typeface="Calibri" charset="0"/>
                <a:hlinkClick r:id="rId3"/>
              </a:rPr>
              <a:t>www.medicaid.gov/Federal-Policy-Guidance/Downloads/SMD-13-004.pdf</a:t>
            </a:r>
            <a:endParaRPr lang="en-US" sz="1800" u="sng" dirty="0" smtClean="0">
              <a:solidFill>
                <a:srgbClr val="3366FF"/>
              </a:solidFill>
              <a:latin typeface="Calibri" charset="0"/>
            </a:endParaRPr>
          </a:p>
          <a:p>
            <a:pPr marL="457200" lvl="1" indent="0">
              <a:buNone/>
            </a:pPr>
            <a:endParaRPr lang="en-US" sz="2200" u="sng" dirty="0">
              <a:solidFill>
                <a:srgbClr val="3366FF"/>
              </a:solidFill>
              <a:latin typeface="Calibri" charset="0"/>
            </a:endParaRPr>
          </a:p>
          <a:p>
            <a:r>
              <a:rPr lang="en-US" sz="2400" b="1" dirty="0" smtClean="0">
                <a:latin typeface="Open Sans" pitchFamily="64" charset="0"/>
                <a:cs typeface="Open Sans" pitchFamily="64" charset="0"/>
              </a:rPr>
              <a:t>CMS/SAMHSA:  Health Home State Plan Amendment – Complex Trauma (Under Consideration)</a:t>
            </a:r>
          </a:p>
          <a:p>
            <a:pPr marL="0" indent="0">
              <a:buNone/>
            </a:pPr>
            <a:endParaRPr lang="en-US" sz="2400" b="1" dirty="0" smtClean="0">
              <a:latin typeface="Open Sans" pitchFamily="64" charset="0"/>
              <a:cs typeface="Open Sans" pitchFamily="64" charset="0"/>
            </a:endParaRPr>
          </a:p>
          <a:p>
            <a:r>
              <a:rPr lang="en-US" sz="2400" b="1" i="1" dirty="0" smtClean="0">
                <a:latin typeface="Open Sans" pitchFamily="64" charset="0"/>
                <a:cs typeface="Open Sans" pitchFamily="64" charset="0"/>
              </a:rPr>
              <a:t>Essential Components of Trauma-informed Judicial Practice – A Guide for Judges in Treatment Courts  </a:t>
            </a:r>
            <a:endParaRPr lang="en-US" sz="2400" b="1" dirty="0" smtClean="0">
              <a:latin typeface="Open Sans" pitchFamily="64" charset="0"/>
              <a:cs typeface="Open Sans" pitchFamily="64" charset="0"/>
            </a:endParaRPr>
          </a:p>
        </p:txBody>
      </p:sp>
    </p:spTree>
    <p:extLst>
      <p:ext uri="{BB962C8B-B14F-4D97-AF65-F5344CB8AC3E}">
        <p14:creationId xmlns:p14="http://schemas.microsoft.com/office/powerpoint/2010/main" val="3994893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ea typeface="ＭＳ Ｐゴシック" pitchFamily="34" charset="-128"/>
              </a:rPr>
              <a:t>The Central Role of Trauma </a:t>
            </a:r>
          </a:p>
        </p:txBody>
      </p:sp>
      <p:sp>
        <p:nvSpPr>
          <p:cNvPr id="20483" name="Text Box 5"/>
          <p:cNvSpPr txBox="1">
            <a:spLocks noChangeArrowheads="1"/>
          </p:cNvSpPr>
          <p:nvPr/>
        </p:nvSpPr>
        <p:spPr bwMode="auto">
          <a:xfrm>
            <a:off x="304800" y="1752600"/>
            <a:ext cx="289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2800" dirty="0" smtClean="0"/>
              <a:t>School/Job/Workplace Issues</a:t>
            </a:r>
            <a:endParaRPr lang="en-US" altLang="en-US" sz="2800" dirty="0"/>
          </a:p>
        </p:txBody>
      </p:sp>
      <p:sp>
        <p:nvSpPr>
          <p:cNvPr id="20484" name="Text Box 3"/>
          <p:cNvSpPr txBox="1">
            <a:spLocks noChangeArrowheads="1"/>
          </p:cNvSpPr>
          <p:nvPr/>
        </p:nvSpPr>
        <p:spPr bwMode="auto">
          <a:xfrm>
            <a:off x="6236292" y="1706433"/>
            <a:ext cx="275530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2800" dirty="0"/>
              <a:t>Homelessness,  </a:t>
            </a:r>
            <a:r>
              <a:rPr lang="en-US" altLang="en-US" sz="2800" dirty="0" smtClean="0"/>
              <a:t>Housing Insecurity </a:t>
            </a:r>
            <a:endParaRPr lang="en-US" altLang="en-US" sz="2800" dirty="0"/>
          </a:p>
        </p:txBody>
      </p:sp>
      <p:sp>
        <p:nvSpPr>
          <p:cNvPr id="20485" name="Line 8"/>
          <p:cNvSpPr>
            <a:spLocks noChangeShapeType="1"/>
          </p:cNvSpPr>
          <p:nvPr/>
        </p:nvSpPr>
        <p:spPr bwMode="auto">
          <a:xfrm>
            <a:off x="3672911" y="3200400"/>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486" name="Text Box 6"/>
          <p:cNvSpPr txBox="1">
            <a:spLocks noChangeArrowheads="1"/>
          </p:cNvSpPr>
          <p:nvPr/>
        </p:nvSpPr>
        <p:spPr bwMode="auto">
          <a:xfrm>
            <a:off x="76200" y="3637098"/>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2800" dirty="0"/>
              <a:t>Substance U</a:t>
            </a:r>
            <a:r>
              <a:rPr lang="en-US" altLang="en-US" sz="2800" dirty="0" smtClean="0"/>
              <a:t>se </a:t>
            </a:r>
            <a:r>
              <a:rPr lang="en-US" altLang="en-US" sz="2800" dirty="0"/>
              <a:t>Problems</a:t>
            </a:r>
          </a:p>
        </p:txBody>
      </p:sp>
      <p:sp>
        <p:nvSpPr>
          <p:cNvPr id="20487" name="Line 11"/>
          <p:cNvSpPr>
            <a:spLocks noChangeShapeType="1"/>
          </p:cNvSpPr>
          <p:nvPr/>
        </p:nvSpPr>
        <p:spPr bwMode="auto">
          <a:xfrm>
            <a:off x="1371600" y="2745582"/>
            <a:ext cx="0" cy="76041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488" name="Text Box 12"/>
          <p:cNvSpPr txBox="1">
            <a:spLocks noChangeArrowheads="1"/>
          </p:cNvSpPr>
          <p:nvPr/>
        </p:nvSpPr>
        <p:spPr bwMode="auto">
          <a:xfrm>
            <a:off x="3124200" y="3352800"/>
            <a:ext cx="26717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200" b="1" dirty="0">
                <a:solidFill>
                  <a:srgbClr val="FF0000"/>
                </a:solidFill>
              </a:rPr>
              <a:t>Violence and</a:t>
            </a:r>
          </a:p>
          <a:p>
            <a:pPr algn="ctr" eaLnBrk="1" hangingPunct="1"/>
            <a:r>
              <a:rPr lang="en-US" altLang="en-US" sz="3200" b="1" dirty="0" smtClean="0">
                <a:solidFill>
                  <a:srgbClr val="FF0000"/>
                </a:solidFill>
              </a:rPr>
              <a:t>Trauma</a:t>
            </a:r>
            <a:endParaRPr lang="en-US" altLang="en-US" sz="3200" b="1" dirty="0">
              <a:solidFill>
                <a:srgbClr val="FF0000"/>
              </a:solidFill>
            </a:endParaRPr>
          </a:p>
        </p:txBody>
      </p:sp>
      <p:sp>
        <p:nvSpPr>
          <p:cNvPr id="20489" name="Line 9"/>
          <p:cNvSpPr>
            <a:spLocks noChangeShapeType="1"/>
          </p:cNvSpPr>
          <p:nvPr/>
        </p:nvSpPr>
        <p:spPr bwMode="auto">
          <a:xfrm>
            <a:off x="6553200" y="3352800"/>
            <a:ext cx="0" cy="1219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490" name="Line 14"/>
          <p:cNvSpPr>
            <a:spLocks noChangeShapeType="1"/>
          </p:cNvSpPr>
          <p:nvPr/>
        </p:nvSpPr>
        <p:spPr bwMode="auto">
          <a:xfrm flipV="1">
            <a:off x="5715000" y="3124200"/>
            <a:ext cx="4572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491" name="Line 15"/>
          <p:cNvSpPr>
            <a:spLocks noChangeShapeType="1"/>
          </p:cNvSpPr>
          <p:nvPr/>
        </p:nvSpPr>
        <p:spPr bwMode="auto">
          <a:xfrm>
            <a:off x="4348874" y="2830573"/>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492" name="Line 16"/>
          <p:cNvSpPr>
            <a:spLocks noChangeShapeType="1"/>
          </p:cNvSpPr>
          <p:nvPr/>
        </p:nvSpPr>
        <p:spPr bwMode="auto">
          <a:xfrm>
            <a:off x="5529263" y="4648200"/>
            <a:ext cx="5334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493" name="Line 13"/>
          <p:cNvSpPr>
            <a:spLocks noChangeShapeType="1"/>
          </p:cNvSpPr>
          <p:nvPr/>
        </p:nvSpPr>
        <p:spPr bwMode="auto">
          <a:xfrm flipV="1">
            <a:off x="2667000" y="4195273"/>
            <a:ext cx="609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494" name="Line 10"/>
          <p:cNvSpPr>
            <a:spLocks noChangeShapeType="1"/>
          </p:cNvSpPr>
          <p:nvPr/>
        </p:nvSpPr>
        <p:spPr bwMode="auto">
          <a:xfrm>
            <a:off x="3513635" y="5415059"/>
            <a:ext cx="1371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495" name="Text Box 7"/>
          <p:cNvSpPr txBox="1">
            <a:spLocks noChangeArrowheads="1"/>
          </p:cNvSpPr>
          <p:nvPr/>
        </p:nvSpPr>
        <p:spPr bwMode="auto">
          <a:xfrm>
            <a:off x="5486400" y="4724400"/>
            <a:ext cx="3276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50000"/>
              </a:spcBef>
            </a:pPr>
            <a:r>
              <a:rPr lang="en-US" altLang="en-US" sz="2800" dirty="0"/>
              <a:t>Mental Health    Problems</a:t>
            </a:r>
          </a:p>
        </p:txBody>
      </p:sp>
      <p:sp>
        <p:nvSpPr>
          <p:cNvPr id="20496" name="TextBox 16"/>
          <p:cNvSpPr txBox="1">
            <a:spLocks noChangeArrowheads="1"/>
          </p:cNvSpPr>
          <p:nvPr/>
        </p:nvSpPr>
        <p:spPr bwMode="auto">
          <a:xfrm>
            <a:off x="5949431" y="5486400"/>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dirty="0"/>
              <a:t>Suicide</a:t>
            </a:r>
          </a:p>
          <a:p>
            <a:pPr eaLnBrk="1" hangingPunct="1"/>
            <a:r>
              <a:rPr lang="en-US" altLang="en-US" dirty="0"/>
              <a:t>PTSD</a:t>
            </a:r>
          </a:p>
          <a:p>
            <a:pPr eaLnBrk="1" hangingPunct="1"/>
            <a:r>
              <a:rPr lang="en-US" altLang="en-US" dirty="0"/>
              <a:t>Depression</a:t>
            </a:r>
          </a:p>
          <a:p>
            <a:pPr eaLnBrk="1" hangingPunct="1"/>
            <a:r>
              <a:rPr lang="en-US" altLang="en-US" dirty="0"/>
              <a:t>Schizophrenia</a:t>
            </a:r>
          </a:p>
        </p:txBody>
      </p:sp>
      <p:sp>
        <p:nvSpPr>
          <p:cNvPr id="2" name="TextBox 1"/>
          <p:cNvSpPr txBox="1"/>
          <p:nvPr/>
        </p:nvSpPr>
        <p:spPr>
          <a:xfrm>
            <a:off x="3576659" y="1512987"/>
            <a:ext cx="1905000"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Family &amp;</a:t>
            </a:r>
          </a:p>
          <a:p>
            <a:r>
              <a:rPr lang="en-US" sz="2800" dirty="0" smtClean="0">
                <a:latin typeface="Arial" panose="020B0604020202020204" pitchFamily="34" charset="0"/>
                <a:cs typeface="Arial" panose="020B0604020202020204" pitchFamily="34" charset="0"/>
              </a:rPr>
              <a:t>Parenting Issues</a:t>
            </a:r>
            <a:endParaRPr lang="en-US" sz="2800" dirty="0">
              <a:latin typeface="Arial" panose="020B0604020202020204" pitchFamily="34" charset="0"/>
              <a:cs typeface="Arial" panose="020B0604020202020204" pitchFamily="34" charset="0"/>
            </a:endParaRPr>
          </a:p>
        </p:txBody>
      </p:sp>
      <p:sp>
        <p:nvSpPr>
          <p:cNvPr id="18" name="Line 15"/>
          <p:cNvSpPr>
            <a:spLocks noChangeShapeType="1"/>
          </p:cNvSpPr>
          <p:nvPr/>
        </p:nvSpPr>
        <p:spPr bwMode="auto">
          <a:xfrm>
            <a:off x="2557329" y="3091428"/>
            <a:ext cx="5334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3" name="TextBox 2"/>
          <p:cNvSpPr txBox="1"/>
          <p:nvPr/>
        </p:nvSpPr>
        <p:spPr>
          <a:xfrm>
            <a:off x="266700" y="5529946"/>
            <a:ext cx="3390900"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Social and Relationship Problems</a:t>
            </a:r>
            <a:endParaRPr lang="en-US" sz="2800" dirty="0">
              <a:latin typeface="Arial" panose="020B0604020202020204" pitchFamily="34" charset="0"/>
              <a:cs typeface="Arial" panose="020B0604020202020204" pitchFamily="34" charset="0"/>
            </a:endParaRPr>
          </a:p>
        </p:txBody>
      </p:sp>
      <p:sp>
        <p:nvSpPr>
          <p:cNvPr id="20" name="Line 13"/>
          <p:cNvSpPr>
            <a:spLocks noChangeShapeType="1"/>
          </p:cNvSpPr>
          <p:nvPr/>
        </p:nvSpPr>
        <p:spPr bwMode="auto">
          <a:xfrm flipV="1">
            <a:off x="2476500" y="4630490"/>
            <a:ext cx="6096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1" name="Line 11"/>
          <p:cNvSpPr>
            <a:spLocks noChangeShapeType="1"/>
          </p:cNvSpPr>
          <p:nvPr/>
        </p:nvSpPr>
        <p:spPr bwMode="auto">
          <a:xfrm>
            <a:off x="1295400" y="4630490"/>
            <a:ext cx="0" cy="65235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4" name="TextBox 3"/>
          <p:cNvSpPr txBox="1"/>
          <p:nvPr/>
        </p:nvSpPr>
        <p:spPr>
          <a:xfrm>
            <a:off x="3429001" y="5389214"/>
            <a:ext cx="2514599"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Chronic Health Problems</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6787630" y="3590932"/>
            <a:ext cx="2356369" cy="523220"/>
          </a:xfrm>
          <a:prstGeom prst="rect">
            <a:avLst/>
          </a:prstGeom>
          <a:noFill/>
        </p:spPr>
        <p:txBody>
          <a:bodyPr wrap="square" rtlCol="0">
            <a:spAutoFit/>
          </a:bodyPr>
          <a:lstStyle/>
          <a:p>
            <a:pPr>
              <a:spcBef>
                <a:spcPct val="50000"/>
              </a:spcBef>
            </a:pPr>
            <a:r>
              <a:rPr lang="en-US" altLang="en-US" sz="2800" dirty="0">
                <a:latin typeface="Arial" panose="020B0604020202020204" pitchFamily="34" charset="0"/>
                <a:cs typeface="Arial" panose="020B0604020202020204" pitchFamily="34" charset="0"/>
              </a:rPr>
              <a:t>Incarceration</a:t>
            </a:r>
          </a:p>
        </p:txBody>
      </p:sp>
      <p:sp>
        <p:nvSpPr>
          <p:cNvPr id="24" name="Line 13"/>
          <p:cNvSpPr>
            <a:spLocks noChangeShapeType="1"/>
          </p:cNvSpPr>
          <p:nvPr/>
        </p:nvSpPr>
        <p:spPr bwMode="auto">
          <a:xfrm flipV="1">
            <a:off x="5626692" y="4103470"/>
            <a:ext cx="609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5" name="Line 15"/>
          <p:cNvSpPr>
            <a:spLocks noChangeShapeType="1"/>
          </p:cNvSpPr>
          <p:nvPr/>
        </p:nvSpPr>
        <p:spPr bwMode="auto">
          <a:xfrm>
            <a:off x="4267200" y="492246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Tree>
    <p:extLst>
      <p:ext uri="{BB962C8B-B14F-4D97-AF65-F5344CB8AC3E}">
        <p14:creationId xmlns:p14="http://schemas.microsoft.com/office/powerpoint/2010/main" val="275021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2927" y="32759"/>
            <a:ext cx="82296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SAMHSA’S Comprehensive Public Health Approach to Trauma</a:t>
            </a:r>
            <a:br>
              <a:rPr lang="en-US" sz="4000" dirty="0" smtClean="0"/>
            </a:br>
            <a:endParaRPr lang="en-US" sz="4000" dirty="0"/>
          </a:p>
        </p:txBody>
      </p:sp>
      <p:graphicFrame>
        <p:nvGraphicFramePr>
          <p:cNvPr id="3" name="Diagram 2"/>
          <p:cNvGraphicFramePr/>
          <p:nvPr>
            <p:extLst>
              <p:ext uri="{D42A27DB-BD31-4B8C-83A1-F6EECF244321}">
                <p14:modId xmlns:p14="http://schemas.microsoft.com/office/powerpoint/2010/main" val="1077448593"/>
              </p:ext>
            </p:extLst>
          </p:nvPr>
        </p:nvGraphicFramePr>
        <p:xfrm>
          <a:off x="381000" y="1600200"/>
          <a:ext cx="8610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9414084"/>
      </p:ext>
    </p:extLst>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88" t="12975" r="24075" b="1823"/>
          <a:stretch/>
        </p:blipFill>
        <p:spPr bwMode="auto">
          <a:xfrm>
            <a:off x="2465464" y="1747174"/>
            <a:ext cx="3657600" cy="457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0" y="228600"/>
            <a:ext cx="8991600" cy="1020763"/>
          </a:xfrm>
        </p:spPr>
        <p:txBody>
          <a:bodyPr/>
          <a:lstStyle/>
          <a:p>
            <a:pPr algn="ctr"/>
            <a:r>
              <a:rPr lang="en-US" sz="3200" dirty="0" smtClean="0">
                <a:ea typeface="ＭＳ Ｐゴシック" charset="-128"/>
              </a:rPr>
              <a:t>SAMHSA Concept of Trauma </a:t>
            </a:r>
            <a:br>
              <a:rPr lang="en-US" sz="3200" dirty="0" smtClean="0">
                <a:ea typeface="ＭＳ Ｐゴシック" charset="-128"/>
              </a:rPr>
            </a:br>
            <a:r>
              <a:rPr lang="en-US" sz="3200" dirty="0" smtClean="0">
                <a:ea typeface="ＭＳ Ｐゴシック" charset="-128"/>
              </a:rPr>
              <a:t>Released October 2014</a:t>
            </a:r>
          </a:p>
        </p:txBody>
      </p:sp>
      <p:sp>
        <p:nvSpPr>
          <p:cNvPr id="3" name="Rectangle 2"/>
          <p:cNvSpPr/>
          <p:nvPr/>
        </p:nvSpPr>
        <p:spPr>
          <a:xfrm>
            <a:off x="5105400" y="4074568"/>
            <a:ext cx="381000" cy="192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257800" y="4226968"/>
            <a:ext cx="381000" cy="192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410200" y="4379368"/>
            <a:ext cx="381000" cy="192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719052" y="4434348"/>
            <a:ext cx="533400" cy="137652"/>
          </a:xfrm>
          <a:prstGeom prst="rect">
            <a:avLst/>
          </a:prstGeom>
          <a:solidFill>
            <a:srgbClr val="6B7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00554" y="6400800"/>
            <a:ext cx="4629344" cy="369332"/>
          </a:xfrm>
          <a:prstGeom prst="rect">
            <a:avLst/>
          </a:prstGeom>
        </p:spPr>
        <p:txBody>
          <a:bodyPr wrap="none">
            <a:spAutoFit/>
          </a:bodyPr>
          <a:lstStyle/>
          <a:p>
            <a:r>
              <a:rPr lang="en-US" dirty="0"/>
              <a:t>store.samhsa.gov/product/SMA14-4884 - </a:t>
            </a:r>
            <a:r>
              <a:rPr lang="en-US" dirty="0" smtClean="0"/>
              <a:t>141k </a:t>
            </a:r>
            <a:endParaRPr lang="en-US" dirty="0"/>
          </a:p>
        </p:txBody>
      </p:sp>
    </p:spTree>
    <p:extLst>
      <p:ext uri="{BB962C8B-B14F-4D97-AF65-F5344CB8AC3E}">
        <p14:creationId xmlns:p14="http://schemas.microsoft.com/office/powerpoint/2010/main" val="1511929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777875"/>
          </a:xfrm>
        </p:spPr>
        <p:txBody>
          <a:bodyPr/>
          <a:lstStyle/>
          <a:p>
            <a:r>
              <a:rPr lang="en-US" sz="4000" b="0" dirty="0" smtClean="0">
                <a:latin typeface="Calibri" panose="020F0502020204030204" pitchFamily="34" charset="0"/>
              </a:rPr>
              <a:t>A Trauma-Informed Approach (Four R’s)</a:t>
            </a:r>
            <a:endParaRPr lang="en-US" sz="4000" b="0"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6846075"/>
              </p:ext>
            </p:extLst>
          </p:nvPr>
        </p:nvGraphicFramePr>
        <p:xfrm>
          <a:off x="457200" y="2057400"/>
          <a:ext cx="82296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1600200"/>
            <a:ext cx="8229600" cy="677108"/>
          </a:xfrm>
          <a:prstGeom prst="rect">
            <a:avLst/>
          </a:prstGeom>
          <a:noFill/>
        </p:spPr>
        <p:txBody>
          <a:bodyPr wrap="square" rtlCol="0">
            <a:spAutoFit/>
          </a:bodyPr>
          <a:lstStyle/>
          <a:p>
            <a:pPr algn="ctr" fontAlgn="base">
              <a:spcBef>
                <a:spcPct val="0"/>
              </a:spcBef>
              <a:spcAft>
                <a:spcPct val="0"/>
              </a:spcAft>
            </a:pPr>
            <a:r>
              <a:rPr lang="en-US" sz="2000" b="1" dirty="0">
                <a:solidFill>
                  <a:srgbClr val="000000"/>
                </a:solidFill>
                <a:cs typeface="Arial" charset="0"/>
              </a:rPr>
              <a:t>A trauma-informed program, organization, or system: </a:t>
            </a:r>
            <a:endParaRPr lang="en-US" sz="2000" dirty="0">
              <a:solidFill>
                <a:srgbClr val="000000"/>
              </a:solidFill>
              <a:cs typeface="Arial" charset="0"/>
            </a:endParaRPr>
          </a:p>
          <a:p>
            <a:pPr fontAlgn="base">
              <a:spcBef>
                <a:spcPct val="0"/>
              </a:spcBef>
              <a:spcAft>
                <a:spcPct val="0"/>
              </a:spcAft>
            </a:pPr>
            <a:endParaRPr lang="en-US" dirty="0">
              <a:solidFill>
                <a:srgbClr val="000000"/>
              </a:solidFill>
              <a:cs typeface="Arial" charset="0"/>
            </a:endParaRPr>
          </a:p>
        </p:txBody>
      </p:sp>
      <p:sp>
        <p:nvSpPr>
          <p:cNvPr id="3" name="TextBox 2"/>
          <p:cNvSpPr txBox="1"/>
          <p:nvPr/>
        </p:nvSpPr>
        <p:spPr>
          <a:xfrm>
            <a:off x="2233246" y="6324600"/>
            <a:ext cx="3886200" cy="646331"/>
          </a:xfrm>
          <a:prstGeom prst="rect">
            <a:avLst/>
          </a:prstGeom>
          <a:noFill/>
        </p:spPr>
        <p:txBody>
          <a:bodyPr wrap="square" rtlCol="0">
            <a:spAutoFit/>
          </a:bodyPr>
          <a:lstStyle/>
          <a:p>
            <a:pPr fontAlgn="base">
              <a:spcBef>
                <a:spcPct val="0"/>
              </a:spcBef>
              <a:spcAft>
                <a:spcPct val="0"/>
              </a:spcAft>
            </a:pPr>
            <a:r>
              <a:rPr lang="en-US" i="1" dirty="0">
                <a:solidFill>
                  <a:srgbClr val="000000"/>
                </a:solidFill>
                <a:cs typeface="Arial" charset="0"/>
              </a:rPr>
              <a:t>From SAMHSA’s Concept Paper</a:t>
            </a:r>
          </a:p>
          <a:p>
            <a:pPr fontAlgn="base">
              <a:spcBef>
                <a:spcPct val="0"/>
              </a:spcBef>
              <a:spcAft>
                <a:spcPct val="0"/>
              </a:spcAft>
            </a:pPr>
            <a:endParaRPr lang="en-US" dirty="0">
              <a:solidFill>
                <a:srgbClr val="000000"/>
              </a:solidFill>
              <a:cs typeface="Arial" charset="0"/>
            </a:endParaRPr>
          </a:p>
        </p:txBody>
      </p:sp>
    </p:spTree>
    <p:extLst>
      <p:ext uri="{BB962C8B-B14F-4D97-AF65-F5344CB8AC3E}">
        <p14:creationId xmlns:p14="http://schemas.microsoft.com/office/powerpoint/2010/main" val="42693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00FF342-4773-4999-9D53-74AFFD5F2F1B}"/>
                                            </p:graphicEl>
                                          </p:spTgt>
                                        </p:tgtEl>
                                        <p:attrNameLst>
                                          <p:attrName>style.visibility</p:attrName>
                                        </p:attrNameLst>
                                      </p:cBhvr>
                                      <p:to>
                                        <p:strVal val="visible"/>
                                      </p:to>
                                    </p:set>
                                    <p:animEffect transition="in" filter="fade">
                                      <p:cBhvr>
                                        <p:cTn id="12" dur="500"/>
                                        <p:tgtEl>
                                          <p:spTgt spid="4">
                                            <p:graphicEl>
                                              <a:dgm id="{900FF342-4773-4999-9D53-74AFFD5F2F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D28B832-3382-4D66-9476-7F7DB3FBC513}"/>
                                            </p:graphicEl>
                                          </p:spTgt>
                                        </p:tgtEl>
                                        <p:attrNameLst>
                                          <p:attrName>style.visibility</p:attrName>
                                        </p:attrNameLst>
                                      </p:cBhvr>
                                      <p:to>
                                        <p:strVal val="visible"/>
                                      </p:to>
                                    </p:set>
                                    <p:animEffect transition="in" filter="fade">
                                      <p:cBhvr>
                                        <p:cTn id="17" dur="500"/>
                                        <p:tgtEl>
                                          <p:spTgt spid="4">
                                            <p:graphicEl>
                                              <a:dgm id="{AD28B832-3382-4D66-9476-7F7DB3FBC51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96DE3870-53EA-4222-B8F3-DA7B8AF9AE47}"/>
                                            </p:graphicEl>
                                          </p:spTgt>
                                        </p:tgtEl>
                                        <p:attrNameLst>
                                          <p:attrName>style.visibility</p:attrName>
                                        </p:attrNameLst>
                                      </p:cBhvr>
                                      <p:to>
                                        <p:strVal val="visible"/>
                                      </p:to>
                                    </p:set>
                                    <p:animEffect transition="in" filter="fade">
                                      <p:cBhvr>
                                        <p:cTn id="22" dur="500"/>
                                        <p:tgtEl>
                                          <p:spTgt spid="4">
                                            <p:graphicEl>
                                              <a:dgm id="{96DE3870-53EA-4222-B8F3-DA7B8AF9AE4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6F2D7F45-CDB5-46DC-B267-320209280357}"/>
                                            </p:graphicEl>
                                          </p:spTgt>
                                        </p:tgtEl>
                                        <p:attrNameLst>
                                          <p:attrName>style.visibility</p:attrName>
                                        </p:attrNameLst>
                                      </p:cBhvr>
                                      <p:to>
                                        <p:strVal val="visible"/>
                                      </p:to>
                                    </p:set>
                                    <p:animEffect transition="in" filter="fade">
                                      <p:cBhvr>
                                        <p:cTn id="27" dur="500"/>
                                        <p:tgtEl>
                                          <p:spTgt spid="4">
                                            <p:graphicEl>
                                              <a:dgm id="{6F2D7F45-CDB5-46DC-B267-32020928035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C1B73B99-D92C-447E-870C-075754EDABA9}"/>
                                            </p:graphicEl>
                                          </p:spTgt>
                                        </p:tgtEl>
                                        <p:attrNameLst>
                                          <p:attrName>style.visibility</p:attrName>
                                        </p:attrNameLst>
                                      </p:cBhvr>
                                      <p:to>
                                        <p:strVal val="visible"/>
                                      </p:to>
                                    </p:set>
                                    <p:animEffect transition="in" filter="fade">
                                      <p:cBhvr>
                                        <p:cTn id="32" dur="500"/>
                                        <p:tgtEl>
                                          <p:spTgt spid="4">
                                            <p:graphicEl>
                                              <a:dgm id="{C1B73B99-D92C-447E-870C-075754EDABA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6F416832-50E8-47A1-8BAB-665BD48B8E77}"/>
                                            </p:graphicEl>
                                          </p:spTgt>
                                        </p:tgtEl>
                                        <p:attrNameLst>
                                          <p:attrName>style.visibility</p:attrName>
                                        </p:attrNameLst>
                                      </p:cBhvr>
                                      <p:to>
                                        <p:strVal val="visible"/>
                                      </p:to>
                                    </p:set>
                                    <p:animEffect transition="in" filter="fade">
                                      <p:cBhvr>
                                        <p:cTn id="37" dur="500"/>
                                        <p:tgtEl>
                                          <p:spTgt spid="4">
                                            <p:graphicEl>
                                              <a:dgm id="{6F416832-50E8-47A1-8BAB-665BD48B8E7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E6CF7844-CD4D-45ED-A45B-C3B6A7B45E34}"/>
                                            </p:graphicEl>
                                          </p:spTgt>
                                        </p:tgtEl>
                                        <p:attrNameLst>
                                          <p:attrName>style.visibility</p:attrName>
                                        </p:attrNameLst>
                                      </p:cBhvr>
                                      <p:to>
                                        <p:strVal val="visible"/>
                                      </p:to>
                                    </p:set>
                                    <p:animEffect transition="in" filter="fade">
                                      <p:cBhvr>
                                        <p:cTn id="42" dur="500"/>
                                        <p:tgtEl>
                                          <p:spTgt spid="4">
                                            <p:graphicEl>
                                              <a:dgm id="{E6CF7844-CD4D-45ED-A45B-C3B6A7B45E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0801571D-C261-4C8D-A310-CAB581518CEB}"/>
                                            </p:graphicEl>
                                          </p:spTgt>
                                        </p:tgtEl>
                                        <p:attrNameLst>
                                          <p:attrName>style.visibility</p:attrName>
                                        </p:attrNameLst>
                                      </p:cBhvr>
                                      <p:to>
                                        <p:strVal val="visible"/>
                                      </p:to>
                                    </p:set>
                                    <p:animEffect transition="in" filter="fade">
                                      <p:cBhvr>
                                        <p:cTn id="47" dur="500"/>
                                        <p:tgtEl>
                                          <p:spTgt spid="4">
                                            <p:graphicEl>
                                              <a:dgm id="{0801571D-C261-4C8D-A310-CAB581518C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0"/>
            <a:ext cx="8382000" cy="1219200"/>
          </a:xfrm>
        </p:spPr>
        <p:txBody>
          <a:bodyPr/>
          <a:lstStyle/>
          <a:p>
            <a:r>
              <a:rPr lang="en-US" dirty="0" smtClean="0">
                <a:ea typeface="MS PGothic" pitchFamily="34" charset="-128"/>
                <a:cs typeface="Open Sans" pitchFamily="64" charset="0"/>
              </a:rPr>
              <a:t>Guidance Domains for a Trauma-Informed Approach </a:t>
            </a:r>
            <a:r>
              <a:rPr lang="en-US" sz="3600" dirty="0" smtClean="0">
                <a:ea typeface="MS PGothic" pitchFamily="34" charset="-128"/>
                <a:cs typeface="Open Sans" pitchFamily="64" charset="0"/>
              </a:rPr>
              <a:t> </a:t>
            </a:r>
          </a:p>
        </p:txBody>
      </p:sp>
      <p:sp>
        <p:nvSpPr>
          <p:cNvPr id="26627" name="Content Placeholder 2"/>
          <p:cNvSpPr>
            <a:spLocks noGrp="1"/>
          </p:cNvSpPr>
          <p:nvPr>
            <p:ph idx="1"/>
          </p:nvPr>
        </p:nvSpPr>
        <p:spPr>
          <a:xfrm>
            <a:off x="609600" y="1905000"/>
            <a:ext cx="8686800" cy="5486400"/>
          </a:xfrm>
        </p:spPr>
        <p:txBody>
          <a:bodyPr/>
          <a:lstStyle/>
          <a:p>
            <a:pPr>
              <a:buFont typeface="Wingdings" panose="05000000000000000000" pitchFamily="2" charset="2"/>
              <a:buChar char="q"/>
              <a:defRPr/>
            </a:pPr>
            <a:r>
              <a:rPr lang="en-US" sz="2800" b="1" dirty="0" smtClean="0">
                <a:ea typeface="ＭＳ Ｐゴシック" charset="-128"/>
              </a:rPr>
              <a:t>  Governance and leadership</a:t>
            </a:r>
            <a:endParaRPr lang="en-US" sz="1600" b="1" dirty="0" smtClean="0">
              <a:ea typeface="ＭＳ Ｐゴシック" charset="-128"/>
            </a:endParaRPr>
          </a:p>
          <a:p>
            <a:pPr>
              <a:buFont typeface="Wingdings" panose="05000000000000000000" pitchFamily="2" charset="2"/>
              <a:buChar char="q"/>
              <a:defRPr/>
            </a:pPr>
            <a:r>
              <a:rPr lang="en-US" sz="2800" b="1" dirty="0" smtClean="0">
                <a:ea typeface="ＭＳ Ｐゴシック" charset="-128"/>
              </a:rPr>
              <a:t>  Policy</a:t>
            </a:r>
          </a:p>
          <a:p>
            <a:pPr>
              <a:buFont typeface="Wingdings" panose="05000000000000000000" pitchFamily="2" charset="2"/>
              <a:buChar char="q"/>
              <a:defRPr/>
            </a:pPr>
            <a:r>
              <a:rPr lang="en-US" sz="2800" b="1" dirty="0" smtClean="0">
                <a:ea typeface="ＭＳ Ｐゴシック" charset="-128"/>
              </a:rPr>
              <a:t>  Physical environment of the organization</a:t>
            </a:r>
            <a:endParaRPr lang="en-US" sz="1600" b="1" dirty="0" smtClean="0">
              <a:ea typeface="ＭＳ Ｐゴシック" charset="-128"/>
            </a:endParaRPr>
          </a:p>
          <a:p>
            <a:pPr>
              <a:buFont typeface="Wingdings" panose="05000000000000000000" pitchFamily="2" charset="2"/>
              <a:buChar char="q"/>
              <a:defRPr/>
            </a:pPr>
            <a:r>
              <a:rPr lang="en-US" sz="2800" b="1" dirty="0" smtClean="0">
                <a:ea typeface="ＭＳ Ｐゴシック" charset="-128"/>
              </a:rPr>
              <a:t>  Engagement and involvement </a:t>
            </a:r>
          </a:p>
          <a:p>
            <a:pPr>
              <a:buFont typeface="Wingdings" panose="05000000000000000000" pitchFamily="2" charset="2"/>
              <a:buChar char="q"/>
              <a:defRPr/>
            </a:pPr>
            <a:r>
              <a:rPr lang="en-US" sz="2800" b="1" dirty="0" smtClean="0">
                <a:ea typeface="ＭＳ Ｐゴシック" charset="-128"/>
              </a:rPr>
              <a:t>  Cross sector collaboration</a:t>
            </a:r>
            <a:endParaRPr lang="en-US" sz="1600" b="1" dirty="0" smtClean="0">
              <a:ea typeface="ＭＳ Ｐゴシック" charset="-128"/>
            </a:endParaRPr>
          </a:p>
          <a:p>
            <a:pPr>
              <a:buFont typeface="Wingdings" panose="05000000000000000000" pitchFamily="2" charset="2"/>
              <a:buChar char="q"/>
              <a:defRPr/>
            </a:pPr>
            <a:r>
              <a:rPr lang="en-US" sz="2800" b="1" dirty="0" smtClean="0"/>
              <a:t>  Screening, assessment, and interventions</a:t>
            </a:r>
            <a:endParaRPr lang="en-US" sz="1600" b="1" dirty="0" smtClean="0">
              <a:ea typeface="ＭＳ Ｐゴシック" charset="-128"/>
            </a:endParaRPr>
          </a:p>
          <a:p>
            <a:pPr>
              <a:spcBef>
                <a:spcPct val="0"/>
              </a:spcBef>
              <a:buFont typeface="Wingdings" panose="05000000000000000000" pitchFamily="2" charset="2"/>
              <a:buChar char="q"/>
              <a:defRPr/>
            </a:pPr>
            <a:r>
              <a:rPr lang="en-US" sz="2800" b="1" dirty="0" smtClean="0">
                <a:ea typeface="ＭＳ Ｐゴシック" charset="-128"/>
              </a:rPr>
              <a:t>  Training and workforce development</a:t>
            </a:r>
          </a:p>
          <a:p>
            <a:pPr>
              <a:spcBef>
                <a:spcPct val="0"/>
              </a:spcBef>
              <a:buFont typeface="Wingdings" panose="05000000000000000000" pitchFamily="2" charset="2"/>
              <a:buChar char="q"/>
              <a:defRPr/>
            </a:pPr>
            <a:r>
              <a:rPr lang="en-US" sz="2800" b="1" dirty="0" smtClean="0">
                <a:ea typeface="ＭＳ Ｐゴシック" charset="-128"/>
              </a:rPr>
              <a:t>  Progress Monitoring and Quality assurance</a:t>
            </a:r>
            <a:endParaRPr lang="en-US" sz="1800" b="1" dirty="0" smtClean="0">
              <a:ea typeface="ＭＳ Ｐゴシック" charset="-128"/>
            </a:endParaRPr>
          </a:p>
          <a:p>
            <a:pPr>
              <a:spcBef>
                <a:spcPct val="0"/>
              </a:spcBef>
              <a:buFont typeface="Wingdings" panose="05000000000000000000" pitchFamily="2" charset="2"/>
              <a:buChar char="q"/>
              <a:defRPr/>
            </a:pPr>
            <a:r>
              <a:rPr lang="en-US" sz="2800" b="1" dirty="0" smtClean="0">
                <a:ea typeface="ＭＳ Ｐゴシック" charset="-128"/>
              </a:rPr>
              <a:t>  Financing</a:t>
            </a:r>
            <a:endParaRPr lang="en-US" sz="1800" b="1" dirty="0" smtClean="0">
              <a:ea typeface="ＭＳ Ｐゴシック" charset="-128"/>
            </a:endParaRPr>
          </a:p>
          <a:p>
            <a:pPr>
              <a:spcBef>
                <a:spcPct val="0"/>
              </a:spcBef>
              <a:buFont typeface="Wingdings" panose="05000000000000000000" pitchFamily="2" charset="2"/>
              <a:buChar char="q"/>
              <a:defRPr/>
            </a:pPr>
            <a:r>
              <a:rPr lang="en-US" sz="2800" b="1" dirty="0" smtClean="0">
                <a:ea typeface="ＭＳ Ｐゴシック" charset="-128"/>
              </a:rPr>
              <a:t>  Evaluation</a:t>
            </a:r>
            <a:endParaRPr lang="en-US" sz="1800" b="1" dirty="0" smtClean="0">
              <a:ea typeface="ＭＳ Ｐゴシック" charset="-128"/>
            </a:endParaRPr>
          </a:p>
          <a:p>
            <a:pPr>
              <a:defRPr/>
            </a:pPr>
            <a:endParaRPr lang="en-US" sz="1400" dirty="0" smtClean="0">
              <a:ea typeface="ＭＳ Ｐゴシック" charset="-128"/>
            </a:endParaRPr>
          </a:p>
        </p:txBody>
      </p:sp>
    </p:spTree>
    <p:extLst>
      <p:ext uri="{BB962C8B-B14F-4D97-AF65-F5344CB8AC3E}">
        <p14:creationId xmlns:p14="http://schemas.microsoft.com/office/powerpoint/2010/main" val="321309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Implementation Domain </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7391400"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203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583" y="0"/>
            <a:ext cx="82296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SAMHSA’s Approach to Community and Historical Trauma</a:t>
            </a:r>
            <a:r>
              <a:rPr lang="en-US" dirty="0" smtClean="0"/>
              <a:t/>
            </a:r>
            <a:br>
              <a:rPr lang="en-US" dirty="0" smtClean="0"/>
            </a:br>
            <a:endParaRPr lang="en-US" dirty="0"/>
          </a:p>
        </p:txBody>
      </p:sp>
      <p:graphicFrame>
        <p:nvGraphicFramePr>
          <p:cNvPr id="3" name="Diagram 2"/>
          <p:cNvGraphicFramePr/>
          <p:nvPr>
            <p:extLst>
              <p:ext uri="{D42A27DB-BD31-4B8C-83A1-F6EECF244321}">
                <p14:modId xmlns:p14="http://schemas.microsoft.com/office/powerpoint/2010/main" val="4047140904"/>
              </p:ext>
            </p:extLst>
          </p:nvPr>
        </p:nvGraphicFramePr>
        <p:xfrm>
          <a:off x="381000" y="1600200"/>
          <a:ext cx="8763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0907651"/>
      </p:ext>
    </p:extLst>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5004" y="152400"/>
            <a:ext cx="82296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SAMHSA’s Trauma Training/TA Strategy </a:t>
            </a:r>
            <a:endParaRPr lang="en-US" sz="4000" dirty="0"/>
          </a:p>
        </p:txBody>
      </p:sp>
      <p:graphicFrame>
        <p:nvGraphicFramePr>
          <p:cNvPr id="3" name="Diagram 2"/>
          <p:cNvGraphicFramePr/>
          <p:nvPr>
            <p:extLst>
              <p:ext uri="{D42A27DB-BD31-4B8C-83A1-F6EECF244321}">
                <p14:modId xmlns:p14="http://schemas.microsoft.com/office/powerpoint/2010/main" val="2755558572"/>
              </p:ext>
            </p:extLst>
          </p:nvPr>
        </p:nvGraphicFramePr>
        <p:xfrm>
          <a:off x="304800" y="1600200"/>
          <a:ext cx="8804787"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480137"/>
      </p:ext>
    </p:extLst>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8E0000"/>
      </a:accent1>
      <a:accent2>
        <a:srgbClr val="6B6BCE"/>
      </a:accent2>
      <a:accent3>
        <a:srgbClr val="606060"/>
      </a:accent3>
      <a:accent4>
        <a:srgbClr val="666699"/>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1520</Words>
  <Application>Microsoft Office PowerPoint</Application>
  <PresentationFormat>On-screen Show (4:3)</PresentationFormat>
  <Paragraphs>264</Paragraphs>
  <Slides>13</Slides>
  <Notes>13</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1_Office Theme</vt:lpstr>
      <vt:lpstr>2_Office Theme</vt:lpstr>
      <vt:lpstr>3_Office Theme</vt:lpstr>
      <vt:lpstr>1_Default Design</vt:lpstr>
      <vt:lpstr>Office Theme</vt:lpstr>
      <vt:lpstr>5_Office Theme</vt:lpstr>
      <vt:lpstr>SAMHSA’S Strategy to  Address Trauma and a Trauma-Informed Approach</vt:lpstr>
      <vt:lpstr>The Central Role of Trauma </vt:lpstr>
      <vt:lpstr>PowerPoint Presentation</vt:lpstr>
      <vt:lpstr>SAMHSA Concept of Trauma  Released October 2014</vt:lpstr>
      <vt:lpstr>A Trauma-Informed Approach (Four R’s)</vt:lpstr>
      <vt:lpstr>Guidance Domains for a Trauma-Informed Approach  </vt:lpstr>
      <vt:lpstr>Policy Implementation Domain </vt:lpstr>
      <vt:lpstr>PowerPoint Presentation</vt:lpstr>
      <vt:lpstr>PowerPoint Presentation</vt:lpstr>
      <vt:lpstr>PowerPoint Presentation</vt:lpstr>
      <vt:lpstr>PowerPoint Presentation</vt:lpstr>
      <vt:lpstr>PowerPoint Presentation</vt:lpstr>
      <vt:lpstr>Selected Policy Resources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Afayee</dc:creator>
  <cp:lastModifiedBy>Boyer, Carol - ODEP</cp:lastModifiedBy>
  <cp:revision>91</cp:revision>
  <cp:lastPrinted>2015-06-24T12:59:59Z</cp:lastPrinted>
  <dcterms:created xsi:type="dcterms:W3CDTF">2014-08-21T19:32:05Z</dcterms:created>
  <dcterms:modified xsi:type="dcterms:W3CDTF">2015-06-25T22:43:21Z</dcterms:modified>
</cp:coreProperties>
</file>