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9" r:id="rId2"/>
    <p:sldId id="264" r:id="rId3"/>
    <p:sldId id="260" r:id="rId4"/>
    <p:sldId id="261" r:id="rId5"/>
    <p:sldId id="262" r:id="rId6"/>
    <p:sldId id="258" r:id="rId7"/>
    <p:sldId id="263" r:id="rId8"/>
    <p:sldId id="257" r:id="rId9"/>
    <p:sldId id="265"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266" autoAdjust="0"/>
  </p:normalViewPr>
  <p:slideViewPr>
    <p:cSldViewPr>
      <p:cViewPr>
        <p:scale>
          <a:sx n="76" d="100"/>
          <a:sy n="76" d="100"/>
        </p:scale>
        <p:origin x="-130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84B6EBAA-BC70-46FD-BD2E-C8AC728F1C4A}" type="datetimeFigureOut">
              <a:rPr lang="en-US" smtClean="0"/>
              <a:t>9/28/2015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C7F7A186-F6C6-482E-ADD2-C3A13A0D77EE}" type="slidenum">
              <a:rPr lang="en-US" smtClean="0"/>
              <a:t>‹#›</a:t>
            </a:fld>
            <a:endParaRPr lang="en-US"/>
          </a:p>
        </p:txBody>
      </p:sp>
    </p:spTree>
    <p:extLst>
      <p:ext uri="{BB962C8B-B14F-4D97-AF65-F5344CB8AC3E}">
        <p14:creationId xmlns:p14="http://schemas.microsoft.com/office/powerpoint/2010/main" val="37614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This slide contains the Kiva Center logo, the Transformation Center logo, and a hyperlink to the CMRLC-produced video “What Happened to You?”.</a:t>
            </a:r>
          </a:p>
          <a:p>
            <a:endParaRPr lang="en-US" sz="1400" dirty="0"/>
          </a:p>
          <a:p>
            <a:r>
              <a:rPr lang="en-US" sz="1400" dirty="0"/>
              <a:t>The Kiva Center logo depicts a ladder and a beam of light on an oval background,  with the text “KIVA CENTER” and “WHERE THE LIGHT COMES IN”. This logo symbolizes the goals of the CMRLC and its Kiva Center: to be place of enlightenment in safety. The name “Kiva” is taken from the Native American tradition of the Kiva, a place of meditation and self-learning.</a:t>
            </a:r>
          </a:p>
          <a:p>
            <a:endParaRPr lang="en-US" sz="1400" dirty="0"/>
          </a:p>
          <a:p>
            <a:r>
              <a:rPr lang="en-US" sz="1400" dirty="0"/>
              <a:t>The Transformation Center logo depicts a group of 13 geese in flight, with the words “the TRANSFORMATION center”. The logo symbolizes how we can learn and grow together as we take flight, and—as geese do—each of us may take leadership or follow others at various times.</a:t>
            </a:r>
          </a:p>
          <a:p>
            <a:endParaRPr lang="en-US" sz="1400" dirty="0"/>
          </a:p>
          <a:p>
            <a:r>
              <a:rPr lang="en-US" sz="1400" dirty="0"/>
              <a:t>The hyperlink stating “View our video ‘What Happened to You?’” points to the internet address https://www.youtube.com/watch?v=dYlbAAQgP28&amp;feature=youtu.be leading to a 12 minute, 47 second video produced by the CMRLC, that summarizes the goals of its work in creating Trauma-Informed services and communities.</a:t>
            </a:r>
          </a:p>
          <a:p>
            <a:endParaRPr lang="en-US" sz="1400" dirty="0"/>
          </a:p>
          <a:p>
            <a:r>
              <a:rPr lang="en-US" sz="1400" dirty="0"/>
              <a:t>More information on these logos and/or the embedded video is available by calling the CMRLC at 508-751-9600  during regular business hours.</a:t>
            </a:r>
          </a:p>
        </p:txBody>
      </p:sp>
      <p:sp>
        <p:nvSpPr>
          <p:cNvPr id="4" name="Slide Number Placeholder 3"/>
          <p:cNvSpPr>
            <a:spLocks noGrp="1"/>
          </p:cNvSpPr>
          <p:nvPr>
            <p:ph type="sldNum" sz="quarter" idx="10"/>
          </p:nvPr>
        </p:nvSpPr>
        <p:spPr/>
        <p:txBody>
          <a:bodyPr/>
          <a:lstStyle/>
          <a:p>
            <a:fld id="{C7F7A186-F6C6-482E-ADD2-C3A13A0D77EE}" type="slidenum">
              <a:rPr lang="en-US" smtClean="0"/>
              <a:t>1</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2</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3</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4</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5</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6</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7</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8</a:t>
            </a:fld>
            <a:endParaRPr lang="en-US"/>
          </a:p>
        </p:txBody>
      </p:sp>
    </p:spTree>
    <p:extLst>
      <p:ext uri="{BB962C8B-B14F-4D97-AF65-F5344CB8AC3E}">
        <p14:creationId xmlns:p14="http://schemas.microsoft.com/office/powerpoint/2010/main" val="4283922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F7A186-F6C6-482E-ADD2-C3A13A0D77EE}" type="slidenum">
              <a:rPr lang="en-US" smtClean="0"/>
              <a:t>9</a:t>
            </a:fld>
            <a:endParaRPr lang="en-US"/>
          </a:p>
        </p:txBody>
      </p:sp>
    </p:spTree>
    <p:extLst>
      <p:ext uri="{BB962C8B-B14F-4D97-AF65-F5344CB8AC3E}">
        <p14:creationId xmlns:p14="http://schemas.microsoft.com/office/powerpoint/2010/main" val="4283922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ACCB5B-BF22-42A3-BE6C-22F58A4620AC}"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141647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CCB5B-BF22-42A3-BE6C-22F58A4620AC}"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3459006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CCB5B-BF22-42A3-BE6C-22F58A4620AC}"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2491521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ACCB5B-BF22-42A3-BE6C-22F58A4620AC}"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1068873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ACCB5B-BF22-42A3-BE6C-22F58A4620AC}" type="datetimeFigureOut">
              <a:rPr lang="en-US" smtClean="0"/>
              <a:t>9/28/2015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48168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ACCB5B-BF22-42A3-BE6C-22F58A4620AC}"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24746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ACCB5B-BF22-42A3-BE6C-22F58A4620AC}" type="datetimeFigureOut">
              <a:rPr lang="en-US" smtClean="0"/>
              <a:t>9/28/2015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225842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ACCB5B-BF22-42A3-BE6C-22F58A4620AC}" type="datetimeFigureOut">
              <a:rPr lang="en-US" smtClean="0"/>
              <a:t>9/28/2015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105963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ACCB5B-BF22-42A3-BE6C-22F58A4620AC}" type="datetimeFigureOut">
              <a:rPr lang="en-US" smtClean="0"/>
              <a:t>9/28/2015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33364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CCB5B-BF22-42A3-BE6C-22F58A4620AC}"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326350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ACCB5B-BF22-42A3-BE6C-22F58A4620AC}" type="datetimeFigureOut">
              <a:rPr lang="en-US" smtClean="0"/>
              <a:t>9/28/2015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4466E8-9D65-42F9-B18B-F68A5AD17C83}" type="slidenum">
              <a:rPr lang="en-US" smtClean="0"/>
              <a:t>‹#›</a:t>
            </a:fld>
            <a:endParaRPr lang="en-US"/>
          </a:p>
        </p:txBody>
      </p:sp>
    </p:spTree>
    <p:extLst>
      <p:ext uri="{BB962C8B-B14F-4D97-AF65-F5344CB8AC3E}">
        <p14:creationId xmlns:p14="http://schemas.microsoft.com/office/powerpoint/2010/main" val="1746453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CCB5B-BF22-42A3-BE6C-22F58A4620AC}" type="datetimeFigureOut">
              <a:rPr lang="en-US" smtClean="0"/>
              <a:t>9/28/2015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466E8-9D65-42F9-B18B-F68A5AD17C83}" type="slidenum">
              <a:rPr lang="en-US" smtClean="0"/>
              <a:t>‹#›</a:t>
            </a:fld>
            <a:endParaRPr lang="en-US"/>
          </a:p>
        </p:txBody>
      </p:sp>
    </p:spTree>
    <p:extLst>
      <p:ext uri="{BB962C8B-B14F-4D97-AF65-F5344CB8AC3E}">
        <p14:creationId xmlns:p14="http://schemas.microsoft.com/office/powerpoint/2010/main" val="1909741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dYlbAAQgP28&amp;feature=youtu.b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youtu.be/VGMe8HWUCu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066800"/>
            <a:ext cx="9067800" cy="5324535"/>
          </a:xfrm>
          <a:prstGeom prst="rect">
            <a:avLst/>
          </a:prstGeom>
          <a:noFill/>
        </p:spPr>
        <p:txBody>
          <a:bodyPr wrap="square" rtlCol="0">
            <a:spAutoFit/>
          </a:bodyPr>
          <a:lstStyle/>
          <a:p>
            <a:pPr algn="ctr"/>
            <a:r>
              <a:rPr lang="en-US" sz="4800" b="1" dirty="0" smtClean="0">
                <a:solidFill>
                  <a:srgbClr val="C00000"/>
                </a:solidFill>
              </a:rPr>
              <a:t>Self-Awareness</a:t>
            </a:r>
            <a:br>
              <a:rPr lang="en-US" sz="4800" b="1" dirty="0" smtClean="0">
                <a:solidFill>
                  <a:srgbClr val="C00000"/>
                </a:solidFill>
              </a:rPr>
            </a:br>
            <a:r>
              <a:rPr lang="en-US" sz="4800" b="1" dirty="0" smtClean="0">
                <a:solidFill>
                  <a:srgbClr val="C00000"/>
                </a:solidFill>
              </a:rPr>
              <a:t>and</a:t>
            </a:r>
            <a:br>
              <a:rPr lang="en-US" sz="4800" b="1" dirty="0" smtClean="0">
                <a:solidFill>
                  <a:srgbClr val="C00000"/>
                </a:solidFill>
              </a:rPr>
            </a:br>
            <a:r>
              <a:rPr lang="en-US" sz="4800" b="1" dirty="0" smtClean="0">
                <a:solidFill>
                  <a:srgbClr val="C00000"/>
                </a:solidFill>
              </a:rPr>
              <a:t>A Trauma-Informed Life:</a:t>
            </a:r>
          </a:p>
          <a:p>
            <a:pPr lvl="1" algn="ctr"/>
            <a:r>
              <a:rPr lang="en-US" sz="2800" b="1" i="1" dirty="0"/>
              <a:t>L</a:t>
            </a:r>
            <a:r>
              <a:rPr lang="en-US" sz="2800" b="1" i="1" dirty="0" smtClean="0"/>
              <a:t>ived experience and building</a:t>
            </a:r>
            <a:br>
              <a:rPr lang="en-US" sz="2800" b="1" i="1" dirty="0" smtClean="0"/>
            </a:br>
            <a:r>
              <a:rPr lang="en-US" sz="2800" b="1" i="1" dirty="0" smtClean="0"/>
              <a:t>a </a:t>
            </a:r>
            <a:r>
              <a:rPr lang="en-US" sz="2800" b="1" i="1" dirty="0"/>
              <a:t>trauma-informed </a:t>
            </a:r>
            <a:r>
              <a:rPr lang="en-US" sz="2800" b="1" i="1" dirty="0" smtClean="0"/>
              <a:t>workforce</a:t>
            </a:r>
            <a:r>
              <a:rPr lang="en-US" sz="2800" b="1" i="1" dirty="0"/>
              <a:t>.</a:t>
            </a:r>
            <a:r>
              <a:rPr lang="en-US" sz="2800" b="1" i="1" dirty="0">
                <a:solidFill>
                  <a:schemeClr val="bg1"/>
                </a:solidFill>
              </a:rPr>
              <a:t/>
            </a:r>
            <a:br>
              <a:rPr lang="en-US" sz="2800" b="1" i="1" dirty="0">
                <a:solidFill>
                  <a:schemeClr val="bg1"/>
                </a:solidFill>
              </a:rPr>
            </a:br>
            <a:endParaRPr lang="en-US" sz="2800" b="1" i="1" dirty="0" smtClean="0">
              <a:solidFill>
                <a:schemeClr val="bg1"/>
              </a:solidFill>
            </a:endParaRPr>
          </a:p>
          <a:p>
            <a:pPr lvl="1" algn="ctr"/>
            <a:r>
              <a:rPr lang="en-US" sz="3200" b="1" dirty="0" smtClean="0">
                <a:solidFill>
                  <a:srgbClr val="C00000"/>
                </a:solidFill>
              </a:rPr>
              <a:t>Brenda Vezina, LSW</a:t>
            </a:r>
            <a:r>
              <a:rPr lang="en-US" sz="3200" b="1" dirty="0" smtClean="0">
                <a:solidFill>
                  <a:srgbClr val="FFFF00"/>
                </a:solidFill>
              </a:rPr>
              <a:t/>
            </a:r>
            <a:br>
              <a:rPr lang="en-US" sz="3200" b="1" dirty="0" smtClean="0">
                <a:solidFill>
                  <a:srgbClr val="FFFF00"/>
                </a:solidFill>
              </a:rPr>
            </a:br>
            <a:r>
              <a:rPr lang="en-US" sz="2000" b="1" i="1" dirty="0" smtClean="0"/>
              <a:t>Director of Central MA Programs</a:t>
            </a:r>
            <a:br>
              <a:rPr lang="en-US" sz="2000" b="1" i="1" dirty="0" smtClean="0"/>
            </a:br>
            <a:r>
              <a:rPr lang="en-US" sz="2000" b="1" i="1" dirty="0" smtClean="0"/>
              <a:t>The Transformation Center</a:t>
            </a:r>
          </a:p>
          <a:p>
            <a:pPr lvl="1" algn="ctr"/>
            <a:endParaRPr lang="en-US" sz="2000" b="1" i="1" dirty="0" smtClean="0"/>
          </a:p>
          <a:p>
            <a:pPr lvl="1" algn="ctr"/>
            <a:r>
              <a:rPr lang="en-US" sz="2000" b="1" i="1" dirty="0" smtClean="0">
                <a:hlinkClick r:id="rId3"/>
              </a:rPr>
              <a:t> </a:t>
            </a:r>
            <a:r>
              <a:rPr lang="en-US" sz="2000" b="1" i="1" dirty="0" smtClean="0">
                <a:hlinkClick r:id="rId4"/>
              </a:rPr>
              <a:t>View our video "What Happened to You?"</a:t>
            </a:r>
            <a:endParaRPr lang="en-US" sz="2000" b="1" i="1" dirty="0"/>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1" y="390175"/>
            <a:ext cx="1600199" cy="1407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62236" y="436385"/>
            <a:ext cx="2553164" cy="1392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990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399" y="1255216"/>
            <a:ext cx="7315201" cy="4154984"/>
          </a:xfrm>
          <a:prstGeom prst="rect">
            <a:avLst/>
          </a:prstGeom>
          <a:noFill/>
        </p:spPr>
        <p:txBody>
          <a:bodyPr wrap="square" rtlCol="0">
            <a:spAutoFit/>
          </a:bodyPr>
          <a:lstStyle/>
          <a:p>
            <a:r>
              <a:rPr lang="en-US" sz="4400" b="1" dirty="0" smtClean="0"/>
              <a:t>I thought there would be more help coming for me.</a:t>
            </a:r>
            <a:br>
              <a:rPr lang="en-US" sz="4400" b="1" dirty="0" smtClean="0"/>
            </a:br>
            <a:r>
              <a:rPr lang="en-US" sz="4400" b="1" dirty="0" smtClean="0"/>
              <a:t>And when there wasn’t any,</a:t>
            </a:r>
          </a:p>
          <a:p>
            <a:endParaRPr lang="en-US" sz="4400" b="1" i="1" dirty="0">
              <a:solidFill>
                <a:schemeClr val="bg1"/>
              </a:solidFill>
            </a:endParaRPr>
          </a:p>
          <a:p>
            <a:r>
              <a:rPr lang="en-US" sz="4400" b="1" i="1" dirty="0" smtClean="0">
                <a:solidFill>
                  <a:srgbClr val="C00000"/>
                </a:solidFill>
              </a:rPr>
              <a:t>I learned to be that help for myself.</a:t>
            </a:r>
            <a:endParaRPr lang="en-US" sz="4400" b="1" i="1" dirty="0">
              <a:solidFill>
                <a:srgbClr val="C00000"/>
              </a:solidFill>
            </a:endParaRPr>
          </a:p>
        </p:txBody>
      </p:sp>
    </p:spTree>
    <p:extLst>
      <p:ext uri="{BB962C8B-B14F-4D97-AF65-F5344CB8AC3E}">
        <p14:creationId xmlns:p14="http://schemas.microsoft.com/office/powerpoint/2010/main" val="3017907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14399" y="1439882"/>
            <a:ext cx="7315201" cy="4524315"/>
          </a:xfrm>
          <a:prstGeom prst="rect">
            <a:avLst/>
          </a:prstGeom>
          <a:noFill/>
        </p:spPr>
        <p:txBody>
          <a:bodyPr wrap="square" rtlCol="0">
            <a:spAutoFit/>
          </a:bodyPr>
          <a:lstStyle/>
          <a:p>
            <a:r>
              <a:rPr lang="en-US" sz="6000" b="1" dirty="0" smtClean="0"/>
              <a:t>“Blind faith in </a:t>
            </a:r>
            <a:r>
              <a:rPr lang="en-US" sz="6000" b="1" i="1" dirty="0" smtClean="0">
                <a:solidFill>
                  <a:srgbClr val="C00000"/>
                </a:solidFill>
              </a:rPr>
              <a:t>anything</a:t>
            </a:r>
            <a:r>
              <a:rPr lang="en-US" sz="6000" b="1" dirty="0" smtClean="0">
                <a:solidFill>
                  <a:schemeClr val="bg1"/>
                </a:solidFill>
              </a:rPr>
              <a:t/>
            </a:r>
            <a:br>
              <a:rPr lang="en-US" sz="6000" b="1" dirty="0" smtClean="0">
                <a:solidFill>
                  <a:schemeClr val="bg1"/>
                </a:solidFill>
              </a:rPr>
            </a:br>
            <a:r>
              <a:rPr lang="en-US" sz="6000" b="1" dirty="0" smtClean="0"/>
              <a:t>will get you killed.”</a:t>
            </a:r>
          </a:p>
          <a:p>
            <a:pPr algn="r"/>
            <a:endParaRPr lang="en-US" sz="3600" b="1" dirty="0" smtClean="0">
              <a:solidFill>
                <a:schemeClr val="bg1"/>
              </a:solidFill>
            </a:endParaRPr>
          </a:p>
          <a:p>
            <a:pPr algn="r"/>
            <a:endParaRPr lang="en-US" sz="3600" b="1" dirty="0" smtClean="0">
              <a:solidFill>
                <a:srgbClr val="C00000"/>
              </a:solidFill>
            </a:endParaRPr>
          </a:p>
          <a:p>
            <a:pPr algn="r"/>
            <a:r>
              <a:rPr lang="en-US" sz="3600" b="1" dirty="0" smtClean="0">
                <a:solidFill>
                  <a:srgbClr val="C00000"/>
                </a:solidFill>
              </a:rPr>
              <a:t>--Bruce Springsteen</a:t>
            </a:r>
            <a:endParaRPr lang="en-US" sz="3600" b="1" dirty="0">
              <a:solidFill>
                <a:srgbClr val="C00000"/>
              </a:solidFill>
            </a:endParaRPr>
          </a:p>
        </p:txBody>
      </p:sp>
    </p:spTree>
    <p:extLst>
      <p:ext uri="{BB962C8B-B14F-4D97-AF65-F5344CB8AC3E}">
        <p14:creationId xmlns:p14="http://schemas.microsoft.com/office/powerpoint/2010/main" val="1521859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1" y="1066800"/>
            <a:ext cx="8000999" cy="4524315"/>
          </a:xfrm>
          <a:prstGeom prst="rect">
            <a:avLst/>
          </a:prstGeom>
          <a:noFill/>
        </p:spPr>
        <p:txBody>
          <a:bodyPr wrap="square" rtlCol="0">
            <a:spAutoFit/>
          </a:bodyPr>
          <a:lstStyle/>
          <a:p>
            <a:r>
              <a:rPr lang="en-US" sz="3600" b="1" dirty="0" smtClean="0"/>
              <a:t>I </a:t>
            </a:r>
            <a:r>
              <a:rPr lang="en-US" sz="3600" b="1" i="1" dirty="0" smtClean="0">
                <a:solidFill>
                  <a:srgbClr val="C00000"/>
                </a:solidFill>
              </a:rPr>
              <a:t>want to be </a:t>
            </a:r>
            <a:r>
              <a:rPr lang="en-US" sz="3600" b="1" dirty="0" smtClean="0"/>
              <a:t>in the meeting.</a:t>
            </a:r>
          </a:p>
          <a:p>
            <a:endParaRPr lang="en-US" sz="3600" b="1" dirty="0" smtClean="0"/>
          </a:p>
          <a:p>
            <a:r>
              <a:rPr lang="en-US" sz="3600" b="1" dirty="0" smtClean="0"/>
              <a:t>I </a:t>
            </a:r>
            <a:r>
              <a:rPr lang="en-US" sz="3600" b="1" i="1" dirty="0" smtClean="0">
                <a:solidFill>
                  <a:srgbClr val="C00000"/>
                </a:solidFill>
              </a:rPr>
              <a:t>want to be a part of the change </a:t>
            </a:r>
            <a:r>
              <a:rPr lang="en-US" sz="3600" b="1" dirty="0" smtClean="0"/>
              <a:t>from</a:t>
            </a:r>
          </a:p>
          <a:p>
            <a:pPr algn="ctr"/>
            <a:endParaRPr lang="en-US" sz="4800" b="1" dirty="0" smtClean="0"/>
          </a:p>
          <a:p>
            <a:pPr algn="ctr"/>
            <a:r>
              <a:rPr lang="en-US" sz="4800" b="1" dirty="0" smtClean="0"/>
              <a:t>“What’s wrong with you?”</a:t>
            </a:r>
          </a:p>
          <a:p>
            <a:pPr algn="ctr"/>
            <a:r>
              <a:rPr lang="en-US" sz="3600" b="1" dirty="0" smtClean="0"/>
              <a:t>to</a:t>
            </a:r>
          </a:p>
          <a:p>
            <a:pPr algn="ctr"/>
            <a:r>
              <a:rPr lang="en-US" sz="4800" b="1" i="1" dirty="0" smtClean="0">
                <a:solidFill>
                  <a:srgbClr val="C00000"/>
                </a:solidFill>
              </a:rPr>
              <a:t>“What Happened to You?”</a:t>
            </a:r>
            <a:endParaRPr lang="en-US" sz="4800" b="1" i="1" dirty="0">
              <a:solidFill>
                <a:srgbClr val="C00000"/>
              </a:solidFill>
            </a:endParaRPr>
          </a:p>
        </p:txBody>
      </p:sp>
    </p:spTree>
    <p:extLst>
      <p:ext uri="{BB962C8B-B14F-4D97-AF65-F5344CB8AC3E}">
        <p14:creationId xmlns:p14="http://schemas.microsoft.com/office/powerpoint/2010/main" val="1387315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1" y="1066800"/>
            <a:ext cx="8000999" cy="4401205"/>
          </a:xfrm>
          <a:prstGeom prst="rect">
            <a:avLst/>
          </a:prstGeom>
          <a:noFill/>
        </p:spPr>
        <p:txBody>
          <a:bodyPr wrap="square" rtlCol="0">
            <a:spAutoFit/>
          </a:bodyPr>
          <a:lstStyle/>
          <a:p>
            <a:r>
              <a:rPr lang="en-US" sz="4000" b="1" dirty="0" smtClean="0"/>
              <a:t>Asking</a:t>
            </a:r>
          </a:p>
          <a:p>
            <a:endParaRPr lang="en-US" sz="3600" b="1" dirty="0"/>
          </a:p>
          <a:p>
            <a:r>
              <a:rPr lang="en-US" sz="4800" b="1" dirty="0" smtClean="0">
                <a:solidFill>
                  <a:srgbClr val="C00000"/>
                </a:solidFill>
              </a:rPr>
              <a:t>“What Happened to You?”</a:t>
            </a:r>
          </a:p>
          <a:p>
            <a:r>
              <a:rPr lang="en-US" sz="4000" b="1" dirty="0" smtClean="0"/>
              <a:t>was the beginning.</a:t>
            </a:r>
          </a:p>
          <a:p>
            <a:endParaRPr lang="en-US" sz="3600" b="1" dirty="0"/>
          </a:p>
          <a:p>
            <a:r>
              <a:rPr lang="en-US" sz="4000" b="1" dirty="0" smtClean="0"/>
              <a:t>Then we began changing…</a:t>
            </a:r>
          </a:p>
          <a:p>
            <a:r>
              <a:rPr lang="en-US" sz="4000" b="1" i="1" dirty="0" smtClean="0">
                <a:solidFill>
                  <a:srgbClr val="C00000"/>
                </a:solidFill>
              </a:rPr>
              <a:t>everything</a:t>
            </a:r>
            <a:r>
              <a:rPr lang="en-US" sz="4000" b="1" i="1" dirty="0" smtClean="0"/>
              <a:t>.</a:t>
            </a:r>
            <a:endParaRPr lang="en-US" sz="4000" b="1" i="1" dirty="0"/>
          </a:p>
        </p:txBody>
      </p:sp>
    </p:spTree>
    <p:extLst>
      <p:ext uri="{BB962C8B-B14F-4D97-AF65-F5344CB8AC3E}">
        <p14:creationId xmlns:p14="http://schemas.microsoft.com/office/powerpoint/2010/main" val="3461659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838200"/>
            <a:ext cx="8229599" cy="5139869"/>
          </a:xfrm>
          <a:prstGeom prst="rect">
            <a:avLst/>
          </a:prstGeom>
          <a:noFill/>
        </p:spPr>
        <p:txBody>
          <a:bodyPr wrap="square" rtlCol="0">
            <a:spAutoFit/>
          </a:bodyPr>
          <a:lstStyle/>
          <a:p>
            <a:r>
              <a:rPr lang="en-US" sz="3600" b="1" dirty="0" smtClean="0"/>
              <a:t>CMRLC strives to create a Peer </a:t>
            </a:r>
            <a:r>
              <a:rPr lang="en-US" sz="3600" b="1" dirty="0"/>
              <a:t>w</a:t>
            </a:r>
            <a:r>
              <a:rPr lang="en-US" sz="3600" b="1" dirty="0" smtClean="0"/>
              <a:t>orkforce that sets the standard for effective support and system change.</a:t>
            </a:r>
          </a:p>
          <a:p>
            <a:endParaRPr lang="en-US" sz="3600" b="1" dirty="0" smtClean="0"/>
          </a:p>
          <a:p>
            <a:r>
              <a:rPr lang="en-US" sz="3600" b="1" dirty="0" smtClean="0"/>
              <a:t>Workforce development focuses on:</a:t>
            </a:r>
          </a:p>
          <a:p>
            <a:endParaRPr lang="en-US" sz="3600" b="1" dirty="0">
              <a:solidFill>
                <a:schemeClr val="bg1"/>
              </a:solidFill>
            </a:endParaRPr>
          </a:p>
          <a:p>
            <a:pPr marL="457200" indent="-457200">
              <a:buFont typeface="Arial" panose="020B0604020202020204" pitchFamily="34" charset="0"/>
              <a:buChar char="•"/>
            </a:pPr>
            <a:r>
              <a:rPr lang="en-US" sz="2800" b="1" dirty="0" smtClean="0">
                <a:solidFill>
                  <a:srgbClr val="C00000"/>
                </a:solidFill>
              </a:rPr>
              <a:t>Building on existing strengths and talents</a:t>
            </a:r>
          </a:p>
          <a:p>
            <a:pPr marL="457200" indent="-457200">
              <a:buFont typeface="Arial" panose="020B0604020202020204" pitchFamily="34" charset="0"/>
              <a:buChar char="•"/>
            </a:pPr>
            <a:r>
              <a:rPr lang="en-US" sz="2800" b="1" dirty="0" smtClean="0">
                <a:solidFill>
                  <a:srgbClr val="C00000"/>
                </a:solidFill>
              </a:rPr>
              <a:t>Continuous training opportunities</a:t>
            </a:r>
          </a:p>
          <a:p>
            <a:pPr marL="457200" indent="-457200">
              <a:buFont typeface="Arial" panose="020B0604020202020204" pitchFamily="34" charset="0"/>
              <a:buChar char="•"/>
            </a:pPr>
            <a:r>
              <a:rPr lang="en-US" sz="2800" b="1" dirty="0" smtClean="0">
                <a:solidFill>
                  <a:srgbClr val="C00000"/>
                </a:solidFill>
              </a:rPr>
              <a:t>Supervision through mentoring</a:t>
            </a:r>
          </a:p>
          <a:p>
            <a:pPr marL="457200" indent="-457200">
              <a:buFont typeface="Arial" panose="020B0604020202020204" pitchFamily="34" charset="0"/>
              <a:buChar char="•"/>
            </a:pPr>
            <a:r>
              <a:rPr lang="en-US" sz="2800" b="1" dirty="0" smtClean="0">
                <a:solidFill>
                  <a:srgbClr val="C00000"/>
                </a:solidFill>
              </a:rPr>
              <a:t>Providing opportunities for community leadership </a:t>
            </a:r>
          </a:p>
        </p:txBody>
      </p:sp>
    </p:spTree>
    <p:extLst>
      <p:ext uri="{BB962C8B-B14F-4D97-AF65-F5344CB8AC3E}">
        <p14:creationId xmlns:p14="http://schemas.microsoft.com/office/powerpoint/2010/main" val="3037294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8229599" cy="5632311"/>
          </a:xfrm>
          <a:prstGeom prst="rect">
            <a:avLst/>
          </a:prstGeom>
          <a:noFill/>
        </p:spPr>
        <p:txBody>
          <a:bodyPr wrap="square" rtlCol="0">
            <a:spAutoFit/>
          </a:bodyPr>
          <a:lstStyle/>
          <a:p>
            <a:pPr algn="ctr"/>
            <a:r>
              <a:rPr lang="en-US" sz="4000" b="1" dirty="0" smtClean="0"/>
              <a:t>Building an Empowered Workforce</a:t>
            </a:r>
          </a:p>
          <a:p>
            <a:endParaRPr lang="en-US" sz="3200" b="1" strike="sngStrike" dirty="0">
              <a:solidFill>
                <a:schemeClr val="bg1"/>
              </a:solidFill>
            </a:endParaRPr>
          </a:p>
          <a:p>
            <a:r>
              <a:rPr lang="en-US" sz="3200" b="1" strike="sngStrike" dirty="0" smtClean="0"/>
              <a:t>“You need to do this.”</a:t>
            </a:r>
            <a:r>
              <a:rPr lang="en-US" sz="3200" b="1" strike="sngStrike" dirty="0" smtClean="0">
                <a:solidFill>
                  <a:schemeClr val="bg1"/>
                </a:solidFill>
              </a:rPr>
              <a:t/>
            </a:r>
            <a:br>
              <a:rPr lang="en-US" sz="3200" b="1" strike="sngStrike" dirty="0" smtClean="0">
                <a:solidFill>
                  <a:schemeClr val="bg1"/>
                </a:solidFill>
              </a:rPr>
            </a:br>
            <a:r>
              <a:rPr lang="en-US" sz="3200" b="1" dirty="0" smtClean="0">
                <a:solidFill>
                  <a:srgbClr val="C00000"/>
                </a:solidFill>
              </a:rPr>
              <a:t>“These are the things </a:t>
            </a:r>
            <a:r>
              <a:rPr lang="en-US" sz="3200" b="1" i="1" dirty="0" smtClean="0">
                <a:solidFill>
                  <a:srgbClr val="C00000"/>
                </a:solidFill>
              </a:rPr>
              <a:t>we need to accomplish</a:t>
            </a:r>
            <a:r>
              <a:rPr lang="en-US" sz="3200" b="1" dirty="0" smtClean="0">
                <a:solidFill>
                  <a:srgbClr val="C00000"/>
                </a:solidFill>
              </a:rPr>
              <a:t>.”</a:t>
            </a:r>
            <a:endParaRPr lang="en-US" sz="3200" b="1" strike="sngStrike" dirty="0">
              <a:solidFill>
                <a:srgbClr val="C00000"/>
              </a:solidFill>
            </a:endParaRPr>
          </a:p>
          <a:p>
            <a:endParaRPr lang="en-US" sz="3200" b="1" dirty="0" smtClean="0">
              <a:solidFill>
                <a:schemeClr val="bg1"/>
              </a:solidFill>
            </a:endParaRPr>
          </a:p>
          <a:p>
            <a:r>
              <a:rPr lang="en-US" sz="3200" b="1" strike="sngStrike" dirty="0" smtClean="0"/>
              <a:t>“This is how it should be done.”</a:t>
            </a:r>
            <a:r>
              <a:rPr lang="en-US" sz="3200" b="1" strike="sngStrike" dirty="0" smtClean="0">
                <a:solidFill>
                  <a:schemeClr val="bg1"/>
                </a:solidFill>
              </a:rPr>
              <a:t/>
            </a:r>
            <a:br>
              <a:rPr lang="en-US" sz="3200" b="1" strike="sngStrike" dirty="0" smtClean="0">
                <a:solidFill>
                  <a:schemeClr val="bg1"/>
                </a:solidFill>
              </a:rPr>
            </a:br>
            <a:r>
              <a:rPr lang="en-US" sz="3200" b="1" dirty="0" smtClean="0">
                <a:solidFill>
                  <a:srgbClr val="C00000"/>
                </a:solidFill>
              </a:rPr>
              <a:t>“How can we get this done?”</a:t>
            </a:r>
          </a:p>
          <a:p>
            <a:endParaRPr lang="en-US" sz="3200" b="1" strike="sngStrike" dirty="0">
              <a:solidFill>
                <a:schemeClr val="bg1"/>
              </a:solidFill>
            </a:endParaRPr>
          </a:p>
          <a:p>
            <a:r>
              <a:rPr lang="en-US" sz="3200" b="1" dirty="0" smtClean="0">
                <a:solidFill>
                  <a:srgbClr val="C00000"/>
                </a:solidFill>
              </a:rPr>
              <a:t>“What resources do you need from us?”</a:t>
            </a:r>
            <a:r>
              <a:rPr lang="en-US" sz="3200" b="1" strike="sngStrike" dirty="0" smtClean="0">
                <a:solidFill>
                  <a:schemeClr val="bg1"/>
                </a:solidFill>
              </a:rPr>
              <a:t/>
            </a:r>
            <a:br>
              <a:rPr lang="en-US" sz="3200" b="1" strike="sngStrike" dirty="0" smtClean="0">
                <a:solidFill>
                  <a:schemeClr val="bg1"/>
                </a:solidFill>
              </a:rPr>
            </a:br>
            <a:endParaRPr lang="en-US" sz="3200" b="1" dirty="0">
              <a:solidFill>
                <a:schemeClr val="bg1"/>
              </a:solidFill>
            </a:endParaRPr>
          </a:p>
          <a:p>
            <a:r>
              <a:rPr lang="en-US" sz="3200" b="1" dirty="0">
                <a:solidFill>
                  <a:srgbClr val="C00000"/>
                </a:solidFill>
              </a:rPr>
              <a:t>“How can </a:t>
            </a:r>
            <a:r>
              <a:rPr lang="en-US" sz="3200" b="1" dirty="0" smtClean="0">
                <a:solidFill>
                  <a:srgbClr val="C00000"/>
                </a:solidFill>
              </a:rPr>
              <a:t>we support your goals?”</a:t>
            </a:r>
            <a:endParaRPr lang="en-US" sz="3200" b="1" dirty="0">
              <a:solidFill>
                <a:srgbClr val="C00000"/>
              </a:solidFill>
            </a:endParaRPr>
          </a:p>
        </p:txBody>
      </p:sp>
    </p:spTree>
    <p:extLst>
      <p:ext uri="{BB962C8B-B14F-4D97-AF65-F5344CB8AC3E}">
        <p14:creationId xmlns:p14="http://schemas.microsoft.com/office/powerpoint/2010/main" val="202077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1000"/>
            <a:ext cx="8229600" cy="6186309"/>
          </a:xfrm>
          <a:prstGeom prst="rect">
            <a:avLst/>
          </a:prstGeom>
          <a:noFill/>
        </p:spPr>
        <p:txBody>
          <a:bodyPr wrap="square" rtlCol="0">
            <a:spAutoFit/>
          </a:bodyPr>
          <a:lstStyle/>
          <a:p>
            <a:r>
              <a:rPr lang="en-US" sz="4000" b="1" dirty="0" smtClean="0"/>
              <a:t>This training and support model</a:t>
            </a:r>
            <a:r>
              <a:rPr lang="en-US" sz="4000" b="1" dirty="0"/>
              <a:t> </a:t>
            </a:r>
            <a:r>
              <a:rPr lang="en-US" sz="4000" b="1" dirty="0" smtClean="0"/>
              <a:t>leads to the </a:t>
            </a:r>
            <a:r>
              <a:rPr lang="en-US" sz="4000" b="1" i="1" dirty="0" smtClean="0">
                <a:solidFill>
                  <a:srgbClr val="C00000"/>
                </a:solidFill>
              </a:rPr>
              <a:t>confidence of competence</a:t>
            </a:r>
            <a:r>
              <a:rPr lang="en-US" sz="4000" b="1" dirty="0" smtClean="0"/>
              <a:t>.</a:t>
            </a:r>
          </a:p>
          <a:p>
            <a:endParaRPr lang="en-US" sz="3600" b="1" dirty="0" smtClean="0"/>
          </a:p>
          <a:p>
            <a:r>
              <a:rPr lang="en-US" sz="4000" b="1" dirty="0" smtClean="0"/>
              <a:t>CMRLC’s Peer Workforce has </a:t>
            </a:r>
            <a:r>
              <a:rPr lang="en-US" sz="4000" b="1" i="1" dirty="0" smtClean="0">
                <a:solidFill>
                  <a:srgbClr val="C00000"/>
                </a:solidFill>
              </a:rPr>
              <a:t>ESP</a:t>
            </a:r>
            <a:r>
              <a:rPr lang="en-US" sz="4000" b="1" dirty="0" smtClean="0"/>
              <a:t>:</a:t>
            </a:r>
          </a:p>
          <a:p>
            <a:endParaRPr lang="en-US" sz="2400" b="1" i="1" dirty="0" smtClean="0"/>
          </a:p>
          <a:p>
            <a:pPr lvl="2"/>
            <a:r>
              <a:rPr lang="en-US" sz="3600" b="1" i="1" dirty="0" smtClean="0">
                <a:solidFill>
                  <a:srgbClr val="C00000"/>
                </a:solidFill>
              </a:rPr>
              <a:t>--Lived Experience and Expertise</a:t>
            </a:r>
            <a:br>
              <a:rPr lang="en-US" sz="3600" b="1" i="1" dirty="0" smtClean="0">
                <a:solidFill>
                  <a:srgbClr val="C00000"/>
                </a:solidFill>
              </a:rPr>
            </a:br>
            <a:r>
              <a:rPr lang="en-US" sz="3600" b="1" i="1" dirty="0" smtClean="0">
                <a:solidFill>
                  <a:srgbClr val="C00000"/>
                </a:solidFill>
              </a:rPr>
              <a:t>--Strength through Support</a:t>
            </a:r>
          </a:p>
          <a:p>
            <a:pPr lvl="2"/>
            <a:r>
              <a:rPr lang="en-US" sz="3600" b="1" i="1" dirty="0" smtClean="0">
                <a:solidFill>
                  <a:srgbClr val="C00000"/>
                </a:solidFill>
              </a:rPr>
              <a:t>--Passion for change…</a:t>
            </a:r>
          </a:p>
          <a:p>
            <a:pPr lvl="2"/>
            <a:endParaRPr lang="en-US" sz="3600" b="1" i="1" dirty="0"/>
          </a:p>
          <a:p>
            <a:r>
              <a:rPr lang="en-US" sz="3600" b="1" dirty="0" smtClean="0"/>
              <a:t>…leading to a Trauma-Informed Nation,</a:t>
            </a:r>
            <a:br>
              <a:rPr lang="en-US" sz="3600" b="1" dirty="0" smtClean="0"/>
            </a:br>
            <a:r>
              <a:rPr lang="en-US" sz="3600" b="1" i="1" dirty="0" smtClean="0">
                <a:solidFill>
                  <a:srgbClr val="C00000"/>
                </a:solidFill>
              </a:rPr>
              <a:t>one conversation at a time</a:t>
            </a:r>
            <a:r>
              <a:rPr lang="en-US" sz="3600" b="1" dirty="0" smtClean="0"/>
              <a:t>.</a:t>
            </a:r>
            <a:endParaRPr lang="en-US" sz="3600" b="1" dirty="0"/>
          </a:p>
        </p:txBody>
      </p:sp>
    </p:spTree>
    <p:extLst>
      <p:ext uri="{BB962C8B-B14F-4D97-AF65-F5344CB8AC3E}">
        <p14:creationId xmlns:p14="http://schemas.microsoft.com/office/powerpoint/2010/main" val="2928485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349038"/>
            <a:ext cx="8229600" cy="3908762"/>
          </a:xfrm>
          <a:prstGeom prst="rect">
            <a:avLst/>
          </a:prstGeom>
          <a:noFill/>
        </p:spPr>
        <p:txBody>
          <a:bodyPr wrap="square" rtlCol="0">
            <a:spAutoFit/>
          </a:bodyPr>
          <a:lstStyle/>
          <a:p>
            <a:r>
              <a:rPr lang="en-US" sz="4400" b="1" dirty="0" smtClean="0">
                <a:latin typeface="+mj-lt"/>
              </a:rPr>
              <a:t>“The </a:t>
            </a:r>
            <a:r>
              <a:rPr lang="en-US" sz="4400" b="1" dirty="0">
                <a:latin typeface="+mj-lt"/>
              </a:rPr>
              <a:t>main thing that I learned was I’m not what happened to me. I’m still with purity and innocence. No one can take that away from me</a:t>
            </a:r>
            <a:r>
              <a:rPr lang="en-US" sz="4400" b="1" dirty="0" smtClean="0">
                <a:latin typeface="+mj-lt"/>
              </a:rPr>
              <a:t>.”</a:t>
            </a:r>
          </a:p>
          <a:p>
            <a:endParaRPr lang="en-US" sz="3600" b="1" dirty="0">
              <a:solidFill>
                <a:schemeClr val="bg1"/>
              </a:solidFill>
              <a:latin typeface="+mj-lt"/>
            </a:endParaRPr>
          </a:p>
          <a:p>
            <a:pPr algn="r"/>
            <a:r>
              <a:rPr lang="en-US" sz="3600" b="1" i="1" dirty="0" smtClean="0">
                <a:solidFill>
                  <a:srgbClr val="C00000"/>
                </a:solidFill>
                <a:latin typeface="+mj-lt"/>
              </a:rPr>
              <a:t>--Carlos Santana</a:t>
            </a:r>
            <a:endParaRPr lang="en-US" sz="3600" b="1" i="1" dirty="0">
              <a:solidFill>
                <a:srgbClr val="C00000"/>
              </a:solidFill>
              <a:latin typeface="+mj-lt"/>
            </a:endParaRPr>
          </a:p>
        </p:txBody>
      </p:sp>
    </p:spTree>
    <p:extLst>
      <p:ext uri="{BB962C8B-B14F-4D97-AF65-F5344CB8AC3E}">
        <p14:creationId xmlns:p14="http://schemas.microsoft.com/office/powerpoint/2010/main" val="1643099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TotalTime>
  <Words>407</Words>
  <Application>Microsoft Office PowerPoint</Application>
  <PresentationFormat>On-screen Show (4:3)</PresentationFormat>
  <Paragraphs>71</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whitney</dc:creator>
  <cp:lastModifiedBy>Boyer, Carol - ODEP</cp:lastModifiedBy>
  <cp:revision>28</cp:revision>
  <cp:lastPrinted>2015-09-24T17:42:26Z</cp:lastPrinted>
  <dcterms:created xsi:type="dcterms:W3CDTF">2015-09-14T11:56:29Z</dcterms:created>
  <dcterms:modified xsi:type="dcterms:W3CDTF">2015-09-28T15:19:57Z</dcterms:modified>
</cp:coreProperties>
</file>