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66" r:id="rId3"/>
    <p:sldId id="264" r:id="rId4"/>
    <p:sldId id="324" r:id="rId5"/>
    <p:sldId id="321" r:id="rId6"/>
    <p:sldId id="313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9" autoAdjust="0"/>
    <p:restoredTop sz="78702" autoAdjust="0"/>
  </p:normalViewPr>
  <p:slideViewPr>
    <p:cSldViewPr>
      <p:cViewPr>
        <p:scale>
          <a:sx n="59" d="100"/>
          <a:sy n="59" d="100"/>
        </p:scale>
        <p:origin x="-73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3A7E275-9C6C-48DA-B5C6-68F23A4F7A40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04B01E3-1CB4-42CF-8C00-B6D71931C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10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5" tIns="46583" rIns="93165" bIns="46583"/>
          <a:lstStyle/>
          <a:p>
            <a:pPr marL="237797" indent="-237797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1154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B01E3-1CB4-42CF-8C00-B6D71931CD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13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>
              <a:buFont typeface="Wingdings" panose="05000000000000000000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B01E3-1CB4-42CF-8C00-B6D71931CD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06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B01E3-1CB4-42CF-8C00-B6D71931CD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56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45025" cy="34845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4" name="Shape 314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49" cy="4183061"/>
          </a:xfrm>
          <a:prstGeom prst="rect">
            <a:avLst/>
          </a:prstGeom>
          <a:noFill/>
          <a:ln>
            <a:noFill/>
          </a:ln>
        </p:spPr>
        <p:txBody>
          <a:bodyPr lIns="92050" tIns="46025" rIns="92050" bIns="460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15" name="Shape 315"/>
          <p:cNvSpPr txBox="1"/>
          <p:nvPr/>
        </p:nvSpPr>
        <p:spPr>
          <a:xfrm>
            <a:off x="3971925" y="8829675"/>
            <a:ext cx="3036887" cy="465137"/>
          </a:xfrm>
          <a:prstGeom prst="rect">
            <a:avLst/>
          </a:prstGeom>
          <a:noFill/>
          <a:ln>
            <a:noFill/>
          </a:ln>
        </p:spPr>
        <p:txBody>
          <a:bodyPr lIns="92050" tIns="46025" rIns="92050" bIns="46025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5</a:t>
            </a:fld>
            <a:endParaRPr lang="en-US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0D58-CCE7-4DF9-8C11-DB59FF120E7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2A3F-A8B5-4481-ACFB-0BB9D70A60B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1"/>
          <p:cNvSpPr>
            <a:spLocks noChangeArrowheads="1"/>
          </p:cNvSpPr>
          <p:nvPr userDrawn="1"/>
        </p:nvSpPr>
        <p:spPr bwMode="auto">
          <a:xfrm>
            <a:off x="914400" y="5910262"/>
            <a:ext cx="7315200" cy="892175"/>
          </a:xfrm>
          <a:prstGeom prst="rect">
            <a:avLst/>
          </a:prstGeom>
          <a:solidFill>
            <a:srgbClr val="4884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/>
          </a:p>
        </p:txBody>
      </p:sp>
      <p:sp>
        <p:nvSpPr>
          <p:cNvPr id="8" name="Text Box 42"/>
          <p:cNvSpPr txBox="1">
            <a:spLocks noChangeArrowheads="1"/>
          </p:cNvSpPr>
          <p:nvPr userDrawn="1"/>
        </p:nvSpPr>
        <p:spPr bwMode="auto">
          <a:xfrm>
            <a:off x="1066800" y="6048572"/>
            <a:ext cx="70104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000" dirty="0" smtClean="0">
                <a:ln>
                  <a:solidFill>
                    <a:srgbClr val="000000"/>
                  </a:solidFill>
                </a:ln>
                <a:solidFill>
                  <a:schemeClr val="bg1"/>
                </a:solidFill>
                <a:latin typeface="Impact" pitchFamily="34" charset="0"/>
              </a:rPr>
              <a:t>Supporting Heroes in mental health Foundational Training (SHIFT)</a:t>
            </a:r>
          </a:p>
          <a:p>
            <a:pPr algn="ctr" eaLnBrk="1" hangingPunct="1">
              <a:defRPr/>
            </a:pPr>
            <a:r>
              <a:rPr lang="en-US" sz="1400" dirty="0" smtClean="0">
                <a:ln>
                  <a:solidFill>
                    <a:srgbClr val="000000"/>
                  </a:solidFill>
                </a:ln>
                <a:solidFill>
                  <a:schemeClr val="bg1"/>
                </a:solidFill>
                <a:latin typeface="Impact" pitchFamily="34" charset="0"/>
              </a:rPr>
              <a:t>An Innocent Justice Foundation project funded by Department of Justice, OJJDP</a:t>
            </a:r>
          </a:p>
        </p:txBody>
      </p:sp>
    </p:spTree>
    <p:extLst>
      <p:ext uri="{BB962C8B-B14F-4D97-AF65-F5344CB8AC3E}">
        <p14:creationId xmlns:p14="http://schemas.microsoft.com/office/powerpoint/2010/main" val="1995535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0D58-CCE7-4DF9-8C11-DB59FF120E7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2A3F-A8B5-4481-ACFB-0BB9D70A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05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0D58-CCE7-4DF9-8C11-DB59FF120E7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2A3F-A8B5-4481-ACFB-0BB9D70A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47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5896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274637"/>
            <a:ext cx="8229600" cy="5851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360"/>
              </a:spcBef>
              <a:spcAft>
                <a:spcPts val="0"/>
              </a:spcAft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1533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360"/>
              </a:spcBef>
              <a:spcAft>
                <a:spcPts val="0"/>
              </a:spcAft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7133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360"/>
              </a:spcBef>
              <a:spcAft>
                <a:spcPts val="0"/>
              </a:spcAft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0846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425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68891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639191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456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0D58-CCE7-4DF9-8C11-DB59FF120E7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2A3F-A8B5-4481-ACFB-0BB9D70A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194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54148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7647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7155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0D58-CCE7-4DF9-8C11-DB59FF120E7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2A3F-A8B5-4481-ACFB-0BB9D70A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1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0D58-CCE7-4DF9-8C11-DB59FF120E7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2A3F-A8B5-4481-ACFB-0BB9D70A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460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0D58-CCE7-4DF9-8C11-DB59FF120E7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2A3F-A8B5-4481-ACFB-0BB9D70A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0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0D58-CCE7-4DF9-8C11-DB59FF120E7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2A3F-A8B5-4481-ACFB-0BB9D70A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72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0D58-CCE7-4DF9-8C11-DB59FF120E7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2A3F-A8B5-4481-ACFB-0BB9D70A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3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0D58-CCE7-4DF9-8C11-DB59FF120E7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2A3F-A8B5-4481-ACFB-0BB9D70A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93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0D58-CCE7-4DF9-8C11-DB59FF120E7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2A3F-A8B5-4481-ACFB-0BB9D70A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2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30D58-CCE7-4DF9-8C11-DB59FF120E7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D2A3F-A8B5-4481-ACFB-0BB9D70A6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1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hape 9"/>
          <p:cNvCxnSpPr/>
          <p:nvPr/>
        </p:nvCxnSpPr>
        <p:spPr>
          <a:xfrm>
            <a:off x="381000" y="6553200"/>
            <a:ext cx="8305799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0" name="Shape 10"/>
          <p:cNvCxnSpPr/>
          <p:nvPr/>
        </p:nvCxnSpPr>
        <p:spPr>
          <a:xfrm>
            <a:off x="381000" y="457200"/>
            <a:ext cx="8305799" cy="0"/>
          </a:xfrm>
          <a:prstGeom prst="straightConnector1">
            <a:avLst/>
          </a:prstGeom>
          <a:noFill/>
          <a:ln w="76200" cap="flat" cmpd="sng">
            <a:solidFill>
              <a:srgbClr val="48848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1" name="Shape 11"/>
          <p:cNvSpPr txBox="1"/>
          <p:nvPr/>
        </p:nvSpPr>
        <p:spPr>
          <a:xfrm>
            <a:off x="1447800" y="5737225"/>
            <a:ext cx="7315200" cy="892174"/>
          </a:xfrm>
          <a:prstGeom prst="rect">
            <a:avLst/>
          </a:prstGeom>
          <a:solidFill>
            <a:srgbClr val="48848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12" name="Shape 12"/>
          <p:cNvSpPr txBox="1"/>
          <p:nvPr/>
        </p:nvSpPr>
        <p:spPr>
          <a:xfrm>
            <a:off x="1676400" y="5867400"/>
            <a:ext cx="7010400" cy="6715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>
              <a:buClr>
                <a:srgbClr val="FFFFFF"/>
              </a:buClr>
              <a:buSzPct val="25000"/>
              <a:buFont typeface="Impact"/>
              <a:buNone/>
            </a:pPr>
            <a:r>
              <a:rPr lang="en-US" sz="2000" kern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  <a:rtl val="0"/>
              </a:rPr>
              <a:t>Supporting Heroes in mental health Foundational Training (SHIFT)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sz="600" kern="0">
              <a:solidFill>
                <a:srgbClr val="FFFFFF"/>
              </a:solidFill>
              <a:latin typeface="Impact"/>
              <a:ea typeface="Impact"/>
              <a:cs typeface="Impact"/>
              <a:sym typeface="Impact"/>
              <a:rtl val="0"/>
            </a:endParaRPr>
          </a:p>
          <a:p>
            <a:pPr algn="ctr">
              <a:buClr>
                <a:srgbClr val="FFFFFF"/>
              </a:buClr>
              <a:buSzPct val="25000"/>
              <a:buFont typeface="Impact"/>
              <a:buNone/>
            </a:pPr>
            <a:r>
              <a:rPr lang="en-US" sz="1200" kern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  <a:rtl val="0"/>
              </a:rPr>
              <a:t>An Innocent Justice Foundation project funded by Department of Justice, OJJDP</a:t>
            </a:r>
          </a:p>
        </p:txBody>
      </p:sp>
      <p:pic>
        <p:nvPicPr>
          <p:cNvPr id="13" name="Shape 1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81000" y="5735637"/>
            <a:ext cx="1246187" cy="8937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49603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iftwellness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beth@innocentjustice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57200" y="687387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endParaRPr lang="en-US" altLang="en-US" sz="1400" dirty="0" smtClean="0">
              <a:latin typeface="Franklin Gothic Demi" pitchFamily="34" charset="0"/>
            </a:endParaRPr>
          </a:p>
          <a:p>
            <a:pPr algn="ctr"/>
            <a:endParaRPr lang="en-US" altLang="en-US" sz="1400" dirty="0" smtClean="0">
              <a:latin typeface="Franklin Gothic Demi" pitchFamily="34" charset="0"/>
            </a:endParaRPr>
          </a:p>
          <a:p>
            <a:pPr algn="ctr"/>
            <a:r>
              <a:rPr lang="en-US" altLang="en-US" sz="4000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SHIFT</a:t>
            </a:r>
            <a:endParaRPr lang="en-US" altLang="en-US" sz="40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r>
              <a:rPr lang="en-US" altLang="en-US" sz="32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altLang="en-US" sz="2800" b="1" dirty="0">
                <a:latin typeface="Leelawadee" panose="020B0502040204020203" pitchFamily="34" charset="-34"/>
                <a:cs typeface="Leelawadee" panose="020B0502040204020203" pitchFamily="34" charset="-34"/>
              </a:rPr>
              <a:t>Supporting Heroes In mental health Foundational Training</a:t>
            </a:r>
          </a:p>
          <a:p>
            <a:pPr algn="ctr">
              <a:lnSpc>
                <a:spcPct val="85000"/>
              </a:lnSpc>
            </a:pPr>
            <a:r>
              <a:rPr lang="en-US" altLang="en-US" sz="2800" b="1" dirty="0">
                <a:latin typeface="Leelawadee" panose="020B0502040204020203" pitchFamily="34" charset="-34"/>
                <a:cs typeface="Leelawadee" panose="020B0502040204020203" pitchFamily="34" charset="-34"/>
              </a:rPr>
              <a:t/>
            </a:r>
            <a:br>
              <a:rPr lang="en-US" altLang="en-US" sz="2800" b="1" dirty="0">
                <a:latin typeface="Leelawadee" panose="020B0502040204020203" pitchFamily="34" charset="-34"/>
                <a:cs typeface="Leelawadee" panose="020B0502040204020203" pitchFamily="34" charset="-34"/>
              </a:rPr>
            </a:br>
            <a:endParaRPr lang="en-US" altLang="en-US" sz="2800" b="1" dirty="0" smtClean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>
              <a:lnSpc>
                <a:spcPct val="85000"/>
              </a:lnSpc>
            </a:pPr>
            <a:endParaRPr lang="en-US" altLang="en-US" sz="3200" dirty="0" smtClean="0">
              <a:latin typeface="Franklin Gothic Demi" pitchFamily="34" charset="0"/>
            </a:endParaRPr>
          </a:p>
          <a:p>
            <a:pPr algn="ctr">
              <a:lnSpc>
                <a:spcPct val="85000"/>
              </a:lnSpc>
            </a:pPr>
            <a:r>
              <a:rPr lang="en-US" altLang="en-US" dirty="0">
                <a:latin typeface="Franklin Gothic Demi" pitchFamily="34" charset="0"/>
              </a:rPr>
              <a:t/>
            </a:r>
            <a:br>
              <a:rPr lang="en-US" altLang="en-US" dirty="0">
                <a:latin typeface="Franklin Gothic Demi" pitchFamily="34" charset="0"/>
              </a:rPr>
            </a:br>
            <a:r>
              <a:rPr lang="en-US" altLang="en-US" dirty="0">
                <a:solidFill>
                  <a:srgbClr val="663300"/>
                </a:solidFill>
                <a:latin typeface="Franklin Gothic Demi" pitchFamily="34" charset="0"/>
              </a:rPr>
              <a:t> </a:t>
            </a:r>
            <a:r>
              <a:rPr lang="en-US" altLang="en-US" dirty="0">
                <a:latin typeface="Leelawadee" panose="020B0502040204020203" pitchFamily="34" charset="-34"/>
                <a:cs typeface="Leelawadee" panose="020B0502040204020203" pitchFamily="34" charset="-34"/>
              </a:rPr>
              <a:t>Funded by:</a:t>
            </a:r>
            <a:br>
              <a:rPr lang="en-US" altLang="en-US" dirty="0"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en-US" altLang="en-US" dirty="0">
                <a:latin typeface="Leelawadee" panose="020B0502040204020203" pitchFamily="34" charset="-34"/>
                <a:cs typeface="Leelawadee" panose="020B0502040204020203" pitchFamily="34" charset="-34"/>
              </a:rPr>
              <a:t/>
            </a:r>
            <a:br>
              <a:rPr lang="en-US" altLang="en-US" dirty="0"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en-US" altLang="en-US" sz="24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Department </a:t>
            </a:r>
            <a:r>
              <a:rPr lang="en-US" altLang="en-US" sz="2400" dirty="0">
                <a:latin typeface="Leelawadee" panose="020B0502040204020203" pitchFamily="34" charset="-34"/>
                <a:cs typeface="Leelawadee" panose="020B0502040204020203" pitchFamily="34" charset="-34"/>
              </a:rPr>
              <a:t>of Justice, OJJDP</a:t>
            </a:r>
            <a:br>
              <a:rPr lang="en-US" altLang="en-US" sz="2400" dirty="0"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en-US" altLang="en-US" sz="2400" dirty="0">
                <a:latin typeface="Leelawadee" panose="020B0502040204020203" pitchFamily="34" charset="-34"/>
                <a:cs typeface="Leelawadee" panose="020B0502040204020203" pitchFamily="34" charset="-34"/>
              </a:rPr>
              <a:t>ICAC Training &amp; Technical Assistance</a:t>
            </a:r>
            <a:r>
              <a:rPr lang="en-US" altLang="en-US" sz="2400" dirty="0">
                <a:latin typeface="Franklin Gothic Demi" pitchFamily="34" charset="0"/>
              </a:rPr>
              <a:t/>
            </a:r>
            <a:br>
              <a:rPr lang="en-US" altLang="en-US" sz="2400" dirty="0">
                <a:latin typeface="Franklin Gothic Demi" pitchFamily="34" charset="0"/>
              </a:rPr>
            </a:br>
            <a:endParaRPr lang="en-US" altLang="en-US" sz="2400" dirty="0">
              <a:solidFill>
                <a:srgbClr val="663300"/>
              </a:solidFill>
              <a:latin typeface="Franklin Gothic Demi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85800" y="3200400"/>
            <a:ext cx="7543800" cy="0"/>
          </a:xfrm>
          <a:prstGeom prst="line">
            <a:avLst/>
          </a:prstGeom>
          <a:ln w="28575">
            <a:solidFill>
              <a:srgbClr val="488481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04" b="19148"/>
          <a:stretch>
            <a:fillRect/>
          </a:stretch>
        </p:blipFill>
        <p:spPr bwMode="auto">
          <a:xfrm>
            <a:off x="7208044" y="3472843"/>
            <a:ext cx="1392237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OJJDP log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575291"/>
            <a:ext cx="1495631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878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icactaskforce.org/SiteCollectionImages/icacmap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04175"/>
            <a:ext cx="6983114" cy="3817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1"/>
          <p:cNvSpPr>
            <a:spLocks noChangeArrowheads="1"/>
          </p:cNvSpPr>
          <p:nvPr/>
        </p:nvSpPr>
        <p:spPr bwMode="auto">
          <a:xfrm>
            <a:off x="990600" y="5764213"/>
            <a:ext cx="7315200" cy="892175"/>
          </a:xfrm>
          <a:prstGeom prst="rect">
            <a:avLst/>
          </a:prstGeom>
          <a:solidFill>
            <a:srgbClr val="4884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/>
          </a:p>
        </p:txBody>
      </p:sp>
      <p:sp>
        <p:nvSpPr>
          <p:cNvPr id="6" name="Text Box 42"/>
          <p:cNvSpPr txBox="1">
            <a:spLocks noChangeArrowheads="1"/>
          </p:cNvSpPr>
          <p:nvPr/>
        </p:nvSpPr>
        <p:spPr bwMode="auto">
          <a:xfrm>
            <a:off x="1143000" y="5874543"/>
            <a:ext cx="70104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000" dirty="0" smtClean="0">
                <a:ln>
                  <a:solidFill>
                    <a:srgbClr val="000000"/>
                  </a:solidFill>
                </a:ln>
                <a:solidFill>
                  <a:schemeClr val="bg1"/>
                </a:solidFill>
                <a:latin typeface="Impact" pitchFamily="34" charset="0"/>
              </a:rPr>
              <a:t>Supporting Heroes in mental health Foundational Training (SHIFT)</a:t>
            </a:r>
          </a:p>
          <a:p>
            <a:pPr algn="ctr" eaLnBrk="1" hangingPunct="1">
              <a:defRPr/>
            </a:pPr>
            <a:r>
              <a:rPr lang="en-US" sz="1400" dirty="0" smtClean="0">
                <a:ln>
                  <a:solidFill>
                    <a:srgbClr val="000000"/>
                  </a:solidFill>
                </a:ln>
                <a:solidFill>
                  <a:schemeClr val="bg1"/>
                </a:solidFill>
                <a:latin typeface="Impact" pitchFamily="34" charset="0"/>
              </a:rPr>
              <a:t>An Innocent Justice Foundation project funded by Department of Justice, OJJDP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2286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ICAC TASK FORCES IN THE UNITED STATES</a:t>
            </a:r>
            <a:endParaRPr lang="en-US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4350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533400"/>
            <a:ext cx="7467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4000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THE NEED</a:t>
            </a:r>
            <a:r>
              <a:rPr lang="en-US" sz="4400" dirty="0">
                <a:cs typeface="Leelawadee" panose="020B0502040204020203" pitchFamily="34" charset="-34"/>
              </a:rPr>
              <a:t/>
            </a:r>
            <a:br>
              <a:rPr lang="en-US" sz="4400" dirty="0">
                <a:cs typeface="Leelawadee" panose="020B0502040204020203" pitchFamily="34" charset="-34"/>
              </a:rPr>
            </a:br>
            <a:r>
              <a:rPr lang="en-US" sz="4400" kern="1200" dirty="0">
                <a:solidFill>
                  <a:prstClr val="black"/>
                </a:solidFill>
                <a:latin typeface="Leelawadee" panose="020B0502040204020203" pitchFamily="34" charset="-34"/>
                <a:ea typeface="+mj-ea"/>
                <a:cs typeface="Leelawadee" panose="020B0502040204020203" pitchFamily="34" charset="-34"/>
              </a:rPr>
              <a:t/>
            </a:r>
            <a:br>
              <a:rPr lang="en-US" sz="4400" kern="1200" dirty="0">
                <a:solidFill>
                  <a:prstClr val="black"/>
                </a:solidFill>
                <a:latin typeface="Leelawadee" panose="020B0502040204020203" pitchFamily="34" charset="-34"/>
                <a:ea typeface="+mj-ea"/>
                <a:cs typeface="Leelawadee" panose="020B0502040204020203" pitchFamily="34" charset="-34"/>
              </a:rPr>
            </a:br>
            <a:endParaRPr lang="en-US" sz="40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4294967295"/>
          </p:nvPr>
        </p:nvSpPr>
        <p:spPr>
          <a:xfrm>
            <a:off x="685800" y="1447800"/>
            <a:ext cx="7772400" cy="4038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buClr>
                <a:srgbClr val="4BACC6">
                  <a:lumMod val="75000"/>
                </a:srgbClr>
              </a:buClr>
              <a:buFont typeface="Arial" panose="020B0604020202020204" pitchFamily="34" charset="0"/>
              <a:buChar char="•"/>
            </a:pPr>
            <a:endParaRPr lang="en-US" sz="1100" kern="1200" dirty="0">
              <a:solidFill>
                <a:prstClr val="black"/>
              </a:solidFill>
              <a:latin typeface="Segoe UI Symbol" panose="020B0502040204020203" pitchFamily="34" charset="0"/>
              <a:ea typeface="Segoe UI Symbol" panose="020B0502040204020203" pitchFamily="34" charset="0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4BACC6">
                  <a:lumMod val="75000"/>
                </a:srgbClr>
              </a:buClr>
              <a:buFont typeface="Arial" panose="020B0604020202020204" pitchFamily="34" charset="0"/>
              <a:buChar char="•"/>
            </a:pPr>
            <a:r>
              <a:rPr lang="en-US" sz="3200" kern="1200" dirty="0" smtClean="0">
                <a:solidFill>
                  <a:prstClr val="black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+mn-cs"/>
              </a:rPr>
              <a:t>Address long term effects of chronic exposure to traumatic material </a:t>
            </a:r>
            <a:endParaRPr lang="en-US" sz="3200" kern="1200" dirty="0">
              <a:solidFill>
                <a:prstClr val="black"/>
              </a:solidFill>
              <a:latin typeface="Segoe UI Symbol" panose="020B0502040204020203" pitchFamily="34" charset="0"/>
              <a:ea typeface="Segoe UI Symbol" panose="020B0502040204020203" pitchFamily="34" charset="0"/>
              <a:cs typeface="+mn-cs"/>
            </a:endParaRPr>
          </a:p>
          <a:p>
            <a:pPr marL="342900" lvl="0" indent="-342900">
              <a:spcBef>
                <a:spcPct val="20000"/>
              </a:spcBef>
              <a:buClr>
                <a:srgbClr val="4BACC6">
                  <a:lumMod val="75000"/>
                </a:srgbClr>
              </a:buClr>
              <a:buFont typeface="Arial" panose="020B0604020202020204" pitchFamily="34" charset="0"/>
              <a:buChar char="•"/>
            </a:pPr>
            <a:endParaRPr lang="en-US" sz="1100" kern="1200" dirty="0">
              <a:solidFill>
                <a:prstClr val="black"/>
              </a:solidFill>
              <a:latin typeface="Segoe UI Symbol" panose="020B0502040204020203" pitchFamily="34" charset="0"/>
              <a:ea typeface="Segoe UI Symbol" panose="020B0502040204020203" pitchFamily="34" charset="0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4BACC6">
                  <a:lumMod val="75000"/>
                </a:srgbClr>
              </a:buClr>
              <a:buFont typeface="Arial" panose="020B0604020202020204" pitchFamily="34" charset="0"/>
              <a:buChar char="•"/>
            </a:pPr>
            <a:r>
              <a:rPr lang="en-US" sz="3200" kern="1200" dirty="0" smtClean="0">
                <a:solidFill>
                  <a:prstClr val="black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+mn-cs"/>
              </a:rPr>
              <a:t>How can we help mitigate the negative effects and build resilience </a:t>
            </a:r>
          </a:p>
          <a:p>
            <a:pPr marL="457200" lvl="1">
              <a:spcBef>
                <a:spcPct val="20000"/>
              </a:spcBef>
              <a:buClr>
                <a:srgbClr val="4BACC6">
                  <a:lumMod val="75000"/>
                </a:srgbClr>
              </a:buClr>
            </a:pPr>
            <a:endParaRPr lang="en-US" sz="1200" kern="1200" dirty="0">
              <a:solidFill>
                <a:prstClr val="black"/>
              </a:solidFill>
              <a:latin typeface="Segoe UI Symbol" panose="020B0502040204020203" pitchFamily="34" charset="0"/>
              <a:ea typeface="Segoe UI Symbol" panose="020B0502040204020203" pitchFamily="34" charset="0"/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rgbClr val="4BACC6">
                  <a:lumMod val="75000"/>
                </a:srgbClr>
              </a:buClr>
              <a:buFont typeface="Arial" panose="020B0604020202020204" pitchFamily="34" charset="0"/>
              <a:buChar char="•"/>
            </a:pPr>
            <a:r>
              <a:rPr lang="en-US" sz="3200" kern="1200" dirty="0" smtClean="0">
                <a:solidFill>
                  <a:prstClr val="black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+mn-cs"/>
              </a:rPr>
              <a:t> How can we engage the broader community </a:t>
            </a:r>
            <a:endParaRPr lang="en-US" sz="320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  <a:p>
            <a:pPr lvl="1">
              <a:buClr>
                <a:schemeClr val="accent1">
                  <a:lumMod val="50000"/>
                </a:schemeClr>
              </a:buClr>
            </a:pPr>
            <a:endParaRPr lang="en-US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lvl="1">
              <a:buClr>
                <a:schemeClr val="accent1">
                  <a:lumMod val="50000"/>
                </a:schemeClr>
              </a:buClr>
            </a:pPr>
            <a:endParaRPr lang="en-US" sz="2800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2000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85800" y="1295400"/>
            <a:ext cx="7467600" cy="0"/>
          </a:xfrm>
          <a:prstGeom prst="line">
            <a:avLst/>
          </a:prstGeom>
          <a:ln w="28575">
            <a:solidFill>
              <a:srgbClr val="488481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733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533400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en-US" sz="4400" kern="1200" dirty="0">
                <a:solidFill>
                  <a:prstClr val="black"/>
                </a:solidFill>
                <a:latin typeface="Leelawadee" panose="020B0502040204020203" pitchFamily="34" charset="-34"/>
                <a:ea typeface="+mj-ea"/>
                <a:cs typeface="Leelawadee" panose="020B0502040204020203" pitchFamily="34" charset="-34"/>
              </a:rPr>
              <a:t>What </a:t>
            </a:r>
            <a:r>
              <a:rPr lang="en-US" sz="4400" b="1" kern="1200" dirty="0">
                <a:solidFill>
                  <a:srgbClr val="4BACC6">
                    <a:lumMod val="75000"/>
                  </a:srgbClr>
                </a:solidFill>
                <a:latin typeface="Leelawadee" panose="020B0502040204020203" pitchFamily="34" charset="-34"/>
                <a:ea typeface="+mj-ea"/>
                <a:cs typeface="Leelawadee" panose="020B0502040204020203" pitchFamily="34" charset="-34"/>
              </a:rPr>
              <a:t>SHIFT</a:t>
            </a:r>
            <a:r>
              <a:rPr lang="en-US" sz="4400" b="1" kern="1200" dirty="0">
                <a:solidFill>
                  <a:prstClr val="black"/>
                </a:solidFill>
                <a:latin typeface="Leelawadee" panose="020B0502040204020203" pitchFamily="34" charset="-34"/>
                <a:ea typeface="+mj-ea"/>
                <a:cs typeface="Leelawadee" panose="020B0502040204020203" pitchFamily="34" charset="-34"/>
              </a:rPr>
              <a:t> </a:t>
            </a:r>
            <a:r>
              <a:rPr lang="en-US" sz="4400" kern="1200" dirty="0" smtClean="0">
                <a:solidFill>
                  <a:prstClr val="black"/>
                </a:solidFill>
                <a:latin typeface="Leelawadee" panose="020B0502040204020203" pitchFamily="34" charset="-34"/>
                <a:ea typeface="+mj-ea"/>
                <a:cs typeface="Leelawadee" panose="020B0502040204020203" pitchFamily="34" charset="-34"/>
              </a:rPr>
              <a:t>does:</a:t>
            </a:r>
            <a:r>
              <a:rPr lang="en-US" sz="4400" kern="1200" dirty="0">
                <a:solidFill>
                  <a:prstClr val="black"/>
                </a:solidFill>
                <a:latin typeface="Leelawadee" panose="020B0502040204020203" pitchFamily="34" charset="-34"/>
                <a:ea typeface="+mj-ea"/>
                <a:cs typeface="Leelawadee" panose="020B0502040204020203" pitchFamily="34" charset="-34"/>
              </a:rPr>
              <a:t/>
            </a:r>
            <a:br>
              <a:rPr lang="en-US" sz="4400" kern="1200" dirty="0">
                <a:solidFill>
                  <a:prstClr val="black"/>
                </a:solidFill>
                <a:latin typeface="Leelawadee" panose="020B0502040204020203" pitchFamily="34" charset="-34"/>
                <a:ea typeface="+mj-ea"/>
                <a:cs typeface="Leelawadee" panose="020B0502040204020203" pitchFamily="34" charset="-34"/>
              </a:rPr>
            </a:br>
            <a:endParaRPr lang="en-US" sz="4000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4294967295"/>
          </p:nvPr>
        </p:nvSpPr>
        <p:spPr>
          <a:xfrm>
            <a:off x="838200" y="1879600"/>
            <a:ext cx="7620000" cy="3606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3" indent="-45720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Support</a:t>
            </a:r>
          </a:p>
          <a:p>
            <a:pPr marL="457200" lvl="1" indent="-45720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3600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marL="457200" lvl="1" indent="-45720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Educate</a:t>
            </a:r>
          </a:p>
          <a:p>
            <a:pPr marL="457200" lvl="1" indent="-45720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sz="3600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marL="457200" lvl="1" indent="-45720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Empower</a:t>
            </a:r>
            <a:endParaRPr lang="en-US" sz="3600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lvl="1">
              <a:buClr>
                <a:schemeClr val="accent1">
                  <a:lumMod val="50000"/>
                </a:schemeClr>
              </a:buClr>
            </a:pPr>
            <a:endParaRPr lang="en-US" sz="2800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2000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85800" y="1447800"/>
            <a:ext cx="7467600" cy="0"/>
          </a:xfrm>
          <a:prstGeom prst="line">
            <a:avLst/>
          </a:prstGeom>
          <a:ln w="28575">
            <a:solidFill>
              <a:srgbClr val="488481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30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/>
          <p:nvPr/>
        </p:nvSpPr>
        <p:spPr>
          <a:xfrm>
            <a:off x="1295400" y="838200"/>
            <a:ext cx="6553200" cy="5262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>
              <a:buClr>
                <a:srgbClr val="663300"/>
              </a:buClr>
              <a:buSzPct val="25000"/>
              <a:buFont typeface="Arial"/>
              <a:buNone/>
            </a:pPr>
            <a:endParaRPr lang="en-US" sz="2800" u="sng" kern="0" dirty="0" smtClean="0">
              <a:solidFill>
                <a:srgbClr val="009999"/>
              </a:solidFill>
              <a:latin typeface="Segoe UI" panose="020B0502040204020203" pitchFamily="34" charset="0"/>
              <a:cs typeface="Segoe UI" panose="020B0502040204020203" pitchFamily="34" charset="0"/>
              <a:sym typeface="Arial"/>
              <a:hlinkClick r:id="rId3"/>
              <a:rtl val="0"/>
            </a:endParaRPr>
          </a:p>
          <a:p>
            <a:pPr algn="ctr">
              <a:buClr>
                <a:srgbClr val="663300"/>
              </a:buClr>
              <a:buSzPct val="25000"/>
              <a:buFont typeface="Arial"/>
              <a:buNone/>
            </a:pPr>
            <a:r>
              <a:rPr lang="en-US" sz="2800" u="sng" kern="0" dirty="0" smtClean="0">
                <a:solidFill>
                  <a:srgbClr val="009999"/>
                </a:solidFill>
                <a:latin typeface="Segoe UI" panose="020B0502040204020203" pitchFamily="34" charset="0"/>
                <a:cs typeface="Segoe UI" panose="020B0502040204020203" pitchFamily="34" charset="0"/>
                <a:sym typeface="Arial"/>
                <a:hlinkClick r:id="rId3"/>
                <a:rtl val="0"/>
              </a:rPr>
              <a:t>www.Shiftwellness.org</a:t>
            </a:r>
            <a:endParaRPr lang="en-US" sz="2800" u="sng" kern="0" dirty="0">
              <a:solidFill>
                <a:srgbClr val="009999"/>
              </a:solidFill>
              <a:latin typeface="Segoe UI" panose="020B0502040204020203" pitchFamily="34" charset="0"/>
              <a:cs typeface="Segoe UI" panose="020B0502040204020203" pitchFamily="34" charset="0"/>
              <a:sym typeface="Arial"/>
              <a:hlinkClick r:id="rId3"/>
              <a:rtl val="0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endParaRPr sz="2800" kern="0" dirty="0">
              <a:solidFill>
                <a:srgbClr val="663300"/>
              </a:solidFill>
              <a:latin typeface="Segoe UI" panose="020B0502040204020203" pitchFamily="34" charset="0"/>
              <a:ea typeface="Noto Symbol"/>
              <a:cs typeface="Segoe UI" panose="020B0502040204020203" pitchFamily="34" charset="0"/>
              <a:sym typeface="Noto Symbol"/>
              <a:rtl val="0"/>
            </a:endParaRPr>
          </a:p>
          <a:p>
            <a:pPr algn="ctr">
              <a:buClr>
                <a:srgbClr val="000000"/>
              </a:buClr>
              <a:buFont typeface="Arial"/>
              <a:buNone/>
            </a:pPr>
            <a:endParaRPr sz="2800" kern="0" dirty="0">
              <a:solidFill>
                <a:srgbClr val="663300"/>
              </a:solidFill>
              <a:latin typeface="Segoe UI" panose="020B0502040204020203" pitchFamily="34" charset="0"/>
              <a:ea typeface="Noto Symbol"/>
              <a:cs typeface="Segoe UI" panose="020B0502040204020203" pitchFamily="34" charset="0"/>
              <a:sym typeface="Noto Symbol"/>
              <a:rtl val="0"/>
            </a:endParaRPr>
          </a:p>
          <a:p>
            <a:pPr algn="ctr">
              <a:buClr>
                <a:srgbClr val="000000"/>
              </a:buClr>
              <a:buSzPct val="25000"/>
              <a:buFont typeface="Noto Symbol"/>
              <a:buNone/>
            </a:pPr>
            <a:r>
              <a:rPr lang="en-US" sz="2800" kern="0" dirty="0">
                <a:solidFill>
                  <a:srgbClr val="000000"/>
                </a:solidFill>
                <a:latin typeface="Segoe UI" panose="020B0502040204020203" pitchFamily="34" charset="0"/>
                <a:ea typeface="Noto Symbol"/>
                <a:cs typeface="Segoe UI" panose="020B0502040204020203" pitchFamily="34" charset="0"/>
                <a:sym typeface="Noto Symbol"/>
                <a:rtl val="0"/>
              </a:rPr>
              <a:t>Beth Medina, </a:t>
            </a:r>
            <a:r>
              <a:rPr lang="en-US" sz="28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Noto Symbol"/>
                <a:cs typeface="Segoe UI" panose="020B0502040204020203" pitchFamily="34" charset="0"/>
                <a:sym typeface="Noto Symbol"/>
                <a:rtl val="0"/>
              </a:rPr>
              <a:t>MFT, CEO</a:t>
            </a:r>
            <a:endParaRPr lang="en-US" sz="2800" kern="0" dirty="0">
              <a:solidFill>
                <a:srgbClr val="000000"/>
              </a:solidFill>
              <a:latin typeface="Segoe UI" panose="020B0502040204020203" pitchFamily="34" charset="0"/>
              <a:ea typeface="Noto Symbol"/>
              <a:cs typeface="Segoe UI" panose="020B0502040204020203" pitchFamily="34" charset="0"/>
              <a:sym typeface="Noto Symbol"/>
              <a:rtl val="0"/>
            </a:endParaRPr>
          </a:p>
          <a:p>
            <a:pPr algn="ctr">
              <a:buClr>
                <a:srgbClr val="663300"/>
              </a:buClr>
              <a:buSzPct val="25000"/>
              <a:buFont typeface="Arial"/>
              <a:buNone/>
            </a:pPr>
            <a:r>
              <a:rPr lang="en-US" sz="2800" u="sng" kern="0" dirty="0">
                <a:solidFill>
                  <a:srgbClr val="009999"/>
                </a:solidFill>
                <a:latin typeface="Segoe UI" panose="020B0502040204020203" pitchFamily="34" charset="0"/>
                <a:cs typeface="Segoe UI" panose="020B0502040204020203" pitchFamily="34" charset="0"/>
                <a:sym typeface="Arial"/>
                <a:hlinkClick r:id="rId4"/>
                <a:rtl val="0"/>
              </a:rPr>
              <a:t>beth@innocentjustice.org</a:t>
            </a:r>
            <a:r>
              <a:rPr lang="en-US" sz="2800" kern="0" dirty="0">
                <a:solidFill>
                  <a:srgbClr val="663300"/>
                </a:solidFill>
                <a:latin typeface="Segoe UI" panose="020B0502040204020203" pitchFamily="34" charset="0"/>
                <a:ea typeface="Noto Symbol"/>
                <a:cs typeface="Segoe UI" panose="020B0502040204020203" pitchFamily="34" charset="0"/>
                <a:sym typeface="Noto Symbol"/>
                <a:rtl val="0"/>
              </a:rPr>
              <a:t> 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endParaRPr sz="2800" kern="0" dirty="0">
              <a:solidFill>
                <a:srgbClr val="663300"/>
              </a:solidFill>
              <a:latin typeface="Noto Symbol"/>
              <a:ea typeface="Noto Symbol"/>
              <a:cs typeface="Noto Symbol"/>
              <a:sym typeface="Noto Symbol"/>
              <a:rtl val="0"/>
            </a:endParaRPr>
          </a:p>
          <a:p>
            <a:endParaRPr sz="2800" kern="0" dirty="0">
              <a:solidFill>
                <a:srgbClr val="663300"/>
              </a:solidFill>
              <a:latin typeface="Noto Symbol"/>
              <a:ea typeface="Noto Symbol"/>
              <a:cs typeface="Noto Symbol"/>
              <a:sym typeface="Noto Symbo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269290695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5">
      <a:dk1>
        <a:srgbClr val="000000"/>
      </a:dk1>
      <a:lt1>
        <a:srgbClr val="FFEBC3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3DE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68000</TotalTime>
  <Words>88</Words>
  <Application>Microsoft Office PowerPoint</Application>
  <PresentationFormat>On-screen Show (4:3)</PresentationFormat>
  <Paragraphs>34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Default Design</vt:lpstr>
      <vt:lpstr>PowerPoint Presentation</vt:lpstr>
      <vt:lpstr>PowerPoint Presentation</vt:lpstr>
      <vt:lpstr>THE NEED  </vt:lpstr>
      <vt:lpstr>What SHIFT does: </vt:lpstr>
      <vt:lpstr>PowerPoint Presentation</vt:lpstr>
    </vt:vector>
  </TitlesOfParts>
  <Company>Taylor Farms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Powers, Dan</dc:creator>
  <cp:lastModifiedBy>Boyer, Carol - ODEP</cp:lastModifiedBy>
  <cp:revision>278</cp:revision>
  <cp:lastPrinted>2015-05-11T20:17:34Z</cp:lastPrinted>
  <dcterms:created xsi:type="dcterms:W3CDTF">2014-05-15T17:24:36Z</dcterms:created>
  <dcterms:modified xsi:type="dcterms:W3CDTF">2015-09-28T22:30:06Z</dcterms:modified>
</cp:coreProperties>
</file>