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0" r:id="rId1"/>
  </p:sldMasterIdLst>
  <p:notesMasterIdLst>
    <p:notesMasterId r:id="rId12"/>
  </p:notesMasterIdLst>
  <p:handoutMasterIdLst>
    <p:handoutMasterId r:id="rId13"/>
  </p:handoutMasterIdLst>
  <p:sldIdLst>
    <p:sldId id="261" r:id="rId2"/>
    <p:sldId id="394" r:id="rId3"/>
    <p:sldId id="396" r:id="rId4"/>
    <p:sldId id="397" r:id="rId5"/>
    <p:sldId id="398" r:id="rId6"/>
    <p:sldId id="399" r:id="rId7"/>
    <p:sldId id="400" r:id="rId8"/>
    <p:sldId id="401" r:id="rId9"/>
    <p:sldId id="405" r:id="rId10"/>
    <p:sldId id="4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751" autoAdjust="0"/>
    <p:restoredTop sz="86385" autoAdjust="0"/>
  </p:normalViewPr>
  <p:slideViewPr>
    <p:cSldViewPr snapToGrid="0">
      <p:cViewPr varScale="1">
        <p:scale>
          <a:sx n="97" d="100"/>
          <a:sy n="97" d="100"/>
        </p:scale>
        <p:origin x="78" y="46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5/18/2022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5/18/2022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408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29B9E-DF08-4192-8760-55F4288525B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275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29B9E-DF08-4192-8760-55F4288525B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478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29B9E-DF08-4192-8760-55F4288525B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5798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29B9E-DF08-4192-8760-55F4288525B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42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29B9E-DF08-4192-8760-55F4288525B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941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29B9E-DF08-4192-8760-55F4288525B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785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0B405-EA89-44F3-BEEF-F969CD39F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903FF5-5F65-4450-9A74-952D05A6DC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58C786-8F47-4330-BB04-BE5B90E71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1175-C070-4E0A-BD0F-8F654C64EDFB}" type="datetimeFigureOut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77977-1306-4BC9-8C4F-57CBFDB5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DC9A6-9808-4C0D-8536-38B74AEB7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0D70-253A-4385-B50D-9FCDEDF6612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6370D59-8EEF-4091-8BA0-57841B2203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4969F7B-BDE4-4CA7-8D76-A3D7E9D7D0FC}"/>
              </a:ext>
            </a:extLst>
          </p:cNvPr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582DB976-BBDC-42FF-AC31-EBBAD72761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649E485-C5D4-4E22-B297-78378C8CD9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29" y="60385"/>
            <a:ext cx="741872" cy="7418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D4BAC1D-9231-4E31-AD1B-EF09D1C7C580}"/>
              </a:ext>
            </a:extLst>
          </p:cNvPr>
          <p:cNvSpPr txBox="1"/>
          <p:nvPr userDrawn="1"/>
        </p:nvSpPr>
        <p:spPr>
          <a:xfrm>
            <a:off x="1286773" y="200756"/>
            <a:ext cx="83589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spc="110" dirty="0">
                <a:solidFill>
                  <a:schemeClr val="bg1"/>
                </a:solidFill>
                <a:latin typeface="Palatino Linotype" panose="02040502050505030304" pitchFamily="18" charset="0"/>
              </a:rPr>
              <a:t>UNITED</a:t>
            </a:r>
            <a:r>
              <a:rPr lang="en-US" sz="2700" spc="110" baseline="0" dirty="0">
                <a:solidFill>
                  <a:schemeClr val="bg1"/>
                </a:solidFill>
                <a:latin typeface="Palatino Linotype" panose="02040502050505030304" pitchFamily="18" charset="0"/>
              </a:rPr>
              <a:t> STATES DEPARTMENT OF LABOR</a:t>
            </a:r>
            <a:endParaRPr lang="en-US" sz="2700" spc="11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9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9FBF2-A9F1-4970-A1DE-C59C645B0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5D40C1-3CF4-42D9-B849-5676F5A0D7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6C7BD-5231-4F11-AE9D-C22AF5D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3A98-C53D-4052-ADE0-FCC3632251B6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A16BD-3EB6-4448-B38A-F987311D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0EB83-FC91-4B00-B5C1-FE6ADBAC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33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16E152-1612-4D2D-A962-E1E27B795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12CCE-4C0E-4C9E-BEF6-0E2137ABC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76E367-A689-4DBF-A34C-BCCA473D7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A840-FCD1-48C2-8E1A-EF28B90CBEF7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F431B-BD13-4BD0-9620-9DF78E50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36AA4-B8A2-4CAB-A033-6DD96D0F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702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F6E11-9033-4309-BE84-234041D39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02C4E-365A-4540-A17A-81E933265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25DE9-D3C0-4921-850A-EE4F4F5C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2FE-CDFC-416E-A71B-AE2AEF31CAE0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CEDB1-E251-4E9E-8C0D-BEF064333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4E960-D369-4504-8611-BB3DC1EB5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40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CB7C-0FE8-412F-8E87-31C2AE694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71F5C6-3742-4DE0-AAE0-0A332198A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44E4A-C68E-43E2-BFD1-A803DF20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1175-C070-4E0A-BD0F-8F654C64EDFB}" type="datetimeFigureOut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6BE50-872B-4F60-A7DF-E2FDB8AE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E8513-CB83-4206-AB79-CFDB7EFC5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0D70-253A-4385-B50D-9FCDEDF6612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24FB0AB-42D8-4D60-85C7-2CA7B3AACF75}"/>
              </a:ext>
            </a:extLst>
          </p:cNvPr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653DE06-83A6-4556-BC3B-FFDB87514D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4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F1C4B-F076-4B52-81C7-4DC5EA54A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907F3-758E-4CB7-8E6F-ECFBF9BFF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A3D113-AD3F-472E-A396-CAA140C95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E27BB-AF03-4BD9-AA8A-AAB90AA52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033-B4B1-461A-81E5-C4EABE54C089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DDBB5F-FF62-4454-8707-4F85A3B26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311905-F339-4AA3-BD43-C31F570F9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10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BF20D-C4D2-4C66-8119-60B2750CF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6EC51-144E-48BA-82B1-61BD18346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6D3C8-3F43-43B1-A9F0-E7BA5F3A5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073997-BD12-4F68-A508-471596E4F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ED590E-2778-41B5-904A-C802EB441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EFF6D0-5011-4639-93BD-1E56D0A8E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ECC60-1F0E-4421-AEDC-A39BB32A22B7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B993DC-F852-4081-9B01-FA36EF67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4E0A73-3DD6-4BC2-9FA1-82067F9F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1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67508-1FC7-4E08-9704-256170E26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2B0803-2CB2-4850-AA0C-FE1CA85F3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07E44-035C-4E28-BEDF-D279D8113355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D208BE-05C5-4D08-8003-65C62C1B2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EC415C-9B53-4218-8397-092EA6390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36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E9F0B8-F635-46E3-82AC-89C4D1D3E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D4DF3-ACCC-45D2-94CD-91252C8B38AF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FB591C-F0B5-40D9-BD1D-E0A49C934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2D973-DAFC-4811-859C-CA631BB4E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897B08E-6DF8-4097-AE8D-A1165081EBE9}"/>
              </a:ext>
            </a:extLst>
          </p:cNvPr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A3BFA24-D1F4-40E7-B90A-3838A1638A6F}"/>
                </a:ext>
              </a:extLst>
            </p:cNvPr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D420E98-C8EA-4175-8755-268976983409}"/>
                </a:ext>
              </a:extLst>
            </p:cNvPr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77BA4FD-E28F-423F-8C3F-5DA42D980CD1}"/>
                </a:ext>
              </a:extLst>
            </p:cNvPr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B1731B0-96E3-4C68-BD73-92440F6961FA}"/>
                </a:ext>
              </a:extLst>
            </p:cNvPr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37F034A-123B-4C1F-BB49-3B3D782FD167}"/>
                </a:ext>
              </a:extLst>
            </p:cNvPr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1C23447-FB0E-4D4B-B5E0-93252EC8F8D2}"/>
                </a:ext>
              </a:extLst>
            </p:cNvPr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E469F20-E002-46A2-96C2-4B3E4D0310BC}"/>
                </a:ext>
              </a:extLst>
            </p:cNvPr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F5F8B2A-D192-4A37-844F-D5E4997204FF}"/>
                </a:ext>
              </a:extLst>
            </p:cNvPr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D28B62F-38A0-4F95-8A79-FFC67FD2AC09}"/>
                </a:ext>
              </a:extLst>
            </p:cNvPr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61F23F0-CF56-4F14-877B-83588D2F770F}"/>
                </a:ext>
              </a:extLst>
            </p:cNvPr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2BB1CE5-6614-4420-B036-03F35091FA08}"/>
                </a:ext>
              </a:extLst>
            </p:cNvPr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28F3E4C-4394-4188-8A00-28488B00E78A}"/>
                </a:ext>
              </a:extLst>
            </p:cNvPr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AE70824-29F0-49A6-9A34-F5F4114F9A50}"/>
                </a:ext>
              </a:extLst>
            </p:cNvPr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BEC249A-5510-4656-BFF2-0F5555A8DB3F}"/>
                </a:ext>
              </a:extLst>
            </p:cNvPr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2572A25-CB06-462E-A513-261A0E7C4DA9}"/>
                </a:ext>
              </a:extLst>
            </p:cNvPr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61B6880-AD66-4118-BE90-0F0147BBCD6A}"/>
                </a:ext>
              </a:extLst>
            </p:cNvPr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34A94E0-AA48-496A-A287-D9AD009EAF1D}"/>
                </a:ext>
              </a:extLst>
            </p:cNvPr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3318FA30-54EF-49D3-B565-04BACA9F3BF1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9C5491E-D601-4A15-B2A0-A46D6CBD2411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45CDAAE9-466B-4A2F-8602-85FB39B253AF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4F03A2F0-6C39-43AD-92C1-955F77C59270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3139EB7-FC1F-4D62-99EB-5BE451EDB997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16846E78-BF07-4665-AC91-2B18CF699662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0C68B74E-F798-4C1E-A399-FA0038AE77BB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B84B9F8D-9C22-424E-865A-604F8B0C6B3C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847C40B0-6657-4332-99F9-0DE83A8085AC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DA09077-6DC5-49F5-9F03-F3D702ADA199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5A3DB830-10B7-49CD-9E3E-8B2C67C0C26A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AD82A3C1-6978-4849-B6FA-5613EDE59DE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66B05A6-389C-4E45-BA52-7BD36D939587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8FD2F81F-D080-47FA-8074-8B2B3FE58D5D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81E18E09-549D-496A-856C-ECB91E0740E5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79090C75-4A44-4F02-819E-25D76333BCB5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388E0E9-C437-4D7A-8806-BB93F69B6E11}"/>
                </a:ext>
              </a:extLst>
            </p:cNvPr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8B5B21E7-0EBA-4E27-8D0F-87A12F31AFF5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C796FBED-1489-4DCF-9401-432AC975FD2A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EE93F047-1D2B-4661-A4DD-A1C50747A93E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30BE0ED0-6A5C-4B5B-9269-A42D460E0129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2C31E82-9CF0-43E0-9A0B-749CB8F4B723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D1DA8EF0-66AF-4F86-B9C9-0FB9964353F1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76680988-899D-4EF3-825F-3769C805E7CC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4FD7695F-4C96-419E-B1B0-A01E226B8E6F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99255989-BE6E-4961-8B03-0CC063311014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47A8AADB-CD0D-4764-A47A-144F664FBA26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5123E2D2-2E4E-49DC-94DF-97217DD23769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0AF729F7-19FD-409C-9B4A-62D1CAB1D84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974112E1-5391-4D9D-BF22-7D8B7F25C488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EF568B7C-3246-40C3-9B45-3DACC29DAE84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7E55985-E414-4EFF-83C8-45887119525F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B4B119E2-3201-436E-8E21-D2C80155D223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11901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A3AAA-B513-4A4B-9347-A261CE19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39472-AD03-45F9-9AF3-2B07ADB2F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2BE45-6931-4EE3-9836-0A76E4A2FF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7953E4-21C4-4B30-95F4-082C03467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C4B1D-EFE8-4D20-A19B-33FAF76FE12B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7309A-7D1A-4D70-965A-73CD5E8C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6E5A3-D0DA-4055-9B53-F4CE4AA71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C9449E5-3DDC-49A5-87D4-060300853C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9FED22D-D335-463A-A7DE-87CA67515ECA}"/>
              </a:ext>
            </a:extLst>
          </p:cNvPr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27A0D4-E799-4A22-84A6-BFB52C9E9E5B}"/>
              </a:ext>
            </a:extLst>
          </p:cNvPr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14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43237-D28C-4FA0-82AD-E5E761A91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B54460-19E3-4844-A601-967EE91E64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04C61A-A33B-42B5-A101-2F43214C6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00B23-1F1D-447F-AF5E-EE1FA187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61175-C070-4E0A-BD0F-8F654C64EDFB}" type="datetimeFigureOut">
              <a:rPr lang="en-US" smtClean="0"/>
              <a:t>5/18/2022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8A8E5-65CF-47C5-9318-F7CE070E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81EFA-4693-4920-A926-96574EFB6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F0D70-253A-4385-B50D-9FCDEDF6612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6926DC-F26C-4D78-851E-38757ED9E1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95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442FCB-91A1-48F5-8BBB-744F73A86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471DB-0FE3-4458-8FF8-01673177C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65FAC-7844-4B35-99F5-BB0D8E039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C916B-AD26-4F1A-AC86-9C87BD7FC265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74DB0-0A28-480F-B608-AFA6D6CFB7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FFE71-E8DD-434B-B5BB-E5E543B90E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1124D2-7254-4856-B74A-75A84F37C55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844A553-98EB-4900-9F2B-5394BECD5FB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81E8377-2F37-4354-96ED-C2DAABDD60F0}"/>
              </a:ext>
            </a:extLst>
          </p:cNvPr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13AB79BD-B8E3-4DE7-A0DA-9FD1435A4D1C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29" y="60385"/>
            <a:ext cx="741872" cy="7418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DB61A13-2D70-44BD-AA90-87A4206DE00D}"/>
              </a:ext>
            </a:extLst>
          </p:cNvPr>
          <p:cNvSpPr txBox="1"/>
          <p:nvPr userDrawn="1"/>
        </p:nvSpPr>
        <p:spPr>
          <a:xfrm>
            <a:off x="1286773" y="200756"/>
            <a:ext cx="83589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spc="110" dirty="0">
                <a:solidFill>
                  <a:schemeClr val="bg1"/>
                </a:solidFill>
                <a:latin typeface="Palatino Linotype" panose="02040502050505030304" pitchFamily="18" charset="0"/>
              </a:rPr>
              <a:t>UNITED</a:t>
            </a:r>
            <a:r>
              <a:rPr lang="en-US" sz="2700" spc="110" baseline="0" dirty="0">
                <a:solidFill>
                  <a:schemeClr val="bg1"/>
                </a:solidFill>
                <a:latin typeface="Palatino Linotype" panose="02040502050505030304" pitchFamily="18" charset="0"/>
              </a:rPr>
              <a:t> STATES DEPARTMENT OF LABOR</a:t>
            </a:r>
            <a:endParaRPr lang="en-US" sz="2700" spc="11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9C07A6-AAB9-4E37-8FD8-E46C1B24698F}"/>
              </a:ext>
            </a:extLst>
          </p:cNvPr>
          <p:cNvSpPr txBox="1"/>
          <p:nvPr userDrawn="1"/>
        </p:nvSpPr>
        <p:spPr>
          <a:xfrm>
            <a:off x="1295400" y="211012"/>
            <a:ext cx="83589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spc="110" dirty="0">
                <a:solidFill>
                  <a:schemeClr val="bg1"/>
                </a:solidFill>
                <a:latin typeface="Palatino Linotype" panose="02040502050505030304" pitchFamily="18" charset="0"/>
              </a:rPr>
              <a:t>UNITED</a:t>
            </a:r>
            <a:r>
              <a:rPr lang="en-US" sz="2700" spc="110" baseline="0" dirty="0">
                <a:solidFill>
                  <a:schemeClr val="bg1"/>
                </a:solidFill>
                <a:latin typeface="Palatino Linotype" panose="02040502050505030304" pitchFamily="18" charset="0"/>
              </a:rPr>
              <a:t> STATES DEPARTMENT OF LABOR</a:t>
            </a:r>
            <a:endParaRPr lang="en-US" sz="2700" spc="110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4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jobs.gov/Help/working-in-government/unique-hiring-paths/veterans/vr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sajobs.gov/Help/working-in-government/unique-hiring-paths/veterans/disabled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jobs.gov/Help/working-in-government/unique-hiring-paths/veterans/veo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usajobs.gov/Help/working-in-government/unique-hiring-paths/veterans/disabled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jobs.gov/Help/working-in-government/unique-hiring-paths/military-spouse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jobs.gov/Help/working-in-government/unique-hiring-paths/individuals-with-disabilitie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jobs.gov/Help/working-in-government/unique-hiring-paths/peace-corp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cfr.gov/current/title-5/chapter-I/subchapter-B/part-315/subpart-F/section-315.607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jobs.gov/Help/working-in-government/unique-hiring-paths/student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merce.gov/sites/default/files/2022-03/College%20Graduate%20Hiring%20Authority%20Fact%20Sheet.pdf" TargetMode="External"/><Relationship Id="rId2" Type="http://schemas.openxmlformats.org/officeDocument/2006/relationships/hyperlink" Target="https://www.commerce.gov/sites/default/files/2022-01/Post%20Sec%20Student%20Authority%20Fact%20Sheet_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Special Hiring Authorities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Office of 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10588-EF17-43C0-9862-9F5FBC25E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86884" cy="323798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Federal Job Opportunities are posted on: </a:t>
            </a:r>
          </a:p>
          <a:p>
            <a:pPr marL="0" indent="0" algn="ctr">
              <a:buNone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USAJOBS.GOV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A9A52-F339-407F-80D6-F73164FBD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6/24/22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3A49AC-C8F4-4B75-831B-46DB28445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Special Hiring Authorities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D7A7D-C51A-4CDC-AB54-0119E52B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01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4D574-21AD-4E3F-B1F2-1675159A8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978" y="943896"/>
            <a:ext cx="11601551" cy="553556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Competitive Service Appointment Methods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Merit Promotion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Process by which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current and former Federal employees with competitive status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may be considered for position vacancies (ranked for positions based on their experience, education, skills, and performance record). </a:t>
            </a:r>
            <a:r>
              <a:rPr lang="en-US" sz="1600" u="sng" dirty="0">
                <a:latin typeface="Arial" panose="020B0604020202020204" pitchFamily="34" charset="0"/>
                <a:cs typeface="Arial" panose="020B0604020202020204" pitchFamily="34" charset="0"/>
              </a:rPr>
              <a:t>Note:  If you are a former Federal employee, it is VERY important that you submit an SF-50 notification with your application for employment that shows that (1) you held a career appointment in the competitive service and you are eligible for reinstatement; or (2) you held a career-conditional appointment in the competitive service within the past three years and are eligible for reinstatement.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Delegated Examining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Process by which OPM grants authority to agencies to fill competitive service positions with applicants from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outside the Federal workforce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who do not have competitive status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; candidates with competitive status may also apply and be considered under delegated examining.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Noncompetitive Appointment Authorities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An action by which a person is placed in a competitive service position without competition either based on prior Federal service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or through an appointing authority established by law or Executive Order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Individuals appointed noncompetitively must meet eligibility requirements and minimum OPM Qualification Standards.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Special Appointing Authorities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Other special hiring paths for which Federal agencies may use to bring in new employees to a Federal agency.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63351-5720-4985-BE83-7E978C13B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0482-DE3E-48C7-BDEA-51D0E3C377B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67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4D574-21AD-4E3F-B1F2-1675159A8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84" y="658761"/>
            <a:ext cx="10901516" cy="578664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Veterans’ Recruitment Appointment (VRA) – May be noncompetitively appointed in the excepted service up to the GS-11 grade level.  A veteran is eligible for a VRA appointment if he/she was honorably discharged and: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Is a disabled veteran; or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veteran who served on active duty in the Armed Forces during a war, campaign, or expedition;  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veteran who, while on active duty in the Armed Forces, participated in a military operation for which an Armed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Forces Service Medal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was awarded; or 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recently separated veteran (within the last three years).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USAJOBS Help Center | Veterans' Recruitment Appointment (VRA)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0">
              <a:buNone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Note: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Candidates appointed under this authority are converted to a permanent career or career-conditional appointment in the competitive service after two years of satisfactory performance and may be promoted above the GS-11 grade level, if other requirements are met.  Applicants need to provide a DD-214 showing proof of eligibility and meet minimum qualification requirements.</a:t>
            </a:r>
          </a:p>
          <a:p>
            <a:pPr marL="571500" lvl="1" indent="0">
              <a:buNone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342900">
              <a:buFont typeface="+mj-lt"/>
              <a:buAutoNum type="arabicPeriod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30% Or More Disabled Veterans –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May be noncompetitively appointed on a provisional basis at the GS-15 grade level or below.  Candidates may be converted to a permanent competitive service appointment, provided that the initial time-limited provisional appointment was more than 60 days and appointee meets the eligibility and qualification requirements.  Applicants need to provide a DD214 and a letter documenting their disability rating.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USAJOBS Help Center | Hiring authorities for disabled Veterans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0">
              <a:buNone/>
            </a:pPr>
            <a:endParaRPr lang="en-US" sz="1800" dirty="0"/>
          </a:p>
          <a:p>
            <a:pPr marL="5715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63351-5720-4985-BE83-7E978C13B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0482-DE3E-48C7-BDEA-51D0E3C377B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65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0482-DE3E-48C7-BDEA-51D0E3C377BC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22787" y="642040"/>
            <a:ext cx="1153323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"/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/>
            <a:endParaRPr lang="en-US" sz="1000" b="1" dirty="0"/>
          </a:p>
          <a:p>
            <a:pPr marL="5715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Veterans’ Employment Opportunities Act of 1998 (VEOA) 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Veterans’ Preference Eligibles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Veterans who have served 3 or more years of Active Duty military service, with an honorable or general discharge;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 eligible to compete under merit promotion procedures at GS-15 grade level (or below) when an agency accepts applications from outside the agency;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VEOA applicants do not receive selection priority, or “preference;”</a:t>
            </a:r>
          </a:p>
          <a:p>
            <a:pPr marL="857250" lvl="1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selected, VEOA candidates are appointed to a competitive service position.</a:t>
            </a:r>
          </a:p>
          <a:p>
            <a:pPr marL="571500" lvl="1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Note:  Applicants must submit a DD214 showing eligibility for this authority.  Candidates need to apply to Merit Staffing Announcements to receive consideration under this authority.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USAJOBS Help Center | Veterans Employment Opportunity Act of 1998 (VEOA)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457200">
              <a:buAutoNum type="arabicPeriod" startAt="4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Disabled Veterans Who Complete an Approved Course of Training</a:t>
            </a:r>
          </a:p>
          <a:p>
            <a:pPr marL="85725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10% or more Disabled Veterans who completed a VA-approved training program are eligible;</a:t>
            </a:r>
          </a:p>
          <a:p>
            <a:pPr marL="85725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Candidates are noncompetitively appointed to a position for which they are trained and certified;</a:t>
            </a:r>
          </a:p>
          <a:p>
            <a:pPr marL="85725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Candidates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may be noncompetitively converted to a permanent appointment upon completion of the program.</a:t>
            </a:r>
          </a:p>
          <a:p>
            <a:pPr marL="857250" lvl="1" indent="-342900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USAJOBS Help Center | Hiring authorities for disabled Veterans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/>
            <a:endParaRPr lang="en-US" sz="1600" dirty="0"/>
          </a:p>
          <a:p>
            <a:pPr marL="800100" lvl="1"/>
            <a:endParaRPr lang="en-US" dirty="0"/>
          </a:p>
          <a:p>
            <a:pPr marL="800100" lvl="1"/>
            <a:endParaRPr lang="en-US" dirty="0"/>
          </a:p>
          <a:p>
            <a:pPr marL="800100" lvl="1"/>
            <a:endParaRPr lang="en-US" dirty="0"/>
          </a:p>
          <a:p>
            <a:pPr marL="342900"/>
            <a:endParaRPr lang="en-US" dirty="0"/>
          </a:p>
          <a:p>
            <a:pPr marL="3429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877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80749"/>
            <a:ext cx="11134344" cy="955324"/>
          </a:xfrm>
        </p:spPr>
        <p:txBody>
          <a:bodyPr>
            <a:normAutofit/>
          </a:bodyPr>
          <a:lstStyle/>
          <a:p>
            <a:pPr algn="ctr"/>
            <a:endParaRPr lang="en-US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88" y="1136074"/>
            <a:ext cx="10343536" cy="5015344"/>
          </a:xfrm>
        </p:spPr>
        <p:txBody>
          <a:bodyPr>
            <a:normAutofit/>
          </a:bodyPr>
          <a:lstStyle/>
          <a:p>
            <a:pPr marL="5715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5. 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Military Spouses</a:t>
            </a:r>
          </a:p>
          <a:p>
            <a:pPr marL="6286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Spouse of an Active Duty Service Member (NDAA FY2019);</a:t>
            </a:r>
          </a:p>
          <a:p>
            <a:pPr marL="6286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Spouse of a retired or separated member of the Armed Forces with a service-connected disability rating of 100%; or </a:t>
            </a:r>
          </a:p>
          <a:p>
            <a:pPr marL="6286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Widow/Widower whose spouse died while serving on active duty in the Armed Forces and has not remarried. </a:t>
            </a:r>
          </a:p>
          <a:p>
            <a:pPr marL="628650" indent="-28575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It is not necessary that the active duty member was killed in combat.  The death may have been a result of an enemy attack, accident, disease, or natural causes. </a:t>
            </a:r>
          </a:p>
          <a:p>
            <a:pPr marL="6286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Must apply to vacancy announcements but may be noncompetitively appointed to positions at the GS-15 grade level (or below) in the competitive service.</a:t>
            </a:r>
          </a:p>
          <a:p>
            <a:pPr marL="628650" indent="-285750"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USAJOBS Help Center | Military Spouses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0">
              <a:buNone/>
            </a:pP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0482-DE3E-48C7-BDEA-51D0E3C377B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3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0482-DE3E-48C7-BDEA-51D0E3C377BC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4171" y="198715"/>
            <a:ext cx="11199905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5715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342900">
              <a:buAutoNum type="arabicPeriod" startAt="6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342900">
              <a:buAutoNum type="arabicPeriod" startAt="6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342900">
              <a:buAutoNum type="arabicPeriod" startAt="6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Schedule A – Persons With Severe Disabilities - May be noncompetitively appointed in the  </a:t>
            </a:r>
          </a:p>
          <a:p>
            <a:pPr marL="57150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excepted service.</a:t>
            </a:r>
          </a:p>
          <a:p>
            <a:pPr marL="8572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Removes barriers and increases employment opportunities for persons with disabilities; </a:t>
            </a:r>
          </a:p>
          <a:p>
            <a:pPr marL="8572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Documentation required to verify intellectual, physical or psychological disability;</a:t>
            </a:r>
          </a:p>
          <a:p>
            <a:pPr marL="8572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Noncompetitively appointed to a position at the GS-15 grade level or below;</a:t>
            </a:r>
          </a:p>
          <a:p>
            <a:pPr marL="8572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After two-years of satisfactory performance, may be eligible for conversion to a competitive service position; </a:t>
            </a:r>
          </a:p>
          <a:p>
            <a:pPr marL="8572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Candidate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must meet minimum OPM Qualification Standards for the position for which he/she is being considered. </a:t>
            </a:r>
          </a:p>
          <a:p>
            <a:pPr marL="8572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USAJOBS Help Center | Individuals with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lvl="1" indent="-285750">
              <a:buFont typeface="Wingdings" panose="05000000000000000000" pitchFamily="2" charset="2"/>
              <a:buChar char="Ø"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278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658761"/>
            <a:ext cx="11592233" cy="5697589"/>
          </a:xfrm>
        </p:spPr>
        <p:txBody>
          <a:bodyPr>
            <a:noAutofit/>
          </a:bodyPr>
          <a:lstStyle/>
          <a:p>
            <a:pPr marL="57150" indent="0">
              <a:buNone/>
            </a:pPr>
            <a:endParaRPr lang="en-US" sz="26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  7.  Former Peace Corps and VISTA Volunteers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Certified Volunteer who completed service within the past year;</a:t>
            </a: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May be noncompetitively appointed to a position for which qualified;</a:t>
            </a: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One-year service requirement can be extended up to two years under certain conditions.</a:t>
            </a:r>
          </a:p>
          <a:p>
            <a:pPr marL="1085850" lvl="1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USAJOBS Help Center | Peace Corps &amp; AmeriCorps VISTA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lnSpc>
                <a:spcPct val="20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 8.  Former Peace Corps Personnel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Completed 36 months of continuous service with the Peace Corps within the past three years; and </a:t>
            </a: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Certification that service with the Peace Corps was satisfactory;</a:t>
            </a: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May be noncompetitively appointed to a position for which qualified.</a:t>
            </a: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eCFR :: 5 CFR 315.607 -- Noncompetitive appointment of present and former Peace Corps personnel.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0">
              <a:lnSpc>
                <a:spcPct val="100000"/>
              </a:lnSpc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0">
              <a:lnSpc>
                <a:spcPct val="100000"/>
              </a:lnSpc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		 	</a:t>
            </a:r>
          </a:p>
          <a:p>
            <a:pPr marL="800100" lvl="3" indent="-34290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buNone/>
            </a:pPr>
            <a:endParaRPr lang="en-US" sz="6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90482-DE3E-48C7-BDEA-51D0E3C377B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16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89F47-98E3-450B-B182-3720428FD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2FE-CDFC-416E-A71B-AE2AEF31CAE0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AAFD2-6E16-45E4-A324-F7B80237B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1FBB8-F205-4CC3-9C6A-716E2478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A56E6B5-6605-413E-AE05-D842C381B1FD}"/>
              </a:ext>
            </a:extLst>
          </p:cNvPr>
          <p:cNvSpPr txBox="1">
            <a:spLocks/>
          </p:cNvSpPr>
          <p:nvPr/>
        </p:nvSpPr>
        <p:spPr>
          <a:xfrm>
            <a:off x="255639" y="688258"/>
            <a:ext cx="11362620" cy="54783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Font typeface="Arial" panose="020B0604020202020204" pitchFamily="34" charset="0"/>
              <a:buNone/>
            </a:pPr>
            <a:endParaRPr lang="en-US" sz="2600" b="1" dirty="0"/>
          </a:p>
          <a:p>
            <a:pPr marL="617220" indent="-342900">
              <a:lnSpc>
                <a:spcPct val="100000"/>
              </a:lnSpc>
              <a:buFont typeface="Arial" panose="020B0604020202020204" pitchFamily="34" charset="0"/>
              <a:buAutoNum type="arabicPeriod" startAt="9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Pathways Program Announcements -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Pathways program consists of three programs; the Internship Program, the Recent Graduates Program and the Presidential Management Fellows (PMF) Program. These programs help to recruit, hire, develop, and retain students and recent graduates.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Student Interns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Recent Graduates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Presidential Management Fellows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USAJOBS Help Center | Students &amp; recent graduates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0">
              <a:lnSpc>
                <a:spcPct val="100000"/>
              </a:lnSpc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15950" indent="-496888">
              <a:lnSpc>
                <a:spcPct val="100000"/>
              </a:lnSpc>
              <a:buFont typeface="Arial" panose="020B0604020202020204" pitchFamily="34" charset="0"/>
              <a:buAutoNum type="arabicPeriod" startAt="9"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Pathways Program Announcements -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Pathways program consists of three programs; the Internship Program, the Recent Graduates Program and the Presidential Management Fellows (PMF) Program. These programs help to recruit, hire, develop, and retain students and recent graduates.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Student Interns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Recent Graduates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Presidential Management Fellows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USAJOBS Help Center | Students &amp; recent graduates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0">
              <a:lnSpc>
                <a:spcPct val="100000"/>
              </a:lnSpc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0">
              <a:buFont typeface="Arial" panose="020B0604020202020204" pitchFamily="34" charset="0"/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0">
              <a:buFont typeface="Arial" panose="020B0604020202020204" pitchFamily="34" charset="0"/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buFont typeface="Arial" panose="020B0604020202020204" pitchFamily="34" charset="0"/>
              <a:buNone/>
            </a:pPr>
            <a:endParaRPr lang="en-US" sz="6400" dirty="0"/>
          </a:p>
        </p:txBody>
      </p:sp>
    </p:spTree>
    <p:extLst>
      <p:ext uri="{BB962C8B-B14F-4D97-AF65-F5344CB8AC3E}">
        <p14:creationId xmlns:p14="http://schemas.microsoft.com/office/powerpoint/2010/main" val="1624002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89F47-98E3-450B-B182-3720428FD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2FE-CDFC-416E-A71B-AE2AEF31CAE0}" type="datetime1">
              <a:rPr lang="en-US" smtClean="0"/>
              <a:t>5/18/2022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AAFD2-6E16-45E4-A324-F7B80237B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1FBB8-F205-4CC3-9C6A-716E2478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A56E6B5-6605-413E-AE05-D842C381B1FD}"/>
              </a:ext>
            </a:extLst>
          </p:cNvPr>
          <p:cNvSpPr txBox="1">
            <a:spLocks/>
          </p:cNvSpPr>
          <p:nvPr/>
        </p:nvSpPr>
        <p:spPr>
          <a:xfrm>
            <a:off x="432619" y="698090"/>
            <a:ext cx="10004921" cy="5468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Font typeface="Arial" panose="020B0604020202020204" pitchFamily="34" charset="0"/>
              <a:buNone/>
            </a:pPr>
            <a:endParaRPr lang="en-US" sz="2600" b="1" dirty="0"/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11.  Post-Secondary Student Hiring Authority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Similar to Pathways Student Interns – GS-11 or Below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Bachelor or Higher Degree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DOL – Announcements posted on USAJOBS.GOV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Some Federal Agencies May Post on Organizational Websites</a:t>
            </a:r>
          </a:p>
          <a:p>
            <a:pPr marL="1085850" lvl="1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Post Sec Student Authority Fact Sheet_.pdf (commerce.gov)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		 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12.  College Graduate Hiring Authorities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Similar to a Direct Hire for Recent College Graduates – GS-11 or Below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Bachelor or Higher Degree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DOL –Announcements posted on USAJOBS.GOV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Some Federal Agencies May Post on Organizational Website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1600" dirty="0">
                <a:hlinkClick r:id="rId3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College Graduate Hiring Authority Fact Sheet.pdf (commerce.gov)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0">
              <a:buFont typeface="Arial" panose="020B0604020202020204" pitchFamily="34" charset="0"/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buFont typeface="Arial" panose="020B0604020202020204" pitchFamily="34" charset="0"/>
              <a:buNone/>
            </a:pPr>
            <a:endParaRPr lang="en-US" sz="6400" dirty="0"/>
          </a:p>
        </p:txBody>
      </p:sp>
    </p:spTree>
    <p:extLst>
      <p:ext uri="{BB962C8B-B14F-4D97-AF65-F5344CB8AC3E}">
        <p14:creationId xmlns:p14="http://schemas.microsoft.com/office/powerpoint/2010/main" val="2154992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2123</TotalTime>
  <Words>1291</Words>
  <Application>Microsoft Office PowerPoint</Application>
  <PresentationFormat>Widescreen</PresentationFormat>
  <Paragraphs>137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Palatino Linotype</vt:lpstr>
      <vt:lpstr>Times New Roman</vt:lpstr>
      <vt:lpstr>Wingdings</vt:lpstr>
      <vt:lpstr>Office Theme</vt:lpstr>
      <vt:lpstr>Special Hiring Authorities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 Template 1</dc:title>
  <dc:creator>United States Department of Labor</dc:creator>
  <cp:lastModifiedBy>Milling, Michelle M. - OASAM OHR</cp:lastModifiedBy>
  <cp:revision>29</cp:revision>
  <dcterms:created xsi:type="dcterms:W3CDTF">2018-07-17T18:20:11Z</dcterms:created>
  <dcterms:modified xsi:type="dcterms:W3CDTF">2022-05-18T22:00:53Z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