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4"/>
  </p:notesMasterIdLst>
  <p:handoutMasterIdLst>
    <p:handoutMasterId r:id="rId25"/>
  </p:handoutMasterIdLst>
  <p:sldIdLst>
    <p:sldId id="261" r:id="rId5"/>
    <p:sldId id="262" r:id="rId6"/>
    <p:sldId id="257" r:id="rId7"/>
    <p:sldId id="284" r:id="rId8"/>
    <p:sldId id="263" r:id="rId9"/>
    <p:sldId id="264" r:id="rId10"/>
    <p:sldId id="278" r:id="rId11"/>
    <p:sldId id="265" r:id="rId12"/>
    <p:sldId id="266" r:id="rId13"/>
    <p:sldId id="267" r:id="rId14"/>
    <p:sldId id="287" r:id="rId15"/>
    <p:sldId id="268" r:id="rId16"/>
    <p:sldId id="272" r:id="rId17"/>
    <p:sldId id="280" r:id="rId18"/>
    <p:sldId id="286" r:id="rId19"/>
    <p:sldId id="279" r:id="rId20"/>
    <p:sldId id="270" r:id="rId21"/>
    <p:sldId id="269" r:id="rId22"/>
    <p:sldId id="27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5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C89EF96-8CEA-46FF-86C4-4CE0E760980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810" autoAdjust="0"/>
    <p:restoredTop sz="86385" autoAdjust="0"/>
  </p:normalViewPr>
  <p:slideViewPr>
    <p:cSldViewPr snapToGrid="0">
      <p:cViewPr varScale="1">
        <p:scale>
          <a:sx n="54" d="100"/>
          <a:sy n="54" d="100"/>
        </p:scale>
        <p:origin x="688" y="56"/>
      </p:cViewPr>
      <p:guideLst>
        <p:guide pos="3840"/>
        <p:guide orient="horz" pos="216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2" d="100"/>
          <a:sy n="82" d="100"/>
        </p:scale>
        <p:origin x="3852"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mpbell, Ty T - OASAM OHR" userId="53b5e668-b98f-409a-8d4c-69e391cd2ba7" providerId="ADAL" clId="{B581C599-DC79-4CAC-8F7B-A806FD34AE67}"/>
    <pc:docChg chg="undo redo custSel modSld">
      <pc:chgData name="Campbell, Ty T - OASAM OHR" userId="53b5e668-b98f-409a-8d4c-69e391cd2ba7" providerId="ADAL" clId="{B581C599-DC79-4CAC-8F7B-A806FD34AE67}" dt="2022-06-14T23:10:49.113" v="235" actId="20577"/>
      <pc:docMkLst>
        <pc:docMk/>
      </pc:docMkLst>
      <pc:sldChg chg="modSp mod">
        <pc:chgData name="Campbell, Ty T - OASAM OHR" userId="53b5e668-b98f-409a-8d4c-69e391cd2ba7" providerId="ADAL" clId="{B581C599-DC79-4CAC-8F7B-A806FD34AE67}" dt="2022-06-14T23:06:02.212" v="50" actId="20577"/>
        <pc:sldMkLst>
          <pc:docMk/>
          <pc:sldMk cId="3984617762" sldId="257"/>
        </pc:sldMkLst>
        <pc:spChg chg="mod">
          <ac:chgData name="Campbell, Ty T - OASAM OHR" userId="53b5e668-b98f-409a-8d4c-69e391cd2ba7" providerId="ADAL" clId="{B581C599-DC79-4CAC-8F7B-A806FD34AE67}" dt="2022-06-14T23:06:02.212" v="50" actId="20577"/>
          <ac:spMkLst>
            <pc:docMk/>
            <pc:sldMk cId="3984617762" sldId="257"/>
            <ac:spMk id="3" creationId="{00000000-0000-0000-0000-000000000000}"/>
          </ac:spMkLst>
        </pc:spChg>
        <pc:spChg chg="mod">
          <ac:chgData name="Campbell, Ty T - OASAM OHR" userId="53b5e668-b98f-409a-8d4c-69e391cd2ba7" providerId="ADAL" clId="{B581C599-DC79-4CAC-8F7B-A806FD34AE67}" dt="2022-06-14T23:05:44.305" v="49" actId="20577"/>
          <ac:spMkLst>
            <pc:docMk/>
            <pc:sldMk cId="3984617762" sldId="257"/>
            <ac:spMk id="4" creationId="{00000000-0000-0000-0000-000000000000}"/>
          </ac:spMkLst>
        </pc:spChg>
      </pc:sldChg>
      <pc:sldChg chg="modSp mod">
        <pc:chgData name="Campbell, Ty T - OASAM OHR" userId="53b5e668-b98f-409a-8d4c-69e391cd2ba7" providerId="ADAL" clId="{B581C599-DC79-4CAC-8F7B-A806FD34AE67}" dt="2022-06-14T23:03:51.100" v="22" actId="20577"/>
        <pc:sldMkLst>
          <pc:docMk/>
          <pc:sldMk cId="106904919" sldId="261"/>
        </pc:sldMkLst>
        <pc:spChg chg="mod">
          <ac:chgData name="Campbell, Ty T - OASAM OHR" userId="53b5e668-b98f-409a-8d4c-69e391cd2ba7" providerId="ADAL" clId="{B581C599-DC79-4CAC-8F7B-A806FD34AE67}" dt="2022-06-14T23:03:51.100" v="22" actId="20577"/>
          <ac:spMkLst>
            <pc:docMk/>
            <pc:sldMk cId="106904919" sldId="261"/>
            <ac:spMk id="2" creationId="{00000000-0000-0000-0000-000000000000}"/>
          </ac:spMkLst>
        </pc:spChg>
        <pc:spChg chg="mod">
          <ac:chgData name="Campbell, Ty T - OASAM OHR" userId="53b5e668-b98f-409a-8d4c-69e391cd2ba7" providerId="ADAL" clId="{B581C599-DC79-4CAC-8F7B-A806FD34AE67}" dt="2022-06-14T23:03:45.127" v="16" actId="20577"/>
          <ac:spMkLst>
            <pc:docMk/>
            <pc:sldMk cId="106904919" sldId="261"/>
            <ac:spMk id="3" creationId="{00000000-0000-0000-0000-000000000000}"/>
          </ac:spMkLst>
        </pc:spChg>
      </pc:sldChg>
      <pc:sldChg chg="modSp mod">
        <pc:chgData name="Campbell, Ty T - OASAM OHR" userId="53b5e668-b98f-409a-8d4c-69e391cd2ba7" providerId="ADAL" clId="{B581C599-DC79-4CAC-8F7B-A806FD34AE67}" dt="2022-06-14T23:05:32.609" v="40" actId="1076"/>
        <pc:sldMkLst>
          <pc:docMk/>
          <pc:sldMk cId="554217931" sldId="262"/>
        </pc:sldMkLst>
        <pc:spChg chg="mod">
          <ac:chgData name="Campbell, Ty T - OASAM OHR" userId="53b5e668-b98f-409a-8d4c-69e391cd2ba7" providerId="ADAL" clId="{B581C599-DC79-4CAC-8F7B-A806FD34AE67}" dt="2022-06-14T23:05:32.609" v="40" actId="1076"/>
          <ac:spMkLst>
            <pc:docMk/>
            <pc:sldMk cId="554217931" sldId="262"/>
            <ac:spMk id="3" creationId="{00000000-0000-0000-0000-000000000000}"/>
          </ac:spMkLst>
        </pc:spChg>
        <pc:spChg chg="mod">
          <ac:chgData name="Campbell, Ty T - OASAM OHR" userId="53b5e668-b98f-409a-8d4c-69e391cd2ba7" providerId="ADAL" clId="{B581C599-DC79-4CAC-8F7B-A806FD34AE67}" dt="2022-06-14T23:04:04.398" v="31" actId="20577"/>
          <ac:spMkLst>
            <pc:docMk/>
            <pc:sldMk cId="554217931" sldId="262"/>
            <ac:spMk id="4" creationId="{00000000-0000-0000-0000-000000000000}"/>
          </ac:spMkLst>
        </pc:spChg>
      </pc:sldChg>
      <pc:sldChg chg="modSp mod">
        <pc:chgData name="Campbell, Ty T - OASAM OHR" userId="53b5e668-b98f-409a-8d4c-69e391cd2ba7" providerId="ADAL" clId="{B581C599-DC79-4CAC-8F7B-A806FD34AE67}" dt="2022-06-14T23:06:51.563" v="74" actId="20577"/>
        <pc:sldMkLst>
          <pc:docMk/>
          <pc:sldMk cId="4218336273" sldId="263"/>
        </pc:sldMkLst>
        <pc:spChg chg="mod">
          <ac:chgData name="Campbell, Ty T - OASAM OHR" userId="53b5e668-b98f-409a-8d4c-69e391cd2ba7" providerId="ADAL" clId="{B581C599-DC79-4CAC-8F7B-A806FD34AE67}" dt="2022-06-14T23:06:47.394" v="65" actId="20577"/>
          <ac:spMkLst>
            <pc:docMk/>
            <pc:sldMk cId="4218336273" sldId="263"/>
            <ac:spMk id="3" creationId="{00000000-0000-0000-0000-000000000000}"/>
          </ac:spMkLst>
        </pc:spChg>
        <pc:spChg chg="mod">
          <ac:chgData name="Campbell, Ty T - OASAM OHR" userId="53b5e668-b98f-409a-8d4c-69e391cd2ba7" providerId="ADAL" clId="{B581C599-DC79-4CAC-8F7B-A806FD34AE67}" dt="2022-06-14T23:06:51.563" v="74" actId="20577"/>
          <ac:spMkLst>
            <pc:docMk/>
            <pc:sldMk cId="4218336273" sldId="263"/>
            <ac:spMk id="4" creationId="{00000000-0000-0000-0000-000000000000}"/>
          </ac:spMkLst>
        </pc:spChg>
      </pc:sldChg>
      <pc:sldChg chg="modSp mod">
        <pc:chgData name="Campbell, Ty T - OASAM OHR" userId="53b5e668-b98f-409a-8d4c-69e391cd2ba7" providerId="ADAL" clId="{B581C599-DC79-4CAC-8F7B-A806FD34AE67}" dt="2022-06-14T23:07:29.988" v="92" actId="20577"/>
        <pc:sldMkLst>
          <pc:docMk/>
          <pc:sldMk cId="1981416246" sldId="264"/>
        </pc:sldMkLst>
        <pc:spChg chg="mod">
          <ac:chgData name="Campbell, Ty T - OASAM OHR" userId="53b5e668-b98f-409a-8d4c-69e391cd2ba7" providerId="ADAL" clId="{B581C599-DC79-4CAC-8F7B-A806FD34AE67}" dt="2022-06-14T23:07:16.214" v="83" actId="20577"/>
          <ac:spMkLst>
            <pc:docMk/>
            <pc:sldMk cId="1981416246" sldId="264"/>
            <ac:spMk id="3" creationId="{00000000-0000-0000-0000-000000000000}"/>
          </ac:spMkLst>
        </pc:spChg>
        <pc:spChg chg="mod">
          <ac:chgData name="Campbell, Ty T - OASAM OHR" userId="53b5e668-b98f-409a-8d4c-69e391cd2ba7" providerId="ADAL" clId="{B581C599-DC79-4CAC-8F7B-A806FD34AE67}" dt="2022-06-14T23:07:29.988" v="92" actId="20577"/>
          <ac:spMkLst>
            <pc:docMk/>
            <pc:sldMk cId="1981416246" sldId="264"/>
            <ac:spMk id="4" creationId="{00000000-0000-0000-0000-000000000000}"/>
          </ac:spMkLst>
        </pc:spChg>
      </pc:sldChg>
      <pc:sldChg chg="modSp mod">
        <pc:chgData name="Campbell, Ty T - OASAM OHR" userId="53b5e668-b98f-409a-8d4c-69e391cd2ba7" providerId="ADAL" clId="{B581C599-DC79-4CAC-8F7B-A806FD34AE67}" dt="2022-06-14T23:07:57.318" v="113" actId="20577"/>
        <pc:sldMkLst>
          <pc:docMk/>
          <pc:sldMk cId="1125639672" sldId="265"/>
        </pc:sldMkLst>
        <pc:spChg chg="mod">
          <ac:chgData name="Campbell, Ty T - OASAM OHR" userId="53b5e668-b98f-409a-8d4c-69e391cd2ba7" providerId="ADAL" clId="{B581C599-DC79-4CAC-8F7B-A806FD34AE67}" dt="2022-06-14T23:07:51.328" v="104" actId="20577"/>
          <ac:spMkLst>
            <pc:docMk/>
            <pc:sldMk cId="1125639672" sldId="265"/>
            <ac:spMk id="3" creationId="{00000000-0000-0000-0000-000000000000}"/>
          </ac:spMkLst>
        </pc:spChg>
        <pc:spChg chg="mod">
          <ac:chgData name="Campbell, Ty T - OASAM OHR" userId="53b5e668-b98f-409a-8d4c-69e391cd2ba7" providerId="ADAL" clId="{B581C599-DC79-4CAC-8F7B-A806FD34AE67}" dt="2022-06-14T23:07:57.318" v="113" actId="20577"/>
          <ac:spMkLst>
            <pc:docMk/>
            <pc:sldMk cId="1125639672" sldId="265"/>
            <ac:spMk id="4" creationId="{00000000-0000-0000-0000-000000000000}"/>
          </ac:spMkLst>
        </pc:spChg>
      </pc:sldChg>
      <pc:sldChg chg="modSp mod">
        <pc:chgData name="Campbell, Ty T - OASAM OHR" userId="53b5e668-b98f-409a-8d4c-69e391cd2ba7" providerId="ADAL" clId="{B581C599-DC79-4CAC-8F7B-A806FD34AE67}" dt="2022-06-14T23:08:09.113" v="122" actId="20577"/>
        <pc:sldMkLst>
          <pc:docMk/>
          <pc:sldMk cId="233368985" sldId="266"/>
        </pc:sldMkLst>
        <pc:spChg chg="mod">
          <ac:chgData name="Campbell, Ty T - OASAM OHR" userId="53b5e668-b98f-409a-8d4c-69e391cd2ba7" providerId="ADAL" clId="{B581C599-DC79-4CAC-8F7B-A806FD34AE67}" dt="2022-06-14T23:08:09.113" v="122" actId="20577"/>
          <ac:spMkLst>
            <pc:docMk/>
            <pc:sldMk cId="233368985" sldId="266"/>
            <ac:spMk id="4" creationId="{00000000-0000-0000-0000-000000000000}"/>
          </ac:spMkLst>
        </pc:spChg>
      </pc:sldChg>
      <pc:sldChg chg="modSp mod">
        <pc:chgData name="Campbell, Ty T - OASAM OHR" userId="53b5e668-b98f-409a-8d4c-69e391cd2ba7" providerId="ADAL" clId="{B581C599-DC79-4CAC-8F7B-A806FD34AE67}" dt="2022-06-14T23:08:31.465" v="139" actId="20577"/>
        <pc:sldMkLst>
          <pc:docMk/>
          <pc:sldMk cId="2958914959" sldId="267"/>
        </pc:sldMkLst>
        <pc:spChg chg="mod">
          <ac:chgData name="Campbell, Ty T - OASAM OHR" userId="53b5e668-b98f-409a-8d4c-69e391cd2ba7" providerId="ADAL" clId="{B581C599-DC79-4CAC-8F7B-A806FD34AE67}" dt="2022-06-14T23:08:21.592" v="124" actId="20577"/>
          <ac:spMkLst>
            <pc:docMk/>
            <pc:sldMk cId="2958914959" sldId="267"/>
            <ac:spMk id="3" creationId="{00000000-0000-0000-0000-000000000000}"/>
          </ac:spMkLst>
        </pc:spChg>
        <pc:spChg chg="mod">
          <ac:chgData name="Campbell, Ty T - OASAM OHR" userId="53b5e668-b98f-409a-8d4c-69e391cd2ba7" providerId="ADAL" clId="{B581C599-DC79-4CAC-8F7B-A806FD34AE67}" dt="2022-06-14T23:08:31.465" v="139" actId="20577"/>
          <ac:spMkLst>
            <pc:docMk/>
            <pc:sldMk cId="2958914959" sldId="267"/>
            <ac:spMk id="4" creationId="{00000000-0000-0000-0000-000000000000}"/>
          </ac:spMkLst>
        </pc:spChg>
      </pc:sldChg>
      <pc:sldChg chg="modSp mod">
        <pc:chgData name="Campbell, Ty T - OASAM OHR" userId="53b5e668-b98f-409a-8d4c-69e391cd2ba7" providerId="ADAL" clId="{B581C599-DC79-4CAC-8F7B-A806FD34AE67}" dt="2022-06-14T23:09:16.612" v="158" actId="20577"/>
        <pc:sldMkLst>
          <pc:docMk/>
          <pc:sldMk cId="2791887703" sldId="268"/>
        </pc:sldMkLst>
        <pc:spChg chg="mod">
          <ac:chgData name="Campbell, Ty T - OASAM OHR" userId="53b5e668-b98f-409a-8d4c-69e391cd2ba7" providerId="ADAL" clId="{B581C599-DC79-4CAC-8F7B-A806FD34AE67}" dt="2022-06-14T23:09:16.612" v="158" actId="20577"/>
          <ac:spMkLst>
            <pc:docMk/>
            <pc:sldMk cId="2791887703" sldId="268"/>
            <ac:spMk id="4" creationId="{00000000-0000-0000-0000-000000000000}"/>
          </ac:spMkLst>
        </pc:spChg>
      </pc:sldChg>
      <pc:sldChg chg="modSp mod">
        <pc:chgData name="Campbell, Ty T - OASAM OHR" userId="53b5e668-b98f-409a-8d4c-69e391cd2ba7" providerId="ADAL" clId="{B581C599-DC79-4CAC-8F7B-A806FD34AE67}" dt="2022-06-14T23:10:35.889" v="224" actId="20577"/>
        <pc:sldMkLst>
          <pc:docMk/>
          <pc:sldMk cId="1908914575" sldId="269"/>
        </pc:sldMkLst>
        <pc:spChg chg="mod">
          <ac:chgData name="Campbell, Ty T - OASAM OHR" userId="53b5e668-b98f-409a-8d4c-69e391cd2ba7" providerId="ADAL" clId="{B581C599-DC79-4CAC-8F7B-A806FD34AE67}" dt="2022-06-14T23:10:35.889" v="224" actId="20577"/>
          <ac:spMkLst>
            <pc:docMk/>
            <pc:sldMk cId="1908914575" sldId="269"/>
            <ac:spMk id="4" creationId="{00000000-0000-0000-0000-000000000000}"/>
          </ac:spMkLst>
        </pc:spChg>
      </pc:sldChg>
      <pc:sldChg chg="modSp mod">
        <pc:chgData name="Campbell, Ty T - OASAM OHR" userId="53b5e668-b98f-409a-8d4c-69e391cd2ba7" providerId="ADAL" clId="{B581C599-DC79-4CAC-8F7B-A806FD34AE67}" dt="2022-06-14T23:10:25.390" v="213" actId="20577"/>
        <pc:sldMkLst>
          <pc:docMk/>
          <pc:sldMk cId="749843181" sldId="270"/>
        </pc:sldMkLst>
        <pc:spChg chg="mod">
          <ac:chgData name="Campbell, Ty T - OASAM OHR" userId="53b5e668-b98f-409a-8d4c-69e391cd2ba7" providerId="ADAL" clId="{B581C599-DC79-4CAC-8F7B-A806FD34AE67}" dt="2022-06-14T23:10:25.390" v="213" actId="20577"/>
          <ac:spMkLst>
            <pc:docMk/>
            <pc:sldMk cId="749843181" sldId="270"/>
            <ac:spMk id="4" creationId="{00000000-0000-0000-0000-000000000000}"/>
          </ac:spMkLst>
        </pc:spChg>
      </pc:sldChg>
      <pc:sldChg chg="modSp mod">
        <pc:chgData name="Campbell, Ty T - OASAM OHR" userId="53b5e668-b98f-409a-8d4c-69e391cd2ba7" providerId="ADAL" clId="{B581C599-DC79-4CAC-8F7B-A806FD34AE67}" dt="2022-06-14T23:09:32.656" v="167" actId="20577"/>
        <pc:sldMkLst>
          <pc:docMk/>
          <pc:sldMk cId="4190944905" sldId="272"/>
        </pc:sldMkLst>
        <pc:spChg chg="mod">
          <ac:chgData name="Campbell, Ty T - OASAM OHR" userId="53b5e668-b98f-409a-8d4c-69e391cd2ba7" providerId="ADAL" clId="{B581C599-DC79-4CAC-8F7B-A806FD34AE67}" dt="2022-06-14T23:09:32.656" v="167" actId="20577"/>
          <ac:spMkLst>
            <pc:docMk/>
            <pc:sldMk cId="4190944905" sldId="272"/>
            <ac:spMk id="4" creationId="{00000000-0000-0000-0000-000000000000}"/>
          </ac:spMkLst>
        </pc:spChg>
      </pc:sldChg>
      <pc:sldChg chg="modSp mod">
        <pc:chgData name="Campbell, Ty T - OASAM OHR" userId="53b5e668-b98f-409a-8d4c-69e391cd2ba7" providerId="ADAL" clId="{B581C599-DC79-4CAC-8F7B-A806FD34AE67}" dt="2022-06-14T23:10:49.113" v="235" actId="20577"/>
        <pc:sldMkLst>
          <pc:docMk/>
          <pc:sldMk cId="4043556728" sldId="273"/>
        </pc:sldMkLst>
        <pc:spChg chg="mod">
          <ac:chgData name="Campbell, Ty T - OASAM OHR" userId="53b5e668-b98f-409a-8d4c-69e391cd2ba7" providerId="ADAL" clId="{B581C599-DC79-4CAC-8F7B-A806FD34AE67}" dt="2022-06-14T23:10:49.113" v="235" actId="20577"/>
          <ac:spMkLst>
            <pc:docMk/>
            <pc:sldMk cId="4043556728" sldId="273"/>
            <ac:spMk id="4" creationId="{00000000-0000-0000-0000-000000000000}"/>
          </ac:spMkLst>
        </pc:spChg>
      </pc:sldChg>
      <pc:sldChg chg="modSp mod">
        <pc:chgData name="Campbell, Ty T - OASAM OHR" userId="53b5e668-b98f-409a-8d4c-69e391cd2ba7" providerId="ADAL" clId="{B581C599-DC79-4CAC-8F7B-A806FD34AE67}" dt="2022-06-14T23:07:42.920" v="101" actId="20577"/>
        <pc:sldMkLst>
          <pc:docMk/>
          <pc:sldMk cId="1526676284" sldId="278"/>
        </pc:sldMkLst>
        <pc:spChg chg="mod">
          <ac:chgData name="Campbell, Ty T - OASAM OHR" userId="53b5e668-b98f-409a-8d4c-69e391cd2ba7" providerId="ADAL" clId="{B581C599-DC79-4CAC-8F7B-A806FD34AE67}" dt="2022-06-14T23:07:42.920" v="101" actId="20577"/>
          <ac:spMkLst>
            <pc:docMk/>
            <pc:sldMk cId="1526676284" sldId="278"/>
            <ac:spMk id="4" creationId="{00000000-0000-0000-0000-000000000000}"/>
          </ac:spMkLst>
        </pc:spChg>
      </pc:sldChg>
      <pc:sldChg chg="modSp mod">
        <pc:chgData name="Campbell, Ty T - OASAM OHR" userId="53b5e668-b98f-409a-8d4c-69e391cd2ba7" providerId="ADAL" clId="{B581C599-DC79-4CAC-8F7B-A806FD34AE67}" dt="2022-06-14T23:10:17.418" v="202" actId="20577"/>
        <pc:sldMkLst>
          <pc:docMk/>
          <pc:sldMk cId="3810347386" sldId="279"/>
        </pc:sldMkLst>
        <pc:spChg chg="mod">
          <ac:chgData name="Campbell, Ty T - OASAM OHR" userId="53b5e668-b98f-409a-8d4c-69e391cd2ba7" providerId="ADAL" clId="{B581C599-DC79-4CAC-8F7B-A806FD34AE67}" dt="2022-06-14T23:10:12.322" v="193" actId="20577"/>
          <ac:spMkLst>
            <pc:docMk/>
            <pc:sldMk cId="3810347386" sldId="279"/>
            <ac:spMk id="3" creationId="{00000000-0000-0000-0000-000000000000}"/>
          </ac:spMkLst>
        </pc:spChg>
        <pc:spChg chg="mod">
          <ac:chgData name="Campbell, Ty T - OASAM OHR" userId="53b5e668-b98f-409a-8d4c-69e391cd2ba7" providerId="ADAL" clId="{B581C599-DC79-4CAC-8F7B-A806FD34AE67}" dt="2022-06-14T23:10:17.418" v="202" actId="20577"/>
          <ac:spMkLst>
            <pc:docMk/>
            <pc:sldMk cId="3810347386" sldId="279"/>
            <ac:spMk id="4" creationId="{00000000-0000-0000-0000-000000000000}"/>
          </ac:spMkLst>
        </pc:spChg>
      </pc:sldChg>
      <pc:sldChg chg="modSp mod">
        <pc:chgData name="Campbell, Ty T - OASAM OHR" userId="53b5e668-b98f-409a-8d4c-69e391cd2ba7" providerId="ADAL" clId="{B581C599-DC79-4CAC-8F7B-A806FD34AE67}" dt="2022-06-14T23:09:46.269" v="178" actId="20577"/>
        <pc:sldMkLst>
          <pc:docMk/>
          <pc:sldMk cId="343032961" sldId="280"/>
        </pc:sldMkLst>
        <pc:spChg chg="mod">
          <ac:chgData name="Campbell, Ty T - OASAM OHR" userId="53b5e668-b98f-409a-8d4c-69e391cd2ba7" providerId="ADAL" clId="{B581C599-DC79-4CAC-8F7B-A806FD34AE67}" dt="2022-06-14T23:09:46.269" v="178" actId="20577"/>
          <ac:spMkLst>
            <pc:docMk/>
            <pc:sldMk cId="343032961" sldId="280"/>
            <ac:spMk id="4" creationId="{00000000-0000-0000-0000-000000000000}"/>
          </ac:spMkLst>
        </pc:spChg>
      </pc:sldChg>
      <pc:sldChg chg="modSp mod">
        <pc:chgData name="Campbell, Ty T - OASAM OHR" userId="53b5e668-b98f-409a-8d4c-69e391cd2ba7" providerId="ADAL" clId="{B581C599-DC79-4CAC-8F7B-A806FD34AE67}" dt="2022-06-14T23:06:23.368" v="63" actId="20577"/>
        <pc:sldMkLst>
          <pc:docMk/>
          <pc:sldMk cId="4217032530" sldId="284"/>
        </pc:sldMkLst>
        <pc:spChg chg="mod">
          <ac:chgData name="Campbell, Ty T - OASAM OHR" userId="53b5e668-b98f-409a-8d4c-69e391cd2ba7" providerId="ADAL" clId="{B581C599-DC79-4CAC-8F7B-A806FD34AE67}" dt="2022-06-14T23:06:23.368" v="63" actId="20577"/>
          <ac:spMkLst>
            <pc:docMk/>
            <pc:sldMk cId="4217032530" sldId="284"/>
            <ac:spMk id="3" creationId="{00000000-0000-0000-0000-000000000000}"/>
          </ac:spMkLst>
        </pc:spChg>
        <pc:spChg chg="mod">
          <ac:chgData name="Campbell, Ty T - OASAM OHR" userId="53b5e668-b98f-409a-8d4c-69e391cd2ba7" providerId="ADAL" clId="{B581C599-DC79-4CAC-8F7B-A806FD34AE67}" dt="2022-06-14T23:06:13.410" v="60" actId="20577"/>
          <ac:spMkLst>
            <pc:docMk/>
            <pc:sldMk cId="4217032530" sldId="284"/>
            <ac:spMk id="4" creationId="{00000000-0000-0000-0000-000000000000}"/>
          </ac:spMkLst>
        </pc:spChg>
      </pc:sldChg>
      <pc:sldChg chg="modSp mod">
        <pc:chgData name="Campbell, Ty T - OASAM OHR" userId="53b5e668-b98f-409a-8d4c-69e391cd2ba7" providerId="ADAL" clId="{B581C599-DC79-4CAC-8F7B-A806FD34AE67}" dt="2022-06-14T23:09:54.649" v="187" actId="20577"/>
        <pc:sldMkLst>
          <pc:docMk/>
          <pc:sldMk cId="165180918" sldId="286"/>
        </pc:sldMkLst>
        <pc:spChg chg="mod">
          <ac:chgData name="Campbell, Ty T - OASAM OHR" userId="53b5e668-b98f-409a-8d4c-69e391cd2ba7" providerId="ADAL" clId="{B581C599-DC79-4CAC-8F7B-A806FD34AE67}" dt="2022-06-14T23:09:54.649" v="187" actId="20577"/>
          <ac:spMkLst>
            <pc:docMk/>
            <pc:sldMk cId="165180918" sldId="286"/>
            <ac:spMk id="4" creationId="{00000000-0000-0000-0000-000000000000}"/>
          </ac:spMkLst>
        </pc:spChg>
      </pc:sldChg>
      <pc:sldChg chg="delSp modSp mod">
        <pc:chgData name="Campbell, Ty T - OASAM OHR" userId="53b5e668-b98f-409a-8d4c-69e391cd2ba7" providerId="ADAL" clId="{B581C599-DC79-4CAC-8F7B-A806FD34AE67}" dt="2022-06-14T23:08:55.238" v="149" actId="20577"/>
        <pc:sldMkLst>
          <pc:docMk/>
          <pc:sldMk cId="2095307873" sldId="287"/>
        </pc:sldMkLst>
        <pc:spChg chg="del">
          <ac:chgData name="Campbell, Ty T - OASAM OHR" userId="53b5e668-b98f-409a-8d4c-69e391cd2ba7" providerId="ADAL" clId="{B581C599-DC79-4CAC-8F7B-A806FD34AE67}" dt="2022-06-14T23:08:43.829" v="140" actId="478"/>
          <ac:spMkLst>
            <pc:docMk/>
            <pc:sldMk cId="2095307873" sldId="287"/>
            <ac:spMk id="4" creationId="{D6572F63-8778-47AE-B02A-E93E3F988E6B}"/>
          </ac:spMkLst>
        </pc:spChg>
        <pc:spChg chg="mod">
          <ac:chgData name="Campbell, Ty T - OASAM OHR" userId="53b5e668-b98f-409a-8d4c-69e391cd2ba7" providerId="ADAL" clId="{B581C599-DC79-4CAC-8F7B-A806FD34AE67}" dt="2022-06-14T23:08:55.238" v="149" actId="20577"/>
          <ac:spMkLst>
            <pc:docMk/>
            <pc:sldMk cId="2095307873" sldId="287"/>
            <ac:spMk id="5" creationId="{51009F60-FF35-4784-BA2F-361DE2DC3C0E}"/>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041DB8-B66F-4DC8-A96E-33677E0F90FF}" type="datetimeFigureOut">
              <a:rPr lang="en-US" smtClean="0"/>
              <a:t>6/14/2022</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604A0D4-B89B-4ADD-AF9E-38636B40EE4E}" type="slidenum">
              <a:rPr lang="en-US" smtClean="0"/>
              <a:t>‹#›</a:t>
            </a:fld>
            <a:endParaRPr lang="en-US" dirty="0"/>
          </a:p>
        </p:txBody>
      </p:sp>
    </p:spTree>
    <p:extLst>
      <p:ext uri="{BB962C8B-B14F-4D97-AF65-F5344CB8AC3E}">
        <p14:creationId xmlns:p14="http://schemas.microsoft.com/office/powerpoint/2010/main" val="42473891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B49C4A-65AC-492D-9701-81B46C3AD0E4}" type="datetimeFigureOut">
              <a:rPr lang="en-US" smtClean="0"/>
              <a:t>6/14/2022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869989-EB00-4EE7-BCB5-25BDC5BB29F8}" type="slidenum">
              <a:rPr lang="en-US" smtClean="0"/>
              <a:t>‹#›</a:t>
            </a:fld>
            <a:endParaRPr lang="en-US" dirty="0"/>
          </a:p>
        </p:txBody>
      </p:sp>
    </p:spTree>
    <p:extLst>
      <p:ext uri="{BB962C8B-B14F-4D97-AF65-F5344CB8AC3E}">
        <p14:creationId xmlns:p14="http://schemas.microsoft.com/office/powerpoint/2010/main" val="2193636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opm.gov/Forms/pdf_fill/SF15.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Hello and thank you for joining today’s Pathways Programs session. You will be given a brief overview of the 3 components of the Pathways Programs. You will also be provided with information on how to find and apply to Pathways positions at the U.S. Department of Labor. So, let's get started!</a:t>
            </a:r>
            <a:endParaRPr lang="en-US" sz="1600" dirty="0"/>
          </a:p>
        </p:txBody>
      </p:sp>
      <p:sp>
        <p:nvSpPr>
          <p:cNvPr id="4" name="Slide Number Placeholder 3"/>
          <p:cNvSpPr>
            <a:spLocks noGrp="1"/>
          </p:cNvSpPr>
          <p:nvPr>
            <p:ph type="sldNum" sz="quarter" idx="10"/>
          </p:nvPr>
        </p:nvSpPr>
        <p:spPr/>
        <p:txBody>
          <a:bodyPr/>
          <a:lstStyle/>
          <a:p>
            <a:fld id="{82869989-EB00-4EE7-BCB5-25BDC5BB29F8}" type="slidenum">
              <a:rPr lang="en-US" smtClean="0"/>
              <a:t>1</a:t>
            </a:fld>
            <a:endParaRPr lang="en-US" dirty="0"/>
          </a:p>
        </p:txBody>
      </p:sp>
    </p:spTree>
    <p:extLst>
      <p:ext uri="{BB962C8B-B14F-4D97-AF65-F5344CB8AC3E}">
        <p14:creationId xmlns:p14="http://schemas.microsoft.com/office/powerpoint/2010/main" val="19714008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90000"/>
              </a:lnSpc>
              <a:spcBef>
                <a:spcPts val="180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rPr>
              <a:t>To be eligible for conversion, PMFs must:</a:t>
            </a:r>
            <a:endParaRPr lang="en-US" sz="1800" dirty="0">
              <a:effectLst/>
              <a:latin typeface="Times New Roman" panose="02020603050405020304" pitchFamily="18" charset="0"/>
              <a:ea typeface="Times New Roman" panose="02020603050405020304" pitchFamily="18" charset="0"/>
            </a:endParaRPr>
          </a:p>
          <a:p>
            <a:pPr marL="0" marR="0" lvl="0" indent="0">
              <a:lnSpc>
                <a:spcPct val="90000"/>
              </a:lnSpc>
              <a:spcBef>
                <a:spcPts val="0"/>
              </a:spcBef>
              <a:spcAft>
                <a:spcPts val="0"/>
              </a:spcAft>
              <a:buFont typeface="Arial" panose="020B0604020202020204" pitchFamily="34" charset="0"/>
              <a:buNone/>
              <a:tabLst>
                <a:tab pos="457200" algn="l"/>
              </a:tabLst>
            </a:pP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Complete the required training and developmental assignments identified in the PMF Participant Agreement; and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90000"/>
              </a:lnSpc>
              <a:spcBef>
                <a:spcPts val="0"/>
              </a:spcBef>
              <a:spcAft>
                <a:spcPts val="0"/>
              </a:spcAft>
              <a:buFont typeface="Arial" panose="020B0604020202020204" pitchFamily="34" charset="0"/>
              <a:buNone/>
              <a:tabLst>
                <a:tab pos="457200" algn="l"/>
              </a:tabLst>
            </a:pP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Meet the qualifications for the positions to which the PMF will be converted.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2869989-EB00-4EE7-BCB5-25BDC5BB29F8}" type="slidenum">
              <a:rPr lang="en-US" smtClean="0"/>
              <a:t>10</a:t>
            </a:fld>
            <a:endParaRPr lang="en-US" dirty="0"/>
          </a:p>
        </p:txBody>
      </p:sp>
    </p:spTree>
    <p:extLst>
      <p:ext uri="{BB962C8B-B14F-4D97-AF65-F5344CB8AC3E}">
        <p14:creationId xmlns:p14="http://schemas.microsoft.com/office/powerpoint/2010/main" val="73139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 have been provided with an overview of the three components of the Pathways Programs, I will provide you with a few tips regarding the application process.</a:t>
            </a:r>
          </a:p>
        </p:txBody>
      </p:sp>
      <p:sp>
        <p:nvSpPr>
          <p:cNvPr id="4" name="Slide Number Placeholder 3"/>
          <p:cNvSpPr>
            <a:spLocks noGrp="1"/>
          </p:cNvSpPr>
          <p:nvPr>
            <p:ph type="sldNum" sz="quarter" idx="5"/>
          </p:nvPr>
        </p:nvSpPr>
        <p:spPr/>
        <p:txBody>
          <a:bodyPr/>
          <a:lstStyle/>
          <a:p>
            <a:fld id="{82869989-EB00-4EE7-BCB5-25BDC5BB29F8}" type="slidenum">
              <a:rPr lang="en-US" smtClean="0"/>
              <a:t>11</a:t>
            </a:fld>
            <a:endParaRPr lang="en-US" dirty="0"/>
          </a:p>
        </p:txBody>
      </p:sp>
    </p:spTree>
    <p:extLst>
      <p:ext uri="{BB962C8B-B14F-4D97-AF65-F5344CB8AC3E}">
        <p14:creationId xmlns:p14="http://schemas.microsoft.com/office/powerpoint/2010/main" val="1491170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USAJOBS website is the Federal Government’s official one-stop source for Federal jobs and employment information. Applicants can search for job opportunities for Interns and Recent Graduates on the USAJOBS website www.usajobs.gov. Job opportunities, rotational assignments, and training opportunities for PMFs can be found on OPM’s website www.pmf.gov.  </a:t>
            </a:r>
            <a:endParaRPr lang="en-US" dirty="0"/>
          </a:p>
        </p:txBody>
      </p:sp>
      <p:sp>
        <p:nvSpPr>
          <p:cNvPr id="4" name="Slide Number Placeholder 3"/>
          <p:cNvSpPr>
            <a:spLocks noGrp="1"/>
          </p:cNvSpPr>
          <p:nvPr>
            <p:ph type="sldNum" sz="quarter" idx="10"/>
          </p:nvPr>
        </p:nvSpPr>
        <p:spPr/>
        <p:txBody>
          <a:bodyPr/>
          <a:lstStyle/>
          <a:p>
            <a:fld id="{82869989-EB00-4EE7-BCB5-25BDC5BB29F8}" type="slidenum">
              <a:rPr lang="en-US" smtClean="0"/>
              <a:t>12</a:t>
            </a:fld>
            <a:endParaRPr lang="en-US" dirty="0"/>
          </a:p>
        </p:txBody>
      </p:sp>
    </p:spTree>
    <p:extLst>
      <p:ext uri="{BB962C8B-B14F-4D97-AF65-F5344CB8AC3E}">
        <p14:creationId xmlns:p14="http://schemas.microsoft.com/office/powerpoint/2010/main" val="6577705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Describing your duties, accomplishments, and skills can be challenging. Here are a few tips that will help you to narrow down the</a:t>
            </a:r>
            <a:r>
              <a:rPr lang="en-US" baseline="0" dirty="0"/>
              <a:t> type of job you are seeking. </a:t>
            </a:r>
            <a:endParaRPr lang="en-US" dirty="0"/>
          </a:p>
          <a:p>
            <a:r>
              <a:rPr lang="en-US" b="0" dirty="0"/>
              <a:t>Focus on your career goals. - </a:t>
            </a:r>
            <a:r>
              <a:rPr lang="en-US" dirty="0"/>
              <a:t>Think about your career goals and how they relate to the field you want to enter. </a:t>
            </a:r>
            <a:endParaRPr lang="en-US" baseline="0" dirty="0"/>
          </a:p>
          <a:p>
            <a:endParaRPr lang="en-US" dirty="0"/>
          </a:p>
          <a:p>
            <a:r>
              <a:rPr lang="en-US" b="0" dirty="0"/>
              <a:t>Review the job announcement carefully.  </a:t>
            </a:r>
            <a:r>
              <a:rPr lang="en-US" dirty="0"/>
              <a:t>Review job description section to get a clear understanding of the requirements for the jobs you’re interested in. Then, relate those requirements to your own experience.</a:t>
            </a:r>
          </a:p>
          <a:p>
            <a:r>
              <a:rPr lang="en-US" dirty="0"/>
              <a:t>List your matching skills, experience, training, and education on your application. </a:t>
            </a:r>
          </a:p>
        </p:txBody>
      </p:sp>
      <p:sp>
        <p:nvSpPr>
          <p:cNvPr id="4" name="Slide Number Placeholder 3"/>
          <p:cNvSpPr>
            <a:spLocks noGrp="1"/>
          </p:cNvSpPr>
          <p:nvPr>
            <p:ph type="sldNum" sz="quarter" idx="10"/>
          </p:nvPr>
        </p:nvSpPr>
        <p:spPr/>
        <p:txBody>
          <a:bodyPr/>
          <a:lstStyle/>
          <a:p>
            <a:fld id="{82869989-EB00-4EE7-BCB5-25BDC5BB29F8}" type="slidenum">
              <a:rPr lang="en-US" smtClean="0"/>
              <a:t>13</a:t>
            </a:fld>
            <a:endParaRPr lang="en-US" dirty="0"/>
          </a:p>
        </p:txBody>
      </p:sp>
    </p:spTree>
    <p:extLst>
      <p:ext uri="{BB962C8B-B14F-4D97-AF65-F5344CB8AC3E}">
        <p14:creationId xmlns:p14="http://schemas.microsoft.com/office/powerpoint/2010/main" val="4070164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Think about the projects you’ve worked on; what your specific duties were; what you needed to know to do the job; the tools, software, or equipment you used, and what you accomplished.   Remember, Sometimes it’s better to describe your accomplishments, than list your responsibilities.</a:t>
            </a:r>
          </a:p>
        </p:txBody>
      </p:sp>
      <p:sp>
        <p:nvSpPr>
          <p:cNvPr id="4" name="Slide Number Placeholder 3"/>
          <p:cNvSpPr>
            <a:spLocks noGrp="1"/>
          </p:cNvSpPr>
          <p:nvPr>
            <p:ph type="sldNum" sz="quarter" idx="10"/>
          </p:nvPr>
        </p:nvSpPr>
        <p:spPr/>
        <p:txBody>
          <a:bodyPr/>
          <a:lstStyle/>
          <a:p>
            <a:fld id="{82869989-EB00-4EE7-BCB5-25BDC5BB29F8}" type="slidenum">
              <a:rPr lang="en-US" smtClean="0"/>
              <a:t>14</a:t>
            </a:fld>
            <a:endParaRPr lang="en-US" dirty="0"/>
          </a:p>
        </p:txBody>
      </p:sp>
    </p:spTree>
    <p:extLst>
      <p:ext uri="{BB962C8B-B14F-4D97-AF65-F5344CB8AC3E}">
        <p14:creationId xmlns:p14="http://schemas.microsoft.com/office/powerpoint/2010/main" val="11091309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submitting your application, ensure that you submit the requested documents and any supporting information  requested in the job announcement.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example, If you are eligible to receive veterans’ preference you must submit a copy of your DD-214, Certificate of Release or Discharge from Active Duty and, if applicable, </a:t>
            </a:r>
            <a:r>
              <a:rPr lang="en-US" u="sng" dirty="0">
                <a:hlinkClick r:id="rId3"/>
              </a:rPr>
              <a:t>SF 15, Application for 10-Point Veterans’ Preference</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2869989-EB00-4EE7-BCB5-25BDC5BB29F8}" type="slidenum">
              <a:rPr lang="en-US" smtClean="0"/>
              <a:t>15</a:t>
            </a:fld>
            <a:endParaRPr lang="en-US" dirty="0"/>
          </a:p>
        </p:txBody>
      </p:sp>
    </p:spTree>
    <p:extLst>
      <p:ext uri="{BB962C8B-B14F-4D97-AF65-F5344CB8AC3E}">
        <p14:creationId xmlns:p14="http://schemas.microsoft.com/office/powerpoint/2010/main" val="17272426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If you are applying for a position based on your educational experience, your transcript or academic record must include:</a:t>
            </a:r>
          </a:p>
          <a:p>
            <a:pPr marL="171450" indent="-171450">
              <a:buFont typeface="Arial" panose="020B0604020202020204" pitchFamily="34" charset="0"/>
              <a:buChar char="•"/>
            </a:pPr>
            <a:r>
              <a:rPr lang="en-US" dirty="0"/>
              <a:t>A list of the courses you completed.</a:t>
            </a:r>
          </a:p>
          <a:p>
            <a:pPr marL="171450" indent="-171450">
              <a:buFont typeface="Arial" panose="020B0604020202020204" pitchFamily="34" charset="0"/>
              <a:buChar char="•"/>
            </a:pPr>
            <a:r>
              <a:rPr lang="en-US" dirty="0"/>
              <a:t>The dates you attended the school.</a:t>
            </a:r>
          </a:p>
          <a:p>
            <a:pPr marL="171450" indent="-171450">
              <a:buFont typeface="Arial" panose="020B0604020202020204" pitchFamily="34" charset="0"/>
              <a:buChar char="•"/>
            </a:pPr>
            <a:r>
              <a:rPr lang="en-US" dirty="0"/>
              <a:t>Your major and degree.</a:t>
            </a:r>
          </a:p>
          <a:p>
            <a:pPr marL="171450" indent="-171450">
              <a:buFont typeface="Arial" panose="020B0604020202020204" pitchFamily="34" charset="0"/>
              <a:buChar char="•"/>
            </a:pPr>
            <a:r>
              <a:rPr lang="en-US" dirty="0"/>
              <a:t>Your cumulative grade point average (GPA).</a:t>
            </a:r>
          </a:p>
          <a:p>
            <a:pPr marL="171450" indent="-171450">
              <a:buFont typeface="Arial" panose="020B0604020202020204" pitchFamily="34" charset="0"/>
              <a:buChar char="•"/>
            </a:pPr>
            <a:r>
              <a:rPr lang="en-US" dirty="0"/>
              <a:t>Any honors you received.</a:t>
            </a:r>
          </a:p>
          <a:p>
            <a:pPr marL="171450" indent="-171450">
              <a:buFont typeface="Arial" panose="020B0604020202020204" pitchFamily="34" charset="0"/>
              <a:buChar char="•"/>
            </a:pPr>
            <a:r>
              <a:rPr lang="en-US" dirty="0"/>
              <a:t>The date your degree was awarded.</a:t>
            </a:r>
          </a:p>
        </p:txBody>
      </p:sp>
      <p:sp>
        <p:nvSpPr>
          <p:cNvPr id="4" name="Slide Number Placeholder 3"/>
          <p:cNvSpPr>
            <a:spLocks noGrp="1"/>
          </p:cNvSpPr>
          <p:nvPr>
            <p:ph type="sldNum" sz="quarter" idx="10"/>
          </p:nvPr>
        </p:nvSpPr>
        <p:spPr/>
        <p:txBody>
          <a:bodyPr/>
          <a:lstStyle/>
          <a:p>
            <a:fld id="{82869989-EB00-4EE7-BCB5-25BDC5BB29F8}" type="slidenum">
              <a:rPr lang="en-US" smtClean="0"/>
              <a:t>16</a:t>
            </a:fld>
            <a:endParaRPr lang="en-US" dirty="0"/>
          </a:p>
        </p:txBody>
      </p:sp>
    </p:spTree>
    <p:extLst>
      <p:ext uri="{BB962C8B-B14F-4D97-AF65-F5344CB8AC3E}">
        <p14:creationId xmlns:p14="http://schemas.microsoft.com/office/powerpoint/2010/main" val="33040502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Generally, it is acceptable to submit an unofficial transcript at the beginning phase of the applicant process. However, as you move further along in the selection process, you will be required to submit an official transcript from your academic institution.</a:t>
            </a:r>
            <a:r>
              <a:rPr lang="en-US"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2869989-EB00-4EE7-BCB5-25BDC5BB29F8}" type="slidenum">
              <a:rPr lang="en-US" smtClean="0"/>
              <a:t>17</a:t>
            </a:fld>
            <a:endParaRPr lang="en-US" dirty="0"/>
          </a:p>
        </p:txBody>
      </p:sp>
    </p:spTree>
    <p:extLst>
      <p:ext uri="{BB962C8B-B14F-4D97-AF65-F5344CB8AC3E}">
        <p14:creationId xmlns:p14="http://schemas.microsoft.com/office/powerpoint/2010/main" val="41175923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dirty="0">
                <a:solidFill>
                  <a:srgbClr val="212121"/>
                </a:solidFill>
              </a:rPr>
              <a:t>Applicants should closely monitor the status of their application and the job status of announcements for which they have applied.  It’s a good idea to stay abreast of the status of both. You want to make sure that you are prepared if additional information is needed, or you receive a call regarding the interview that you have been waiting for. </a:t>
            </a:r>
          </a:p>
          <a:p>
            <a:pPr marL="0" indent="0">
              <a:buNone/>
            </a:pPr>
            <a:endParaRPr lang="en-US" b="0" dirty="0">
              <a:solidFill>
                <a:srgbClr val="212121"/>
              </a:solidFill>
            </a:endParaRPr>
          </a:p>
          <a:p>
            <a:pPr marL="0" indent="0" algn="l">
              <a:buNone/>
            </a:pPr>
            <a:r>
              <a:rPr lang="en-US" b="0" i="0" dirty="0">
                <a:solidFill>
                  <a:srgbClr val="212121"/>
                </a:solidFill>
                <a:effectLst/>
              </a:rPr>
              <a:t>After you have applied for a job using the USAJOBS website, the hiring agency will provide you with the status of your application.  You can also check your application status by clicking the ”</a:t>
            </a:r>
            <a:r>
              <a:rPr lang="en-US" b="1" i="0" dirty="0">
                <a:solidFill>
                  <a:srgbClr val="212121"/>
                </a:solidFill>
                <a:effectLst/>
              </a:rPr>
              <a:t>Track this application”</a:t>
            </a:r>
            <a:r>
              <a:rPr lang="en-US" b="0" i="0" dirty="0">
                <a:solidFill>
                  <a:srgbClr val="212121"/>
                </a:solidFill>
                <a:effectLst/>
              </a:rPr>
              <a:t> link on the USAJOBS website.</a:t>
            </a:r>
          </a:p>
          <a:p>
            <a:pPr marL="0" indent="0">
              <a:buNone/>
            </a:pPr>
            <a:r>
              <a:rPr lang="en-US" dirty="0">
                <a:solidFill>
                  <a:srgbClr val="212121"/>
                </a:solidFill>
              </a:rPr>
              <a:t>Applicants can check the status of job announcements on the USAJOBS website. The job status tells you where the job is in the hiring process —whether a hiring agency is accepting applications, reviewing applications, the hiring process has been completed, or the job is canceled. </a:t>
            </a:r>
          </a:p>
          <a:p>
            <a:pPr marL="0" indent="0">
              <a:buNone/>
            </a:pPr>
            <a:endParaRPr lang="en-US" dirty="0">
              <a:solidFill>
                <a:srgbClr val="212121"/>
              </a:solidFill>
            </a:endParaRPr>
          </a:p>
          <a:p>
            <a:pPr marL="0" indent="0">
              <a:buNone/>
            </a:pPr>
            <a:r>
              <a:rPr lang="en-US" dirty="0">
                <a:solidFill>
                  <a:srgbClr val="212121"/>
                </a:solidFill>
              </a:rPr>
              <a:t>Additional information regarding the job announcement can be obtained by contacting the point of contact listed within the job announcement. </a:t>
            </a:r>
            <a:endParaRPr lang="en-US" dirty="0"/>
          </a:p>
        </p:txBody>
      </p:sp>
      <p:sp>
        <p:nvSpPr>
          <p:cNvPr id="4" name="Slide Number Placeholder 3"/>
          <p:cNvSpPr>
            <a:spLocks noGrp="1"/>
          </p:cNvSpPr>
          <p:nvPr>
            <p:ph type="sldNum" sz="quarter" idx="10"/>
          </p:nvPr>
        </p:nvSpPr>
        <p:spPr/>
        <p:txBody>
          <a:bodyPr/>
          <a:lstStyle/>
          <a:p>
            <a:fld id="{82869989-EB00-4EE7-BCB5-25BDC5BB29F8}" type="slidenum">
              <a:rPr lang="en-US" smtClean="0"/>
              <a:t>18</a:t>
            </a:fld>
            <a:endParaRPr lang="en-US" dirty="0"/>
          </a:p>
        </p:txBody>
      </p:sp>
    </p:spTree>
    <p:extLst>
      <p:ext uri="{BB962C8B-B14F-4D97-AF65-F5344CB8AC3E}">
        <p14:creationId xmlns:p14="http://schemas.microsoft.com/office/powerpoint/2010/main" val="14005211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This concludes our presentation.  Thank you for joining us and good luck on your job search!  Questions will now be taken from the audience using the chat area.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82869989-EB00-4EE7-BCB5-25BDC5BB29F8}" type="slidenum">
              <a:rPr lang="en-US" smtClean="0"/>
              <a:t>19</a:t>
            </a:fld>
            <a:endParaRPr lang="en-US" dirty="0"/>
          </a:p>
        </p:txBody>
      </p:sp>
    </p:spTree>
    <p:extLst>
      <p:ext uri="{BB962C8B-B14F-4D97-AF65-F5344CB8AC3E}">
        <p14:creationId xmlns:p14="http://schemas.microsoft.com/office/powerpoint/2010/main" val="2006983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If you have been considering a career with the federal government and you are an undergraduate or graduate degree student, who will be completing your educational requirements soon or you have completed your degree requirements within the previous two years, I have great news for you!  The DOL Pathways Programs may be exactly what you are looking for.</a:t>
            </a:r>
          </a:p>
          <a:p>
            <a:pPr marL="0" indent="0" algn="l">
              <a:buNone/>
            </a:pPr>
            <a:r>
              <a:rPr lang="en-US" sz="1800" i="0" dirty="0">
                <a:solidFill>
                  <a:srgbClr val="1B1B1B"/>
                </a:solidFill>
                <a:effectLst/>
              </a:rPr>
              <a:t>The Pathways Programs offer:</a:t>
            </a:r>
          </a:p>
          <a:p>
            <a:pPr algn="l">
              <a:buFont typeface="Arial" panose="020B0604020202020204" pitchFamily="34" charset="0"/>
              <a:buChar char="•"/>
            </a:pPr>
            <a:r>
              <a:rPr lang="en-US" sz="1800" i="0" dirty="0">
                <a:solidFill>
                  <a:srgbClr val="1B1B1B"/>
                </a:solidFill>
                <a:effectLst/>
              </a:rPr>
              <a:t>Paid internships for students</a:t>
            </a:r>
          </a:p>
          <a:p>
            <a:pPr algn="l">
              <a:buFont typeface="Arial" panose="020B0604020202020204" pitchFamily="34" charset="0"/>
              <a:buChar char="•"/>
            </a:pPr>
            <a:r>
              <a:rPr lang="en-US" sz="1800" i="0" dirty="0">
                <a:solidFill>
                  <a:srgbClr val="1B1B1B"/>
                </a:solidFill>
                <a:effectLst/>
              </a:rPr>
              <a:t>Valuable and qualifying work experience</a:t>
            </a:r>
          </a:p>
          <a:p>
            <a:pPr algn="l">
              <a:buFont typeface="Arial" panose="020B0604020202020204" pitchFamily="34" charset="0"/>
              <a:buChar char="•"/>
            </a:pPr>
            <a:r>
              <a:rPr lang="en-US" sz="1800" i="0" dirty="0">
                <a:solidFill>
                  <a:srgbClr val="1B1B1B"/>
                </a:solidFill>
                <a:effectLst/>
              </a:rPr>
              <a:t>Training and career development</a:t>
            </a:r>
          </a:p>
          <a:p>
            <a:pPr algn="l">
              <a:buFont typeface="Arial" panose="020B0604020202020204" pitchFamily="34" charset="0"/>
              <a:buChar char="•"/>
            </a:pPr>
            <a:r>
              <a:rPr lang="en-US" sz="1800" i="0" dirty="0">
                <a:solidFill>
                  <a:srgbClr val="1B1B1B"/>
                </a:solidFill>
                <a:effectLst/>
              </a:rPr>
              <a:t>Networking and Mentorship opportunities.</a:t>
            </a:r>
          </a:p>
          <a:p>
            <a:pPr algn="l">
              <a:buFont typeface="Arial" panose="020B0604020202020204" pitchFamily="34" charset="0"/>
              <a:buChar char="•"/>
            </a:pPr>
            <a:r>
              <a:rPr lang="en-US" sz="1800" i="0" dirty="0">
                <a:solidFill>
                  <a:srgbClr val="1B1B1B"/>
                </a:solidFill>
                <a:effectLst/>
              </a:rPr>
              <a:t>Flexible work schedules and </a:t>
            </a:r>
          </a:p>
          <a:p>
            <a:pPr algn="l">
              <a:buFont typeface="Arial" panose="020B0604020202020204" pitchFamily="34" charset="0"/>
              <a:buChar char="•"/>
            </a:pPr>
            <a:r>
              <a:rPr lang="en-US" sz="1800" i="0" dirty="0">
                <a:solidFill>
                  <a:srgbClr val="1B1B1B"/>
                </a:solidFill>
                <a:effectLst/>
              </a:rPr>
              <a:t>Benefits</a:t>
            </a:r>
            <a:endParaRPr lang="en-US" dirty="0"/>
          </a:p>
        </p:txBody>
      </p:sp>
      <p:sp>
        <p:nvSpPr>
          <p:cNvPr id="4" name="Slide Number Placeholder 3"/>
          <p:cNvSpPr>
            <a:spLocks noGrp="1"/>
          </p:cNvSpPr>
          <p:nvPr>
            <p:ph type="sldNum" sz="quarter" idx="10"/>
          </p:nvPr>
        </p:nvSpPr>
        <p:spPr/>
        <p:txBody>
          <a:bodyPr/>
          <a:lstStyle/>
          <a:p>
            <a:fld id="{82869989-EB00-4EE7-BCB5-25BDC5BB29F8}" type="slidenum">
              <a:rPr lang="en-US" smtClean="0"/>
              <a:t>2</a:t>
            </a:fld>
            <a:endParaRPr lang="en-US" dirty="0"/>
          </a:p>
        </p:txBody>
      </p:sp>
    </p:spTree>
    <p:extLst>
      <p:ext uri="{BB962C8B-B14F-4D97-AF65-F5344CB8AC3E}">
        <p14:creationId xmlns:p14="http://schemas.microsoft.com/office/powerpoint/2010/main" val="3506015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Executive Order 13562 established the Schedule D, Pathways Programs appointing authority. </a:t>
            </a:r>
            <a:r>
              <a:rPr lang="en-US" sz="1800" dirty="0">
                <a:effectLst/>
                <a:latin typeface="Calibri" panose="020F0502020204030204" pitchFamily="34" charset="0"/>
                <a:ea typeface="Calibri" panose="020F0502020204030204" pitchFamily="34" charset="0"/>
                <a:cs typeface="Calibri" panose="020F0502020204030204" pitchFamily="34" charset="0"/>
              </a:rPr>
              <a:t>Pathways Programs positions are in the excepted service and are not subject to some of the hiring procedures required by the competitive service. The excepted service provides for the possibility of a more flexible and streamlined approach to hiring. </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federal regulations codified in 5 CFR 213.3402, and the Department of Labor's (DOL) Memorandum of Understanding (MOU) with the U.S. Office of Personnel Management provides specific guidance on the implementation of DOL’s Pathways Programs (also known as PMF).</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2869989-EB00-4EE7-BCB5-25BDC5BB29F8}" type="slidenum">
              <a:rPr lang="en-US" smtClean="0"/>
              <a:t>3</a:t>
            </a:fld>
            <a:endParaRPr lang="en-US" dirty="0"/>
          </a:p>
        </p:txBody>
      </p:sp>
    </p:spTree>
    <p:extLst>
      <p:ext uri="{BB962C8B-B14F-4D97-AF65-F5344CB8AC3E}">
        <p14:creationId xmlns:p14="http://schemas.microsoft.com/office/powerpoint/2010/main" val="1980303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Pathways Programs framework consists of three separate components. These components are the Internship Program, the Recent Graduates Program, and the Presidential Management Fellows (PMF) Program.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2869989-EB00-4EE7-BCB5-25BDC5BB29F8}" type="slidenum">
              <a:rPr lang="en-US" smtClean="0"/>
              <a:t>4</a:t>
            </a:fld>
            <a:endParaRPr lang="en-US" dirty="0"/>
          </a:p>
        </p:txBody>
      </p:sp>
    </p:spTree>
    <p:extLst>
      <p:ext uri="{BB962C8B-B14F-4D97-AF65-F5344CB8AC3E}">
        <p14:creationId xmlns:p14="http://schemas.microsoft.com/office/powerpoint/2010/main" val="1794123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90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The first component of the Pathways Programs is the Internship Program, which exposes current high school, vocational, technical, undergraduate, and graduate students to the work of the Government by providing paid opportunities to work in agencies full-time or part-time while still in school.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90000"/>
              </a:lnSpc>
              <a:spcBef>
                <a:spcPts val="0"/>
              </a:spcBef>
              <a:spcAft>
                <a:spcPts val="0"/>
              </a:spcAft>
              <a:buFont typeface="Arial" panose="020B0604020202020204" pitchFamily="34" charset="0"/>
              <a:buNone/>
              <a:tabLst>
                <a:tab pos="457200" algn="l"/>
              </a:tabLst>
            </a:pPr>
            <a:endPar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nSpc>
                <a:spcPct val="90000"/>
              </a:lnSpc>
              <a:spcBef>
                <a:spcPts val="0"/>
              </a:spcBef>
              <a:spcAft>
                <a:spcPts val="0"/>
              </a:spcAft>
              <a:buFont typeface="Arial" panose="020B0604020202020204" pitchFamily="34" charset="0"/>
              <a:buNone/>
              <a:tabLst>
                <a:tab pos="457200" algn="l"/>
              </a:tabLst>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Agencies may hire Interns on a time-limited basis or for the </a:t>
            </a:r>
            <a:r>
              <a:rPr lang="en-US" sz="1800" kern="1200" dirty="0">
                <a:solidFill>
                  <a:srgbClr val="333333"/>
                </a:solidFill>
                <a:effectLst/>
                <a:latin typeface="Calibri" panose="020F0502020204030204" pitchFamily="34" charset="0"/>
                <a:ea typeface="Times New Roman" panose="02020603050405020304" pitchFamily="18" charset="0"/>
                <a:cs typeface="Times New Roman" panose="02020603050405020304" pitchFamily="18" charset="0"/>
              </a:rPr>
              <a:t>length of the academic program for which the intern is enrolled.</a:t>
            </a:r>
            <a:r>
              <a:rPr lang="en-US" sz="1800" kern="12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a:t>
            </a: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Temporary appointments are generally made to allow an agency to complete a short term project or to assist with employment shortages during seasonal periods such as the holiday or the summer.</a:t>
            </a:r>
            <a:r>
              <a:rPr lang="en-US" sz="1800" kern="12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a:lnSpc>
                <a:spcPct val="90000"/>
              </a:lnSpc>
              <a:spcBef>
                <a:spcPts val="0"/>
              </a:spcBef>
              <a:spcAft>
                <a:spcPts val="0"/>
              </a:spcAft>
            </a:pPr>
            <a:r>
              <a:rPr lang="en-US" sz="1800" dirty="0">
                <a:solidFill>
                  <a:srgbClr val="00588F"/>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lvl="0" indent="0">
              <a:lnSpc>
                <a:spcPct val="90000"/>
              </a:lnSpc>
              <a:spcBef>
                <a:spcPts val="0"/>
              </a:spcBef>
              <a:spcAft>
                <a:spcPts val="0"/>
              </a:spcAft>
              <a:buFont typeface="Arial" panose="020B0604020202020204" pitchFamily="34" charset="0"/>
              <a:buNone/>
              <a:tabLst>
                <a:tab pos="457200" algn="l"/>
              </a:tabLst>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While participating in the Program, Interns are required to complete a variety of work assignments, formal training courses from DOL’s Pathways Programs Curriculum Guide and any technical training that is deemed appropriate by the Intern's supervisor.</a:t>
            </a:r>
            <a:endParaRPr lang="en-US" baseline="0" dirty="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82869989-EB00-4EE7-BCB5-25BDC5BB29F8}" type="slidenum">
              <a:rPr lang="en-US" smtClean="0"/>
              <a:t>5</a:t>
            </a:fld>
            <a:endParaRPr lang="en-US" dirty="0"/>
          </a:p>
        </p:txBody>
      </p:sp>
    </p:spTree>
    <p:extLst>
      <p:ext uri="{BB962C8B-B14F-4D97-AF65-F5344CB8AC3E}">
        <p14:creationId xmlns:p14="http://schemas.microsoft.com/office/powerpoint/2010/main" val="1863305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1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Interns are eligible to be non-competitively converted to a permanent position in the competitive service within 120 days of successful completion of the program. In some limited circumstances Interns may be converted to a term position lasting 1-4 years).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90000"/>
              </a:lnSpc>
              <a:spcBef>
                <a:spcPts val="1800"/>
              </a:spcBef>
              <a:spcAft>
                <a:spcPts val="0"/>
              </a:spcAft>
            </a:pPr>
            <a:r>
              <a:rPr lang="en-US" sz="1100" kern="1200" dirty="0">
                <a:solidFill>
                  <a:srgbClr val="000000"/>
                </a:solidFill>
                <a:effectLst/>
                <a:latin typeface="Calibri" panose="020F0502020204030204" pitchFamily="34" charset="0"/>
                <a:ea typeface="Times New Roman" panose="02020603050405020304" pitchFamily="18" charset="0"/>
              </a:rPr>
              <a:t>To be eligible for conversion, an Intern must:</a:t>
            </a:r>
            <a:endParaRPr lang="en-US" sz="1200" dirty="0">
              <a:effectLst/>
              <a:latin typeface="Times New Roman" panose="02020603050405020304" pitchFamily="18" charset="0"/>
              <a:ea typeface="Times New Roman" panose="02020603050405020304" pitchFamily="18" charset="0"/>
            </a:endParaRPr>
          </a:p>
          <a:p>
            <a:pPr marL="742950" marR="0" lvl="1"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tab pos="914400" algn="l"/>
              </a:tabLst>
              <a:defRPr/>
            </a:pPr>
            <a:r>
              <a:rPr lang="en-US" sz="11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Complete their degree or certificate requirements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nSpc>
                <a:spcPct val="90000"/>
              </a:lnSpc>
              <a:spcBef>
                <a:spcPts val="0"/>
              </a:spcBef>
              <a:spcAft>
                <a:spcPts val="0"/>
              </a:spcAft>
              <a:buFont typeface="Arial" panose="020B0604020202020204" pitchFamily="34" charset="0"/>
              <a:buChar char="▪"/>
              <a:tabLst>
                <a:tab pos="914400" algn="l"/>
              </a:tabLst>
            </a:pPr>
            <a:r>
              <a:rPr lang="en-US" sz="11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Complete at least 640 hours of work experience</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nSpc>
                <a:spcPct val="90000"/>
              </a:lnSpc>
              <a:spcBef>
                <a:spcPts val="0"/>
              </a:spcBef>
              <a:spcAft>
                <a:spcPts val="0"/>
              </a:spcAft>
              <a:buFont typeface="Arial" panose="020B0604020202020204" pitchFamily="34" charset="0"/>
              <a:buChar char="▪"/>
              <a:tabLst>
                <a:tab pos="914400" algn="l"/>
              </a:tabLst>
            </a:pPr>
            <a:r>
              <a:rPr lang="en-US" sz="11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Meet the qualification requirements for the position to which the Intern will be converted</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nSpc>
                <a:spcPct val="90000"/>
              </a:lnSpc>
              <a:spcBef>
                <a:spcPts val="0"/>
              </a:spcBef>
              <a:spcAft>
                <a:spcPts val="0"/>
              </a:spcAft>
              <a:buFont typeface="Arial" panose="020B0604020202020204" pitchFamily="34" charset="0"/>
              <a:buChar char="▪"/>
              <a:tabLst>
                <a:tab pos="914400" algn="l"/>
              </a:tabLst>
            </a:pPr>
            <a:r>
              <a:rPr lang="en-US" sz="11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Complete all agency-specific requirements as specified in the Intern's Participant Agreement.</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82869989-EB00-4EE7-BCB5-25BDC5BB29F8}" type="slidenum">
              <a:rPr lang="en-US" smtClean="0"/>
              <a:t>6</a:t>
            </a:fld>
            <a:endParaRPr lang="en-US" dirty="0"/>
          </a:p>
        </p:txBody>
      </p:sp>
    </p:spTree>
    <p:extLst>
      <p:ext uri="{BB962C8B-B14F-4D97-AF65-F5344CB8AC3E}">
        <p14:creationId xmlns:p14="http://schemas.microsoft.com/office/powerpoint/2010/main" val="841048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90000"/>
              </a:lnSpc>
              <a:spcBef>
                <a:spcPts val="1800"/>
              </a:spcBef>
              <a:spcAft>
                <a:spcPts val="0"/>
              </a:spcAft>
            </a:pPr>
            <a:r>
              <a:rPr lang="en-US" sz="1800" dirty="0">
                <a:effectLst/>
                <a:latin typeface="Calibri" panose="020F0502020204030204" pitchFamily="34" charset="0"/>
                <a:ea typeface="Times New Roman" panose="02020603050405020304" pitchFamily="18" charset="0"/>
              </a:rPr>
              <a:t>The second component of the Pathways Programs is the Recent Graduates Program, which </a:t>
            </a:r>
            <a:r>
              <a:rPr lang="en-US" sz="1800" kern="1200" dirty="0">
                <a:solidFill>
                  <a:srgbClr val="000000"/>
                </a:solidFill>
                <a:effectLst/>
                <a:latin typeface="Calibri" panose="020F0502020204030204" pitchFamily="34" charset="0"/>
                <a:ea typeface="Times New Roman" panose="02020603050405020304" pitchFamily="18" charset="0"/>
              </a:rPr>
              <a:t>is a one-year career development program that provides recent graduates with developmental work experience that is designed to lead to a career in the Federal service. </a:t>
            </a:r>
            <a:endParaRPr lang="en-US" sz="1800" dirty="0">
              <a:effectLst/>
              <a:latin typeface="Times New Roman" panose="02020603050405020304" pitchFamily="18" charset="0"/>
              <a:ea typeface="Times New Roman" panose="02020603050405020304" pitchFamily="18" charset="0"/>
            </a:endParaRPr>
          </a:p>
          <a:p>
            <a:pPr marL="0" marR="0">
              <a:lnSpc>
                <a:spcPct val="90000"/>
              </a:lnSpc>
              <a:spcBef>
                <a:spcPts val="180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rPr>
              <a:t>Individuals must apply within two years of receiving a qualifying degree or certificate.  Veterans who are unable to apply to positions within two years of receiving a qualifying degree or certificate due to military service obligations will have </a:t>
            </a:r>
            <a:r>
              <a:rPr lang="en-US" sz="1800" dirty="0">
                <a:solidFill>
                  <a:srgbClr val="333333"/>
                </a:solidFill>
                <a:effectLst/>
                <a:latin typeface="Calibri" panose="020F0502020204030204" pitchFamily="34" charset="0"/>
                <a:ea typeface="Times New Roman" panose="02020603050405020304" pitchFamily="18" charset="0"/>
              </a:rPr>
              <a:t>up to two years from their release or discharge from active duty, not to exceed six years after degree and/or certificate completion to apply.</a:t>
            </a:r>
          </a:p>
          <a:p>
            <a:pPr marL="0" marR="0">
              <a:lnSpc>
                <a:spcPct val="90000"/>
              </a:lnSpc>
              <a:spcBef>
                <a:spcPts val="180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a:lnSpc>
                <a:spcPct val="90000"/>
              </a:lnSpc>
              <a:spcBef>
                <a:spcPts val="180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rPr>
              <a:t>Throughout the program participants will receive mentorship, at least 40 hours of interactive training and professional development; and assigned an individual development plan (IDP) to track career planning and professional activities. </a:t>
            </a:r>
            <a:endParaRPr lang="en-US" dirty="0"/>
          </a:p>
        </p:txBody>
      </p:sp>
      <p:sp>
        <p:nvSpPr>
          <p:cNvPr id="4" name="Slide Number Placeholder 3"/>
          <p:cNvSpPr>
            <a:spLocks noGrp="1"/>
          </p:cNvSpPr>
          <p:nvPr>
            <p:ph type="sldNum" sz="quarter" idx="10"/>
          </p:nvPr>
        </p:nvSpPr>
        <p:spPr/>
        <p:txBody>
          <a:bodyPr/>
          <a:lstStyle/>
          <a:p>
            <a:fld id="{82869989-EB00-4EE7-BCB5-25BDC5BB29F8}" type="slidenum">
              <a:rPr lang="en-US" smtClean="0"/>
              <a:t>7</a:t>
            </a:fld>
            <a:endParaRPr lang="en-US" dirty="0"/>
          </a:p>
        </p:txBody>
      </p:sp>
    </p:spTree>
    <p:extLst>
      <p:ext uri="{BB962C8B-B14F-4D97-AF65-F5344CB8AC3E}">
        <p14:creationId xmlns:p14="http://schemas.microsoft.com/office/powerpoint/2010/main" val="2978572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Recent Graduates who successfully complete the program requirements </a:t>
            </a:r>
            <a:r>
              <a:rPr lang="en-US" sz="1800" i="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may</a:t>
            </a:r>
            <a:r>
              <a:rPr lang="en-US" sz="18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 eligible for non-competitive conversion to a permanent position (or, in some limited circumstances, a term appointment lasting 1-4 years).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90000"/>
              </a:lnSpc>
              <a:spcBef>
                <a:spcPts val="180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rPr>
              <a:t>To be eligible for conversion, Recent Graduates must:</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90000"/>
              </a:lnSpc>
              <a:spcBef>
                <a:spcPts val="0"/>
              </a:spcBef>
              <a:spcAft>
                <a:spcPts val="0"/>
              </a:spcAft>
              <a:buFont typeface="Arial" panose="020B0604020202020204" pitchFamily="34" charset="0"/>
              <a:buChar char="▪"/>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Complete at least 1 year of continuous service</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90000"/>
              </a:lnSpc>
              <a:spcBef>
                <a:spcPts val="0"/>
              </a:spcBef>
              <a:spcAft>
                <a:spcPts val="0"/>
              </a:spcAft>
              <a:buFont typeface="Arial" panose="020B0604020202020204" pitchFamily="34" charset="0"/>
              <a:buChar char="▪"/>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Completed all training and developmental assignments specified in the Participant's Pathways Agreement; and</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90000"/>
              </a:lnSpc>
              <a:spcBef>
                <a:spcPts val="0"/>
              </a:spcBef>
              <a:spcAft>
                <a:spcPts val="0"/>
              </a:spcAft>
              <a:buFont typeface="Arial" panose="020B0604020202020204" pitchFamily="34" charset="0"/>
              <a:buChar char="▪"/>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Meet the qualifications for the positions to which the Recent Graduates will be converted.</a:t>
            </a:r>
            <a:endParaRPr lang="en-US" dirty="0"/>
          </a:p>
        </p:txBody>
      </p:sp>
      <p:sp>
        <p:nvSpPr>
          <p:cNvPr id="4" name="Slide Number Placeholder 3"/>
          <p:cNvSpPr>
            <a:spLocks noGrp="1"/>
          </p:cNvSpPr>
          <p:nvPr>
            <p:ph type="sldNum" sz="quarter" idx="10"/>
          </p:nvPr>
        </p:nvSpPr>
        <p:spPr/>
        <p:txBody>
          <a:bodyPr/>
          <a:lstStyle/>
          <a:p>
            <a:fld id="{82869989-EB00-4EE7-BCB5-25BDC5BB29F8}" type="slidenum">
              <a:rPr lang="en-US" smtClean="0"/>
              <a:t>8</a:t>
            </a:fld>
            <a:endParaRPr lang="en-US" dirty="0"/>
          </a:p>
        </p:txBody>
      </p:sp>
    </p:spTree>
    <p:extLst>
      <p:ext uri="{BB962C8B-B14F-4D97-AF65-F5344CB8AC3E}">
        <p14:creationId xmlns:p14="http://schemas.microsoft.com/office/powerpoint/2010/main" val="2213395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800" dirty="0"/>
              <a:t>The PMF Program is the Federal Government’s premier, two-year leadership development program for </a:t>
            </a:r>
            <a:r>
              <a:rPr lang="en-US" sz="1800" dirty="0">
                <a:solidFill>
                  <a:srgbClr val="212121"/>
                </a:solidFill>
              </a:rPr>
              <a:t>recent graduates with an advanced degree in either a professional or graduate degree </a:t>
            </a:r>
            <a:r>
              <a:rPr lang="en-US" sz="1800" dirty="0">
                <a:solidFill>
                  <a:srgbClr val="333333"/>
                </a:solidFill>
              </a:rPr>
              <a:t>(e.g., master’s, Ph.D., J.D.) </a:t>
            </a:r>
            <a:r>
              <a:rPr lang="en-US" sz="1800" dirty="0">
                <a:solidFill>
                  <a:srgbClr val="212121"/>
                </a:solidFill>
              </a:rPr>
              <a:t>from a qualifying educational institution or program within the past two years of the annual application opening date </a:t>
            </a:r>
            <a:r>
              <a:rPr lang="en-US" sz="1800" dirty="0">
                <a:solidFill>
                  <a:srgbClr val="333333"/>
                </a:solidFill>
              </a:rPr>
              <a:t>are eligible to apply. </a:t>
            </a:r>
          </a:p>
          <a:p>
            <a:pPr marL="0" indent="0">
              <a:buNone/>
            </a:pPr>
            <a:endParaRPr lang="en-US" sz="1800" dirty="0">
              <a:solidFill>
                <a:srgbClr val="333333"/>
              </a:solidFill>
            </a:endParaRPr>
          </a:p>
          <a:p>
            <a:pPr marL="0" indent="0">
              <a:buNone/>
            </a:pPr>
            <a:r>
              <a:rPr lang="en-US" sz="1800" dirty="0">
                <a:solidFill>
                  <a:srgbClr val="333333"/>
                </a:solidFill>
              </a:rPr>
              <a:t>Current </a:t>
            </a:r>
            <a:r>
              <a:rPr lang="en-US" sz="1800" b="0" i="0" dirty="0">
                <a:solidFill>
                  <a:srgbClr val="212121"/>
                </a:solidFill>
                <a:effectLst/>
              </a:rPr>
              <a:t>graduate students are eligible to apply.  However, they must complete all advanced degree requirements (including the completion or successful defense of any required thesis or dissertation) by August 31st of the following year of the annual application.</a:t>
            </a:r>
          </a:p>
          <a:p>
            <a:pPr marL="0" marR="0">
              <a:lnSpc>
                <a:spcPct val="90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90000"/>
              </a:lnSpc>
              <a:spcBef>
                <a:spcPts val="0"/>
              </a:spcBef>
              <a:spcAft>
                <a:spcPts val="800"/>
              </a:spcAft>
            </a:pP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Throughout the program, participants take part in an orientation session, are assigned mentors, and receive at least 80 hours of formal, interactive training each year of the program. In addition, program participants are assigned at least one developmental assignment in the occupations or functional disciplines the PMF would most likely be placed upon completion of the program.</a:t>
            </a:r>
            <a:endParaRPr lang="en-US" dirty="0"/>
          </a:p>
        </p:txBody>
      </p:sp>
      <p:sp>
        <p:nvSpPr>
          <p:cNvPr id="4" name="Slide Number Placeholder 3"/>
          <p:cNvSpPr>
            <a:spLocks noGrp="1"/>
          </p:cNvSpPr>
          <p:nvPr>
            <p:ph type="sldNum" sz="quarter" idx="10"/>
          </p:nvPr>
        </p:nvSpPr>
        <p:spPr/>
        <p:txBody>
          <a:bodyPr/>
          <a:lstStyle/>
          <a:p>
            <a:fld id="{82869989-EB00-4EE7-BCB5-25BDC5BB29F8}" type="slidenum">
              <a:rPr lang="en-US" smtClean="0"/>
              <a:t>9</a:t>
            </a:fld>
            <a:endParaRPr lang="en-US" dirty="0"/>
          </a:p>
        </p:txBody>
      </p:sp>
    </p:spTree>
    <p:extLst>
      <p:ext uri="{BB962C8B-B14F-4D97-AF65-F5344CB8AC3E}">
        <p14:creationId xmlns:p14="http://schemas.microsoft.com/office/powerpoint/2010/main" val="41791487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0" name="Picture 5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 name="Title 1"/>
          <p:cNvSpPr>
            <a:spLocks noGrp="1"/>
          </p:cNvSpPr>
          <p:nvPr>
            <p:ph type="ctrTitle"/>
          </p:nvPr>
        </p:nvSpPr>
        <p:spPr>
          <a:xfrm>
            <a:off x="1293845" y="1909346"/>
            <a:ext cx="9604310" cy="3383280"/>
          </a:xfrm>
        </p:spPr>
        <p:txBody>
          <a:bodyPr anchor="b">
            <a:normAutofit/>
          </a:bodyPr>
          <a:lstStyle>
            <a:lvl1pPr algn="l">
              <a:lnSpc>
                <a:spcPct val="76000"/>
              </a:lnSpc>
              <a:defRPr sz="8000" cap="none"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93845" y="5432564"/>
            <a:ext cx="9604310" cy="457200"/>
          </a:xfrm>
        </p:spPr>
        <p:txBody>
          <a:bodyPr>
            <a:normAutofit/>
          </a:bodyPr>
          <a:lstStyle>
            <a:lvl1pPr marL="0" indent="0" algn="l">
              <a:spcBef>
                <a:spcPts val="0"/>
              </a:spcBef>
              <a:buNone/>
              <a:defRPr sz="2000" b="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58" name="Straight Connector 57"/>
          <p:cNvCxnSpPr/>
          <p:nvPr userDrawn="1"/>
        </p:nvCxnSpPr>
        <p:spPr>
          <a:xfrm>
            <a:off x="1295400" y="5294175"/>
            <a:ext cx="9601200"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62" name="Picture 6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pic>
        <p:nvPicPr>
          <p:cNvPr id="63" name="Picture 6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4729" y="60385"/>
            <a:ext cx="741872" cy="741872"/>
          </a:xfrm>
          <a:prstGeom prst="rect">
            <a:avLst/>
          </a:prstGeom>
        </p:spPr>
      </p:pic>
      <p:sp>
        <p:nvSpPr>
          <p:cNvPr id="65" name="TextBox 64"/>
          <p:cNvSpPr txBox="1"/>
          <p:nvPr userDrawn="1"/>
        </p:nvSpPr>
        <p:spPr>
          <a:xfrm>
            <a:off x="1286773" y="200756"/>
            <a:ext cx="8358996" cy="507831"/>
          </a:xfrm>
          <a:prstGeom prst="rect">
            <a:avLst/>
          </a:prstGeom>
          <a:noFill/>
        </p:spPr>
        <p:txBody>
          <a:bodyPr wrap="square" rtlCol="0">
            <a:spAutoFit/>
          </a:bodyPr>
          <a:lstStyle/>
          <a:p>
            <a:r>
              <a:rPr lang="en-US" sz="2700" spc="110" dirty="0">
                <a:solidFill>
                  <a:schemeClr val="bg1"/>
                </a:solidFill>
                <a:latin typeface="Palatino Linotype" panose="02040502050505030304" pitchFamily="18" charset="0"/>
              </a:rPr>
              <a:t>UNITED</a:t>
            </a:r>
            <a:r>
              <a:rPr lang="en-US" sz="2700" spc="110" baseline="0" dirty="0">
                <a:solidFill>
                  <a:schemeClr val="bg1"/>
                </a:solidFill>
                <a:latin typeface="Palatino Linotype" panose="02040502050505030304" pitchFamily="18" charset="0"/>
              </a:rPr>
              <a:t> STATES DEPARTMENT OF LABOR</a:t>
            </a:r>
            <a:endParaRPr lang="en-US" sz="2700" spc="110" dirty="0">
              <a:solidFill>
                <a:schemeClr val="bg1"/>
              </a:solidFill>
              <a:latin typeface="Palatino Linotype" panose="02040502050505030304" pitchFamily="18" charset="0"/>
            </a:endParaRPr>
          </a:p>
        </p:txBody>
      </p:sp>
    </p:spTree>
    <p:extLst>
      <p:ext uri="{BB962C8B-B14F-4D97-AF65-F5344CB8AC3E}">
        <p14:creationId xmlns:p14="http://schemas.microsoft.com/office/powerpoint/2010/main" val="798862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295400" y="1828801"/>
            <a:ext cx="9601200" cy="3962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Footer Information</a:t>
            </a:r>
          </a:p>
        </p:txBody>
      </p:sp>
      <p:sp>
        <p:nvSpPr>
          <p:cNvPr id="4" name="Date Placeholder 3"/>
          <p:cNvSpPr>
            <a:spLocks noGrp="1"/>
          </p:cNvSpPr>
          <p:nvPr>
            <p:ph type="dt" sz="half" idx="10"/>
          </p:nvPr>
        </p:nvSpPr>
        <p:spPr/>
        <p:txBody>
          <a:bodyPr/>
          <a:lstStyle/>
          <a:p>
            <a:fld id="{939F3A98-C53D-4052-ADE0-FCC3632251B6}" type="datetime1">
              <a:rPr lang="en-US" smtClean="0"/>
              <a:t>6/14/2022</a:t>
            </a:fld>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2477154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09314" y="1104181"/>
            <a:ext cx="1687286" cy="468701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1295399" y="1104181"/>
            <a:ext cx="7587344" cy="4687018"/>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dirty="0"/>
              <a:t>Footer Information</a:t>
            </a:r>
          </a:p>
        </p:txBody>
      </p:sp>
      <p:sp>
        <p:nvSpPr>
          <p:cNvPr id="4" name="Date Placeholder 3"/>
          <p:cNvSpPr>
            <a:spLocks noGrp="1"/>
          </p:cNvSpPr>
          <p:nvPr>
            <p:ph type="dt" sz="half" idx="10"/>
          </p:nvPr>
        </p:nvSpPr>
        <p:spPr/>
        <p:txBody>
          <a:bodyPr/>
          <a:lstStyle/>
          <a:p>
            <a:fld id="{F276A840-FCD1-48C2-8E1A-EF28B90CBEF7}" type="datetime1">
              <a:rPr lang="en-US" smtClean="0"/>
              <a:t>6/14/2022</a:t>
            </a:fld>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2524635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7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Footer Information</a:t>
            </a:r>
          </a:p>
        </p:txBody>
      </p:sp>
      <p:sp>
        <p:nvSpPr>
          <p:cNvPr id="4" name="Date Placeholder 3"/>
          <p:cNvSpPr>
            <a:spLocks noGrp="1"/>
          </p:cNvSpPr>
          <p:nvPr>
            <p:ph type="dt" sz="half" idx="10"/>
          </p:nvPr>
        </p:nvSpPr>
        <p:spPr/>
        <p:txBody>
          <a:bodyPr/>
          <a:lstStyle/>
          <a:p>
            <a:fld id="{ABFC42FE-CDFC-416E-A71B-AE2AEF31CAE0}" type="datetime1">
              <a:rPr lang="en-US" smtClean="0"/>
              <a:t>6/14/2022</a:t>
            </a:fld>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3112444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gradFill flip="none" rotWithShape="1">
          <a:gsLst>
            <a:gs pos="0">
              <a:schemeClr val="accent1"/>
            </a:gs>
            <a:gs pos="97000">
              <a:schemeClr val="accent1">
                <a:lumMod val="8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5400" y="2541573"/>
            <a:ext cx="9601200" cy="2743200"/>
          </a:xfrm>
        </p:spPr>
        <p:txBody>
          <a:bodyPr anchor="b">
            <a:normAutofit/>
          </a:bodyPr>
          <a:lstStyle>
            <a:lvl1pPr>
              <a:lnSpc>
                <a:spcPct val="85000"/>
              </a:lnSpc>
              <a:defRPr sz="6000" cap="none"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295400" y="5431536"/>
            <a:ext cx="9601200" cy="457200"/>
          </a:xfrm>
        </p:spPr>
        <p:txBody>
          <a:bodyPr>
            <a:normAutofit/>
          </a:bodyPr>
          <a:lstStyle>
            <a:lvl1pPr marL="0" indent="0">
              <a:spcBef>
                <a:spcPts val="0"/>
              </a:spcBef>
              <a:buNone/>
              <a:defRPr sz="2000" b="0">
                <a:solidFill>
                  <a:schemeClr val="tx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cxnSp>
        <p:nvCxnSpPr>
          <p:cNvPr id="58" name="Straight Connector 57"/>
          <p:cNvCxnSpPr/>
          <p:nvPr userDrawn="1"/>
        </p:nvCxnSpPr>
        <p:spPr>
          <a:xfrm>
            <a:off x="1295400" y="5294175"/>
            <a:ext cx="9601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65" name="Picture 6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350677804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75000"/>
                  </a:schemeClr>
                </a:solidFill>
              </a:defRPr>
            </a:lvl1pPr>
          </a:lstStyle>
          <a:p>
            <a:r>
              <a:rPr lang="en-US" dirty="0"/>
              <a:t>Click to edit Master title style</a:t>
            </a:r>
          </a:p>
        </p:txBody>
      </p:sp>
      <p:sp>
        <p:nvSpPr>
          <p:cNvPr id="3" name="Content Placeholder 2"/>
          <p:cNvSpPr>
            <a:spLocks noGrp="1"/>
          </p:cNvSpPr>
          <p:nvPr>
            <p:ph sz="half" idx="1"/>
          </p:nvPr>
        </p:nvSpPr>
        <p:spPr>
          <a:xfrm>
            <a:off x="1295400" y="1981199"/>
            <a:ext cx="4572000" cy="3810001"/>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24600" y="1981199"/>
            <a:ext cx="4572000" cy="3810001"/>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dirty="0"/>
              <a:t>Footer Information</a:t>
            </a:r>
          </a:p>
        </p:txBody>
      </p:sp>
      <p:sp>
        <p:nvSpPr>
          <p:cNvPr id="5" name="Date Placeholder 4"/>
          <p:cNvSpPr>
            <a:spLocks noGrp="1"/>
          </p:cNvSpPr>
          <p:nvPr>
            <p:ph type="dt" sz="half" idx="10"/>
          </p:nvPr>
        </p:nvSpPr>
        <p:spPr/>
        <p:txBody>
          <a:bodyPr/>
          <a:lstStyle/>
          <a:p>
            <a:fld id="{763BB033-B4B1-461A-81E5-C4EABE54C089}" type="datetime1">
              <a:rPr lang="en-US" smtClean="0"/>
              <a:t>6/14/2022</a:t>
            </a:fld>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4044567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75000"/>
                  </a:schemeClr>
                </a:solidFill>
              </a:defRPr>
            </a:lvl1pPr>
          </a:lstStyle>
          <a:p>
            <a:r>
              <a:rPr lang="en-US" dirty="0"/>
              <a:t>Click to edit Master title style</a:t>
            </a:r>
          </a:p>
        </p:txBody>
      </p:sp>
      <p:sp>
        <p:nvSpPr>
          <p:cNvPr id="3" name="Text Placeholder 2"/>
          <p:cNvSpPr>
            <a:spLocks noGrp="1"/>
          </p:cNvSpPr>
          <p:nvPr>
            <p:ph type="body" idx="1"/>
          </p:nvPr>
        </p:nvSpPr>
        <p:spPr>
          <a:xfrm>
            <a:off x="1295400" y="1818322"/>
            <a:ext cx="4572000" cy="641350"/>
          </a:xfrm>
        </p:spPr>
        <p:txBody>
          <a:bodyPr anchor="ctr">
            <a:normAutofit/>
          </a:bodyPr>
          <a:lstStyle>
            <a:lvl1pPr marL="0" indent="0">
              <a:spcBef>
                <a:spcPts val="0"/>
              </a:spcBef>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2503713"/>
            <a:ext cx="4572000" cy="3287487"/>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24600" y="1818322"/>
            <a:ext cx="4572000" cy="641350"/>
          </a:xfrm>
        </p:spPr>
        <p:txBody>
          <a:bodyPr anchor="ctr">
            <a:normAutofit/>
          </a:bodyPr>
          <a:lstStyle>
            <a:lvl1pPr marL="0" indent="0">
              <a:spcBef>
                <a:spcPts val="0"/>
              </a:spcBef>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24600" y="2503713"/>
            <a:ext cx="4572000" cy="3287487"/>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dirty="0"/>
              <a:t>Footer Information</a:t>
            </a:r>
          </a:p>
        </p:txBody>
      </p:sp>
      <p:sp>
        <p:nvSpPr>
          <p:cNvPr id="7" name="Date Placeholder 6"/>
          <p:cNvSpPr>
            <a:spLocks noGrp="1"/>
          </p:cNvSpPr>
          <p:nvPr>
            <p:ph type="dt" sz="half" idx="10"/>
          </p:nvPr>
        </p:nvSpPr>
        <p:spPr/>
        <p:txBody>
          <a:bodyPr/>
          <a:lstStyle/>
          <a:p>
            <a:fld id="{B21ECC60-1F0E-4421-AEDC-A39BB32A22B7}" type="datetime1">
              <a:rPr lang="en-US" smtClean="0"/>
              <a:t>6/14/2022</a:t>
            </a:fld>
            <a:endParaRPr lang="en-US" dirty="0"/>
          </a:p>
        </p:txBody>
      </p:sp>
      <p:sp>
        <p:nvSpPr>
          <p:cNvPr id="9" name="Slide Number Placeholder 8"/>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3397906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75000"/>
                  </a:schemeClr>
                </a:solidFill>
              </a:defRPr>
            </a:lvl1pPr>
          </a:lstStyle>
          <a:p>
            <a:r>
              <a:rPr lang="en-US" dirty="0"/>
              <a:t>Click to edit Master title style</a:t>
            </a:r>
          </a:p>
        </p:txBody>
      </p:sp>
      <p:sp>
        <p:nvSpPr>
          <p:cNvPr id="4" name="Footer Placeholder 3"/>
          <p:cNvSpPr>
            <a:spLocks noGrp="1"/>
          </p:cNvSpPr>
          <p:nvPr>
            <p:ph type="ftr" sz="quarter" idx="11"/>
          </p:nvPr>
        </p:nvSpPr>
        <p:spPr/>
        <p:txBody>
          <a:bodyPr/>
          <a:lstStyle/>
          <a:p>
            <a:r>
              <a:rPr lang="en-US" dirty="0"/>
              <a:t>Footer Information</a:t>
            </a:r>
          </a:p>
        </p:txBody>
      </p:sp>
      <p:sp>
        <p:nvSpPr>
          <p:cNvPr id="3" name="Date Placeholder 2"/>
          <p:cNvSpPr>
            <a:spLocks noGrp="1"/>
          </p:cNvSpPr>
          <p:nvPr>
            <p:ph type="dt" sz="half" idx="10"/>
          </p:nvPr>
        </p:nvSpPr>
        <p:spPr/>
        <p:txBody>
          <a:bodyPr/>
          <a:lstStyle/>
          <a:p>
            <a:fld id="{D6A07E44-035C-4E28-BEDF-D279D8113355}" type="datetime1">
              <a:rPr lang="en-US" smtClean="0"/>
              <a:t>6/14/2022</a:t>
            </a:fld>
            <a:endParaRPr lang="en-US" dirty="0"/>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3238976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161" name="Group 160"/>
          <p:cNvGrpSpPr/>
          <p:nvPr userDrawn="1"/>
        </p:nvGrpSpPr>
        <p:grpSpPr bwMode="hidden">
          <a:xfrm>
            <a:off x="-1" y="0"/>
            <a:ext cx="12192002" cy="6858000"/>
            <a:chOff x="-1" y="0"/>
            <a:chExt cx="12192002" cy="6858000"/>
          </a:xfrm>
        </p:grpSpPr>
        <p:cxnSp>
          <p:nvCxnSpPr>
            <p:cNvPr id="162" name="Straight Connector 161"/>
            <p:cNvCxnSpPr/>
            <p:nvPr/>
          </p:nvCxnSpPr>
          <p:spPr bwMode="hidden">
            <a:xfrm>
              <a:off x="610194"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bwMode="hidden">
            <a:xfrm>
              <a:off x="1829332"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bwMode="hidden">
            <a:xfrm>
              <a:off x="3048470"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bwMode="hidden">
            <a:xfrm>
              <a:off x="4267608"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bwMode="hidden">
            <a:xfrm>
              <a:off x="5486746"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bwMode="hidden">
            <a:xfrm>
              <a:off x="6705884"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bwMode="hidden">
            <a:xfrm>
              <a:off x="7925022"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bwMode="hidden">
            <a:xfrm>
              <a:off x="9144160"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bwMode="hidden">
            <a:xfrm>
              <a:off x="10363298"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bwMode="hidden">
            <a:xfrm>
              <a:off x="11582436"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bwMode="hidden">
            <a:xfrm>
              <a:off x="2819" y="386485"/>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bwMode="hidden">
            <a:xfrm>
              <a:off x="2819" y="1611181"/>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bwMode="hidden">
            <a:xfrm>
              <a:off x="2819" y="2835877"/>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bwMode="hidden">
            <a:xfrm>
              <a:off x="2819" y="4060573"/>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bwMode="hidden">
            <a:xfrm>
              <a:off x="2819" y="5285269"/>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bwMode="hidden">
            <a:xfrm>
              <a:off x="2819" y="6509965"/>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178" name="Group 177"/>
            <p:cNvGrpSpPr/>
            <p:nvPr userDrawn="1"/>
          </p:nvGrpSpPr>
          <p:grpSpPr bwMode="hidden">
            <a:xfrm>
              <a:off x="-1" y="0"/>
              <a:ext cx="12192001" cy="6858000"/>
              <a:chOff x="-1" y="0"/>
              <a:chExt cx="12192001" cy="6858000"/>
            </a:xfrm>
          </p:grpSpPr>
          <p:cxnSp>
            <p:nvCxnSpPr>
              <p:cNvPr id="196" name="Straight Connector 195"/>
              <p:cNvCxnSpPr/>
              <p:nvPr/>
            </p:nvCxnSpPr>
            <p:spPr bwMode="hidden">
              <a:xfrm>
                <a:off x="225425"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bwMode="hidden">
              <a:xfrm>
                <a:off x="1449154"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bwMode="hidden">
              <a:xfrm>
                <a:off x="266598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bwMode="hidden">
              <a:xfrm>
                <a:off x="3885119"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bwMode="hidden">
              <a:xfrm>
                <a:off x="510650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201" name="Group 200"/>
              <p:cNvGrpSpPr/>
              <p:nvPr/>
            </p:nvGrpSpPr>
            <p:grpSpPr bwMode="hidden">
              <a:xfrm>
                <a:off x="6327885" y="0"/>
                <a:ext cx="5864115" cy="5898673"/>
                <a:chOff x="6327885" y="0"/>
                <a:chExt cx="5864115" cy="5898673"/>
              </a:xfrm>
            </p:grpSpPr>
            <p:cxnSp>
              <p:nvCxnSpPr>
                <p:cNvPr id="207" name="Straight Connector 206"/>
                <p:cNvCxnSpPr/>
                <p:nvPr/>
              </p:nvCxnSpPr>
              <p:spPr bwMode="hidden">
                <a:xfrm>
                  <a:off x="6327885" y="0"/>
                  <a:ext cx="5864115" cy="5898673"/>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bwMode="hidden">
                <a:xfrm>
                  <a:off x="7549268" y="0"/>
                  <a:ext cx="4642732" cy="467242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bwMode="hidden">
                <a:xfrm>
                  <a:off x="8772997" y="0"/>
                  <a:ext cx="3419003" cy="34567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bwMode="hidden">
                <a:xfrm>
                  <a:off x="9982200" y="0"/>
                  <a:ext cx="2209800" cy="222646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bwMode="hidden">
                <a:xfrm>
                  <a:off x="11199019" y="0"/>
                  <a:ext cx="992981" cy="1002506"/>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202" name="Straight Connector 201"/>
              <p:cNvCxnSpPr/>
              <p:nvPr/>
            </p:nvCxnSpPr>
            <p:spPr bwMode="hidden">
              <a:xfrm flipH="1" flipV="1">
                <a:off x="-1" y="1012053"/>
                <a:ext cx="5828811" cy="58459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bwMode="hidden">
              <a:xfrm flipH="1" flipV="1">
                <a:off x="-1" y="2227340"/>
                <a:ext cx="4614781" cy="4630658"/>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bwMode="hidden">
              <a:xfrm flipH="1" flipV="1">
                <a:off x="-1" y="3432149"/>
                <a:ext cx="3398419" cy="34258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bwMode="hidden">
              <a:xfrm flipH="1" flipV="1">
                <a:off x="-1" y="4651431"/>
                <a:ext cx="2196496" cy="2206567"/>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bwMode="hidden">
              <a:xfrm flipH="1" flipV="1">
                <a:off x="-1" y="5864453"/>
                <a:ext cx="987003" cy="9935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bwMode="hidden">
            <a:xfrm flipH="1">
              <a:off x="0" y="0"/>
              <a:ext cx="12192001" cy="6858000"/>
              <a:chOff x="-1" y="0"/>
              <a:chExt cx="12192001" cy="6858000"/>
            </a:xfrm>
          </p:grpSpPr>
          <p:cxnSp>
            <p:nvCxnSpPr>
              <p:cNvPr id="180" name="Straight Connector 179"/>
              <p:cNvCxnSpPr/>
              <p:nvPr/>
            </p:nvCxnSpPr>
            <p:spPr bwMode="hidden">
              <a:xfrm>
                <a:off x="225425"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bwMode="hidden">
              <a:xfrm>
                <a:off x="1449154"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bwMode="hidden">
              <a:xfrm>
                <a:off x="266598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bwMode="hidden">
              <a:xfrm>
                <a:off x="3885119"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bwMode="hidden">
              <a:xfrm>
                <a:off x="510650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185" name="Group 184"/>
              <p:cNvGrpSpPr/>
              <p:nvPr/>
            </p:nvGrpSpPr>
            <p:grpSpPr bwMode="hidden">
              <a:xfrm>
                <a:off x="6327885" y="0"/>
                <a:ext cx="5864115" cy="5898673"/>
                <a:chOff x="6327885" y="0"/>
                <a:chExt cx="5864115" cy="5898673"/>
              </a:xfrm>
            </p:grpSpPr>
            <p:cxnSp>
              <p:nvCxnSpPr>
                <p:cNvPr id="191" name="Straight Connector 190"/>
                <p:cNvCxnSpPr/>
                <p:nvPr/>
              </p:nvCxnSpPr>
              <p:spPr bwMode="hidden">
                <a:xfrm>
                  <a:off x="6327885" y="0"/>
                  <a:ext cx="5864115" cy="5898673"/>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bwMode="hidden">
                <a:xfrm>
                  <a:off x="7549268" y="0"/>
                  <a:ext cx="4642732" cy="467242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bwMode="hidden">
                <a:xfrm>
                  <a:off x="8772997" y="0"/>
                  <a:ext cx="3419003" cy="34567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bwMode="hidden">
                <a:xfrm>
                  <a:off x="9982200" y="0"/>
                  <a:ext cx="2209800" cy="222646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bwMode="hidden">
                <a:xfrm>
                  <a:off x="11199019" y="0"/>
                  <a:ext cx="992981" cy="1002506"/>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86" name="Straight Connector 185"/>
              <p:cNvCxnSpPr/>
              <p:nvPr/>
            </p:nvCxnSpPr>
            <p:spPr bwMode="hidden">
              <a:xfrm flipH="1" flipV="1">
                <a:off x="-1" y="1012053"/>
                <a:ext cx="5828811" cy="58459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bwMode="hidden">
              <a:xfrm flipH="1" flipV="1">
                <a:off x="-1" y="2227340"/>
                <a:ext cx="4614781" cy="4630658"/>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bwMode="hidden">
              <a:xfrm flipH="1" flipV="1">
                <a:off x="-1" y="3432149"/>
                <a:ext cx="3398419" cy="34258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bwMode="hidden">
              <a:xfrm flipH="1" flipV="1">
                <a:off x="-1" y="4651431"/>
                <a:ext cx="2196496" cy="2206567"/>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bwMode="hidden">
              <a:xfrm flipH="1" flipV="1">
                <a:off x="-1" y="5864453"/>
                <a:ext cx="987003" cy="9935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grpSp>
      <p:sp>
        <p:nvSpPr>
          <p:cNvPr id="213" name="Footer Placeholder 212"/>
          <p:cNvSpPr>
            <a:spLocks noGrp="1"/>
          </p:cNvSpPr>
          <p:nvPr>
            <p:ph type="ftr" sz="quarter" idx="11"/>
          </p:nvPr>
        </p:nvSpPr>
        <p:spPr/>
        <p:txBody>
          <a:bodyPr/>
          <a:lstStyle/>
          <a:p>
            <a:r>
              <a:rPr lang="en-US" dirty="0"/>
              <a:t>Footer Information</a:t>
            </a:r>
          </a:p>
        </p:txBody>
      </p:sp>
      <p:sp>
        <p:nvSpPr>
          <p:cNvPr id="212" name="Date Placeholder 211"/>
          <p:cNvSpPr>
            <a:spLocks noGrp="1"/>
          </p:cNvSpPr>
          <p:nvPr>
            <p:ph type="dt" sz="half" idx="10"/>
          </p:nvPr>
        </p:nvSpPr>
        <p:spPr/>
        <p:txBody>
          <a:bodyPr/>
          <a:lstStyle/>
          <a:p>
            <a:fld id="{001D4DF3-ACCC-45D2-94CD-91252C8B38AF}" type="datetime1">
              <a:rPr lang="en-US" smtClean="0"/>
              <a:t>6/14/2022</a:t>
            </a:fld>
            <a:endParaRPr lang="en-US" dirty="0"/>
          </a:p>
        </p:txBody>
      </p:sp>
      <p:sp>
        <p:nvSpPr>
          <p:cNvPr id="214" name="Slide Number Placeholder 213"/>
          <p:cNvSpPr>
            <a:spLocks noGrp="1"/>
          </p:cNvSpPr>
          <p:nvPr>
            <p:ph type="sldNum" sz="quarter" idx="12"/>
          </p:nvPr>
        </p:nvSpPr>
        <p:spPr/>
        <p:txBody>
          <a:bodyPr/>
          <a:lstStyle/>
          <a:p>
            <a:fld id="{E31375A4-56A4-47D6-9801-1991572033F7}" type="slidenum">
              <a:rPr lang="en-US" smtClean="0"/>
              <a:pPr/>
              <a:t>‹#›</a:t>
            </a:fld>
            <a:endParaRPr lang="en-US" dirty="0"/>
          </a:p>
        </p:txBody>
      </p:sp>
    </p:spTree>
    <p:extLst>
      <p:ext uri="{BB962C8B-B14F-4D97-AF65-F5344CB8AC3E}">
        <p14:creationId xmlns:p14="http://schemas.microsoft.com/office/powerpoint/2010/main" val="2146817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gradFill flip="none" rotWithShape="1">
          <a:gsLst>
            <a:gs pos="0">
              <a:schemeClr val="accent1"/>
            </a:gs>
            <a:gs pos="100000">
              <a:schemeClr val="accent1">
                <a:lumMod val="8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2" name="Picture 6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7" name="Rectangle 6"/>
          <p:cNvSpPr/>
          <p:nvPr userDrawn="1"/>
        </p:nvSpPr>
        <p:spPr>
          <a:xfrm>
            <a:off x="0" y="0"/>
            <a:ext cx="7315200" cy="6858000"/>
          </a:xfrm>
          <a:prstGeom prst="rect">
            <a:avLst/>
          </a:prstGeom>
          <a:gradFill>
            <a:gsLst>
              <a:gs pos="69000">
                <a:schemeClr val="bg1"/>
              </a:gs>
              <a:gs pos="0">
                <a:schemeClr val="bg1"/>
              </a:gs>
              <a:gs pos="100000">
                <a:schemeClr val="bg1">
                  <a:lumMod val="9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913152" y="571500"/>
            <a:ext cx="3657600" cy="2197100"/>
          </a:xfrm>
        </p:spPr>
        <p:txBody>
          <a:bodyPr anchor="b">
            <a:normAutofit/>
          </a:bodyPr>
          <a:lstStyle>
            <a:lvl1pPr>
              <a:defRPr sz="26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43197" y="571500"/>
            <a:ext cx="6217920" cy="571500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913152" y="2995012"/>
            <a:ext cx="3657600" cy="2285950"/>
          </a:xfrm>
        </p:spPr>
        <p:txBody>
          <a:bodyPr>
            <a:normAutofit/>
          </a:bodyPr>
          <a:lstStyle>
            <a:lvl1pPr marL="0" indent="0">
              <a:spcBef>
                <a:spcPts val="1200"/>
              </a:spcBef>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cxnSp>
        <p:nvCxnSpPr>
          <p:cNvPr id="60" name="Straight Connector 59"/>
          <p:cNvCxnSpPr/>
          <p:nvPr userDrawn="1"/>
        </p:nvCxnSpPr>
        <p:spPr>
          <a:xfrm>
            <a:off x="7923089" y="2895600"/>
            <a:ext cx="365931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Footer Placeholder 5"/>
          <p:cNvSpPr>
            <a:spLocks noGrp="1"/>
          </p:cNvSpPr>
          <p:nvPr>
            <p:ph type="ftr" sz="quarter" idx="11"/>
          </p:nvPr>
        </p:nvSpPr>
        <p:spPr/>
        <p:txBody>
          <a:bodyPr/>
          <a:lstStyle/>
          <a:p>
            <a:r>
              <a:rPr lang="en-US" dirty="0"/>
              <a:t>Footer Information</a:t>
            </a:r>
          </a:p>
        </p:txBody>
      </p:sp>
      <p:sp>
        <p:nvSpPr>
          <p:cNvPr id="5" name="Date Placeholder 4"/>
          <p:cNvSpPr>
            <a:spLocks noGrp="1"/>
          </p:cNvSpPr>
          <p:nvPr>
            <p:ph type="dt" sz="half" idx="10"/>
          </p:nvPr>
        </p:nvSpPr>
        <p:spPr/>
        <p:txBody>
          <a:bodyPr/>
          <a:lstStyle>
            <a:lvl1pPr>
              <a:defRPr>
                <a:solidFill>
                  <a:schemeClr val="bg1"/>
                </a:solidFill>
              </a:defRPr>
            </a:lvl1pPr>
          </a:lstStyle>
          <a:p>
            <a:fld id="{20FC4B1D-EFE8-4D20-A19B-33FAF76FE12B}" type="datetime1">
              <a:rPr lang="en-US" smtClean="0"/>
              <a:t>6/14/2022</a:t>
            </a:fld>
            <a:endParaRPr lang="en-US" dirty="0"/>
          </a:p>
        </p:txBody>
      </p:sp>
      <p:sp>
        <p:nvSpPr>
          <p:cNvPr id="8" name="Slide Number Placeholder 7"/>
          <p:cNvSpPr>
            <a:spLocks noGrp="1"/>
          </p:cNvSpPr>
          <p:nvPr>
            <p:ph type="sldNum" sz="quarter" idx="12"/>
          </p:nvPr>
        </p:nvSpPr>
        <p:spPr/>
        <p:txBody>
          <a:bodyPr/>
          <a:lstStyle>
            <a:lvl1pPr>
              <a:defRPr>
                <a:solidFill>
                  <a:schemeClr val="bg1"/>
                </a:solidFill>
              </a:defRPr>
            </a:lvl1pPr>
          </a:lstStyle>
          <a:p>
            <a:fld id="{E31375A4-56A4-47D6-9801-1991572033F7}" type="slidenum">
              <a:rPr lang="en-US" smtClean="0"/>
              <a:pPr/>
              <a:t>‹#›</a:t>
            </a:fld>
            <a:endParaRPr lang="en-US" dirty="0"/>
          </a:p>
        </p:txBody>
      </p:sp>
    </p:spTree>
    <p:extLst>
      <p:ext uri="{BB962C8B-B14F-4D97-AF65-F5344CB8AC3E}">
        <p14:creationId xmlns:p14="http://schemas.microsoft.com/office/powerpoint/2010/main" val="1667374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gradFill flip="none" rotWithShape="1">
          <a:gsLst>
            <a:gs pos="0">
              <a:schemeClr val="accent1"/>
            </a:gs>
            <a:gs pos="100000">
              <a:schemeClr val="accent1">
                <a:lumMod val="8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0" name="Rectangle 59"/>
          <p:cNvSpPr/>
          <p:nvPr/>
        </p:nvSpPr>
        <p:spPr>
          <a:xfrm>
            <a:off x="0" y="0"/>
            <a:ext cx="7315200" cy="6858000"/>
          </a:xfrm>
          <a:prstGeom prst="rect">
            <a:avLst/>
          </a:prstGeom>
          <a:gradFill>
            <a:gsLst>
              <a:gs pos="69000">
                <a:schemeClr val="bg1"/>
              </a:gs>
              <a:gs pos="0">
                <a:schemeClr val="bg1"/>
              </a:gs>
              <a:gs pos="100000">
                <a:schemeClr val="bg1">
                  <a:lumMod val="9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9" name="Straight Connector 58"/>
          <p:cNvCxnSpPr/>
          <p:nvPr/>
        </p:nvCxnSpPr>
        <p:spPr>
          <a:xfrm>
            <a:off x="7923089" y="2895600"/>
            <a:ext cx="365931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909560" y="576072"/>
            <a:ext cx="3657600" cy="2194560"/>
          </a:xfrm>
        </p:spPr>
        <p:txBody>
          <a:bodyPr anchor="b">
            <a:normAutofit/>
          </a:bodyPr>
          <a:lstStyle>
            <a:lvl1pPr>
              <a:defRPr sz="2600">
                <a:solidFill>
                  <a:schemeClr val="bg1"/>
                </a:solidFill>
              </a:defRPr>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4412" y="-159"/>
            <a:ext cx="7315200" cy="6858000"/>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7909560" y="2999232"/>
            <a:ext cx="3657600" cy="2286000"/>
          </a:xfrm>
        </p:spPr>
        <p:txBody>
          <a:bodyPr/>
          <a:lstStyle>
            <a:lvl1pPr marL="0" indent="0">
              <a:spcBef>
                <a:spcPts val="1200"/>
              </a:spcBef>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620318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3000">
              <a:schemeClr val="bg1"/>
            </a:gs>
            <a:gs pos="0">
              <a:schemeClr val="bg1">
                <a:lumMod val="100000"/>
              </a:schemeClr>
            </a:gs>
            <a:gs pos="100000">
              <a:schemeClr val="bg1">
                <a:lumMod val="95000"/>
                <a:alpha val="65000"/>
              </a:schemeClr>
            </a:gs>
          </a:gsLst>
          <a:lin ang="5400000" scaled="1"/>
          <a:tileRect/>
        </a:gradFill>
        <a:effectLst/>
      </p:bgPr>
    </p:bg>
    <p:spTree>
      <p:nvGrpSpPr>
        <p:cNvPr id="1" name=""/>
        <p:cNvGrpSpPr/>
        <p:nvPr/>
      </p:nvGrpSpPr>
      <p:grpSpPr>
        <a:xfrm>
          <a:off x="0" y="0"/>
          <a:ext cx="0" cy="0"/>
          <a:chOff x="0" y="0"/>
          <a:chExt cx="0" cy="0"/>
        </a:xfrm>
      </p:grpSpPr>
      <p:pic>
        <p:nvPicPr>
          <p:cNvPr id="65" name="Picture 64"/>
          <p:cNvPicPr>
            <a:picLocks noChangeAspect="1"/>
          </p:cNvPicPr>
          <p:nvPr userDrawn="1"/>
        </p:nvPicPr>
        <p:blipFill>
          <a:blip r:embed="rId13">
            <a:alphaModFix amt="35000"/>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16" name="Picture 15">
            <a:extLst>
              <a:ext uri="{FF2B5EF4-FFF2-40B4-BE49-F238E27FC236}">
                <a16:creationId xmlns:a16="http://schemas.microsoft.com/office/drawing/2014/main" id="{A8356AD3-4FFB-654F-A019-CC331180813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 y="1"/>
            <a:ext cx="12191999" cy="6857999"/>
          </a:xfrm>
          <a:prstGeom prst="rect">
            <a:avLst/>
          </a:prstGeom>
        </p:spPr>
      </p:pic>
      <p:sp>
        <p:nvSpPr>
          <p:cNvPr id="2" name="Title Placeholder 1"/>
          <p:cNvSpPr>
            <a:spLocks noGrp="1"/>
          </p:cNvSpPr>
          <p:nvPr>
            <p:ph type="title"/>
          </p:nvPr>
        </p:nvSpPr>
        <p:spPr>
          <a:xfrm>
            <a:off x="1295400" y="909343"/>
            <a:ext cx="9601200" cy="736895"/>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295400" y="1981201"/>
            <a:ext cx="9601200" cy="38099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48" name="Straight Connector 147"/>
          <p:cNvCxnSpPr/>
          <p:nvPr userDrawn="1"/>
        </p:nvCxnSpPr>
        <p:spPr>
          <a:xfrm>
            <a:off x="609600" y="6172200"/>
            <a:ext cx="109728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p:cNvSpPr>
            <a:spLocks noGrp="1"/>
          </p:cNvSpPr>
          <p:nvPr>
            <p:ph type="ftr" sz="quarter" idx="3"/>
          </p:nvPr>
        </p:nvSpPr>
        <p:spPr>
          <a:xfrm>
            <a:off x="1733909" y="6265870"/>
            <a:ext cx="8686799" cy="222436"/>
          </a:xfrm>
          <a:prstGeom prst="rect">
            <a:avLst/>
          </a:prstGeom>
        </p:spPr>
        <p:txBody>
          <a:bodyPr vert="horz" lIns="91440" tIns="45720" rIns="91440" bIns="45720" rtlCol="0" anchor="ctr"/>
          <a:lstStyle>
            <a:lvl1pPr algn="ctr">
              <a:defRPr sz="1100">
                <a:solidFill>
                  <a:schemeClr val="tx1">
                    <a:lumMod val="90000"/>
                    <a:lumOff val="10000"/>
                  </a:schemeClr>
                </a:solidFill>
              </a:defRPr>
            </a:lvl1pPr>
          </a:lstStyle>
          <a:p>
            <a:r>
              <a:rPr lang="en-US" dirty="0"/>
              <a:t>Footer Information</a:t>
            </a:r>
          </a:p>
        </p:txBody>
      </p:sp>
      <p:sp>
        <p:nvSpPr>
          <p:cNvPr id="4" name="Date Placeholder 3"/>
          <p:cNvSpPr>
            <a:spLocks noGrp="1"/>
          </p:cNvSpPr>
          <p:nvPr>
            <p:ph type="dt" sz="half" idx="2"/>
          </p:nvPr>
        </p:nvSpPr>
        <p:spPr>
          <a:xfrm>
            <a:off x="10616454" y="6265870"/>
            <a:ext cx="965946" cy="222436"/>
          </a:xfrm>
          <a:prstGeom prst="rect">
            <a:avLst/>
          </a:prstGeom>
        </p:spPr>
        <p:txBody>
          <a:bodyPr vert="horz" lIns="91440" tIns="45720" rIns="0" bIns="45720" rtlCol="0" anchor="ctr"/>
          <a:lstStyle>
            <a:lvl1pPr algn="r">
              <a:defRPr sz="1100">
                <a:solidFill>
                  <a:schemeClr val="tx1">
                    <a:lumMod val="90000"/>
                    <a:lumOff val="10000"/>
                  </a:schemeClr>
                </a:solidFill>
              </a:defRPr>
            </a:lvl1pPr>
          </a:lstStyle>
          <a:p>
            <a:fld id="{576C916B-AD26-4F1A-AC86-9C87BD7FC265}" type="datetime1">
              <a:rPr lang="en-US" smtClean="0"/>
              <a:t>6/14/2022</a:t>
            </a:fld>
            <a:endParaRPr lang="en-US" dirty="0"/>
          </a:p>
        </p:txBody>
      </p:sp>
      <p:sp>
        <p:nvSpPr>
          <p:cNvPr id="6" name="Slide Number Placeholder 5"/>
          <p:cNvSpPr>
            <a:spLocks noGrp="1"/>
          </p:cNvSpPr>
          <p:nvPr>
            <p:ph type="sldNum" sz="quarter" idx="4"/>
          </p:nvPr>
        </p:nvSpPr>
        <p:spPr>
          <a:xfrm>
            <a:off x="617160" y="6265870"/>
            <a:ext cx="918882" cy="222436"/>
          </a:xfrm>
          <a:prstGeom prst="rect">
            <a:avLst/>
          </a:prstGeom>
        </p:spPr>
        <p:txBody>
          <a:bodyPr vert="horz" lIns="0" tIns="45720" rIns="91440" bIns="45720" rtlCol="0" anchor="ctr"/>
          <a:lstStyle>
            <a:lvl1pPr algn="l">
              <a:defRPr sz="1100">
                <a:solidFill>
                  <a:schemeClr val="tx1">
                    <a:lumMod val="90000"/>
                    <a:lumOff val="10000"/>
                  </a:schemeClr>
                </a:solidFill>
              </a:defRPr>
            </a:lvl1pPr>
          </a:lstStyle>
          <a:p>
            <a:fld id="{E31375A4-56A4-47D6-9801-1991572033F7}" type="slidenum">
              <a:rPr lang="en-US" smtClean="0"/>
              <a:pPr/>
              <a:t>‹#›</a:t>
            </a:fld>
            <a:endParaRPr lang="en-US" dirty="0"/>
          </a:p>
        </p:txBody>
      </p:sp>
      <p:pic>
        <p:nvPicPr>
          <p:cNvPr id="64" name="Picture 63"/>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34729" y="60385"/>
            <a:ext cx="741872" cy="741872"/>
          </a:xfrm>
          <a:prstGeom prst="rect">
            <a:avLst/>
          </a:prstGeom>
        </p:spPr>
      </p:pic>
      <p:sp>
        <p:nvSpPr>
          <p:cNvPr id="13" name="TextBox 12"/>
          <p:cNvSpPr txBox="1"/>
          <p:nvPr userDrawn="1"/>
        </p:nvSpPr>
        <p:spPr>
          <a:xfrm>
            <a:off x="1286773" y="200756"/>
            <a:ext cx="8358996" cy="507831"/>
          </a:xfrm>
          <a:prstGeom prst="rect">
            <a:avLst/>
          </a:prstGeom>
          <a:noFill/>
        </p:spPr>
        <p:txBody>
          <a:bodyPr wrap="square" rtlCol="0">
            <a:spAutoFit/>
          </a:bodyPr>
          <a:lstStyle/>
          <a:p>
            <a:r>
              <a:rPr lang="en-US" sz="2700" spc="110" dirty="0">
                <a:solidFill>
                  <a:schemeClr val="bg1"/>
                </a:solidFill>
                <a:latin typeface="Palatino Linotype" panose="02040502050505030304" pitchFamily="18" charset="0"/>
              </a:rPr>
              <a:t>UNITED</a:t>
            </a:r>
            <a:r>
              <a:rPr lang="en-US" sz="2700" spc="110" baseline="0" dirty="0">
                <a:solidFill>
                  <a:schemeClr val="bg1"/>
                </a:solidFill>
                <a:latin typeface="Palatino Linotype" panose="02040502050505030304" pitchFamily="18" charset="0"/>
              </a:rPr>
              <a:t> STATES DEPARTMENT OF LABOR</a:t>
            </a:r>
            <a:endParaRPr lang="en-US" sz="2700" spc="110" dirty="0">
              <a:solidFill>
                <a:schemeClr val="bg1"/>
              </a:solidFill>
              <a:latin typeface="Palatino Linotype" panose="02040502050505030304" pitchFamily="18" charset="0"/>
            </a:endParaRPr>
          </a:p>
        </p:txBody>
      </p:sp>
      <p:sp>
        <p:nvSpPr>
          <p:cNvPr id="15" name="TextBox 14">
            <a:extLst>
              <a:ext uri="{FF2B5EF4-FFF2-40B4-BE49-F238E27FC236}">
                <a16:creationId xmlns:a16="http://schemas.microsoft.com/office/drawing/2014/main" id="{906F27A7-1813-4B4D-A537-3CF5333CB5FC}"/>
              </a:ext>
            </a:extLst>
          </p:cNvPr>
          <p:cNvSpPr txBox="1"/>
          <p:nvPr userDrawn="1"/>
        </p:nvSpPr>
        <p:spPr>
          <a:xfrm>
            <a:off x="1295400" y="211012"/>
            <a:ext cx="8358996" cy="507831"/>
          </a:xfrm>
          <a:prstGeom prst="rect">
            <a:avLst/>
          </a:prstGeom>
          <a:noFill/>
        </p:spPr>
        <p:txBody>
          <a:bodyPr wrap="square" rtlCol="0">
            <a:spAutoFit/>
          </a:bodyPr>
          <a:lstStyle/>
          <a:p>
            <a:r>
              <a:rPr lang="en-US" sz="2700" spc="110" dirty="0">
                <a:solidFill>
                  <a:schemeClr val="bg1"/>
                </a:solidFill>
                <a:latin typeface="Palatino Linotype" panose="02040502050505030304" pitchFamily="18" charset="0"/>
              </a:rPr>
              <a:t>UNITED</a:t>
            </a:r>
            <a:r>
              <a:rPr lang="en-US" sz="2700" spc="110" baseline="0" dirty="0">
                <a:solidFill>
                  <a:schemeClr val="bg1"/>
                </a:solidFill>
                <a:latin typeface="Palatino Linotype" panose="02040502050505030304" pitchFamily="18" charset="0"/>
              </a:rPr>
              <a:t> STATES DEPARTMENT OF LABOR</a:t>
            </a:r>
            <a:endParaRPr lang="en-US" sz="2700" spc="110" dirty="0">
              <a:solidFill>
                <a:schemeClr val="bg1"/>
              </a:solidFill>
              <a:latin typeface="Palatino Linotype" panose="02040502050505030304" pitchFamily="18" charset="0"/>
            </a:endParaRPr>
          </a:p>
        </p:txBody>
      </p:sp>
    </p:spTree>
    <p:extLst>
      <p:ext uri="{BB962C8B-B14F-4D97-AF65-F5344CB8AC3E}">
        <p14:creationId xmlns:p14="http://schemas.microsoft.com/office/powerpoint/2010/main" val="1943259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9" r:id="rId9"/>
    <p:sldLayoutId id="2147483658" r:id="rId10"/>
    <p:sldLayoutId id="2147483659" r:id="rId11"/>
  </p:sldLayoutIdLst>
  <p:hf hdr="0"/>
  <p:txStyles>
    <p:titleStyle>
      <a:lvl1pPr algn="l" defTabSz="914400" rtl="0" eaLnBrk="1" latinLnBrk="0" hangingPunct="1">
        <a:lnSpc>
          <a:spcPct val="90000"/>
        </a:lnSpc>
        <a:spcBef>
          <a:spcPct val="0"/>
        </a:spcBef>
        <a:buNone/>
        <a:defRPr sz="3200" b="1" kern="1200">
          <a:solidFill>
            <a:schemeClr val="accent1">
              <a:lumMod val="75000"/>
            </a:schemeClr>
          </a:solidFill>
          <a:latin typeface="+mj-lt"/>
          <a:ea typeface="+mj-ea"/>
          <a:cs typeface="+mj-cs"/>
        </a:defRPr>
      </a:lvl1pPr>
    </p:titleStyle>
    <p:bodyStyle>
      <a:lvl1pPr marL="228600" indent="-228600" algn="l" defTabSz="914400" rtl="0" eaLnBrk="1" latinLnBrk="0" hangingPunct="1">
        <a:lnSpc>
          <a:spcPct val="90000"/>
        </a:lnSpc>
        <a:spcBef>
          <a:spcPts val="1800"/>
        </a:spcBef>
        <a:buClr>
          <a:schemeClr val="accent1">
            <a:lumMod val="75000"/>
          </a:schemeClr>
        </a:buClr>
        <a:buSzPct val="100000"/>
        <a:buFont typeface="Arial" pitchFamily="34" charset="0"/>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1200"/>
        </a:spcBef>
        <a:buClr>
          <a:schemeClr val="accent1">
            <a:lumMod val="75000"/>
          </a:schemeClr>
        </a:buClr>
        <a:buSzPct val="100000"/>
        <a:buFont typeface="Arial" pitchFamily="34" charset="0"/>
        <a:buChar char="▪"/>
        <a:defRPr sz="1800" kern="1200">
          <a:solidFill>
            <a:schemeClr val="tx1"/>
          </a:solidFill>
          <a:latin typeface="+mn-lt"/>
          <a:ea typeface="+mn-ea"/>
          <a:cs typeface="+mn-cs"/>
        </a:defRPr>
      </a:lvl2pPr>
      <a:lvl3pPr marL="685800" indent="-179388" algn="l" defTabSz="914400" rtl="0" eaLnBrk="1" latinLnBrk="0" hangingPunct="1">
        <a:lnSpc>
          <a:spcPct val="90000"/>
        </a:lnSpc>
        <a:spcBef>
          <a:spcPts val="800"/>
        </a:spcBef>
        <a:buClr>
          <a:schemeClr val="accent1">
            <a:lumMod val="75000"/>
          </a:schemeClr>
        </a:buClr>
        <a:buSzPct val="100000"/>
        <a:buFont typeface="Arial"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8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4pPr>
      <a:lvl5pPr marL="1143000" indent="-179388"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6pPr>
      <a:lvl7pPr marL="1600200" indent="-179388"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8pPr>
      <a:lvl9pPr marL="1878012" indent="0" algn="l" defTabSz="914400" rtl="0" eaLnBrk="1" latinLnBrk="0" hangingPunct="1">
        <a:lnSpc>
          <a:spcPct val="90000"/>
        </a:lnSpc>
        <a:spcBef>
          <a:spcPts val="600"/>
        </a:spcBef>
        <a:buClr>
          <a:schemeClr val="accent1">
            <a:lumMod val="75000"/>
          </a:schemeClr>
        </a:buClr>
        <a:buSzPct val="100000"/>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88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hyperlink" Target="https://www.pmf.gov/" TargetMode="Externa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5.png"/><Relationship Id="rId5" Type="http://schemas.openxmlformats.org/officeDocument/2006/relationships/hyperlink" Target="http://www.opm.gov/Forms/pdf_fill/SF15.pdf" TargetMode="Externa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5.png"/><Relationship Id="rId5" Type="http://schemas.openxmlformats.org/officeDocument/2006/relationships/image" Target="../media/image6.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2940" y="1909346"/>
            <a:ext cx="11132820" cy="2239744"/>
          </a:xfrm>
        </p:spPr>
        <p:txBody>
          <a:bodyPr>
            <a:normAutofit/>
          </a:bodyPr>
          <a:lstStyle/>
          <a:p>
            <a:pPr algn="ctr"/>
            <a:r>
              <a:rPr lang="en-US" sz="6600" dirty="0"/>
              <a:t>U.S. Department of Labor’s</a:t>
            </a:r>
            <a:br>
              <a:rPr lang="en-US" sz="6600" dirty="0"/>
            </a:br>
            <a:r>
              <a:rPr lang="en-US" sz="6600" dirty="0"/>
              <a:t>(DOL) Pathways Programs</a:t>
            </a:r>
          </a:p>
        </p:txBody>
      </p:sp>
      <p:sp>
        <p:nvSpPr>
          <p:cNvPr id="3" name="Subtitle 2"/>
          <p:cNvSpPr>
            <a:spLocks noGrp="1"/>
          </p:cNvSpPr>
          <p:nvPr>
            <p:ph type="subTitle" idx="1"/>
          </p:nvPr>
        </p:nvSpPr>
        <p:spPr>
          <a:xfrm>
            <a:off x="1293845" y="5432563"/>
            <a:ext cx="9604310" cy="1287213"/>
          </a:xfrm>
        </p:spPr>
        <p:txBody>
          <a:bodyPr>
            <a:noAutofit/>
          </a:bodyPr>
          <a:lstStyle/>
          <a:p>
            <a:endParaRPr lang="en-US" b="1" dirty="0"/>
          </a:p>
          <a:p>
            <a:r>
              <a:rPr lang="en-US" b="1" dirty="0"/>
              <a:t>Office of Human Resources (OHR)</a:t>
            </a:r>
          </a:p>
          <a:p>
            <a:r>
              <a:rPr lang="en-US" b="1" dirty="0"/>
              <a:t>Division of Policy and Accountability (DPA) </a:t>
            </a:r>
          </a:p>
        </p:txBody>
      </p:sp>
      <p:pic>
        <p:nvPicPr>
          <p:cNvPr id="7" name="Audio 6">
            <a:hlinkClick r:id="" action="ppaction://media"/>
            <a:extLst>
              <a:ext uri="{FF2B5EF4-FFF2-40B4-BE49-F238E27FC236}">
                <a16:creationId xmlns:a16="http://schemas.microsoft.com/office/drawing/2014/main" id="{59ADD0D7-683D-4CD9-9B79-43DE2D05FA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106904919"/>
      </p:ext>
    </p:extLst>
  </p:cSld>
  <p:clrMapOvr>
    <a:masterClrMapping/>
  </p:clrMapOvr>
  <mc:AlternateContent xmlns:mc="http://schemas.openxmlformats.org/markup-compatibility/2006" xmlns:p14="http://schemas.microsoft.com/office/powerpoint/2010/main">
    <mc:Choice Requires="p14">
      <p:transition spd="slow" p14:dur="2000" advTm="20211"/>
    </mc:Choice>
    <mc:Fallback xmlns="">
      <p:transition spd="slow" advTm="20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6042" y="1016000"/>
            <a:ext cx="9360558" cy="630238"/>
          </a:xfrm>
        </p:spPr>
        <p:txBody>
          <a:bodyPr/>
          <a:lstStyle/>
          <a:p>
            <a:r>
              <a:rPr lang="en-US" dirty="0"/>
              <a:t>DOL Pathways Programs - Overview</a:t>
            </a:r>
          </a:p>
        </p:txBody>
      </p:sp>
      <p:sp>
        <p:nvSpPr>
          <p:cNvPr id="3" name="Content Placeholder 2"/>
          <p:cNvSpPr>
            <a:spLocks noGrp="1"/>
          </p:cNvSpPr>
          <p:nvPr>
            <p:ph idx="1"/>
          </p:nvPr>
        </p:nvSpPr>
        <p:spPr>
          <a:xfrm>
            <a:off x="1415721" y="1929477"/>
            <a:ext cx="9360558" cy="3820160"/>
          </a:xfrm>
        </p:spPr>
        <p:txBody>
          <a:bodyPr>
            <a:normAutofit/>
          </a:bodyPr>
          <a:lstStyle/>
          <a:p>
            <a:pPr marL="0" indent="0">
              <a:buNone/>
            </a:pPr>
            <a:r>
              <a:rPr lang="en-US" b="1" i="1" u="sng" dirty="0"/>
              <a:t>Presidential Management</a:t>
            </a:r>
            <a:r>
              <a:rPr lang="en-US" u="sng" dirty="0"/>
              <a:t> </a:t>
            </a:r>
            <a:r>
              <a:rPr lang="en-US" b="1" i="1" u="sng" dirty="0"/>
              <a:t>Fellows Program (cont’d)</a:t>
            </a:r>
          </a:p>
          <a:p>
            <a:pPr marL="0" indent="0">
              <a:buNone/>
            </a:pPr>
            <a:r>
              <a:rPr lang="en-US" b="1" dirty="0"/>
              <a:t>To be eligible for conversion, PMFs must:</a:t>
            </a:r>
          </a:p>
          <a:p>
            <a:pPr lvl="1"/>
            <a:r>
              <a:rPr lang="en-US" sz="2000" dirty="0"/>
              <a:t>Complete all training and developmental assignments of the Program to be eligible for non-competitive conversion to a permanent position (or, in some limited circumstances, a term appointment lasting 1-4 years) and </a:t>
            </a:r>
          </a:p>
          <a:p>
            <a:pPr lvl="1"/>
            <a:r>
              <a:rPr lang="en-US" sz="2000" dirty="0"/>
              <a:t>Meet the qualification requirements for the positions to which the PMF will be converted</a:t>
            </a:r>
          </a:p>
        </p:txBody>
      </p:sp>
      <p:sp>
        <p:nvSpPr>
          <p:cNvPr id="4" name="Date Placeholder 3">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6/24/2022</a:t>
            </a:r>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E31375A4-56A4-47D6-9801-1991572033F7}" type="slidenum">
              <a:rPr lang="en-US" smtClean="0"/>
              <a:t>10</a:t>
            </a:fld>
            <a:endParaRPr lang="en-US" dirty="0"/>
          </a:p>
        </p:txBody>
      </p:sp>
      <p:pic>
        <p:nvPicPr>
          <p:cNvPr id="9" name="Audio 8">
            <a:hlinkClick r:id="" action="ppaction://media"/>
            <a:extLst>
              <a:ext uri="{FF2B5EF4-FFF2-40B4-BE49-F238E27FC236}">
                <a16:creationId xmlns:a16="http://schemas.microsoft.com/office/drawing/2014/main" id="{6A38A345-2A37-407F-A006-783A8A6BD9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2958914959"/>
      </p:ext>
    </p:extLst>
  </p:cSld>
  <p:clrMapOvr>
    <a:masterClrMapping/>
  </p:clrMapOvr>
  <mc:AlternateContent xmlns:mc="http://schemas.openxmlformats.org/markup-compatibility/2006" xmlns:p14="http://schemas.microsoft.com/office/powerpoint/2010/main">
    <mc:Choice Requires="p14">
      <p:transition spd="slow" p14:dur="2000" advTm="17481"/>
    </mc:Choice>
    <mc:Fallback xmlns="">
      <p:transition spd="slow" advTm="17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4D48E-E3E0-44CD-8B12-2272C244A5FF}"/>
              </a:ext>
            </a:extLst>
          </p:cNvPr>
          <p:cNvSpPr>
            <a:spLocks noGrp="1"/>
          </p:cNvSpPr>
          <p:nvPr>
            <p:ph type="title"/>
          </p:nvPr>
        </p:nvSpPr>
        <p:spPr>
          <a:xfrm>
            <a:off x="1295400" y="1155700"/>
            <a:ext cx="9601200" cy="490538"/>
          </a:xfrm>
        </p:spPr>
        <p:txBody>
          <a:bodyPr>
            <a:normAutofit fontScale="90000"/>
          </a:bodyPr>
          <a:lstStyle/>
          <a:p>
            <a:br>
              <a:rPr lang="en-US" dirty="0"/>
            </a:br>
            <a:endParaRPr lang="en-US" dirty="0"/>
          </a:p>
        </p:txBody>
      </p:sp>
      <p:sp>
        <p:nvSpPr>
          <p:cNvPr id="3" name="Content Placeholder 2">
            <a:extLst>
              <a:ext uri="{FF2B5EF4-FFF2-40B4-BE49-F238E27FC236}">
                <a16:creationId xmlns:a16="http://schemas.microsoft.com/office/drawing/2014/main" id="{63A0C121-24D0-43C6-950B-045B0BE44C87}"/>
              </a:ext>
            </a:extLst>
          </p:cNvPr>
          <p:cNvSpPr>
            <a:spLocks noGrp="1"/>
          </p:cNvSpPr>
          <p:nvPr>
            <p:ph idx="1"/>
          </p:nvPr>
        </p:nvSpPr>
        <p:spPr>
          <a:xfrm>
            <a:off x="1295400" y="2921000"/>
            <a:ext cx="9601200" cy="2940053"/>
          </a:xfrm>
        </p:spPr>
        <p:txBody>
          <a:bodyPr>
            <a:normAutofit/>
          </a:bodyPr>
          <a:lstStyle/>
          <a:p>
            <a:pPr marL="0" indent="0">
              <a:buNone/>
            </a:pPr>
            <a:r>
              <a:rPr lang="en-US" sz="8000" dirty="0"/>
              <a:t>Tips For Applicants</a:t>
            </a:r>
          </a:p>
        </p:txBody>
      </p:sp>
      <p:sp>
        <p:nvSpPr>
          <p:cNvPr id="5" name="Date Placeholder 4">
            <a:extLst>
              <a:ext uri="{FF2B5EF4-FFF2-40B4-BE49-F238E27FC236}">
                <a16:creationId xmlns:a16="http://schemas.microsoft.com/office/drawing/2014/main" id="{51009F60-FF35-4784-BA2F-361DE2DC3C0E}"/>
              </a:ext>
            </a:extLst>
          </p:cNvPr>
          <p:cNvSpPr>
            <a:spLocks noGrp="1"/>
          </p:cNvSpPr>
          <p:nvPr>
            <p:ph type="dt" sz="half" idx="10"/>
          </p:nvPr>
        </p:nvSpPr>
        <p:spPr/>
        <p:txBody>
          <a:bodyPr/>
          <a:lstStyle/>
          <a:p>
            <a:r>
              <a:rPr lang="en-US" dirty="0"/>
              <a:t>6/24/2022</a:t>
            </a:r>
          </a:p>
        </p:txBody>
      </p:sp>
      <p:sp>
        <p:nvSpPr>
          <p:cNvPr id="6" name="Slide Number Placeholder 5">
            <a:extLst>
              <a:ext uri="{FF2B5EF4-FFF2-40B4-BE49-F238E27FC236}">
                <a16:creationId xmlns:a16="http://schemas.microsoft.com/office/drawing/2014/main" id="{34F67AEB-4C2F-49B4-9194-5DA2418DC13D}"/>
              </a:ext>
            </a:extLst>
          </p:cNvPr>
          <p:cNvSpPr>
            <a:spLocks noGrp="1"/>
          </p:cNvSpPr>
          <p:nvPr>
            <p:ph type="sldNum" sz="quarter" idx="12"/>
          </p:nvPr>
        </p:nvSpPr>
        <p:spPr/>
        <p:txBody>
          <a:bodyPr/>
          <a:lstStyle/>
          <a:p>
            <a:fld id="{E31375A4-56A4-47D6-9801-1991572033F7}" type="slidenum">
              <a:rPr lang="en-US" smtClean="0"/>
              <a:t>11</a:t>
            </a:fld>
            <a:endParaRPr lang="en-US" dirty="0"/>
          </a:p>
        </p:txBody>
      </p:sp>
      <p:pic>
        <p:nvPicPr>
          <p:cNvPr id="14" name="Audio 13">
            <a:hlinkClick r:id="" action="ppaction://media"/>
            <a:extLst>
              <a:ext uri="{FF2B5EF4-FFF2-40B4-BE49-F238E27FC236}">
                <a16:creationId xmlns:a16="http://schemas.microsoft.com/office/drawing/2014/main" id="{D44C9670-8433-486D-8471-D747E19019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2095307873"/>
      </p:ext>
    </p:extLst>
  </p:cSld>
  <p:clrMapOvr>
    <a:masterClrMapping/>
  </p:clrMapOvr>
  <mc:AlternateContent xmlns:mc="http://schemas.openxmlformats.org/markup-compatibility/2006" xmlns:p14="http://schemas.microsoft.com/office/powerpoint/2010/main">
    <mc:Choice Requires="p14">
      <p:transition spd="slow" p14:dur="2000" advTm="11129"/>
    </mc:Choice>
    <mc:Fallback xmlns="">
      <p:transition spd="slow" advTm="11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6042" y="995680"/>
            <a:ext cx="9360558" cy="650558"/>
          </a:xfrm>
        </p:spPr>
        <p:txBody>
          <a:bodyPr>
            <a:normAutofit/>
          </a:bodyPr>
          <a:lstStyle/>
          <a:p>
            <a:r>
              <a:rPr lang="en-US" dirty="0"/>
              <a:t>Tips For Applicants</a:t>
            </a:r>
          </a:p>
        </p:txBody>
      </p:sp>
      <p:sp>
        <p:nvSpPr>
          <p:cNvPr id="3" name="Content Placeholder 2"/>
          <p:cNvSpPr>
            <a:spLocks noGrp="1"/>
          </p:cNvSpPr>
          <p:nvPr>
            <p:ph idx="1"/>
          </p:nvPr>
        </p:nvSpPr>
        <p:spPr>
          <a:xfrm>
            <a:off x="1255896" y="1878676"/>
            <a:ext cx="9360558" cy="4156363"/>
          </a:xfrm>
        </p:spPr>
        <p:txBody>
          <a:bodyPr>
            <a:noAutofit/>
          </a:bodyPr>
          <a:lstStyle/>
          <a:p>
            <a:pPr marL="0" indent="0">
              <a:lnSpc>
                <a:spcPct val="100000"/>
              </a:lnSpc>
              <a:spcBef>
                <a:spcPts val="0"/>
              </a:spcBef>
              <a:buNone/>
            </a:pPr>
            <a:endParaRPr lang="en-US" dirty="0"/>
          </a:p>
          <a:p>
            <a:pPr marL="0" indent="0">
              <a:lnSpc>
                <a:spcPct val="100000"/>
              </a:lnSpc>
              <a:spcBef>
                <a:spcPts val="0"/>
              </a:spcBef>
              <a:buNone/>
            </a:pPr>
            <a:r>
              <a:rPr lang="en-US" b="1" dirty="0"/>
              <a:t>The USAJOBS website is the Federal Government’s official one-stop source for Federal jobs and employment information</a:t>
            </a:r>
            <a:r>
              <a:rPr lang="en-US" dirty="0"/>
              <a:t>. </a:t>
            </a:r>
          </a:p>
          <a:p>
            <a:pPr marL="0" indent="0">
              <a:lnSpc>
                <a:spcPct val="100000"/>
              </a:lnSpc>
              <a:spcBef>
                <a:spcPts val="0"/>
              </a:spcBef>
              <a:buNone/>
            </a:pPr>
            <a:endParaRPr lang="en-US" dirty="0"/>
          </a:p>
          <a:p>
            <a:pPr marL="0" indent="0">
              <a:lnSpc>
                <a:spcPct val="100000"/>
              </a:lnSpc>
              <a:spcBef>
                <a:spcPts val="0"/>
              </a:spcBef>
              <a:buNone/>
            </a:pPr>
            <a:r>
              <a:rPr lang="en-US" dirty="0"/>
              <a:t>USAJOBS is the mechanism by which DOL publishes information about Pathways positions the agency intends to fill. Pathways job opportunities for Interns and Recent Graduates can be found on the USAJOBS website www.usajobs.gov. under the Student and Recent Graduates tab. </a:t>
            </a:r>
          </a:p>
          <a:p>
            <a:pPr marL="0" indent="0">
              <a:lnSpc>
                <a:spcPct val="100000"/>
              </a:lnSpc>
              <a:spcBef>
                <a:spcPts val="0"/>
              </a:spcBef>
              <a:buNone/>
            </a:pPr>
            <a:endParaRPr lang="en-US" dirty="0"/>
          </a:p>
          <a:p>
            <a:pPr marL="0" indent="0">
              <a:lnSpc>
                <a:spcPct val="100000"/>
              </a:lnSpc>
              <a:spcBef>
                <a:spcPts val="0"/>
              </a:spcBef>
              <a:buNone/>
            </a:pPr>
            <a:r>
              <a:rPr lang="en-US" dirty="0"/>
              <a:t>PMF job opportunities, rotational assignments, and training opportunities are advertised on OPM’s </a:t>
            </a:r>
            <a:r>
              <a:rPr lang="en-US" dirty="0">
                <a:solidFill>
                  <a:srgbClr val="002060"/>
                </a:solidFill>
              </a:rPr>
              <a:t>website </a:t>
            </a:r>
            <a:r>
              <a:rPr lang="en-US" dirty="0">
                <a:solidFill>
                  <a:srgbClr val="002060"/>
                </a:solidFill>
                <a:hlinkClick r:id="rId5">
                  <a:extLst>
                    <a:ext uri="{A12FA001-AC4F-418D-AE19-62706E023703}">
                      <ahyp:hlinkClr xmlns:ahyp="http://schemas.microsoft.com/office/drawing/2018/hyperlinkcolor" val="tx"/>
                    </a:ext>
                  </a:extLst>
                </a:hlinkClick>
              </a:rPr>
              <a:t>https://www.pmf.gov</a:t>
            </a:r>
            <a:r>
              <a:rPr lang="en-US" dirty="0">
                <a:solidFill>
                  <a:srgbClr val="002060"/>
                </a:solidFill>
              </a:rPr>
              <a:t>. </a:t>
            </a:r>
          </a:p>
          <a:p>
            <a:pPr marL="0" indent="0">
              <a:lnSpc>
                <a:spcPct val="100000"/>
              </a:lnSpc>
              <a:spcBef>
                <a:spcPts val="0"/>
              </a:spcBef>
              <a:buNone/>
            </a:pPr>
            <a:endParaRPr lang="en-US" dirty="0">
              <a:solidFill>
                <a:srgbClr val="002060"/>
              </a:solidFill>
            </a:endParaRPr>
          </a:p>
        </p:txBody>
      </p:sp>
      <p:sp>
        <p:nvSpPr>
          <p:cNvPr id="4" name="Date Placeholder 3">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6/24/2022</a:t>
            </a:r>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E31375A4-56A4-47D6-9801-1991572033F7}" type="slidenum">
              <a:rPr lang="en-US" smtClean="0"/>
              <a:t>12</a:t>
            </a:fld>
            <a:endParaRPr lang="en-US" dirty="0"/>
          </a:p>
        </p:txBody>
      </p:sp>
      <p:pic>
        <p:nvPicPr>
          <p:cNvPr id="19" name="Audio 18">
            <a:hlinkClick r:id="" action="ppaction://media"/>
            <a:extLst>
              <a:ext uri="{FF2B5EF4-FFF2-40B4-BE49-F238E27FC236}">
                <a16:creationId xmlns:a16="http://schemas.microsoft.com/office/drawing/2014/main" id="{CC030688-661E-490B-9EC2-48815CB707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2791887703"/>
      </p:ext>
    </p:extLst>
  </p:cSld>
  <p:clrMapOvr>
    <a:masterClrMapping/>
  </p:clrMapOvr>
  <mc:AlternateContent xmlns:mc="http://schemas.openxmlformats.org/markup-compatibility/2006" xmlns:p14="http://schemas.microsoft.com/office/powerpoint/2010/main">
    <mc:Choice Requires="p14">
      <p:transition spd="slow" p14:dur="2000" advTm="32796"/>
    </mc:Choice>
    <mc:Fallback xmlns="">
      <p:transition spd="slow" advTm="32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6042" y="944880"/>
            <a:ext cx="9360558" cy="701358"/>
          </a:xfrm>
        </p:spPr>
        <p:txBody>
          <a:bodyPr/>
          <a:lstStyle/>
          <a:p>
            <a:r>
              <a:rPr lang="en-US" dirty="0"/>
              <a:t>Tips For Applicants</a:t>
            </a:r>
          </a:p>
        </p:txBody>
      </p:sp>
      <p:sp>
        <p:nvSpPr>
          <p:cNvPr id="3" name="Content Placeholder 2"/>
          <p:cNvSpPr>
            <a:spLocks noGrp="1"/>
          </p:cNvSpPr>
          <p:nvPr>
            <p:ph idx="1"/>
          </p:nvPr>
        </p:nvSpPr>
        <p:spPr>
          <a:xfrm>
            <a:off x="1322157" y="2060448"/>
            <a:ext cx="9294297" cy="3709970"/>
          </a:xfrm>
        </p:spPr>
        <p:txBody>
          <a:bodyPr>
            <a:noAutofit/>
          </a:bodyPr>
          <a:lstStyle/>
          <a:p>
            <a:pPr marL="0" indent="0">
              <a:buNone/>
            </a:pPr>
            <a:r>
              <a:rPr lang="en-US" b="1" dirty="0"/>
              <a:t>Describe your duties, accomplishments, and skills can be challenging.</a:t>
            </a:r>
          </a:p>
          <a:p>
            <a:pPr marL="0" indent="0">
              <a:buNone/>
            </a:pPr>
            <a:r>
              <a:rPr lang="en-US" b="1" dirty="0"/>
              <a:t>Focus on your goals - </a:t>
            </a:r>
            <a:r>
              <a:rPr lang="en-US" dirty="0"/>
              <a:t>Think about your career goals, highlight the skills you possess, and how they relate to the field you want to enter and the job(s) you’re seeking. </a:t>
            </a:r>
          </a:p>
          <a:p>
            <a:pPr marL="0" indent="0">
              <a:lnSpc>
                <a:spcPct val="100000"/>
              </a:lnSpc>
              <a:spcBef>
                <a:spcPts val="0"/>
              </a:spcBef>
              <a:buNone/>
            </a:pPr>
            <a:endParaRPr lang="en-US" b="1" dirty="0"/>
          </a:p>
          <a:p>
            <a:pPr marL="0" indent="0">
              <a:lnSpc>
                <a:spcPct val="100000"/>
              </a:lnSpc>
              <a:spcBef>
                <a:spcPts val="0"/>
              </a:spcBef>
              <a:buNone/>
            </a:pPr>
            <a:r>
              <a:rPr lang="en-US" b="1" dirty="0"/>
              <a:t>Review job announcements - </a:t>
            </a:r>
            <a:r>
              <a:rPr lang="en-US" dirty="0"/>
              <a:t>Review the job descriptions to get a clear understanding of the requirements for the jobs you’re interested in. Then, relate those requirements to your own experience.  </a:t>
            </a:r>
          </a:p>
        </p:txBody>
      </p:sp>
      <p:sp>
        <p:nvSpPr>
          <p:cNvPr id="4" name="Date Placeholder 3">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6/24/2022</a:t>
            </a:r>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E31375A4-56A4-47D6-9801-1991572033F7}" type="slidenum">
              <a:rPr lang="en-US" smtClean="0"/>
              <a:t>13</a:t>
            </a:fld>
            <a:endParaRPr lang="en-US" dirty="0"/>
          </a:p>
        </p:txBody>
      </p:sp>
      <p:pic>
        <p:nvPicPr>
          <p:cNvPr id="24" name="Audio 23">
            <a:hlinkClick r:id="" action="ppaction://media"/>
            <a:extLst>
              <a:ext uri="{FF2B5EF4-FFF2-40B4-BE49-F238E27FC236}">
                <a16:creationId xmlns:a16="http://schemas.microsoft.com/office/drawing/2014/main" id="{C57CAD60-28DA-4747-9C70-45AA444724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4190944905"/>
      </p:ext>
    </p:extLst>
  </p:cSld>
  <p:clrMapOvr>
    <a:masterClrMapping/>
  </p:clrMapOvr>
  <mc:AlternateContent xmlns:mc="http://schemas.openxmlformats.org/markup-compatibility/2006" xmlns:p14="http://schemas.microsoft.com/office/powerpoint/2010/main">
    <mc:Choice Requires="p14">
      <p:transition spd="slow" p14:dur="2000" advTm="41596"/>
    </mc:Choice>
    <mc:Fallback xmlns="">
      <p:transition spd="slow" advTm="41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6042" y="985520"/>
            <a:ext cx="9360558" cy="660718"/>
          </a:xfrm>
        </p:spPr>
        <p:txBody>
          <a:bodyPr/>
          <a:lstStyle/>
          <a:p>
            <a:r>
              <a:rPr lang="en-US" dirty="0"/>
              <a:t>Tips For Applicants</a:t>
            </a:r>
          </a:p>
        </p:txBody>
      </p:sp>
      <p:sp>
        <p:nvSpPr>
          <p:cNvPr id="3" name="Content Placeholder 2"/>
          <p:cNvSpPr>
            <a:spLocks noGrp="1"/>
          </p:cNvSpPr>
          <p:nvPr>
            <p:ph idx="1"/>
          </p:nvPr>
        </p:nvSpPr>
        <p:spPr>
          <a:xfrm>
            <a:off x="1322157" y="1838961"/>
            <a:ext cx="9294297" cy="3952240"/>
          </a:xfrm>
        </p:spPr>
        <p:txBody>
          <a:bodyPr>
            <a:noAutofit/>
          </a:bodyPr>
          <a:lstStyle/>
          <a:p>
            <a:pPr marL="0" indent="0">
              <a:lnSpc>
                <a:spcPct val="100000"/>
              </a:lnSpc>
              <a:spcBef>
                <a:spcPts val="0"/>
              </a:spcBef>
              <a:buNone/>
            </a:pPr>
            <a:endParaRPr lang="en-US" b="1" dirty="0"/>
          </a:p>
          <a:p>
            <a:pPr marL="0" indent="0">
              <a:lnSpc>
                <a:spcPct val="100000"/>
              </a:lnSpc>
              <a:spcBef>
                <a:spcPts val="0"/>
              </a:spcBef>
              <a:buNone/>
            </a:pPr>
            <a:r>
              <a:rPr lang="en-US" b="1" dirty="0"/>
              <a:t>Describe your experience - </a:t>
            </a:r>
            <a:r>
              <a:rPr lang="en-US" dirty="0"/>
              <a:t>Ensure that you list your matching skills, experience, training, and education on your application.  Always include your current and past work experiences that show how your knowledge and experience relate to the type of job you’re seeking. </a:t>
            </a:r>
          </a:p>
          <a:p>
            <a:pPr marL="0" indent="0">
              <a:lnSpc>
                <a:spcPct val="100000"/>
              </a:lnSpc>
              <a:spcBef>
                <a:spcPts val="0"/>
              </a:spcBef>
              <a:buNone/>
            </a:pPr>
            <a:endParaRPr lang="en-US" b="1" dirty="0"/>
          </a:p>
          <a:p>
            <a:pPr marL="0" indent="0">
              <a:lnSpc>
                <a:spcPct val="100000"/>
              </a:lnSpc>
              <a:spcBef>
                <a:spcPts val="0"/>
              </a:spcBef>
              <a:buNone/>
            </a:pPr>
            <a:r>
              <a:rPr lang="en-US" b="1" dirty="0"/>
              <a:t>Include achievements and contributions - </a:t>
            </a:r>
            <a:r>
              <a:rPr lang="en-US" dirty="0"/>
              <a:t>Focus on challenges you met, problems you solved, results achieved, and any awards, promotions, and special benefits you received. It’s better to describe your accomplishments, than list your responsibilities.</a:t>
            </a:r>
          </a:p>
          <a:p>
            <a:pPr marL="0" indent="0">
              <a:buNone/>
            </a:pPr>
            <a:endParaRPr lang="en-US" dirty="0"/>
          </a:p>
        </p:txBody>
      </p:sp>
      <p:sp>
        <p:nvSpPr>
          <p:cNvPr id="4" name="Date Placeholder 3">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6/24/2022</a:t>
            </a:r>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E31375A4-56A4-47D6-9801-1991572033F7}" type="slidenum">
              <a:rPr lang="en-US" smtClean="0"/>
              <a:t>14</a:t>
            </a:fld>
            <a:endParaRPr lang="en-US" dirty="0"/>
          </a:p>
        </p:txBody>
      </p:sp>
      <p:pic>
        <p:nvPicPr>
          <p:cNvPr id="21" name="Audio 20">
            <a:hlinkClick r:id="" action="ppaction://media"/>
            <a:extLst>
              <a:ext uri="{FF2B5EF4-FFF2-40B4-BE49-F238E27FC236}">
                <a16:creationId xmlns:a16="http://schemas.microsoft.com/office/drawing/2014/main" id="{23ED7437-D51C-4ECF-A8ED-E3105352FF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343032961"/>
      </p:ext>
    </p:extLst>
  </p:cSld>
  <p:clrMapOvr>
    <a:masterClrMapping/>
  </p:clrMapOvr>
  <mc:AlternateContent xmlns:mc="http://schemas.openxmlformats.org/markup-compatibility/2006" xmlns:p14="http://schemas.microsoft.com/office/powerpoint/2010/main">
    <mc:Choice Requires="p14">
      <p:transition spd="slow" p14:dur="2000" advTm="30133"/>
    </mc:Choice>
    <mc:Fallback xmlns="">
      <p:transition spd="slow" advTm="30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6042" y="985520"/>
            <a:ext cx="9360558" cy="660718"/>
          </a:xfrm>
        </p:spPr>
        <p:txBody>
          <a:bodyPr/>
          <a:lstStyle/>
          <a:p>
            <a:r>
              <a:rPr lang="en-US" dirty="0"/>
              <a:t>Tips For Applicants</a:t>
            </a:r>
          </a:p>
        </p:txBody>
      </p:sp>
      <p:sp>
        <p:nvSpPr>
          <p:cNvPr id="3" name="Content Placeholder 2"/>
          <p:cNvSpPr>
            <a:spLocks noGrp="1"/>
          </p:cNvSpPr>
          <p:nvPr>
            <p:ph idx="1"/>
          </p:nvPr>
        </p:nvSpPr>
        <p:spPr>
          <a:xfrm>
            <a:off x="1322157" y="1828570"/>
            <a:ext cx="9294297" cy="3952240"/>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buClrTx/>
              <a:buSzTx/>
              <a:buFontTx/>
              <a:buNone/>
              <a:tabLst/>
              <a:defRPr/>
            </a:pPr>
            <a:r>
              <a:rPr lang="en-US" b="1" dirty="0"/>
              <a:t>Ensure that you submit the requested documents and supporting information with your application or resume. </a:t>
            </a:r>
          </a:p>
          <a:p>
            <a:pPr marL="0" marR="0" lvl="0" indent="0" algn="l" defTabSz="914400" rtl="0" eaLnBrk="1" fontAlgn="auto" latinLnBrk="0" hangingPunct="1">
              <a:lnSpc>
                <a:spcPct val="100000"/>
              </a:lnSpc>
              <a:spcBef>
                <a:spcPts val="0"/>
              </a:spcBef>
              <a:buClrTx/>
              <a:buSzTx/>
              <a:buFontTx/>
              <a:buNone/>
              <a:tabLst/>
              <a:defRPr/>
            </a:pPr>
            <a:endParaRPr lang="en-US" b="1" dirty="0"/>
          </a:p>
          <a:p>
            <a:pPr marL="0" marR="0" lvl="0" indent="0" algn="l" defTabSz="914400" rtl="0" eaLnBrk="1" fontAlgn="auto" latinLnBrk="0" hangingPunct="1">
              <a:lnSpc>
                <a:spcPct val="100000"/>
              </a:lnSpc>
              <a:spcBef>
                <a:spcPts val="0"/>
              </a:spcBef>
              <a:buClrTx/>
              <a:buSzTx/>
              <a:buFontTx/>
              <a:buNone/>
              <a:tabLst/>
              <a:defRPr/>
            </a:pPr>
            <a:r>
              <a:rPr lang="en-US" dirty="0"/>
              <a:t>If you are eligible to receive veterans’ preference you must submit a copy of your DD-214, Certificate of Release or Discharge from Active Duty and, if applicable, </a:t>
            </a:r>
            <a:r>
              <a:rPr lang="en-US" u="sng" dirty="0">
                <a:hlinkClick r:id="rId5"/>
              </a:rPr>
              <a:t>SF 15, Application for 10-Point Veterans’ Preference</a:t>
            </a:r>
            <a:r>
              <a:rPr lang="en-US" dirty="0"/>
              <a:t>. </a:t>
            </a:r>
          </a:p>
          <a:p>
            <a:pPr marL="0" indent="0">
              <a:lnSpc>
                <a:spcPct val="100000"/>
              </a:lnSpc>
              <a:spcBef>
                <a:spcPts val="0"/>
              </a:spcBef>
              <a:buNone/>
            </a:pPr>
            <a:endParaRPr lang="en-US" dirty="0"/>
          </a:p>
        </p:txBody>
      </p:sp>
      <p:sp>
        <p:nvSpPr>
          <p:cNvPr id="4" name="Date Placeholder 3">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6/24/2022</a:t>
            </a:r>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E31375A4-56A4-47D6-9801-1991572033F7}" type="slidenum">
              <a:rPr lang="en-US" smtClean="0"/>
              <a:t>15</a:t>
            </a:fld>
            <a:endParaRPr lang="en-US" dirty="0"/>
          </a:p>
        </p:txBody>
      </p:sp>
      <p:pic>
        <p:nvPicPr>
          <p:cNvPr id="8" name="Audio 7">
            <a:hlinkClick r:id="" action="ppaction://media"/>
            <a:extLst>
              <a:ext uri="{FF2B5EF4-FFF2-40B4-BE49-F238E27FC236}">
                <a16:creationId xmlns:a16="http://schemas.microsoft.com/office/drawing/2014/main" id="{12F1B014-982E-49DE-8D23-BA1E5A3F66B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165180918"/>
      </p:ext>
    </p:extLst>
  </p:cSld>
  <p:clrMapOvr>
    <a:masterClrMapping/>
  </p:clrMapOvr>
  <mc:AlternateContent xmlns:mc="http://schemas.openxmlformats.org/markup-compatibility/2006" xmlns:p14="http://schemas.microsoft.com/office/powerpoint/2010/main">
    <mc:Choice Requires="p14">
      <p:transition spd="slow" p14:dur="2000" advTm="29913"/>
    </mc:Choice>
    <mc:Fallback xmlns="">
      <p:transition spd="slow" advTm="29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6042" y="1046480"/>
            <a:ext cx="9360558" cy="599758"/>
          </a:xfrm>
        </p:spPr>
        <p:txBody>
          <a:bodyPr>
            <a:normAutofit/>
          </a:bodyPr>
          <a:lstStyle/>
          <a:p>
            <a:r>
              <a:rPr lang="en-US" dirty="0"/>
              <a:t>Tips For Applicants</a:t>
            </a:r>
          </a:p>
        </p:txBody>
      </p:sp>
      <p:sp>
        <p:nvSpPr>
          <p:cNvPr id="3" name="Content Placeholder 2"/>
          <p:cNvSpPr>
            <a:spLocks noGrp="1"/>
          </p:cNvSpPr>
          <p:nvPr>
            <p:ph idx="1"/>
          </p:nvPr>
        </p:nvSpPr>
        <p:spPr>
          <a:xfrm>
            <a:off x="1255896" y="1767839"/>
            <a:ext cx="9360558" cy="4498031"/>
          </a:xfrm>
        </p:spPr>
        <p:txBody>
          <a:bodyPr>
            <a:noAutofit/>
          </a:bodyPr>
          <a:lstStyle/>
          <a:p>
            <a:pPr marL="0" indent="0">
              <a:buNone/>
            </a:pPr>
            <a:r>
              <a:rPr lang="en-US" b="1" dirty="0"/>
              <a:t>If you are applying for a position based on your educational experience, you should include a copy of your transcript or academic record.</a:t>
            </a:r>
          </a:p>
          <a:p>
            <a:pPr marL="0" indent="0">
              <a:buNone/>
            </a:pPr>
            <a:r>
              <a:rPr lang="en-US" dirty="0"/>
              <a:t>If you are applying for a position based on your educational experience, your transcript or academic record must include:</a:t>
            </a:r>
          </a:p>
          <a:p>
            <a:r>
              <a:rPr lang="en-US" dirty="0"/>
              <a:t>A list of the courses you completed</a:t>
            </a:r>
          </a:p>
          <a:p>
            <a:r>
              <a:rPr lang="en-US" dirty="0"/>
              <a:t>The dates you attended the school</a:t>
            </a:r>
          </a:p>
          <a:p>
            <a:r>
              <a:rPr lang="en-US" dirty="0"/>
              <a:t>Your major and degree</a:t>
            </a:r>
          </a:p>
          <a:p>
            <a:r>
              <a:rPr lang="en-US" dirty="0"/>
              <a:t>Your cumulative grade point average (GPA)</a:t>
            </a:r>
          </a:p>
          <a:p>
            <a:r>
              <a:rPr lang="en-US" dirty="0"/>
              <a:t>Any honors you received</a:t>
            </a:r>
          </a:p>
          <a:p>
            <a:r>
              <a:rPr lang="en-US" dirty="0"/>
              <a:t>The date your degree was awarded</a:t>
            </a:r>
          </a:p>
        </p:txBody>
      </p:sp>
      <p:sp>
        <p:nvSpPr>
          <p:cNvPr id="4" name="Date Placeholder 3">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6/24/2022</a:t>
            </a:r>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E31375A4-56A4-47D6-9801-1991572033F7}" type="slidenum">
              <a:rPr lang="en-US" smtClean="0"/>
              <a:t>16</a:t>
            </a:fld>
            <a:endParaRPr lang="en-US" dirty="0"/>
          </a:p>
        </p:txBody>
      </p:sp>
      <p:pic>
        <p:nvPicPr>
          <p:cNvPr id="5" name="Audio 4">
            <a:hlinkClick r:id="" action="ppaction://media"/>
            <a:extLst>
              <a:ext uri="{FF2B5EF4-FFF2-40B4-BE49-F238E27FC236}">
                <a16:creationId xmlns:a16="http://schemas.microsoft.com/office/drawing/2014/main" id="{9072D587-8A0B-44C4-A839-F2B2C0B31D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3810347386"/>
      </p:ext>
    </p:extLst>
  </p:cSld>
  <p:clrMapOvr>
    <a:masterClrMapping/>
  </p:clrMapOvr>
  <mc:AlternateContent xmlns:mc="http://schemas.openxmlformats.org/markup-compatibility/2006" xmlns:p14="http://schemas.microsoft.com/office/powerpoint/2010/main">
    <mc:Choice Requires="p14">
      <p:transition spd="slow" p14:dur="2000" advTm="24115"/>
    </mc:Choice>
    <mc:Fallback xmlns="">
      <p:transition spd="slow" advTm="24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6042" y="985520"/>
            <a:ext cx="9360558" cy="660718"/>
          </a:xfrm>
        </p:spPr>
        <p:txBody>
          <a:bodyPr>
            <a:normAutofit/>
          </a:bodyPr>
          <a:lstStyle/>
          <a:p>
            <a:r>
              <a:rPr lang="en-US" dirty="0"/>
              <a:t>Tips For Applicants</a:t>
            </a:r>
          </a:p>
        </p:txBody>
      </p:sp>
      <p:sp>
        <p:nvSpPr>
          <p:cNvPr id="3" name="Content Placeholder 2"/>
          <p:cNvSpPr>
            <a:spLocks noGrp="1"/>
          </p:cNvSpPr>
          <p:nvPr>
            <p:ph idx="1"/>
          </p:nvPr>
        </p:nvSpPr>
        <p:spPr>
          <a:xfrm>
            <a:off x="1254083" y="2048257"/>
            <a:ext cx="9360558" cy="3742944"/>
          </a:xfrm>
        </p:spPr>
        <p:txBody>
          <a:bodyPr>
            <a:noAutofit/>
          </a:bodyPr>
          <a:lstStyle/>
          <a:p>
            <a:pPr marL="0" indent="0">
              <a:buNone/>
            </a:pPr>
            <a:r>
              <a:rPr lang="en-US" dirty="0"/>
              <a:t>Generally, it is acceptable to submit a unofficial transcript at the beginning phase of the applicant process. However, as you move further along in the selection process, you will be required to submit an official copy of your transcript from your academic institution. </a:t>
            </a:r>
            <a:endParaRPr lang="en-US" b="1" dirty="0"/>
          </a:p>
        </p:txBody>
      </p:sp>
      <p:sp>
        <p:nvSpPr>
          <p:cNvPr id="4" name="Date Placeholder 3">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6/24/2022</a:t>
            </a:r>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E31375A4-56A4-47D6-9801-1991572033F7}" type="slidenum">
              <a:rPr lang="en-US" smtClean="0"/>
              <a:t>17</a:t>
            </a:fld>
            <a:endParaRPr lang="en-US" dirty="0"/>
          </a:p>
        </p:txBody>
      </p:sp>
      <p:pic>
        <p:nvPicPr>
          <p:cNvPr id="8" name="Audio 7">
            <a:hlinkClick r:id="" action="ppaction://media"/>
            <a:extLst>
              <a:ext uri="{FF2B5EF4-FFF2-40B4-BE49-F238E27FC236}">
                <a16:creationId xmlns:a16="http://schemas.microsoft.com/office/drawing/2014/main" id="{4417F8C4-7662-4BDE-A158-C8C9B5E813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749843181"/>
      </p:ext>
    </p:extLst>
  </p:cSld>
  <p:clrMapOvr>
    <a:masterClrMapping/>
  </p:clrMapOvr>
  <mc:AlternateContent xmlns:mc="http://schemas.openxmlformats.org/markup-compatibility/2006" xmlns:p14="http://schemas.microsoft.com/office/powerpoint/2010/main">
    <mc:Choice Requires="p14">
      <p:transition spd="slow" p14:dur="2000" advTm="19233"/>
    </mc:Choice>
    <mc:Fallback xmlns="">
      <p:transition spd="slow" advTm="19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6042" y="902850"/>
            <a:ext cx="9360558" cy="681038"/>
          </a:xfrm>
        </p:spPr>
        <p:txBody>
          <a:bodyPr>
            <a:normAutofit/>
          </a:bodyPr>
          <a:lstStyle/>
          <a:p>
            <a:r>
              <a:rPr lang="en-US" dirty="0"/>
              <a:t>Tips For Applicants</a:t>
            </a:r>
          </a:p>
        </p:txBody>
      </p:sp>
      <p:sp>
        <p:nvSpPr>
          <p:cNvPr id="3" name="Content Placeholder 2"/>
          <p:cNvSpPr>
            <a:spLocks noGrp="1"/>
          </p:cNvSpPr>
          <p:nvPr>
            <p:ph idx="1"/>
          </p:nvPr>
        </p:nvSpPr>
        <p:spPr>
          <a:xfrm>
            <a:off x="1415721" y="1864914"/>
            <a:ext cx="9360558" cy="4231085"/>
          </a:xfrm>
        </p:spPr>
        <p:txBody>
          <a:bodyPr>
            <a:noAutofit/>
          </a:bodyPr>
          <a:lstStyle/>
          <a:p>
            <a:pPr marL="0" indent="0">
              <a:buNone/>
            </a:pPr>
            <a:r>
              <a:rPr lang="en-US" b="1" dirty="0">
                <a:solidFill>
                  <a:srgbClr val="212121"/>
                </a:solidFill>
              </a:rPr>
              <a:t>Applicants should closely monitor the status of their application and the job status of announcements for which they have applied.</a:t>
            </a:r>
          </a:p>
          <a:p>
            <a:pPr marL="0" indent="0" algn="l">
              <a:buNone/>
            </a:pPr>
            <a:r>
              <a:rPr lang="en-US" b="0" i="0" dirty="0">
                <a:solidFill>
                  <a:srgbClr val="212121"/>
                </a:solidFill>
                <a:effectLst/>
              </a:rPr>
              <a:t>After you have applied for a job using the USAJOBS website, the hiring agency will provide you with the status of your application (for example, application received or referred). However, you can also check your application status by clicking the ”</a:t>
            </a:r>
            <a:r>
              <a:rPr lang="en-US" b="1" i="0" dirty="0">
                <a:solidFill>
                  <a:srgbClr val="212121"/>
                </a:solidFill>
                <a:effectLst/>
              </a:rPr>
              <a:t>Track this application”</a:t>
            </a:r>
            <a:r>
              <a:rPr lang="en-US" b="0" i="0" dirty="0">
                <a:solidFill>
                  <a:srgbClr val="212121"/>
                </a:solidFill>
                <a:effectLst/>
              </a:rPr>
              <a:t> link for each application. </a:t>
            </a:r>
          </a:p>
          <a:p>
            <a:pPr marL="0" indent="0">
              <a:buNone/>
            </a:pPr>
            <a:r>
              <a:rPr lang="en-US" dirty="0">
                <a:solidFill>
                  <a:srgbClr val="212121"/>
                </a:solidFill>
              </a:rPr>
              <a:t>Applicants can check the status of job announcements on the USAJOBS website. The job status tells you where the job is in the hiring process —whether a hiring agency is accepting applications, reviewing applications, has completed the hiring process or canceled the job. </a:t>
            </a:r>
          </a:p>
          <a:p>
            <a:pPr marL="0" indent="0">
              <a:buNone/>
            </a:pPr>
            <a:r>
              <a:rPr lang="en-US" dirty="0">
                <a:solidFill>
                  <a:srgbClr val="212121"/>
                </a:solidFill>
              </a:rPr>
              <a:t>Applicants can obtain additional information regarding the job announcement by contacting the point of contact listed within the job announcement. </a:t>
            </a:r>
          </a:p>
          <a:p>
            <a:pPr marL="0" indent="0" algn="l">
              <a:buNone/>
            </a:pPr>
            <a:endParaRPr lang="en-US" dirty="0"/>
          </a:p>
        </p:txBody>
      </p:sp>
      <p:sp>
        <p:nvSpPr>
          <p:cNvPr id="4" name="Date Placeholder 3">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6/24/2022</a:t>
            </a:r>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E31375A4-56A4-47D6-9801-1991572033F7}" type="slidenum">
              <a:rPr lang="en-US" smtClean="0"/>
              <a:t>18</a:t>
            </a:fld>
            <a:endParaRPr lang="en-US" dirty="0"/>
          </a:p>
        </p:txBody>
      </p:sp>
      <p:pic>
        <p:nvPicPr>
          <p:cNvPr id="42" name="Audio 41">
            <a:hlinkClick r:id="" action="ppaction://media"/>
            <a:extLst>
              <a:ext uri="{FF2B5EF4-FFF2-40B4-BE49-F238E27FC236}">
                <a16:creationId xmlns:a16="http://schemas.microsoft.com/office/drawing/2014/main" id="{A2DAD958-178A-46E5-9FF8-02109B288C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1908914575"/>
      </p:ext>
    </p:extLst>
  </p:cSld>
  <p:clrMapOvr>
    <a:masterClrMapping/>
  </p:clrMapOvr>
  <mc:AlternateContent xmlns:mc="http://schemas.openxmlformats.org/markup-compatibility/2006" xmlns:p14="http://schemas.microsoft.com/office/powerpoint/2010/main">
    <mc:Choice Requires="p14">
      <p:transition spd="slow" p14:dur="2000" advTm="77562"/>
    </mc:Choice>
    <mc:Fallback xmlns="">
      <p:transition spd="slow" advTm="77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DOL Pathways Programs</a:t>
            </a:r>
          </a:p>
        </p:txBody>
      </p:sp>
      <p:sp>
        <p:nvSpPr>
          <p:cNvPr id="4" name="Date Placeholder 3">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6/24/2022</a:t>
            </a:r>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E31375A4-56A4-47D6-9801-1991572033F7}" type="slidenum">
              <a:rPr lang="en-US" smtClean="0"/>
              <a:t>19</a:t>
            </a:fld>
            <a:endParaRPr lang="en-US" dirty="0"/>
          </a:p>
        </p:txBody>
      </p:sp>
      <p:pic>
        <p:nvPicPr>
          <p:cNvPr id="1026" name="Picture 2" descr="Seven Strategies for Handling Difficult Questions - What to Say When You  Don&amp;#39;t Know the Answer - ProEdge Skills, Inc."/>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3048000" y="1981200"/>
            <a:ext cx="6096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BBA7C5AE-A697-4D93-8614-A4BEADB73E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4043556728"/>
      </p:ext>
    </p:extLst>
  </p:cSld>
  <p:clrMapOvr>
    <a:masterClrMapping/>
  </p:clrMapOvr>
  <mc:AlternateContent xmlns:mc="http://schemas.openxmlformats.org/markup-compatibility/2006" xmlns:p14="http://schemas.microsoft.com/office/powerpoint/2010/main">
    <mc:Choice Requires="p14">
      <p:transition spd="slow" p14:dur="2000" advTm="12641"/>
    </mc:Choice>
    <mc:Fallback xmlns="">
      <p:transition spd="slow" advTm="126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6042" y="995680"/>
            <a:ext cx="9360558" cy="650558"/>
          </a:xfrm>
        </p:spPr>
        <p:txBody>
          <a:bodyPr/>
          <a:lstStyle/>
          <a:p>
            <a:r>
              <a:rPr lang="en-US" dirty="0"/>
              <a:t>DOL Pathways Programs</a:t>
            </a:r>
          </a:p>
        </p:txBody>
      </p:sp>
      <p:sp>
        <p:nvSpPr>
          <p:cNvPr id="3" name="Content Placeholder 2"/>
          <p:cNvSpPr>
            <a:spLocks noGrp="1"/>
          </p:cNvSpPr>
          <p:nvPr>
            <p:ph idx="1"/>
          </p:nvPr>
        </p:nvSpPr>
        <p:spPr>
          <a:xfrm>
            <a:off x="1086792" y="2015014"/>
            <a:ext cx="9522102" cy="4291583"/>
          </a:xfrm>
        </p:spPr>
        <p:txBody>
          <a:bodyPr>
            <a:normAutofit lnSpcReduction="10000"/>
          </a:bodyPr>
          <a:lstStyle/>
          <a:p>
            <a:pPr marL="0" indent="0" algn="l">
              <a:buNone/>
            </a:pPr>
            <a:r>
              <a:rPr lang="en-US" sz="2200" i="0" dirty="0">
                <a:effectLst/>
              </a:rPr>
              <a:t>The Pathways Program is a series of programs geared toward inviting talented students and recent graduates into federal employment. </a:t>
            </a:r>
          </a:p>
          <a:p>
            <a:pPr marL="0" indent="0" algn="l">
              <a:buNone/>
            </a:pPr>
            <a:endParaRPr lang="en-US" sz="2200" i="0" dirty="0">
              <a:effectLst/>
            </a:endParaRPr>
          </a:p>
          <a:p>
            <a:pPr marL="0" indent="0">
              <a:buNone/>
            </a:pPr>
            <a:r>
              <a:rPr lang="en-US" sz="2200" i="0" dirty="0">
                <a:solidFill>
                  <a:srgbClr val="1B1B1B"/>
                </a:solidFill>
                <a:effectLst/>
              </a:rPr>
              <a:t>The Pathways Programs offers:</a:t>
            </a:r>
          </a:p>
          <a:p>
            <a:pPr lvl="1">
              <a:buFont typeface="Arial" panose="020B0604020202020204" pitchFamily="34" charset="0"/>
              <a:buChar char="•"/>
            </a:pPr>
            <a:r>
              <a:rPr lang="en-US" sz="2000" i="0" dirty="0">
                <a:solidFill>
                  <a:srgbClr val="1B1B1B"/>
                </a:solidFill>
                <a:effectLst/>
              </a:rPr>
              <a:t>Paid internships for students</a:t>
            </a:r>
          </a:p>
          <a:p>
            <a:pPr lvl="1">
              <a:buFont typeface="Arial" panose="020B0604020202020204" pitchFamily="34" charset="0"/>
              <a:buChar char="•"/>
            </a:pPr>
            <a:r>
              <a:rPr lang="en-US" sz="2000" i="0" dirty="0">
                <a:solidFill>
                  <a:srgbClr val="1B1B1B"/>
                </a:solidFill>
                <a:effectLst/>
              </a:rPr>
              <a:t>Valuable and qualifying work experience</a:t>
            </a:r>
          </a:p>
          <a:p>
            <a:pPr lvl="1">
              <a:buFont typeface="Arial" panose="020B0604020202020204" pitchFamily="34" charset="0"/>
              <a:buChar char="•"/>
            </a:pPr>
            <a:r>
              <a:rPr lang="en-US" sz="2000" i="0" dirty="0">
                <a:solidFill>
                  <a:srgbClr val="1B1B1B"/>
                </a:solidFill>
                <a:effectLst/>
              </a:rPr>
              <a:t>Training and career development</a:t>
            </a:r>
          </a:p>
          <a:p>
            <a:pPr lvl="1">
              <a:buFont typeface="Arial" panose="020B0604020202020204" pitchFamily="34" charset="0"/>
              <a:buChar char="•"/>
            </a:pPr>
            <a:r>
              <a:rPr lang="en-US" sz="2000" i="0" dirty="0">
                <a:solidFill>
                  <a:srgbClr val="1B1B1B"/>
                </a:solidFill>
                <a:effectLst/>
              </a:rPr>
              <a:t>Networking and Mentorship opportunities</a:t>
            </a:r>
          </a:p>
          <a:p>
            <a:pPr lvl="1">
              <a:buFont typeface="Arial" panose="020B0604020202020204" pitchFamily="34" charset="0"/>
              <a:buChar char="•"/>
            </a:pPr>
            <a:r>
              <a:rPr lang="en-US" sz="2000" i="0" dirty="0">
                <a:solidFill>
                  <a:srgbClr val="1B1B1B"/>
                </a:solidFill>
                <a:effectLst/>
              </a:rPr>
              <a:t>Flexible work schedules</a:t>
            </a:r>
          </a:p>
          <a:p>
            <a:pPr lvl="1">
              <a:buFont typeface="Arial" panose="020B0604020202020204" pitchFamily="34" charset="0"/>
              <a:buChar char="•"/>
            </a:pPr>
            <a:r>
              <a:rPr lang="en-US" sz="2000" i="0" dirty="0">
                <a:solidFill>
                  <a:srgbClr val="1B1B1B"/>
                </a:solidFill>
                <a:effectLst/>
              </a:rPr>
              <a:t>Benefits</a:t>
            </a:r>
          </a:p>
          <a:p>
            <a:pPr marL="0" indent="0">
              <a:buNone/>
            </a:pPr>
            <a:endParaRPr lang="en-US" sz="2200" dirty="0">
              <a:solidFill>
                <a:srgbClr val="4D5156"/>
              </a:solidFill>
            </a:endParaRPr>
          </a:p>
        </p:txBody>
      </p:sp>
      <p:sp>
        <p:nvSpPr>
          <p:cNvPr id="4" name="Date Placeholder 3">
            <a:extLst>
              <a:ext uri="{C183D7F6-B498-43B3-948B-1728B52AA6E4}">
                <adec:decorative xmlns:adec="http://schemas.microsoft.com/office/drawing/2017/decorative" val="1"/>
              </a:ext>
            </a:extLst>
          </p:cNvPr>
          <p:cNvSpPr>
            <a:spLocks noGrp="1"/>
          </p:cNvSpPr>
          <p:nvPr>
            <p:ph type="dt" sz="half" idx="10"/>
          </p:nvPr>
        </p:nvSpPr>
        <p:spPr>
          <a:xfrm>
            <a:off x="10608894" y="6195379"/>
            <a:ext cx="965946" cy="222436"/>
          </a:xfrm>
        </p:spPr>
        <p:txBody>
          <a:bodyPr/>
          <a:lstStyle/>
          <a:p>
            <a:r>
              <a:rPr lang="en-US" dirty="0"/>
              <a:t>6/24/2022</a:t>
            </a:r>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E31375A4-56A4-47D6-9801-1991572033F7}" type="slidenum">
              <a:rPr lang="en-US" smtClean="0"/>
              <a:t>2</a:t>
            </a:fld>
            <a:endParaRPr lang="en-US" dirty="0"/>
          </a:p>
        </p:txBody>
      </p:sp>
      <p:pic>
        <p:nvPicPr>
          <p:cNvPr id="11" name="Audio 10">
            <a:hlinkClick r:id="" action="ppaction://media"/>
            <a:extLst>
              <a:ext uri="{FF2B5EF4-FFF2-40B4-BE49-F238E27FC236}">
                <a16:creationId xmlns:a16="http://schemas.microsoft.com/office/drawing/2014/main" id="{B48E28BB-DE03-49C6-ACCF-DB0D25EE46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554217931"/>
      </p:ext>
    </p:extLst>
  </p:cSld>
  <p:clrMapOvr>
    <a:masterClrMapping/>
  </p:clrMapOvr>
  <mc:AlternateContent xmlns:mc="http://schemas.openxmlformats.org/markup-compatibility/2006" xmlns:p14="http://schemas.microsoft.com/office/powerpoint/2010/main">
    <mc:Choice Requires="p14">
      <p:transition spd="slow" p14:dur="2000" advTm="39194"/>
    </mc:Choice>
    <mc:Fallback xmlns="">
      <p:transition spd="slow" advTm="39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6042" y="1046480"/>
            <a:ext cx="9360558" cy="599758"/>
          </a:xfrm>
        </p:spPr>
        <p:txBody>
          <a:bodyPr/>
          <a:lstStyle/>
          <a:p>
            <a:r>
              <a:rPr lang="en-US" dirty="0"/>
              <a:t>DOL Pathways Programs</a:t>
            </a:r>
          </a:p>
        </p:txBody>
      </p:sp>
      <p:sp>
        <p:nvSpPr>
          <p:cNvPr id="3" name="Content Placeholder 2"/>
          <p:cNvSpPr>
            <a:spLocks noGrp="1"/>
          </p:cNvSpPr>
          <p:nvPr>
            <p:ph idx="1"/>
          </p:nvPr>
        </p:nvSpPr>
        <p:spPr>
          <a:xfrm>
            <a:off x="1172360" y="1948642"/>
            <a:ext cx="9360558" cy="3749040"/>
          </a:xfrm>
        </p:spPr>
        <p:txBody>
          <a:bodyPr/>
          <a:lstStyle/>
          <a:p>
            <a:pPr marL="0" indent="0">
              <a:buNone/>
            </a:pPr>
            <a:r>
              <a:rPr lang="en-US" sz="2400" b="1" u="sng" dirty="0"/>
              <a:t>Authority &amp; Policy</a:t>
            </a:r>
          </a:p>
          <a:p>
            <a:pPr marL="0" indent="0">
              <a:buNone/>
            </a:pPr>
            <a:r>
              <a:rPr lang="en-US" dirty="0"/>
              <a:t>Executive Order 13562 established the Schedule D appointing authority, which was designed to encompass appointments of individuals to positions in the excepted service under the Pathways Programs. The regulations codified in 5 CFR 213.3402, DPR 362, and the Department of Labor's (DOL) Memorandum of Understanding (MOU) with the U.S. Office of Personnel Management provide further guidance on the implementation of all agency actions, including those to evaluate, appoint, develop, and promote individuals under the Programs</a:t>
            </a:r>
          </a:p>
        </p:txBody>
      </p:sp>
      <p:sp>
        <p:nvSpPr>
          <p:cNvPr id="4" name="Date Placeholder 3">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6/24/2022</a:t>
            </a:r>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a:xfrm>
            <a:off x="617160" y="6279516"/>
            <a:ext cx="918882" cy="222436"/>
          </a:xfrm>
        </p:spPr>
        <p:txBody>
          <a:bodyPr/>
          <a:lstStyle/>
          <a:p>
            <a:fld id="{E31375A4-56A4-47D6-9801-1991572033F7}" type="slidenum">
              <a:rPr lang="en-US" smtClean="0"/>
              <a:t>3</a:t>
            </a:fld>
            <a:endParaRPr lang="en-US" dirty="0"/>
          </a:p>
        </p:txBody>
      </p:sp>
      <p:pic>
        <p:nvPicPr>
          <p:cNvPr id="16" name="Audio 15">
            <a:hlinkClick r:id="" action="ppaction://media"/>
            <a:extLst>
              <a:ext uri="{FF2B5EF4-FFF2-40B4-BE49-F238E27FC236}">
                <a16:creationId xmlns:a16="http://schemas.microsoft.com/office/drawing/2014/main" id="{EB8A60FF-7FF4-42AD-978C-E033F653D3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3984617762"/>
      </p:ext>
    </p:extLst>
  </p:cSld>
  <p:clrMapOvr>
    <a:masterClrMapping/>
  </p:clrMapOvr>
  <mc:AlternateContent xmlns:mc="http://schemas.openxmlformats.org/markup-compatibility/2006" xmlns:p14="http://schemas.microsoft.com/office/powerpoint/2010/main">
    <mc:Choice Requires="p14">
      <p:transition spd="slow" p14:dur="2000" advTm="41132"/>
    </mc:Choice>
    <mc:Fallback xmlns="">
      <p:transition spd="slow" advTm="41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6042" y="1005840"/>
            <a:ext cx="9360558" cy="640398"/>
          </a:xfrm>
        </p:spPr>
        <p:txBody>
          <a:bodyPr/>
          <a:lstStyle/>
          <a:p>
            <a:r>
              <a:rPr lang="en-US" dirty="0"/>
              <a:t>DOL Pathways Programs</a:t>
            </a:r>
          </a:p>
        </p:txBody>
      </p:sp>
      <p:sp>
        <p:nvSpPr>
          <p:cNvPr id="3" name="Content Placeholder 2"/>
          <p:cNvSpPr>
            <a:spLocks noGrp="1"/>
          </p:cNvSpPr>
          <p:nvPr>
            <p:ph idx="1"/>
          </p:nvPr>
        </p:nvSpPr>
        <p:spPr>
          <a:xfrm>
            <a:off x="1297050" y="1840346"/>
            <a:ext cx="9241289" cy="3893930"/>
          </a:xfrm>
        </p:spPr>
        <p:txBody>
          <a:bodyPr>
            <a:normAutofit/>
          </a:bodyPr>
          <a:lstStyle/>
          <a:p>
            <a:pPr marL="0" indent="0">
              <a:buNone/>
            </a:pPr>
            <a:r>
              <a:rPr lang="en-US" sz="2000" dirty="0"/>
              <a:t>The Pathways Programs framework consists of three separate programs for students and recent graduates in Schedule D of the excepted service</a:t>
            </a:r>
            <a:r>
              <a:rPr lang="en-US" dirty="0"/>
              <a:t>:</a:t>
            </a:r>
            <a:endParaRPr lang="en-US" sz="2000" dirty="0"/>
          </a:p>
          <a:p>
            <a:pPr>
              <a:buFont typeface="Wingdings" panose="05000000000000000000" pitchFamily="2" charset="2"/>
              <a:buChar char="Ø"/>
            </a:pPr>
            <a:r>
              <a:rPr lang="en-US" sz="2000" dirty="0"/>
              <a:t>Internship Program</a:t>
            </a:r>
          </a:p>
          <a:p>
            <a:pPr>
              <a:buFont typeface="Wingdings" panose="05000000000000000000" pitchFamily="2" charset="2"/>
              <a:buChar char="Ø"/>
            </a:pPr>
            <a:r>
              <a:rPr lang="en-US" sz="2000" dirty="0"/>
              <a:t>Recent Graduates Program</a:t>
            </a:r>
          </a:p>
          <a:p>
            <a:pPr>
              <a:buFont typeface="Wingdings" panose="05000000000000000000" pitchFamily="2" charset="2"/>
              <a:buChar char="Ø"/>
            </a:pPr>
            <a:r>
              <a:rPr lang="en-US" dirty="0"/>
              <a:t>P</a:t>
            </a:r>
            <a:r>
              <a:rPr lang="en-US" sz="2000" dirty="0"/>
              <a:t>residential Management Fellows (PMF) Program</a:t>
            </a:r>
          </a:p>
          <a:p>
            <a:pPr marL="0" indent="0">
              <a:buNone/>
            </a:pPr>
            <a:endParaRPr lang="en-US" dirty="0">
              <a:cs typeface="Calibri" panose="020F0502020204030204" pitchFamily="34" charset="0"/>
            </a:endParaRPr>
          </a:p>
        </p:txBody>
      </p:sp>
      <p:sp>
        <p:nvSpPr>
          <p:cNvPr id="4" name="Date Placeholder 3">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6/24/2022</a:t>
            </a:r>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E31375A4-56A4-47D6-9801-1991572033F7}" type="slidenum">
              <a:rPr lang="en-US" smtClean="0"/>
              <a:t>4</a:t>
            </a:fld>
            <a:endParaRPr lang="en-US" dirty="0"/>
          </a:p>
        </p:txBody>
      </p:sp>
      <p:pic>
        <p:nvPicPr>
          <p:cNvPr id="7" name="Audio 6">
            <a:hlinkClick r:id="" action="ppaction://media"/>
            <a:extLst>
              <a:ext uri="{FF2B5EF4-FFF2-40B4-BE49-F238E27FC236}">
                <a16:creationId xmlns:a16="http://schemas.microsoft.com/office/drawing/2014/main" id="{9269A3A6-83B7-4644-824C-33489076C4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4217032530"/>
      </p:ext>
    </p:extLst>
  </p:cSld>
  <p:clrMapOvr>
    <a:masterClrMapping/>
  </p:clrMapOvr>
  <mc:AlternateContent xmlns:mc="http://schemas.openxmlformats.org/markup-compatibility/2006" xmlns:p14="http://schemas.microsoft.com/office/powerpoint/2010/main">
    <mc:Choice Requires="p14">
      <p:transition spd="slow" p14:dur="2000" advTm="16543"/>
    </mc:Choice>
    <mc:Fallback xmlns="">
      <p:transition spd="slow" advTm="16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6042" y="1005840"/>
            <a:ext cx="9360558" cy="640398"/>
          </a:xfrm>
        </p:spPr>
        <p:txBody>
          <a:bodyPr/>
          <a:lstStyle/>
          <a:p>
            <a:r>
              <a:rPr lang="en-US" dirty="0"/>
              <a:t>DOL Pathways Programs</a:t>
            </a:r>
          </a:p>
        </p:txBody>
      </p:sp>
      <p:sp>
        <p:nvSpPr>
          <p:cNvPr id="3" name="Content Placeholder 2"/>
          <p:cNvSpPr>
            <a:spLocks noGrp="1"/>
          </p:cNvSpPr>
          <p:nvPr>
            <p:ph idx="1"/>
          </p:nvPr>
        </p:nvSpPr>
        <p:spPr>
          <a:xfrm>
            <a:off x="1274028" y="1788392"/>
            <a:ext cx="9241289" cy="3893930"/>
          </a:xfrm>
        </p:spPr>
        <p:txBody>
          <a:bodyPr>
            <a:normAutofit/>
          </a:bodyPr>
          <a:lstStyle/>
          <a:p>
            <a:pPr marL="0" indent="0">
              <a:buNone/>
            </a:pPr>
            <a:r>
              <a:rPr lang="en-US" b="1" i="1" u="sng" dirty="0">
                <a:cs typeface="Calibri" panose="020F0502020204030204" pitchFamily="34" charset="0"/>
              </a:rPr>
              <a:t>Internship Program </a:t>
            </a:r>
            <a:endParaRPr lang="en-US" u="sng" dirty="0">
              <a:cs typeface="Calibri" panose="020F0502020204030204" pitchFamily="34" charset="0"/>
            </a:endParaRPr>
          </a:p>
          <a:p>
            <a:pPr marL="0" indent="0">
              <a:buNone/>
            </a:pPr>
            <a:r>
              <a:rPr lang="en-US" dirty="0">
                <a:cs typeface="Calibri" panose="020F0502020204030204" pitchFamily="34" charset="0"/>
              </a:rPr>
              <a:t>The Internship Program provides students, who are currently enrolled or accepted for enrollment in qualifying educational institutions, with paid opportunities to work either part-time or full-time in agencies and explore career paths related to their academic fields of study or career interests. </a:t>
            </a:r>
          </a:p>
          <a:p>
            <a:pPr lvl="0"/>
            <a:r>
              <a:rPr lang="en-US" dirty="0">
                <a:cs typeface="Calibri" panose="020F0502020204030204" pitchFamily="34" charset="0"/>
              </a:rPr>
              <a:t>Agencies may hire Interns on a time-limited basis or for the </a:t>
            </a:r>
            <a:r>
              <a:rPr lang="en-US" b="0" i="0" dirty="0">
                <a:solidFill>
                  <a:srgbClr val="333333"/>
                </a:solidFill>
                <a:effectLst/>
              </a:rPr>
              <a:t>length of the academic program for which the Intern is enrolled</a:t>
            </a:r>
          </a:p>
          <a:p>
            <a:pPr lvl="0"/>
            <a:r>
              <a:rPr lang="en-US" dirty="0">
                <a:cs typeface="Calibri" panose="020F0502020204030204" pitchFamily="34" charset="0"/>
              </a:rPr>
              <a:t>Interns are required to complete formal training courses from DOL’s Pathways Programs Curriculum Guide and any technical training that is deemed appropriate by the Intern's supervisor</a:t>
            </a:r>
          </a:p>
        </p:txBody>
      </p:sp>
      <p:sp>
        <p:nvSpPr>
          <p:cNvPr id="4" name="Date Placeholder 3">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6/24/2022</a:t>
            </a:r>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E31375A4-56A4-47D6-9801-1991572033F7}" type="slidenum">
              <a:rPr lang="en-US" smtClean="0"/>
              <a:t>5</a:t>
            </a:fld>
            <a:endParaRPr lang="en-US" dirty="0"/>
          </a:p>
        </p:txBody>
      </p:sp>
      <p:pic>
        <p:nvPicPr>
          <p:cNvPr id="24" name="Audio 23">
            <a:hlinkClick r:id="" action="ppaction://media"/>
            <a:extLst>
              <a:ext uri="{FF2B5EF4-FFF2-40B4-BE49-F238E27FC236}">
                <a16:creationId xmlns:a16="http://schemas.microsoft.com/office/drawing/2014/main" id="{1ADAE150-CFE2-4D73-9E76-BAFF54AA92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4218336273"/>
      </p:ext>
    </p:extLst>
  </p:cSld>
  <p:clrMapOvr>
    <a:masterClrMapping/>
  </p:clrMapOvr>
  <mc:AlternateContent xmlns:mc="http://schemas.openxmlformats.org/markup-compatibility/2006" xmlns:p14="http://schemas.microsoft.com/office/powerpoint/2010/main">
    <mc:Choice Requires="p14">
      <p:transition spd="slow" p14:dur="2000" advTm="58270"/>
    </mc:Choice>
    <mc:Fallback xmlns="">
      <p:transition spd="slow" advTm="58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6042" y="1046480"/>
            <a:ext cx="9360558" cy="599758"/>
          </a:xfrm>
        </p:spPr>
        <p:txBody>
          <a:bodyPr/>
          <a:lstStyle/>
          <a:p>
            <a:r>
              <a:rPr lang="en-US" dirty="0"/>
              <a:t>DOL Pathways Programs - Overview</a:t>
            </a:r>
          </a:p>
        </p:txBody>
      </p:sp>
      <p:sp>
        <p:nvSpPr>
          <p:cNvPr id="3" name="Content Placeholder 2"/>
          <p:cNvSpPr>
            <a:spLocks noGrp="1"/>
          </p:cNvSpPr>
          <p:nvPr>
            <p:ph idx="1"/>
          </p:nvPr>
        </p:nvSpPr>
        <p:spPr>
          <a:xfrm>
            <a:off x="1295400" y="1840992"/>
            <a:ext cx="10279440" cy="4303776"/>
          </a:xfrm>
        </p:spPr>
        <p:txBody>
          <a:bodyPr>
            <a:noAutofit/>
          </a:bodyPr>
          <a:lstStyle/>
          <a:p>
            <a:pPr marL="0" indent="0">
              <a:buNone/>
            </a:pPr>
            <a:r>
              <a:rPr lang="en-US" b="1" i="1" u="sng" dirty="0">
                <a:cs typeface="Calibri" panose="020F0502020204030204" pitchFamily="34" charset="0"/>
              </a:rPr>
              <a:t>Internship Program </a:t>
            </a:r>
          </a:p>
          <a:p>
            <a:pPr marL="0" indent="0">
              <a:buNone/>
            </a:pPr>
            <a:r>
              <a:rPr lang="en-US" sz="1900" dirty="0">
                <a:cs typeface="Calibri" panose="020F0502020204030204" pitchFamily="34" charset="0"/>
              </a:rPr>
              <a:t>Interns who successfully complete the program requirements outlined in the Pathways Internship Agreement </a:t>
            </a:r>
            <a:r>
              <a:rPr lang="en-US" sz="1900" i="1" dirty="0">
                <a:cs typeface="Calibri" panose="020F0502020204030204" pitchFamily="34" charset="0"/>
              </a:rPr>
              <a:t>are </a:t>
            </a:r>
            <a:r>
              <a:rPr lang="en-US" sz="1900" dirty="0">
                <a:cs typeface="Calibri" panose="020F0502020204030204" pitchFamily="34" charset="0"/>
              </a:rPr>
              <a:t>eligible to be non-competitive converted to a permanent position (or, in some limited circumstances, to a term position lasting 1-4 years) within 120 days of successful completion of the program. This eligibility extends to </a:t>
            </a:r>
            <a:r>
              <a:rPr lang="en-US" sz="1900" dirty="0"/>
              <a:t>positions within the employing agency and all other federal agencies.</a:t>
            </a:r>
          </a:p>
          <a:p>
            <a:pPr marL="0" indent="0">
              <a:buNone/>
            </a:pPr>
            <a:r>
              <a:rPr lang="en-US" sz="1900" b="1" dirty="0"/>
              <a:t>To be eligible for conversion, Interns must:</a:t>
            </a:r>
          </a:p>
          <a:p>
            <a:pPr lvl="1"/>
            <a:r>
              <a:rPr lang="en-US" sz="1900" dirty="0"/>
              <a:t>Complete all of the agency-specific requirements as specified in the Participant's Agreement</a:t>
            </a:r>
          </a:p>
          <a:p>
            <a:pPr lvl="1"/>
            <a:r>
              <a:rPr lang="en-US" sz="1900" dirty="0"/>
              <a:t>Complete at least 640 hours of work experience acquired through the Internship Program</a:t>
            </a:r>
          </a:p>
          <a:p>
            <a:pPr lvl="1"/>
            <a:r>
              <a:rPr lang="en-US" sz="1900" dirty="0"/>
              <a:t>Complete their degree or certificate requirements and </a:t>
            </a:r>
          </a:p>
          <a:p>
            <a:pPr lvl="1"/>
            <a:r>
              <a:rPr lang="en-US" sz="1900" dirty="0"/>
              <a:t>Meet the qualification requirements of the positions to which the Interns will be converted</a:t>
            </a:r>
          </a:p>
        </p:txBody>
      </p:sp>
      <p:sp>
        <p:nvSpPr>
          <p:cNvPr id="4" name="Date Placeholder 3">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6/24/2022</a:t>
            </a:r>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E31375A4-56A4-47D6-9801-1991572033F7}" type="slidenum">
              <a:rPr lang="en-US" smtClean="0"/>
              <a:t>6</a:t>
            </a:fld>
            <a:endParaRPr lang="en-US" dirty="0"/>
          </a:p>
        </p:txBody>
      </p:sp>
      <p:pic>
        <p:nvPicPr>
          <p:cNvPr id="11" name="Audio 10">
            <a:hlinkClick r:id="" action="ppaction://media"/>
            <a:extLst>
              <a:ext uri="{FF2B5EF4-FFF2-40B4-BE49-F238E27FC236}">
                <a16:creationId xmlns:a16="http://schemas.microsoft.com/office/drawing/2014/main" id="{C34AF393-B589-4287-9DC9-0D7DD2923C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1981416246"/>
      </p:ext>
    </p:extLst>
  </p:cSld>
  <p:clrMapOvr>
    <a:masterClrMapping/>
  </p:clrMapOvr>
  <mc:AlternateContent xmlns:mc="http://schemas.openxmlformats.org/markup-compatibility/2006" xmlns:p14="http://schemas.microsoft.com/office/powerpoint/2010/main">
    <mc:Choice Requires="p14">
      <p:transition spd="slow" p14:dur="2000" advTm="45547"/>
    </mc:Choice>
    <mc:Fallback xmlns="">
      <p:transition spd="slow" advTm="45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6042" y="1026160"/>
            <a:ext cx="9360558" cy="620078"/>
          </a:xfrm>
        </p:spPr>
        <p:txBody>
          <a:bodyPr/>
          <a:lstStyle/>
          <a:p>
            <a:r>
              <a:rPr lang="en-US" dirty="0"/>
              <a:t>DOL Pathways Programs - Overview</a:t>
            </a:r>
          </a:p>
        </p:txBody>
      </p:sp>
      <p:sp>
        <p:nvSpPr>
          <p:cNvPr id="3" name="Content Placeholder 2"/>
          <p:cNvSpPr>
            <a:spLocks noGrp="1"/>
          </p:cNvSpPr>
          <p:nvPr>
            <p:ph idx="1"/>
          </p:nvPr>
        </p:nvSpPr>
        <p:spPr>
          <a:xfrm>
            <a:off x="1114156" y="1795472"/>
            <a:ext cx="9941895" cy="4205422"/>
          </a:xfrm>
        </p:spPr>
        <p:txBody>
          <a:bodyPr>
            <a:normAutofit/>
          </a:bodyPr>
          <a:lstStyle/>
          <a:p>
            <a:pPr marL="0" indent="0">
              <a:buNone/>
            </a:pPr>
            <a:r>
              <a:rPr lang="en-US" b="1" i="1" u="sng" dirty="0"/>
              <a:t>Recent Graduates Program</a:t>
            </a:r>
            <a:endParaRPr lang="en-US" u="sng" dirty="0"/>
          </a:p>
          <a:p>
            <a:pPr marL="0" indent="0">
              <a:buNone/>
            </a:pPr>
            <a:r>
              <a:rPr lang="en-US" dirty="0"/>
              <a:t>The Recent Graduates Program is a one-year developmental program that provides recent graduates with developmental work experience that is designed to lead to a career in the Federal service. </a:t>
            </a:r>
          </a:p>
          <a:p>
            <a:pPr marL="0" indent="0">
              <a:buNone/>
            </a:pPr>
            <a:r>
              <a:rPr lang="en-US" kern="1200" dirty="0">
                <a:solidFill>
                  <a:srgbClr val="000000"/>
                </a:solidFill>
                <a:effectLst/>
                <a:ea typeface="Times New Roman" panose="02020603050405020304" pitchFamily="18" charset="0"/>
              </a:rPr>
              <a:t>Individuals must apply within two years of receiving a qualifying degree or certificate.  Veterans who are unable to apply to Pathways positions within two years of receiving a qualifying degree or certificate due to military service obligations will have </a:t>
            </a:r>
            <a:r>
              <a:rPr lang="en-US" dirty="0">
                <a:solidFill>
                  <a:srgbClr val="333333"/>
                </a:solidFill>
                <a:effectLst/>
                <a:ea typeface="Times New Roman" panose="02020603050405020304" pitchFamily="18" charset="0"/>
              </a:rPr>
              <a:t>up to two years from their release or discharge from active duty</a:t>
            </a:r>
            <a:r>
              <a:rPr lang="en-US" dirty="0">
                <a:solidFill>
                  <a:srgbClr val="333333"/>
                </a:solidFill>
                <a:ea typeface="Times New Roman" panose="02020603050405020304" pitchFamily="18" charset="0"/>
              </a:rPr>
              <a:t> (</a:t>
            </a:r>
            <a:r>
              <a:rPr lang="en-US" dirty="0">
                <a:solidFill>
                  <a:srgbClr val="333333"/>
                </a:solidFill>
                <a:effectLst/>
                <a:ea typeface="Times New Roman" panose="02020603050405020304" pitchFamily="18" charset="0"/>
              </a:rPr>
              <a:t>not to exceed six years after degree and/or certificate completion)</a:t>
            </a:r>
            <a:r>
              <a:rPr lang="en-US" dirty="0">
                <a:solidFill>
                  <a:srgbClr val="333333"/>
                </a:solidFill>
                <a:ea typeface="Times New Roman" panose="02020603050405020304" pitchFamily="18" charset="0"/>
              </a:rPr>
              <a:t> to apply.</a:t>
            </a:r>
            <a:endParaRPr lang="en-US" dirty="0">
              <a:effectLst/>
              <a:ea typeface="Times New Roman" panose="02020603050405020304" pitchFamily="18" charset="0"/>
            </a:endParaRPr>
          </a:p>
          <a:p>
            <a:pPr marL="0" lvl="0" indent="0">
              <a:buNone/>
            </a:pPr>
            <a:r>
              <a:rPr lang="en-US" dirty="0"/>
              <a:t>Participants in the program receive mentorship and professional training throughout the program and an Individual Development Plan (IDP) is developed to track the Recent Graduate’s professional development and training activities.   </a:t>
            </a:r>
          </a:p>
        </p:txBody>
      </p:sp>
      <p:sp>
        <p:nvSpPr>
          <p:cNvPr id="4" name="Date Placeholder 3">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6/24/2022</a:t>
            </a:r>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E31375A4-56A4-47D6-9801-1991572033F7}" type="slidenum">
              <a:rPr lang="en-US" smtClean="0"/>
              <a:t>7</a:t>
            </a:fld>
            <a:endParaRPr lang="en-US" dirty="0"/>
          </a:p>
        </p:txBody>
      </p:sp>
      <p:pic>
        <p:nvPicPr>
          <p:cNvPr id="14" name="Audio 13">
            <a:hlinkClick r:id="" action="ppaction://media"/>
            <a:extLst>
              <a:ext uri="{FF2B5EF4-FFF2-40B4-BE49-F238E27FC236}">
                <a16:creationId xmlns:a16="http://schemas.microsoft.com/office/drawing/2014/main" id="{7639F721-4760-4F87-9E7A-FA51CBD655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1526676284"/>
      </p:ext>
    </p:extLst>
  </p:cSld>
  <p:clrMapOvr>
    <a:masterClrMapping/>
  </p:clrMapOvr>
  <mc:AlternateContent xmlns:mc="http://schemas.openxmlformats.org/markup-compatibility/2006" xmlns:p14="http://schemas.microsoft.com/office/powerpoint/2010/main">
    <mc:Choice Requires="p14">
      <p:transition spd="slow" p14:dur="2000" advTm="53416"/>
    </mc:Choice>
    <mc:Fallback xmlns="">
      <p:transition spd="slow" advTm="53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6042" y="995680"/>
            <a:ext cx="9360558" cy="650558"/>
          </a:xfrm>
        </p:spPr>
        <p:txBody>
          <a:bodyPr/>
          <a:lstStyle/>
          <a:p>
            <a:r>
              <a:rPr lang="en-US" dirty="0"/>
              <a:t>DOL Pathways Programs - Overview</a:t>
            </a:r>
          </a:p>
        </p:txBody>
      </p:sp>
      <p:sp>
        <p:nvSpPr>
          <p:cNvPr id="3" name="Content Placeholder 2"/>
          <p:cNvSpPr>
            <a:spLocks noGrp="1"/>
          </p:cNvSpPr>
          <p:nvPr>
            <p:ph idx="1"/>
          </p:nvPr>
        </p:nvSpPr>
        <p:spPr>
          <a:xfrm>
            <a:off x="1076601" y="1852209"/>
            <a:ext cx="9944758" cy="4207690"/>
          </a:xfrm>
        </p:spPr>
        <p:txBody>
          <a:bodyPr>
            <a:noAutofit/>
          </a:bodyPr>
          <a:lstStyle/>
          <a:p>
            <a:pPr marL="0" indent="0">
              <a:buNone/>
            </a:pPr>
            <a:r>
              <a:rPr lang="en-US" b="1" i="1" u="sng" dirty="0"/>
              <a:t>Recent Graduates Program (cont’d)</a:t>
            </a:r>
            <a:endParaRPr lang="en-US" u="sng" dirty="0"/>
          </a:p>
          <a:p>
            <a:pPr marL="0" indent="0">
              <a:buNone/>
            </a:pPr>
            <a:r>
              <a:rPr lang="en-US" dirty="0"/>
              <a:t>Recent Graduates who successfully complete </a:t>
            </a:r>
            <a:r>
              <a:rPr lang="en-US" sz="2000" dirty="0">
                <a:cs typeface="Calibri" panose="020F0502020204030204" pitchFamily="34" charset="0"/>
              </a:rPr>
              <a:t>the program requirements outlined in the Recent Graduates Program Participant Agreement a</a:t>
            </a:r>
            <a:r>
              <a:rPr lang="en-US" i="1" dirty="0"/>
              <a:t>re </a:t>
            </a:r>
            <a:r>
              <a:rPr lang="en-US" dirty="0"/>
              <a:t>eligible to be converted to a permanent position (or, in some limited circumstances, a term appointment lasting 1-4 years). </a:t>
            </a:r>
          </a:p>
          <a:p>
            <a:pPr marL="0" indent="0">
              <a:buNone/>
            </a:pPr>
            <a:r>
              <a:rPr lang="en-US" b="1" dirty="0"/>
              <a:t>To be eligible for conversion, Recent Graduates must:</a:t>
            </a:r>
          </a:p>
          <a:p>
            <a:pPr lvl="1"/>
            <a:r>
              <a:rPr lang="en-US" sz="2000" dirty="0"/>
              <a:t>Complete 1 year of continuous service</a:t>
            </a:r>
          </a:p>
          <a:p>
            <a:pPr lvl="1"/>
            <a:r>
              <a:rPr lang="en-US" sz="2000" dirty="0"/>
              <a:t>Complete all training and developmental assignments and</a:t>
            </a:r>
          </a:p>
          <a:p>
            <a:pPr lvl="1"/>
            <a:r>
              <a:rPr lang="en-US" sz="2000" dirty="0"/>
              <a:t>Meet the qualifications for the positions to which the Recent Graduates will be converted</a:t>
            </a:r>
          </a:p>
        </p:txBody>
      </p:sp>
      <p:sp>
        <p:nvSpPr>
          <p:cNvPr id="4" name="Date Placeholder 3">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6/24/2022</a:t>
            </a:r>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E31375A4-56A4-47D6-9801-1991572033F7}" type="slidenum">
              <a:rPr lang="en-US" smtClean="0"/>
              <a:t>8</a:t>
            </a:fld>
            <a:endParaRPr lang="en-US" dirty="0"/>
          </a:p>
        </p:txBody>
      </p:sp>
      <p:pic>
        <p:nvPicPr>
          <p:cNvPr id="15" name="Audio 14">
            <a:hlinkClick r:id="" action="ppaction://media"/>
            <a:extLst>
              <a:ext uri="{FF2B5EF4-FFF2-40B4-BE49-F238E27FC236}">
                <a16:creationId xmlns:a16="http://schemas.microsoft.com/office/drawing/2014/main" id="{6981D53B-CC6A-44A7-994D-DD61234631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1125639672"/>
      </p:ext>
    </p:extLst>
  </p:cSld>
  <p:clrMapOvr>
    <a:masterClrMapping/>
  </p:clrMapOvr>
  <mc:AlternateContent xmlns:mc="http://schemas.openxmlformats.org/markup-compatibility/2006" xmlns:p14="http://schemas.microsoft.com/office/powerpoint/2010/main">
    <mc:Choice Requires="p14">
      <p:transition spd="slow" p14:dur="2000" advTm="35695"/>
    </mc:Choice>
    <mc:Fallback xmlns="">
      <p:transition spd="slow" advTm="35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6042" y="1016000"/>
            <a:ext cx="9360558" cy="630238"/>
          </a:xfrm>
        </p:spPr>
        <p:txBody>
          <a:bodyPr/>
          <a:lstStyle/>
          <a:p>
            <a:r>
              <a:rPr lang="en-US" dirty="0"/>
              <a:t>DOL Pathways Programs - Overview</a:t>
            </a:r>
          </a:p>
        </p:txBody>
      </p:sp>
      <p:sp>
        <p:nvSpPr>
          <p:cNvPr id="3" name="Content Placeholder 2"/>
          <p:cNvSpPr>
            <a:spLocks noGrp="1"/>
          </p:cNvSpPr>
          <p:nvPr>
            <p:ph idx="1"/>
          </p:nvPr>
        </p:nvSpPr>
        <p:spPr>
          <a:xfrm>
            <a:off x="1255896" y="1765300"/>
            <a:ext cx="9360558" cy="4203699"/>
          </a:xfrm>
        </p:spPr>
        <p:txBody>
          <a:bodyPr>
            <a:normAutofit fontScale="92500" lnSpcReduction="10000"/>
          </a:bodyPr>
          <a:lstStyle/>
          <a:p>
            <a:pPr marL="0" indent="0">
              <a:buNone/>
            </a:pPr>
            <a:r>
              <a:rPr lang="en-US" b="1" i="1" u="sng" dirty="0"/>
              <a:t>Presidential Management</a:t>
            </a:r>
            <a:r>
              <a:rPr lang="en-US" u="sng" dirty="0"/>
              <a:t> </a:t>
            </a:r>
            <a:r>
              <a:rPr lang="en-US" b="1" i="1" u="sng" dirty="0"/>
              <a:t>Fellows (PMF) Program</a:t>
            </a:r>
          </a:p>
          <a:p>
            <a:pPr marL="0" indent="0">
              <a:buNone/>
            </a:pPr>
            <a:r>
              <a:rPr lang="en-US" sz="2200" dirty="0"/>
              <a:t>The PMF Program is the Federal Government’s premier, two-year leadership development program for </a:t>
            </a:r>
            <a:r>
              <a:rPr lang="en-US" sz="2200" dirty="0">
                <a:solidFill>
                  <a:srgbClr val="212121"/>
                </a:solidFill>
              </a:rPr>
              <a:t>recent graduates with an advanced degree in either a professional or graduate degree </a:t>
            </a:r>
            <a:r>
              <a:rPr lang="en-US" sz="2200" dirty="0">
                <a:solidFill>
                  <a:srgbClr val="333333"/>
                </a:solidFill>
              </a:rPr>
              <a:t>(e.g., master’s, Ph.D., J.D.) </a:t>
            </a:r>
            <a:r>
              <a:rPr lang="en-US" sz="2200" dirty="0">
                <a:solidFill>
                  <a:srgbClr val="212121"/>
                </a:solidFill>
              </a:rPr>
              <a:t>from a qualifying educational institution or program within the past two years of the annual application opening date </a:t>
            </a:r>
            <a:r>
              <a:rPr lang="en-US" sz="2200" dirty="0">
                <a:solidFill>
                  <a:srgbClr val="333333"/>
                </a:solidFill>
              </a:rPr>
              <a:t>are eligible to apply. </a:t>
            </a:r>
          </a:p>
          <a:p>
            <a:pPr marL="0" indent="0">
              <a:buNone/>
            </a:pPr>
            <a:r>
              <a:rPr lang="en-US" sz="2200" dirty="0">
                <a:solidFill>
                  <a:srgbClr val="333333"/>
                </a:solidFill>
              </a:rPr>
              <a:t>Current </a:t>
            </a:r>
            <a:r>
              <a:rPr lang="en-US" sz="2200" b="0" i="0" dirty="0">
                <a:solidFill>
                  <a:srgbClr val="212121"/>
                </a:solidFill>
                <a:effectLst/>
              </a:rPr>
              <a:t>graduate students must complete all advanced degree requirements (including the completion or successful defense of any required thesis or dissertation) by August 31st of the following year of the annual application.</a:t>
            </a:r>
          </a:p>
          <a:p>
            <a:pPr marL="0" indent="0">
              <a:buNone/>
            </a:pPr>
            <a:r>
              <a:rPr lang="en-US" sz="2200" dirty="0"/>
              <a:t>Program participants are assigned mentors, take part in an orientation session, and receive 80 hours of formal, interactive training each year of the program.</a:t>
            </a:r>
            <a:r>
              <a:rPr lang="en-US" sz="2200" kern="1200" dirty="0">
                <a:solidFill>
                  <a:srgbClr val="000000"/>
                </a:solidFill>
                <a:effectLst/>
                <a:ea typeface="Times New Roman" panose="02020603050405020304" pitchFamily="18" charset="0"/>
                <a:cs typeface="Calibri" panose="020F0502020204030204" pitchFamily="34" charset="0"/>
              </a:rPr>
              <a:t> In addition, program participants are assigned at least one developmental assignment in the occupation or functional discipline the PMF would most likely be placed upon completion of the program.</a:t>
            </a:r>
            <a:endParaRPr lang="en-US" sz="2200" dirty="0">
              <a:effectLst/>
              <a:ea typeface="Calibri" panose="020F0502020204030204" pitchFamily="34" charset="0"/>
              <a:cs typeface="Times New Roman" panose="02020603050405020304" pitchFamily="18" charset="0"/>
            </a:endParaRPr>
          </a:p>
        </p:txBody>
      </p:sp>
      <p:sp>
        <p:nvSpPr>
          <p:cNvPr id="4" name="Date Placeholder 3">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6/24/2022</a:t>
            </a:r>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E31375A4-56A4-47D6-9801-1991572033F7}" type="slidenum">
              <a:rPr lang="en-US" smtClean="0"/>
              <a:t>9</a:t>
            </a:fld>
            <a:endParaRPr lang="en-US" dirty="0"/>
          </a:p>
        </p:txBody>
      </p:sp>
      <p:pic>
        <p:nvPicPr>
          <p:cNvPr id="54" name="Audio 53">
            <a:hlinkClick r:id="" action="ppaction://media"/>
            <a:extLst>
              <a:ext uri="{FF2B5EF4-FFF2-40B4-BE49-F238E27FC236}">
                <a16:creationId xmlns:a16="http://schemas.microsoft.com/office/drawing/2014/main" id="{BADFAAA7-6D01-478C-A722-27970DE7B6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233368985"/>
      </p:ext>
    </p:extLst>
  </p:cSld>
  <p:clrMapOvr>
    <a:masterClrMapping/>
  </p:clrMapOvr>
  <mc:AlternateContent xmlns:mc="http://schemas.openxmlformats.org/markup-compatibility/2006" xmlns:p14="http://schemas.microsoft.com/office/powerpoint/2010/main">
    <mc:Choice Requires="p14">
      <p:transition spd="slow" p14:dur="2000" advTm="82044"/>
    </mc:Choice>
    <mc:Fallback xmlns="">
      <p:transition spd="slow" advTm="82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4"/>
                </p:tgtEl>
              </p:cMediaNode>
            </p:audio>
          </p:childTnLst>
        </p:cTn>
      </p:par>
    </p:tnLst>
  </p:timing>
</p:sld>
</file>

<file path=ppt/theme/theme1.xml><?xml version="1.0" encoding="utf-8"?>
<a:theme xmlns:a="http://schemas.openxmlformats.org/drawingml/2006/main" name="Diamond Grid 16x9">
  <a:themeElements>
    <a:clrScheme name="DOL COLORS">
      <a:dk1>
        <a:sysClr val="windowText" lastClr="000000"/>
      </a:dk1>
      <a:lt1>
        <a:sysClr val="window" lastClr="FFFFFF"/>
      </a:lt1>
      <a:dk2>
        <a:srgbClr val="3F3F3F"/>
      </a:dk2>
      <a:lt2>
        <a:srgbClr val="FFFFFF"/>
      </a:lt2>
      <a:accent1>
        <a:srgbClr val="0075BF"/>
      </a:accent1>
      <a:accent2>
        <a:srgbClr val="112E51"/>
      </a:accent2>
      <a:accent3>
        <a:srgbClr val="112E51"/>
      </a:accent3>
      <a:accent4>
        <a:srgbClr val="F7B164"/>
      </a:accent4>
      <a:accent5>
        <a:srgbClr val="F15D2F"/>
      </a:accent5>
      <a:accent6>
        <a:srgbClr val="0070C0"/>
      </a:accent6>
      <a:hlink>
        <a:srgbClr val="01C6FD"/>
      </a:hlink>
      <a:folHlink>
        <a:srgbClr val="954F72"/>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siness diamond grid presentation (widescreen).potx" id="{B2221865-AD13-4DF0-B68E-BF08E8CC5659}" vid="{BAA0C488-98B6-4F47-8E1C-5C7CD9605F73}"/>
    </a:ext>
  </a:extLst>
</a:theme>
</file>

<file path=ppt/theme/theme2.xml><?xml version="1.0" encoding="utf-8"?>
<a:theme xmlns:a="http://schemas.openxmlformats.org/drawingml/2006/main" name="Office Theme">
  <a:themeElements>
    <a:clrScheme name="DiamondGrid">
      <a:dk1>
        <a:srgbClr val="2D2E2D"/>
      </a:dk1>
      <a:lt1>
        <a:sysClr val="window" lastClr="FFFFFF"/>
      </a:lt1>
      <a:dk2>
        <a:srgbClr val="000000"/>
      </a:dk2>
      <a:lt2>
        <a:srgbClr val="EAEAEA"/>
      </a:lt2>
      <a:accent1>
        <a:srgbClr val="D15A3E"/>
      </a:accent1>
      <a:accent2>
        <a:srgbClr val="B2B2B2"/>
      </a:accent2>
      <a:accent3>
        <a:srgbClr val="4F91A1"/>
      </a:accent3>
      <a:accent4>
        <a:srgbClr val="F0BA34"/>
      </a:accent4>
      <a:accent5>
        <a:srgbClr val="AEB733"/>
      </a:accent5>
      <a:accent6>
        <a:srgbClr val="926397"/>
      </a:accent6>
      <a:hlink>
        <a:srgbClr val="4F91A1"/>
      </a:hlink>
      <a:folHlink>
        <a:srgbClr val="808080"/>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DiamondGrid">
      <a:dk1>
        <a:srgbClr val="2D2E2D"/>
      </a:dk1>
      <a:lt1>
        <a:sysClr val="window" lastClr="FFFFFF"/>
      </a:lt1>
      <a:dk2>
        <a:srgbClr val="000000"/>
      </a:dk2>
      <a:lt2>
        <a:srgbClr val="EAEAEA"/>
      </a:lt2>
      <a:accent1>
        <a:srgbClr val="D15A3E"/>
      </a:accent1>
      <a:accent2>
        <a:srgbClr val="B2B2B2"/>
      </a:accent2>
      <a:accent3>
        <a:srgbClr val="4F91A1"/>
      </a:accent3>
      <a:accent4>
        <a:srgbClr val="F0BA34"/>
      </a:accent4>
      <a:accent5>
        <a:srgbClr val="AEB733"/>
      </a:accent5>
      <a:accent6>
        <a:srgbClr val="926397"/>
      </a:accent6>
      <a:hlink>
        <a:srgbClr val="4F91A1"/>
      </a:hlink>
      <a:folHlink>
        <a:srgbClr val="808080"/>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10A7548AD73A24195A91D8AED4BD4FA" ma:contentTypeVersion="10" ma:contentTypeDescription="Create a new document." ma:contentTypeScope="" ma:versionID="1fb89004a347f1b5dfdc0fd7e46518e6">
  <xsd:schema xmlns:xsd="http://www.w3.org/2001/XMLSchema" xmlns:xs="http://www.w3.org/2001/XMLSchema" xmlns:p="http://schemas.microsoft.com/office/2006/metadata/properties" xmlns:ns3="3602a2b9-0b5e-4814-ba07-992320124cd4" xmlns:ns4="77701f32-241b-46b1-bde5-1bc8743bd2bb" targetNamespace="http://schemas.microsoft.com/office/2006/metadata/properties" ma:root="true" ma:fieldsID="b2bcba5ef3881b81f96c65c37e53987b" ns3:_="" ns4:_="">
    <xsd:import namespace="3602a2b9-0b5e-4814-ba07-992320124cd4"/>
    <xsd:import namespace="77701f32-241b-46b1-bde5-1bc8743bd2bb"/>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02a2b9-0b5e-4814-ba07-992320124c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7701f32-241b-46b1-bde5-1bc8743bd2b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DD1E397-7B43-4AE3-A5D3-8BE88AAEDEB6}">
  <ds:schemaRefs>
    <ds:schemaRef ds:uri="http://schemas.microsoft.com/sharepoint/v3/contenttype/forms"/>
  </ds:schemaRefs>
</ds:datastoreItem>
</file>

<file path=customXml/itemProps2.xml><?xml version="1.0" encoding="utf-8"?>
<ds:datastoreItem xmlns:ds="http://schemas.openxmlformats.org/officeDocument/2006/customXml" ds:itemID="{A2792B3E-CBA3-459A-AEFA-73F8856FA9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602a2b9-0b5e-4814-ba07-992320124cd4"/>
    <ds:schemaRef ds:uri="77701f32-241b-46b1-bde5-1bc8743bd2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D5C47C3-C560-415A-B04D-60343B032429}">
  <ds:schemaRefs>
    <ds:schemaRef ds:uri="http://purl.org/dc/elements/1.1/"/>
    <ds:schemaRef ds:uri="http://schemas.microsoft.com/office/2006/metadata/properties"/>
    <ds:schemaRef ds:uri="77701f32-241b-46b1-bde5-1bc8743bd2bb"/>
    <ds:schemaRef ds:uri="http://purl.org/dc/terms/"/>
    <ds:schemaRef ds:uri="3602a2b9-0b5e-4814-ba07-992320124cd4"/>
    <ds:schemaRef ds:uri="http://schemas.microsoft.com/office/2006/documentManagement/types"/>
    <ds:schemaRef ds:uri="http://schemas.openxmlformats.org/package/2006/metadata/core-properti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6239</TotalTime>
  <Words>3164</Words>
  <Application>Microsoft Office PowerPoint</Application>
  <PresentationFormat>Widescreen</PresentationFormat>
  <Paragraphs>219</Paragraphs>
  <Slides>19</Slides>
  <Notes>19</Notes>
  <HiddenSlides>0</HiddenSlides>
  <MMClips>19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Palatino Linotype</vt:lpstr>
      <vt:lpstr>Times New Roman</vt:lpstr>
      <vt:lpstr>Wingdings</vt:lpstr>
      <vt:lpstr>Diamond Grid 16x9</vt:lpstr>
      <vt:lpstr>U.S. Department of Labor’s (DOL) Pathways Programs</vt:lpstr>
      <vt:lpstr>DOL Pathways Programs</vt:lpstr>
      <vt:lpstr>DOL Pathways Programs</vt:lpstr>
      <vt:lpstr>DOL Pathways Programs</vt:lpstr>
      <vt:lpstr>DOL Pathways Programs</vt:lpstr>
      <vt:lpstr>DOL Pathways Programs - Overview</vt:lpstr>
      <vt:lpstr>DOL Pathways Programs - Overview</vt:lpstr>
      <vt:lpstr>DOL Pathways Programs - Overview</vt:lpstr>
      <vt:lpstr>DOL Pathways Programs - Overview</vt:lpstr>
      <vt:lpstr>DOL Pathways Programs - Overview</vt:lpstr>
      <vt:lpstr> </vt:lpstr>
      <vt:lpstr>Tips For Applicants</vt:lpstr>
      <vt:lpstr>Tips For Applicants</vt:lpstr>
      <vt:lpstr>Tips For Applicants</vt:lpstr>
      <vt:lpstr>Tips For Applicants</vt:lpstr>
      <vt:lpstr>Tips For Applicants</vt:lpstr>
      <vt:lpstr>Tips For Applicants</vt:lpstr>
      <vt:lpstr>Tips For Applicants</vt:lpstr>
      <vt:lpstr>DOL Pathways Programs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DOL Template 1</dc:title>
  <dc:creator>United States Department of Labor</dc:creator>
  <cp:lastModifiedBy>Campbell, Ty T - OASAM OHR</cp:lastModifiedBy>
  <cp:revision>107</cp:revision>
  <dcterms:created xsi:type="dcterms:W3CDTF">2018-07-17T18:20:11Z</dcterms:created>
  <dcterms:modified xsi:type="dcterms:W3CDTF">2022-06-14T23:10:53Z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0x010100F10A7548AD73A24195A91D8AED4BD4FA</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