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10"/>
  </p:notesMasterIdLst>
  <p:handoutMasterIdLst>
    <p:handoutMasterId r:id="rId11"/>
  </p:handoutMasterIdLst>
  <p:sldIdLst>
    <p:sldId id="261" r:id="rId2"/>
    <p:sldId id="257" r:id="rId3"/>
    <p:sldId id="272" r:id="rId4"/>
    <p:sldId id="273" r:id="rId5"/>
    <p:sldId id="276" r:id="rId6"/>
    <p:sldId id="275" r:id="rId7"/>
    <p:sldId id="277"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282" autoAdjust="0"/>
    <p:restoredTop sz="86385" autoAdjust="0"/>
  </p:normalViewPr>
  <p:slideViewPr>
    <p:cSldViewPr snapToGrid="0">
      <p:cViewPr varScale="1">
        <p:scale>
          <a:sx n="54" d="100"/>
          <a:sy n="54" d="100"/>
        </p:scale>
        <p:origin x="108" y="5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bell, Ty T - OASAM OHR" userId="53b5e668-b98f-409a-8d4c-69e391cd2ba7" providerId="ADAL" clId="{6ED93D18-9824-4360-BBED-0C3174C689DE}"/>
    <pc:docChg chg="custSel modSld">
      <pc:chgData name="Campbell, Ty T - OASAM OHR" userId="53b5e668-b98f-409a-8d4c-69e391cd2ba7" providerId="ADAL" clId="{6ED93D18-9824-4360-BBED-0C3174C689DE}" dt="2022-06-14T23:00:25.394" v="102" actId="20577"/>
      <pc:docMkLst>
        <pc:docMk/>
      </pc:docMkLst>
      <pc:sldChg chg="modSp mod">
        <pc:chgData name="Campbell, Ty T - OASAM OHR" userId="53b5e668-b98f-409a-8d4c-69e391cd2ba7" providerId="ADAL" clId="{6ED93D18-9824-4360-BBED-0C3174C689DE}" dt="2022-06-14T22:57:05.153" v="9" actId="20577"/>
        <pc:sldMkLst>
          <pc:docMk/>
          <pc:sldMk cId="3984617762" sldId="257"/>
        </pc:sldMkLst>
        <pc:spChg chg="mod">
          <ac:chgData name="Campbell, Ty T - OASAM OHR" userId="53b5e668-b98f-409a-8d4c-69e391cd2ba7" providerId="ADAL" clId="{6ED93D18-9824-4360-BBED-0C3174C689DE}" dt="2022-06-14T22:57:00.651" v="0" actId="20577"/>
          <ac:spMkLst>
            <pc:docMk/>
            <pc:sldMk cId="3984617762" sldId="257"/>
            <ac:spMk id="2" creationId="{00000000-0000-0000-0000-000000000000}"/>
          </ac:spMkLst>
        </pc:spChg>
        <pc:spChg chg="mod">
          <ac:chgData name="Campbell, Ty T - OASAM OHR" userId="53b5e668-b98f-409a-8d4c-69e391cd2ba7" providerId="ADAL" clId="{6ED93D18-9824-4360-BBED-0C3174C689DE}" dt="2022-06-14T22:57:05.153" v="9" actId="20577"/>
          <ac:spMkLst>
            <pc:docMk/>
            <pc:sldMk cId="3984617762" sldId="257"/>
            <ac:spMk id="4" creationId="{00000000-0000-0000-0000-000000000000}"/>
          </ac:spMkLst>
        </pc:spChg>
      </pc:sldChg>
      <pc:sldChg chg="modSp mod">
        <pc:chgData name="Campbell, Ty T - OASAM OHR" userId="53b5e668-b98f-409a-8d4c-69e391cd2ba7" providerId="ADAL" clId="{6ED93D18-9824-4360-BBED-0C3174C689DE}" dt="2022-06-14T23:00:25.394" v="102" actId="20577"/>
        <pc:sldMkLst>
          <pc:docMk/>
          <pc:sldMk cId="106904919" sldId="261"/>
        </pc:sldMkLst>
        <pc:spChg chg="mod">
          <ac:chgData name="Campbell, Ty T - OASAM OHR" userId="53b5e668-b98f-409a-8d4c-69e391cd2ba7" providerId="ADAL" clId="{6ED93D18-9824-4360-BBED-0C3174C689DE}" dt="2022-06-14T23:00:25.394" v="102" actId="20577"/>
          <ac:spMkLst>
            <pc:docMk/>
            <pc:sldMk cId="106904919" sldId="261"/>
            <ac:spMk id="3" creationId="{00000000-0000-0000-0000-000000000000}"/>
          </ac:spMkLst>
        </pc:spChg>
      </pc:sldChg>
      <pc:sldChg chg="modSp mod">
        <pc:chgData name="Campbell, Ty T - OASAM OHR" userId="53b5e668-b98f-409a-8d4c-69e391cd2ba7" providerId="ADAL" clId="{6ED93D18-9824-4360-BBED-0C3174C689DE}" dt="2022-06-14T22:57:31.264" v="19" actId="20577"/>
        <pc:sldMkLst>
          <pc:docMk/>
          <pc:sldMk cId="307313819" sldId="272"/>
        </pc:sldMkLst>
        <pc:spChg chg="mod">
          <ac:chgData name="Campbell, Ty T - OASAM OHR" userId="53b5e668-b98f-409a-8d4c-69e391cd2ba7" providerId="ADAL" clId="{6ED93D18-9824-4360-BBED-0C3174C689DE}" dt="2022-06-14T22:57:20.765" v="10" actId="20577"/>
          <ac:spMkLst>
            <pc:docMk/>
            <pc:sldMk cId="307313819" sldId="272"/>
            <ac:spMk id="2" creationId="{AD6E75C1-76AB-4BFC-AD5C-8FF66474C525}"/>
          </ac:spMkLst>
        </pc:spChg>
        <pc:spChg chg="mod">
          <ac:chgData name="Campbell, Ty T - OASAM OHR" userId="53b5e668-b98f-409a-8d4c-69e391cd2ba7" providerId="ADAL" clId="{6ED93D18-9824-4360-BBED-0C3174C689DE}" dt="2022-06-14T22:57:31.264" v="19" actId="20577"/>
          <ac:spMkLst>
            <pc:docMk/>
            <pc:sldMk cId="307313819" sldId="272"/>
            <ac:spMk id="4" creationId="{A25A4454-6402-447F-8502-838E5BE42AD9}"/>
          </ac:spMkLst>
        </pc:spChg>
      </pc:sldChg>
      <pc:sldChg chg="modSp mod">
        <pc:chgData name="Campbell, Ty T - OASAM OHR" userId="53b5e668-b98f-409a-8d4c-69e391cd2ba7" providerId="ADAL" clId="{6ED93D18-9824-4360-BBED-0C3174C689DE}" dt="2022-06-14T22:57:48.433" v="29" actId="20577"/>
        <pc:sldMkLst>
          <pc:docMk/>
          <pc:sldMk cId="1447555852" sldId="273"/>
        </pc:sldMkLst>
        <pc:spChg chg="mod">
          <ac:chgData name="Campbell, Ty T - OASAM OHR" userId="53b5e668-b98f-409a-8d4c-69e391cd2ba7" providerId="ADAL" clId="{6ED93D18-9824-4360-BBED-0C3174C689DE}" dt="2022-06-14T22:57:39.049" v="20" actId="20577"/>
          <ac:spMkLst>
            <pc:docMk/>
            <pc:sldMk cId="1447555852" sldId="273"/>
            <ac:spMk id="2" creationId="{7F413937-554D-4046-B758-CDBE0ADA63CF}"/>
          </ac:spMkLst>
        </pc:spChg>
        <pc:spChg chg="mod">
          <ac:chgData name="Campbell, Ty T - OASAM OHR" userId="53b5e668-b98f-409a-8d4c-69e391cd2ba7" providerId="ADAL" clId="{6ED93D18-9824-4360-BBED-0C3174C689DE}" dt="2022-06-14T22:57:48.433" v="29" actId="20577"/>
          <ac:spMkLst>
            <pc:docMk/>
            <pc:sldMk cId="1447555852" sldId="273"/>
            <ac:spMk id="4" creationId="{DCC66668-AE5D-4B47-848D-B08A08091161}"/>
          </ac:spMkLst>
        </pc:spChg>
      </pc:sldChg>
      <pc:sldChg chg="modSp mod">
        <pc:chgData name="Campbell, Ty T - OASAM OHR" userId="53b5e668-b98f-409a-8d4c-69e391cd2ba7" providerId="ADAL" clId="{6ED93D18-9824-4360-BBED-0C3174C689DE}" dt="2022-06-14T22:58:39.265" v="49" actId="20577"/>
        <pc:sldMkLst>
          <pc:docMk/>
          <pc:sldMk cId="2932757888" sldId="275"/>
        </pc:sldMkLst>
        <pc:spChg chg="mod">
          <ac:chgData name="Campbell, Ty T - OASAM OHR" userId="53b5e668-b98f-409a-8d4c-69e391cd2ba7" providerId="ADAL" clId="{6ED93D18-9824-4360-BBED-0C3174C689DE}" dt="2022-06-14T22:58:31.457" v="40" actId="20577"/>
          <ac:spMkLst>
            <pc:docMk/>
            <pc:sldMk cId="2932757888" sldId="275"/>
            <ac:spMk id="3" creationId="{97E19A32-C78D-4221-9A2B-3C73043D5513}"/>
          </ac:spMkLst>
        </pc:spChg>
        <pc:spChg chg="mod">
          <ac:chgData name="Campbell, Ty T - OASAM OHR" userId="53b5e668-b98f-409a-8d4c-69e391cd2ba7" providerId="ADAL" clId="{6ED93D18-9824-4360-BBED-0C3174C689DE}" dt="2022-06-14T22:58:39.265" v="49" actId="20577"/>
          <ac:spMkLst>
            <pc:docMk/>
            <pc:sldMk cId="2932757888" sldId="275"/>
            <ac:spMk id="4" creationId="{F6B85F58-CA5E-4E49-B6F6-FE71C323B756}"/>
          </ac:spMkLst>
        </pc:spChg>
      </pc:sldChg>
      <pc:sldChg chg="modSp mod">
        <pc:chgData name="Campbell, Ty T - OASAM OHR" userId="53b5e668-b98f-409a-8d4c-69e391cd2ba7" providerId="ADAL" clId="{6ED93D18-9824-4360-BBED-0C3174C689DE}" dt="2022-06-14T22:58:06.926" v="39" actId="20577"/>
        <pc:sldMkLst>
          <pc:docMk/>
          <pc:sldMk cId="3093799779" sldId="276"/>
        </pc:sldMkLst>
        <pc:spChg chg="mod">
          <ac:chgData name="Campbell, Ty T - OASAM OHR" userId="53b5e668-b98f-409a-8d4c-69e391cd2ba7" providerId="ADAL" clId="{6ED93D18-9824-4360-BBED-0C3174C689DE}" dt="2022-06-14T22:58:06.926" v="39" actId="20577"/>
          <ac:spMkLst>
            <pc:docMk/>
            <pc:sldMk cId="3093799779" sldId="276"/>
            <ac:spMk id="2" creationId="{2C12BB1E-1DCD-4998-B951-EC225C49AE59}"/>
          </ac:spMkLst>
        </pc:spChg>
        <pc:spChg chg="mod">
          <ac:chgData name="Campbell, Ty T - OASAM OHR" userId="53b5e668-b98f-409a-8d4c-69e391cd2ba7" providerId="ADAL" clId="{6ED93D18-9824-4360-BBED-0C3174C689DE}" dt="2022-06-14T22:57:58.696" v="30" actId="20577"/>
          <ac:spMkLst>
            <pc:docMk/>
            <pc:sldMk cId="3093799779" sldId="276"/>
            <ac:spMk id="5" creationId="{86654B6A-FA1E-4369-A778-4F1A1EEC5264}"/>
          </ac:spMkLst>
        </pc:spChg>
      </pc:sldChg>
      <pc:sldChg chg="modSp mod">
        <pc:chgData name="Campbell, Ty T - OASAM OHR" userId="53b5e668-b98f-409a-8d4c-69e391cd2ba7" providerId="ADAL" clId="{6ED93D18-9824-4360-BBED-0C3174C689DE}" dt="2022-06-14T22:59:08.005" v="60" actId="20577"/>
        <pc:sldMkLst>
          <pc:docMk/>
          <pc:sldMk cId="544698388" sldId="277"/>
        </pc:sldMkLst>
        <pc:spChg chg="mod">
          <ac:chgData name="Campbell, Ty T - OASAM OHR" userId="53b5e668-b98f-409a-8d4c-69e391cd2ba7" providerId="ADAL" clId="{6ED93D18-9824-4360-BBED-0C3174C689DE}" dt="2022-06-14T22:59:08.005" v="60" actId="20577"/>
          <ac:spMkLst>
            <pc:docMk/>
            <pc:sldMk cId="544698388" sldId="277"/>
            <ac:spMk id="2" creationId="{2C12BB1E-1DCD-4998-B951-EC225C49AE59}"/>
          </ac:spMkLst>
        </pc:spChg>
        <pc:spChg chg="mod">
          <ac:chgData name="Campbell, Ty T - OASAM OHR" userId="53b5e668-b98f-409a-8d4c-69e391cd2ba7" providerId="ADAL" clId="{6ED93D18-9824-4360-BBED-0C3174C689DE}" dt="2022-06-14T22:58:58.170" v="51" actId="1076"/>
          <ac:spMkLst>
            <pc:docMk/>
            <pc:sldMk cId="544698388" sldId="277"/>
            <ac:spMk id="5" creationId="{86654B6A-FA1E-4369-A778-4F1A1EEC5264}"/>
          </ac:spMkLst>
        </pc:spChg>
      </pc:sldChg>
      <pc:sldChg chg="modSp mod">
        <pc:chgData name="Campbell, Ty T - OASAM OHR" userId="53b5e668-b98f-409a-8d4c-69e391cd2ba7" providerId="ADAL" clId="{6ED93D18-9824-4360-BBED-0C3174C689DE}" dt="2022-06-14T22:59:20.327" v="69" actId="20577"/>
        <pc:sldMkLst>
          <pc:docMk/>
          <pc:sldMk cId="1793139738" sldId="278"/>
        </pc:sldMkLst>
        <pc:spChg chg="mod">
          <ac:chgData name="Campbell, Ty T - OASAM OHR" userId="53b5e668-b98f-409a-8d4c-69e391cd2ba7" providerId="ADAL" clId="{6ED93D18-9824-4360-BBED-0C3174C689DE}" dt="2022-06-14T22:59:20.327" v="69" actId="20577"/>
          <ac:spMkLst>
            <pc:docMk/>
            <pc:sldMk cId="1793139738" sldId="278"/>
            <ac:spMk id="4" creationId="{45CD5C76-B9D7-4409-A33E-3822AB16C7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6/14/2022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6/14/2022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pm.gov/policy-data-oversight/pay-leave/leave-administration/#url=Fact-Sheet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opm.gov/policy-data-oversight/pay-leave/leave-administration/fact-sheets/family-and-medical-leave/" TargetMode="External"/><Relationship Id="rId4" Type="http://schemas.openxmlformats.org/officeDocument/2006/relationships/hyperlink" Target="https://www.opm.gov/policy-data-oversight/pay-leave/pay-administration/fact-sheets/holidays-work-schedules-and-pay/"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opm.gov/policy-data-oversight/pay-leave/leave-administration/fact-sheets/sick-leave-to-care-for-a-family-member-with-a-serious-health-condition/" TargetMode="External"/><Relationship Id="rId3" Type="http://schemas.openxmlformats.org/officeDocument/2006/relationships/hyperlink" Target="https://www.opm.gov/policy-data-oversight/pay-leave/leave-administration/fact-sheets/handbook-on-leave-and-workplace-flexibilities-for-childbirth-adoption-and-foster-care.pdf" TargetMode="External"/><Relationship Id="rId7" Type="http://schemas.openxmlformats.org/officeDocument/2006/relationships/hyperlink" Target="https://www.opm.gov/policy-data-oversight/worklife/employee-assistance-program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opm.gov/policy-data-oversight/pay-leave/leave-administration/fact-sheets/handbook-on-workplace-flexibilities-and-work-life-programs-for-elder-care.pdf" TargetMode="External"/><Relationship Id="rId11" Type="http://schemas.openxmlformats.org/officeDocument/2006/relationships/hyperlink" Target="https://www.opm.gov/policy-data-oversight/pay-leave/leave-administration/fact-sheets/related-information/" TargetMode="External"/><Relationship Id="rId5" Type="http://schemas.openxmlformats.org/officeDocument/2006/relationships/hyperlink" Target="https://www.opm.gov/policy-data-oversight/training-and-development/" TargetMode="External"/><Relationship Id="rId10" Type="http://schemas.openxmlformats.org/officeDocument/2006/relationships/hyperlink" Target="https://www.opm.gov/policy-data-oversight/disability-employment/reasonable-accommodations/" TargetMode="External"/><Relationship Id="rId4" Type="http://schemas.openxmlformats.org/officeDocument/2006/relationships/hyperlink" Target="https://www.opm.gov/leaving/index.aspx?link=http://transerve.dot.gov/" TargetMode="External"/><Relationship Id="rId9" Type="http://schemas.openxmlformats.org/officeDocument/2006/relationships/hyperlink" Target="https://www.opm.gov/policy-data-oversight/pay-leave/pay-and-leave-flexibilities-for-recruitment-and-reten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m.gov/policy-data-oversight/pay-leave/reference-materials/handbooks/alternative-work-schedu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pm.gov/policy-data-oversight/worklife/dependent-care/#url=Child-Care-Subsid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Droid Serif"/>
              </a:rPr>
              <a:t>Federal Employee Compensation Package: It's More than Just Salary</a:t>
            </a:r>
          </a:p>
          <a:p>
            <a:pPr algn="l"/>
            <a:endParaRPr lang="en-US" b="1" i="0" dirty="0">
              <a:solidFill>
                <a:srgbClr val="000000"/>
              </a:solidFill>
              <a:effectLst/>
              <a:latin typeface="Droid Serif"/>
            </a:endParaRPr>
          </a:p>
          <a:p>
            <a:pPr algn="l"/>
            <a:r>
              <a:rPr lang="en-US" b="0" i="0" dirty="0">
                <a:solidFill>
                  <a:srgbClr val="363636"/>
                </a:solidFill>
                <a:effectLst/>
                <a:latin typeface="Arial" panose="020B0604020202020204" pitchFamily="34" charset="0"/>
              </a:rPr>
              <a:t>You're making a great choice when you choose a career with the Federal Government. </a:t>
            </a:r>
          </a:p>
          <a:p>
            <a:pPr algn="l"/>
            <a:endParaRPr lang="en-US" b="0" i="0" dirty="0">
              <a:solidFill>
                <a:srgbClr val="36363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63636"/>
                </a:solidFill>
                <a:effectLst/>
                <a:latin typeface="Arial" panose="020B0604020202020204" pitchFamily="34" charset="0"/>
              </a:rPr>
              <a:t>As a Federal employee, you and your family have access to a range of benefits that are designed to make your career rewarding while at the same time enabling you to balance work and family needs.</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You will find our comprehensive compensation and benefits package to be very competitive. ….. Providing you an opportunity to elect from a wide variety of options to not only protect you, but your family also.    </a:t>
            </a:r>
          </a:p>
          <a:p>
            <a:pPr algn="l"/>
            <a:endParaRPr lang="en-US" b="0" i="0" dirty="0">
              <a:solidFill>
                <a:srgbClr val="363636"/>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a:t>
            </a:fld>
            <a:endParaRPr lang="en-US" dirty="0"/>
          </a:p>
        </p:txBody>
      </p:sp>
    </p:spTree>
    <p:extLst>
      <p:ext uri="{BB962C8B-B14F-4D97-AF65-F5344CB8AC3E}">
        <p14:creationId xmlns:p14="http://schemas.microsoft.com/office/powerpoint/2010/main" val="170666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63636"/>
                </a:solidFill>
                <a:effectLst/>
                <a:latin typeface="Arial" panose="020B0604020202020204" pitchFamily="34" charset="0"/>
              </a:rPr>
              <a:t>FEGLI</a:t>
            </a:r>
          </a:p>
          <a:p>
            <a:pPr algn="l"/>
            <a:r>
              <a:rPr lang="en-US" b="0" i="0" dirty="0">
                <a:solidFill>
                  <a:srgbClr val="363636"/>
                </a:solidFill>
                <a:effectLst/>
                <a:latin typeface="Arial" panose="020B0604020202020204" pitchFamily="34" charset="0"/>
              </a:rPr>
              <a:t>The Federal Employee’s Group Life Insurance (FEGLI) Program is the largest group life insurance program in the world, covering over 4 million Federal employees and retirees, as well as many of their family members.    </a:t>
            </a:r>
          </a:p>
          <a:p>
            <a:pPr algn="l"/>
            <a:endParaRPr lang="en-US" dirty="0"/>
          </a:p>
          <a:p>
            <a:pPr algn="l"/>
            <a:r>
              <a:rPr lang="en-US" b="0" i="0" dirty="0">
                <a:solidFill>
                  <a:srgbClr val="363636"/>
                </a:solidFill>
                <a:effectLst/>
                <a:latin typeface="Arial" panose="020B0604020202020204" pitchFamily="34" charset="0"/>
              </a:rPr>
              <a:t>As a new employee, you will be automatically eligible to enroll in FEGLI.    You have an option to elect coverage of up to 5 x’s your salary.    You will also have an option to enroll in Family coverage .    Keeping in mind that there are no medical exams or limitations due to pre-existing conditions.</a:t>
            </a:r>
          </a:p>
          <a:p>
            <a:pPr algn="l"/>
            <a:endParaRPr lang="en-US" b="0" i="0" dirty="0">
              <a:solidFill>
                <a:srgbClr val="363636"/>
              </a:solidFill>
              <a:effectLst/>
              <a:latin typeface="Arial" panose="020B0604020202020204" pitchFamily="34" charset="0"/>
            </a:endParaRPr>
          </a:p>
          <a:p>
            <a:pPr algn="l"/>
            <a:endParaRPr lang="en-US" b="0" i="0" dirty="0">
              <a:solidFill>
                <a:srgbClr val="363636"/>
              </a:solidFill>
              <a:effectLst/>
              <a:latin typeface="Arial" panose="020B0604020202020204" pitchFamily="34" charset="0"/>
            </a:endParaRPr>
          </a:p>
          <a:p>
            <a:pPr algn="l"/>
            <a:r>
              <a:rPr lang="en-US" b="1" i="0" dirty="0">
                <a:solidFill>
                  <a:srgbClr val="000000"/>
                </a:solidFill>
                <a:effectLst/>
                <a:latin typeface="Droid Serif"/>
              </a:rPr>
              <a:t>FEHB</a:t>
            </a:r>
          </a:p>
          <a:p>
            <a:pPr algn="l"/>
            <a:r>
              <a:rPr lang="en-US" b="0" i="0" dirty="0">
                <a:solidFill>
                  <a:srgbClr val="363636"/>
                </a:solidFill>
                <a:effectLst/>
                <a:latin typeface="Arial" panose="020B0604020202020204" pitchFamily="34" charset="0"/>
              </a:rPr>
              <a:t>The Federal Employees Health Benefits (FEHB) Program can help you and your family meet your health care needs. </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Federal employees, retirees and their survivors enjoy the widest selection of health plans in the country. </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You can choose from among Consumer-Driven and High Deductible plans that offer catastrophic risk protection with higher deductibles, health savings/reimbursable accounts and lower premiums,</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Or you may also choose from a number of Fee-for-Service (FFS) plans, and their Preferred Provider Organizations (PPO), or Health Maintenance Organizations (HMO) if you live (or sometimes if you work) within the area serviced by the plan.</a:t>
            </a:r>
          </a:p>
          <a:p>
            <a:pPr algn="l"/>
            <a:endParaRPr lang="en-US" dirty="0"/>
          </a:p>
          <a:p>
            <a:pPr algn="l"/>
            <a:endParaRPr lang="en-US" dirty="0"/>
          </a:p>
          <a:p>
            <a:pPr algn="l"/>
            <a:r>
              <a:rPr lang="en-US" b="1" dirty="0"/>
              <a:t>FEDVIP</a:t>
            </a:r>
          </a:p>
          <a:p>
            <a:pPr algn="l"/>
            <a:r>
              <a:rPr lang="en-US" dirty="0"/>
              <a:t>The Federal employees Dental &amp; Vision Program provides employees an opportunity to elect supplemental Dental and Vision coverage.   </a:t>
            </a:r>
            <a:r>
              <a:rPr lang="en-US" b="0" i="0" dirty="0">
                <a:solidFill>
                  <a:srgbClr val="363636"/>
                </a:solidFill>
                <a:effectLst/>
                <a:latin typeface="Arial" panose="020B0604020202020204" pitchFamily="34" charset="0"/>
              </a:rPr>
              <a:t> This Program allows dental insurance and vision insurance to be purchased on a group basis which means competitive premiums and no pre-existing condition limitations.</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Premiums for enrolled Federal and Postal employees are withheld from salary on a pre-tax basis.</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New and newly eligible employees can enroll within the 60 days after they become eligible.   You have the option to elect a Self Only, Self plus one, or Self and Family coverage. Eligible family members include one's spouse and unmarried dependent children under age 22.</a:t>
            </a:r>
          </a:p>
          <a:p>
            <a:pPr algn="l"/>
            <a:endParaRPr lang="en-US" b="0" i="0" dirty="0">
              <a:solidFill>
                <a:srgbClr val="363636"/>
              </a:solidFill>
              <a:effectLst/>
              <a:latin typeface="Arial" panose="020B0604020202020204" pitchFamily="34" charset="0"/>
            </a:endParaRPr>
          </a:p>
          <a:p>
            <a:pPr algn="l"/>
            <a:endParaRPr lang="en-US" b="1" i="0" dirty="0">
              <a:solidFill>
                <a:srgbClr val="000000"/>
              </a:solidFill>
              <a:effectLst/>
              <a:latin typeface="Droid Serif"/>
            </a:endParaRPr>
          </a:p>
          <a:p>
            <a:pPr algn="l"/>
            <a:r>
              <a:rPr lang="en-US" b="1" i="0" dirty="0">
                <a:solidFill>
                  <a:srgbClr val="000000"/>
                </a:solidFill>
                <a:effectLst/>
                <a:latin typeface="Droid Serif"/>
              </a:rPr>
              <a:t>FLTCIP</a:t>
            </a:r>
          </a:p>
          <a:p>
            <a:pPr algn="l"/>
            <a:r>
              <a:rPr lang="en-US" b="0" i="0" dirty="0">
                <a:solidFill>
                  <a:srgbClr val="363636"/>
                </a:solidFill>
                <a:effectLst/>
                <a:latin typeface="Arial" panose="020B0604020202020204" pitchFamily="34" charset="0"/>
              </a:rPr>
              <a:t>The Federal Long Term Care Insurance Program (FLTCIP) provides long term care insurance to help pay for costs of care when enrollees need help with activities they perform every day, or you have a severe cognitive impairment, such as Alzheimer's disease.   The FLTIP provides comprehensive coverage when you need it the most.    </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As a new employee, you will have 60 days from your date of hire to apply for coverage with abbreviated underwriting.    </a:t>
            </a:r>
          </a:p>
          <a:p>
            <a:pPr algn="l"/>
            <a:endParaRPr lang="en-US" b="0" i="0" dirty="0">
              <a:solidFill>
                <a:srgbClr val="363636"/>
              </a:solidFill>
              <a:effectLst/>
              <a:latin typeface="Arial" panose="020B0604020202020204" pitchFamily="34" charset="0"/>
            </a:endParaRPr>
          </a:p>
          <a:p>
            <a:pPr algn="l"/>
            <a:endParaRPr lang="en-US" b="0" i="0" dirty="0">
              <a:solidFill>
                <a:srgbClr val="363636"/>
              </a:solidFill>
              <a:effectLst/>
              <a:latin typeface="Arial" panose="020B0604020202020204" pitchFamily="34" charset="0"/>
            </a:endParaRPr>
          </a:p>
          <a:p>
            <a:pPr algn="l"/>
            <a:endParaRPr lang="en-US" b="0" i="0" dirty="0">
              <a:solidFill>
                <a:srgbClr val="363636"/>
              </a:solidFill>
              <a:effectLst/>
              <a:latin typeface="Arial" panose="020B0604020202020204" pitchFamily="34" charset="0"/>
            </a:endParaRPr>
          </a:p>
          <a:p>
            <a:pPr algn="l"/>
            <a:r>
              <a:rPr lang="en-US" b="1" i="0" dirty="0">
                <a:solidFill>
                  <a:srgbClr val="363636"/>
                </a:solidFill>
                <a:effectLst/>
                <a:latin typeface="Arial" panose="020B0604020202020204" pitchFamily="34" charset="0"/>
              </a:rPr>
              <a:t>FSAFEDS </a:t>
            </a:r>
          </a:p>
          <a:p>
            <a:pPr algn="l"/>
            <a:r>
              <a:rPr lang="en-US" b="0" i="0" dirty="0">
                <a:solidFill>
                  <a:srgbClr val="363636"/>
                </a:solidFill>
                <a:effectLst/>
                <a:latin typeface="Arial" panose="020B0604020202020204" pitchFamily="34" charset="0"/>
              </a:rPr>
              <a:t>The Flexible Spending Health Care Account allows you to save money for health care expenses with a Health Care or Limited Expense Health Care FSA. Think of it as a savings account that helps you pay for items that typically aren’t covered by your FEHB Plan, the Federal Employees Dental and Vision Insurance Program, or other health insurance coverage.  The money that you contribute to the FSA is pre-tax which allows you to reduce your taxes each year.</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FSAFEDS also offers an account for families with young children or elder care expenses – the Dependent Care FSA. This account allows you to set aside money to pay for your day care expenses.</a:t>
            </a:r>
          </a:p>
          <a:p>
            <a:pPr algn="l"/>
            <a:endParaRPr lang="en-US" b="0" i="0" dirty="0">
              <a:solidFill>
                <a:srgbClr val="363636"/>
              </a:solidFill>
              <a:effectLst/>
              <a:latin typeface="Arial" panose="020B0604020202020204" pitchFamily="34" charset="0"/>
            </a:endParaRPr>
          </a:p>
          <a:p>
            <a:pPr algn="l"/>
            <a:endParaRPr lang="en-US" b="0" i="0" dirty="0">
              <a:solidFill>
                <a:srgbClr val="363636"/>
              </a:solidFill>
              <a:effectLst/>
              <a:latin typeface="Arial" panose="020B0604020202020204" pitchFamily="34" charset="0"/>
            </a:endParaRPr>
          </a:p>
          <a:p>
            <a:pPr algn="l"/>
            <a:endParaRPr lang="en-US" b="0" i="0" dirty="0">
              <a:solidFill>
                <a:srgbClr val="363636"/>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636"/>
                </a:solidFill>
                <a:effectLst/>
                <a:latin typeface="Arial" panose="020B0604020202020204" pitchFamily="34" charset="0"/>
              </a:rPr>
              <a:t>As a new federal employee, you will be automatically covered under the Federal Employees Retirement System.   </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FERS is a defined benefit program (which has become very rare in the private sector).   As a new employee covered under FERS, you can count on a guaranteed pension when you retire from the federal government.    </a:t>
            </a:r>
          </a:p>
          <a:p>
            <a:pPr algn="l"/>
            <a:endParaRPr lang="en-US" b="0" i="0" dirty="0">
              <a:solidFill>
                <a:srgbClr val="363636"/>
              </a:solidFill>
              <a:effectLst/>
              <a:latin typeface="Arial" panose="020B0604020202020204" pitchFamily="34" charset="0"/>
            </a:endParaRPr>
          </a:p>
          <a:p>
            <a:pPr algn="l"/>
            <a:r>
              <a:rPr lang="en-US" b="0" i="0" dirty="0">
                <a:solidFill>
                  <a:srgbClr val="363636"/>
                </a:solidFill>
                <a:effectLst/>
                <a:latin typeface="Arial" panose="020B0604020202020204" pitchFamily="34" charset="0"/>
              </a:rPr>
              <a:t>FERS is a retirement plan that provides benefits from three different sources: a</a:t>
            </a:r>
            <a:r>
              <a:rPr lang="en-US" b="0" i="1" dirty="0">
                <a:solidFill>
                  <a:srgbClr val="363636"/>
                </a:solidFill>
                <a:effectLst/>
                <a:latin typeface="Arial" panose="020B0604020202020204" pitchFamily="34" charset="0"/>
              </a:rPr>
              <a:t> </a:t>
            </a:r>
            <a:r>
              <a:rPr lang="en-US" b="0" i="0" dirty="0">
                <a:solidFill>
                  <a:srgbClr val="363636"/>
                </a:solidFill>
                <a:effectLst/>
                <a:latin typeface="Arial" panose="020B0604020202020204" pitchFamily="34" charset="0"/>
              </a:rPr>
              <a:t>Basic Benefit Plan, Social Security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a:t>
            </a:r>
          </a:p>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3</a:t>
            </a:fld>
            <a:endParaRPr lang="en-US" dirty="0"/>
          </a:p>
        </p:txBody>
      </p:sp>
    </p:spTree>
    <p:extLst>
      <p:ext uri="{BB962C8B-B14F-4D97-AF65-F5344CB8AC3E}">
        <p14:creationId xmlns:p14="http://schemas.microsoft.com/office/powerpoint/2010/main" val="12402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006FB5"/>
                </a:solidFill>
                <a:effectLst/>
                <a:latin typeface="Arial" panose="020B0604020202020204" pitchFamily="34" charset="0"/>
                <a:hlinkClick r:id="rId3"/>
              </a:rPr>
              <a:t>Vacation, Personal and Sick Time</a:t>
            </a:r>
            <a:r>
              <a:rPr lang="en-US" b="0" i="0" dirty="0">
                <a:solidFill>
                  <a:srgbClr val="363636"/>
                </a:solidFill>
                <a:effectLst/>
                <a:latin typeface="Arial" panose="020B0604020202020204" pitchFamily="34" charset="0"/>
              </a:rPr>
              <a:t> — Enjoy paid and non-paid time off through our generous leave programs. You may also qualify for a higher leave accrual rate because of your non-federal work experience or uniformed service.</a:t>
            </a:r>
          </a:p>
          <a:p>
            <a:pPr algn="l">
              <a:buFont typeface="Arial" panose="020B0604020202020204" pitchFamily="34" charset="0"/>
              <a:buChar char="•"/>
            </a:pPr>
            <a:endParaRPr lang="en-US" b="0" i="0" dirty="0">
              <a:solidFill>
                <a:srgbClr val="363636"/>
              </a:solidFill>
              <a:effectLst/>
              <a:latin typeface="Arial" panose="020B0604020202020204" pitchFamily="34" charset="0"/>
            </a:endParaRPr>
          </a:p>
          <a:p>
            <a:pPr algn="l">
              <a:buFont typeface="Arial" panose="020B0604020202020204" pitchFamily="34" charset="0"/>
              <a:buChar char="•"/>
            </a:pPr>
            <a:endParaRPr lang="en-US" b="0" i="0" dirty="0">
              <a:solidFill>
                <a:srgbClr val="363636"/>
              </a:solidFill>
              <a:effectLst/>
              <a:latin typeface="Arial" panose="020B0604020202020204" pitchFamily="34" charset="0"/>
            </a:endParaRPr>
          </a:p>
          <a:p>
            <a:pPr algn="l">
              <a:buFont typeface="Arial" panose="020B0604020202020204" pitchFamily="34" charset="0"/>
              <a:buChar char="•"/>
            </a:pPr>
            <a:endParaRPr lang="en-US" b="0" i="0" dirty="0">
              <a:solidFill>
                <a:srgbClr val="36363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6FB5"/>
                </a:solidFill>
                <a:effectLst/>
                <a:latin typeface="Arial" panose="020B0604020202020204" pitchFamily="34" charset="0"/>
                <a:hlinkClick r:id="rId4"/>
              </a:rPr>
              <a:t>11 Paid Holidays</a:t>
            </a:r>
            <a:endParaRPr lang="en-US" b="0" i="0" dirty="0">
              <a:solidFill>
                <a:srgbClr val="363636"/>
              </a:solidFill>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6FB5"/>
                </a:solidFill>
                <a:effectLst/>
                <a:latin typeface="Arial" panose="020B0604020202020204" pitchFamily="34" charset="0"/>
                <a:hlinkClick r:id="rId5"/>
              </a:rPr>
              <a:t>Family and Medical Leave Act (FMLA)</a:t>
            </a:r>
            <a:r>
              <a:rPr lang="en-US" b="0" i="0" dirty="0">
                <a:solidFill>
                  <a:srgbClr val="363636"/>
                </a:solidFill>
                <a:effectLst/>
                <a:latin typeface="Arial" panose="020B0604020202020204" pitchFamily="34" charset="0"/>
              </a:rPr>
              <a:t>: A new paid leave benefit “paid parental leave” was made effective October 1, 2020, for qualifying FMLA purposes. This new leave benefit provides up to 12-weeks of paid leave. This leave in addition to an employee’s earned annual and sick leave.</a:t>
            </a:r>
          </a:p>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4</a:t>
            </a:fld>
            <a:endParaRPr lang="en-US" dirty="0"/>
          </a:p>
        </p:txBody>
      </p:sp>
    </p:spTree>
    <p:extLst>
      <p:ext uri="{BB962C8B-B14F-4D97-AF65-F5344CB8AC3E}">
        <p14:creationId xmlns:p14="http://schemas.microsoft.com/office/powerpoint/2010/main" val="348676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Droid Serif"/>
              </a:rPr>
              <a:t>Additional Benefits</a:t>
            </a:r>
          </a:p>
          <a:p>
            <a:pPr algn="l"/>
            <a:endParaRPr lang="en-US" b="0" i="0" dirty="0">
              <a:solidFill>
                <a:srgbClr val="000000"/>
              </a:solidFill>
              <a:effectLst/>
              <a:latin typeface="Droid Serif"/>
            </a:endParaRPr>
          </a:p>
          <a:p>
            <a:pPr marL="171450" indent="-171450" algn="l">
              <a:buFont typeface="Wingdings" panose="05000000000000000000" pitchFamily="2" charset="2"/>
              <a:buChar char="q"/>
            </a:pPr>
            <a:r>
              <a:rPr lang="en-US" b="0" i="0" dirty="0">
                <a:solidFill>
                  <a:srgbClr val="000000"/>
                </a:solidFill>
                <a:effectLst/>
                <a:latin typeface="Droid Serif"/>
              </a:rPr>
              <a:t>Leave Bank Program – Voluntary membership program in which Leave Bank members may apply to receive a specific amount of leave if they are absent from duty without available paid leave for 3 or more consecutive days due to an approved personal or family medical emergency.</a:t>
            </a:r>
          </a:p>
          <a:p>
            <a:pPr marL="628650" lvl="1" indent="-171450" algn="l">
              <a:buFont typeface="Arial" panose="020B0604020202020204" pitchFamily="34" charset="0"/>
              <a:buChar char="•"/>
            </a:pPr>
            <a:r>
              <a:rPr lang="en-US" b="0" i="0" dirty="0">
                <a:solidFill>
                  <a:srgbClr val="000000"/>
                </a:solidFill>
                <a:effectLst/>
                <a:latin typeface="Droid Serif"/>
              </a:rPr>
              <a:t>Maximum a member may receive per leave year is limited to 1% of the Leave Bank balance, not to exceed 16 hours.</a:t>
            </a:r>
          </a:p>
          <a:p>
            <a:pPr marL="628650" lvl="1" indent="-171450" algn="l">
              <a:buFont typeface="Arial" panose="020B0604020202020204" pitchFamily="34" charset="0"/>
              <a:buChar char="•"/>
            </a:pPr>
            <a:r>
              <a:rPr lang="en-US" b="0" i="0" dirty="0">
                <a:solidFill>
                  <a:srgbClr val="000000"/>
                </a:solidFill>
                <a:effectLst/>
                <a:latin typeface="Droid Serif"/>
              </a:rPr>
              <a:t>Lifetime limit of 1200 hours </a:t>
            </a:r>
          </a:p>
          <a:p>
            <a:pPr marL="457200" lvl="1" indent="0" algn="l">
              <a:buFont typeface="Arial" panose="020B0604020202020204" pitchFamily="34" charset="0"/>
              <a:buNone/>
            </a:pPr>
            <a:endParaRPr lang="en-US" b="0" i="0" dirty="0">
              <a:solidFill>
                <a:srgbClr val="000000"/>
              </a:solidFill>
              <a:effectLst/>
              <a:latin typeface="Droid Serif"/>
            </a:endParaRPr>
          </a:p>
          <a:p>
            <a:pPr marL="171450" indent="-171450" algn="l">
              <a:buFont typeface="Wingdings" panose="05000000000000000000" pitchFamily="2" charset="2"/>
              <a:buChar char="q"/>
            </a:pPr>
            <a:r>
              <a:rPr lang="en-US" b="0" i="0" dirty="0">
                <a:solidFill>
                  <a:srgbClr val="000000"/>
                </a:solidFill>
                <a:effectLst/>
                <a:latin typeface="Droid Serif"/>
              </a:rPr>
              <a:t>Voluntary Leave Transfer Program – VLTP allows federal employees to donate annual leave in 1-hr increments to approved leave recipients who are absent from duty for extended periods of time due to certified medication conditions causing a substantial loss of income. </a:t>
            </a:r>
          </a:p>
          <a:p>
            <a:pPr marL="628650" lvl="1" indent="-171450" algn="l">
              <a:buFont typeface="Arial" panose="020B0604020202020204" pitchFamily="34" charset="0"/>
              <a:buChar char="•"/>
            </a:pPr>
            <a:r>
              <a:rPr lang="en-US" b="0" i="0" dirty="0">
                <a:solidFill>
                  <a:srgbClr val="000000"/>
                </a:solidFill>
                <a:effectLst/>
                <a:latin typeface="Droid Serif"/>
              </a:rPr>
              <a:t>Available to all employees and allows employees to receive leave donations when needed.</a:t>
            </a:r>
          </a:p>
          <a:p>
            <a:pPr marL="628650" lvl="1" indent="-171450" algn="l">
              <a:buFont typeface="Arial" panose="020B0604020202020204" pitchFamily="34" charset="0"/>
              <a:buChar char="•"/>
            </a:pPr>
            <a:r>
              <a:rPr lang="en-US" b="0" i="0" dirty="0">
                <a:solidFill>
                  <a:srgbClr val="000000"/>
                </a:solidFill>
                <a:effectLst/>
                <a:latin typeface="Droid Serif"/>
              </a:rPr>
              <a:t>Allows employees to donate annual leave to both approved DOL employees and employees from other participating Federal agencies</a:t>
            </a:r>
          </a:p>
          <a:p>
            <a:pPr marL="628650" lvl="1" indent="-171450" algn="l">
              <a:buFont typeface="Arial" panose="020B0604020202020204" pitchFamily="34" charset="0"/>
              <a:buChar char="•"/>
            </a:pPr>
            <a:r>
              <a:rPr lang="en-US" b="0" i="0" dirty="0">
                <a:solidFill>
                  <a:srgbClr val="000000"/>
                </a:solidFill>
                <a:effectLst/>
                <a:latin typeface="Droid Serif"/>
              </a:rPr>
              <a:t>Leave door may donate no more than a total of ½ of the amount of annual leave he/she would be entitled to accrue during the leave year in which the donation is made</a:t>
            </a:r>
          </a:p>
          <a:p>
            <a:pPr marL="628650" lvl="1" indent="-171450" algn="l">
              <a:buFont typeface="Arial" panose="020B0604020202020204" pitchFamily="34" charset="0"/>
              <a:buChar char="•"/>
            </a:pPr>
            <a:r>
              <a:rPr lang="en-US" b="0" i="0" dirty="0">
                <a:solidFill>
                  <a:srgbClr val="000000"/>
                </a:solidFill>
                <a:effectLst/>
                <a:latin typeface="Droid Serif"/>
              </a:rPr>
              <a:t>No limit to the amount or donated leave an approved recipient may receive from leave donors</a:t>
            </a:r>
          </a:p>
          <a:p>
            <a:pPr marL="628650" lvl="1" indent="-171450" algn="l">
              <a:buFont typeface="Arial" panose="020B0604020202020204" pitchFamily="34" charset="0"/>
              <a:buChar char="•"/>
            </a:pPr>
            <a:endParaRPr lang="en-US" b="0" i="0" dirty="0">
              <a:solidFill>
                <a:srgbClr val="000000"/>
              </a:solidFill>
              <a:effectLst/>
              <a:latin typeface="Droid Serif"/>
            </a:endParaRPr>
          </a:p>
          <a:p>
            <a:pPr marL="171450" lvl="0" indent="-171450" algn="l">
              <a:buFont typeface="Wingdings" panose="05000000000000000000" pitchFamily="2" charset="2"/>
              <a:buChar char="q"/>
            </a:pPr>
            <a:r>
              <a:rPr lang="en-US" b="0" i="0" dirty="0">
                <a:solidFill>
                  <a:srgbClr val="000000"/>
                </a:solidFill>
                <a:effectLst/>
                <a:latin typeface="Droid Serif"/>
              </a:rPr>
              <a:t>Employee Assistance Program (EAP) – Professional resource available to help employees and their household family members cope with life challenges and difficult situations by providing confidential counseling and consultation with experienced, licensed counselors – including legal and financial consultations. EAP is available 24 hours per day/7 days per week.</a:t>
            </a:r>
          </a:p>
          <a:p>
            <a:pPr marL="0" lvl="0" indent="0" algn="l">
              <a:buFont typeface="Arial" panose="020B0604020202020204" pitchFamily="34" charset="0"/>
              <a:buNone/>
            </a:pPr>
            <a:endParaRPr lang="en-US" b="0" i="0" dirty="0">
              <a:solidFill>
                <a:srgbClr val="000000"/>
              </a:solidFill>
              <a:effectLst/>
              <a:latin typeface="Droid Serif"/>
            </a:endParaRPr>
          </a:p>
          <a:p>
            <a:pPr marL="171450" lvl="0" indent="-171450" algn="l">
              <a:buFont typeface="Wingdings" panose="05000000000000000000" pitchFamily="2" charset="2"/>
              <a:buChar char="q"/>
            </a:pPr>
            <a:r>
              <a:rPr lang="en-US" b="0" i="0" dirty="0">
                <a:solidFill>
                  <a:srgbClr val="000000"/>
                </a:solidFill>
                <a:effectLst/>
                <a:latin typeface="Droid Serif"/>
              </a:rPr>
              <a:t>WorkLife4You – Free resource and referral service where experienced consultants provide DOL employees with personalized referrals and educational materials on a variety of topics such as parenting and childcare, child development, education, elder care, relocation, finances, legal concerns, and other life matters, including coping with disasters and other situations.</a:t>
            </a:r>
          </a:p>
          <a:p>
            <a:pPr marL="628650" lvl="1" indent="-171450" algn="l">
              <a:buFont typeface="Courier New" panose="02070309020205020404" pitchFamily="49" charset="0"/>
              <a:buChar char="o"/>
            </a:pPr>
            <a:r>
              <a:rPr lang="en-US" b="0" i="0" dirty="0">
                <a:solidFill>
                  <a:srgbClr val="000000"/>
                </a:solidFill>
                <a:effectLst/>
                <a:latin typeface="Droid Serif"/>
              </a:rPr>
              <a:t>Emergency Back-Up Dependent Care – Temporary or short-term care designed to help employees during their scheduled work hours when their regular care arrangements for loved ones are disrupted either expectedly or unexpectedly.</a:t>
            </a:r>
          </a:p>
          <a:p>
            <a:pPr marL="1085850" lvl="2" indent="-171450" algn="l">
              <a:buFont typeface="Arial" panose="020B0604020202020204" pitchFamily="34" charset="0"/>
              <a:buChar char="•"/>
            </a:pPr>
            <a:r>
              <a:rPr lang="en-US" b="0" i="0" dirty="0">
                <a:solidFill>
                  <a:srgbClr val="000000"/>
                </a:solidFill>
                <a:effectLst/>
                <a:latin typeface="Droid Serif"/>
              </a:rPr>
              <a:t>Worklife4You will connect employees with reliable care providers who are available, even at the last minute – to look after children, adults, or even yourself.</a:t>
            </a:r>
          </a:p>
          <a:p>
            <a:pPr marL="1085850" lvl="2" indent="-171450" algn="l">
              <a:buFont typeface="Arial" panose="020B0604020202020204" pitchFamily="34" charset="0"/>
              <a:buChar char="•"/>
            </a:pPr>
            <a:r>
              <a:rPr lang="en-US" b="0" i="0" dirty="0">
                <a:solidFill>
                  <a:srgbClr val="000000"/>
                </a:solidFill>
                <a:effectLst/>
                <a:latin typeface="Droid Serif"/>
              </a:rPr>
              <a:t>Placement options: licensed centers and in-home care providers; or personal caregiver, such as trusted friend or family member</a:t>
            </a:r>
          </a:p>
          <a:p>
            <a:pPr marL="1085850" lvl="2" indent="-171450" algn="l">
              <a:buFont typeface="Arial" panose="020B0604020202020204" pitchFamily="34" charset="0"/>
              <a:buChar char="•"/>
            </a:pPr>
            <a:r>
              <a:rPr lang="en-US" b="0" i="0" dirty="0">
                <a:solidFill>
                  <a:srgbClr val="000000"/>
                </a:solidFill>
                <a:effectLst/>
                <a:latin typeface="Droid Serif"/>
              </a:rPr>
              <a:t>You pay $10 co-pay when using a provider in the WorkLife4You network; You can receive reimbursement for the cost of care minus the $10 co-pay when you use a licensed provider out of the WorkLife4You network; You can receive up to $100 per day for the cost of care when you use a personal caregiver</a:t>
            </a:r>
          </a:p>
          <a:p>
            <a:pPr marL="1085850" lvl="2" indent="-171450" algn="l">
              <a:buFont typeface="Arial" panose="020B0604020202020204" pitchFamily="34" charset="0"/>
              <a:buChar char="•"/>
            </a:pPr>
            <a:r>
              <a:rPr lang="en-US" b="0" i="0" dirty="0">
                <a:solidFill>
                  <a:srgbClr val="000000"/>
                </a:solidFill>
                <a:effectLst/>
                <a:latin typeface="Droid Serif"/>
              </a:rPr>
              <a:t>Use up to 5 days of care per employee per fiscal year</a:t>
            </a:r>
          </a:p>
          <a:p>
            <a:pPr marL="0" lvl="0" indent="0" algn="l">
              <a:buFont typeface="Arial" panose="020B0604020202020204" pitchFamily="34" charset="0"/>
              <a:buNone/>
            </a:pPr>
            <a:endParaRPr lang="en-US" b="0" i="0" dirty="0">
              <a:solidFill>
                <a:srgbClr val="000000"/>
              </a:solidFill>
              <a:effectLst/>
              <a:latin typeface="Droid Serif"/>
            </a:endParaRPr>
          </a:p>
          <a:p>
            <a:pPr marL="628650" lvl="1" indent="-171450" algn="l">
              <a:buFont typeface="Arial" panose="020B0604020202020204" pitchFamily="34" charset="0"/>
              <a:buChar char="•"/>
            </a:pPr>
            <a:endParaRPr lang="en-US" b="0" i="0" dirty="0">
              <a:solidFill>
                <a:srgbClr val="000000"/>
              </a:solidFill>
              <a:effectLst/>
              <a:latin typeface="Droid Serif"/>
            </a:endParaRPr>
          </a:p>
          <a:p>
            <a:pPr marL="0" indent="0" algn="l">
              <a:buFont typeface="+mj-lt"/>
              <a:buNone/>
            </a:pPr>
            <a:endParaRPr lang="en-US" b="0" i="0" dirty="0">
              <a:solidFill>
                <a:srgbClr val="000000"/>
              </a:solidFill>
              <a:effectLst/>
              <a:latin typeface="Droid Serif"/>
            </a:endParaRPr>
          </a:p>
          <a:p>
            <a:pPr algn="l">
              <a:buFont typeface="Arial" panose="020B0604020202020204" pitchFamily="34" charset="0"/>
              <a:buNone/>
            </a:pP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3"/>
              </a:rPr>
              <a:t>Child Care Workplace Flexibilities</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4"/>
              </a:rPr>
              <a:t>Commuter Subsidies (external link)</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5"/>
              </a:rPr>
              <a:t>Continuing Education and Professional Development</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6"/>
              </a:rPr>
              <a:t>Elder Care Workplace Flexibilities</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7"/>
              </a:rPr>
              <a:t>Employee Assistance and Referral</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8"/>
              </a:rPr>
              <a:t>Leave to Care for Family Members</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9"/>
              </a:rPr>
              <a:t>Pay and Leave Flexibilities</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10"/>
              </a:rPr>
              <a:t>Reasonable Accommodations</a:t>
            </a:r>
            <a:endParaRPr lang="en-US" b="0" i="0" dirty="0">
              <a:solidFill>
                <a:srgbClr val="363636"/>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06FB5"/>
                </a:solidFill>
                <a:effectLst/>
                <a:latin typeface="Arial" panose="020B0604020202020204" pitchFamily="34" charset="0"/>
                <a:hlinkClick r:id="rId11"/>
              </a:rPr>
              <a:t>Volunteer Activities/Community Service</a:t>
            </a:r>
            <a:endParaRPr lang="en-US" b="0" i="0" dirty="0">
              <a:solidFill>
                <a:srgbClr val="363636"/>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5</a:t>
            </a:fld>
            <a:endParaRPr lang="en-US" dirty="0"/>
          </a:p>
        </p:txBody>
      </p:sp>
    </p:spTree>
    <p:extLst>
      <p:ext uri="{BB962C8B-B14F-4D97-AF65-F5344CB8AC3E}">
        <p14:creationId xmlns:p14="http://schemas.microsoft.com/office/powerpoint/2010/main" val="26640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Workplace Flexibilities – Various work schedule options (flexible schedules, compressed schedules, expanded work band, etc.) to support and help employees balance their responsibilities both at work and at home.</a:t>
            </a:r>
          </a:p>
          <a:p>
            <a:endParaRPr lang="en-US" b="0" i="0" dirty="0">
              <a:solidFill>
                <a:srgbClr val="222222"/>
              </a:solidFill>
              <a:effectLst/>
              <a:latin typeface="Helvetica Neue"/>
            </a:endParaRPr>
          </a:p>
          <a:p>
            <a:r>
              <a:rPr lang="en-US" b="0" i="0" dirty="0">
                <a:solidFill>
                  <a:srgbClr val="222222"/>
                </a:solidFill>
                <a:effectLst/>
                <a:latin typeface="Helvetica Neue"/>
              </a:rPr>
              <a:t>DOL recognizes various expanded workplace flexibilities intended to support and enhance the Federal Government’s interests to attract, empower, and retain a talented and productive workforce in the 21st century.   DOL provides various work schedule options that help employees balance their responsibilities both at work and at home.</a:t>
            </a:r>
          </a:p>
          <a:p>
            <a:endParaRPr lang="en-US" b="0" i="0" dirty="0">
              <a:solidFill>
                <a:srgbClr val="222222"/>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Helvetica Neue"/>
              </a:rPr>
              <a:t>Our goal is to promote an engaged and empowered workforce that delivers exceptional service to America’s workers and globally, while assisting employees in their work/life balance.</a:t>
            </a:r>
          </a:p>
          <a:p>
            <a:endParaRPr lang="en-US" b="0" i="0" dirty="0">
              <a:solidFill>
                <a:srgbClr val="222222"/>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06FB5"/>
                </a:solidFill>
                <a:effectLst/>
                <a:latin typeface="Arial" panose="020B0604020202020204" pitchFamily="34" charset="0"/>
                <a:hlinkClick r:id="rId3"/>
              </a:rPr>
              <a:t>Alternative Work Schedules</a:t>
            </a:r>
            <a:r>
              <a:rPr lang="en-US" b="0" i="0" dirty="0">
                <a:solidFill>
                  <a:srgbClr val="363636"/>
                </a:solidFill>
                <a:effectLst/>
                <a:latin typeface="Arial" panose="020B0604020202020204" pitchFamily="34" charset="0"/>
              </a:rPr>
              <a:t> — Maintain valuable contributions to your work group while meeting your personal needs by operating on a non-traditional work schedule.</a:t>
            </a:r>
          </a:p>
          <a:p>
            <a:endParaRPr lang="en-US" b="0" i="0" dirty="0">
              <a:solidFill>
                <a:srgbClr val="222222"/>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006FB5"/>
                </a:solidFill>
                <a:effectLst/>
                <a:latin typeface="Arial" panose="020B0604020202020204" pitchFamily="34" charset="0"/>
              </a:rPr>
              <a:t>Telework</a:t>
            </a:r>
            <a:r>
              <a:rPr lang="en-US" b="0" i="0" u="none" strike="noStrike" dirty="0">
                <a:solidFill>
                  <a:srgbClr val="006FB5"/>
                </a:solidFill>
                <a:effectLst/>
                <a:latin typeface="Arial" panose="020B0604020202020204" pitchFamily="34" charset="0"/>
              </a:rPr>
              <a:t> </a:t>
            </a:r>
            <a:r>
              <a:rPr lang="en-US" b="0" i="0" dirty="0">
                <a:solidFill>
                  <a:srgbClr val="363636"/>
                </a:solidFill>
                <a:effectLst/>
                <a:latin typeface="Arial" panose="020B0604020202020204" pitchFamily="34" charset="0"/>
              </a:rPr>
              <a:t>— The Federal Government is a leader in the use of innovative workplace arrangements like telework.</a:t>
            </a:r>
          </a:p>
          <a:p>
            <a:endParaRPr lang="en-US" b="0" i="0" dirty="0">
              <a:solidFill>
                <a:srgbClr val="222222"/>
              </a:solidFill>
              <a:effectLst/>
              <a:latin typeface="Helvetica Neue"/>
            </a:endParaRPr>
          </a:p>
          <a:p>
            <a:pPr lvl="1"/>
            <a:r>
              <a:rPr lang="en-US" dirty="0"/>
              <a:t>Telework</a:t>
            </a:r>
          </a:p>
          <a:p>
            <a:pPr lvl="1"/>
            <a:r>
              <a:rPr lang="en-US" dirty="0"/>
              <a:t>Flexible Work Schedules</a:t>
            </a:r>
          </a:p>
          <a:p>
            <a:pPr lvl="1"/>
            <a:r>
              <a:rPr lang="en-US" dirty="0"/>
              <a:t>Mid-Day Flex (Mon, Wed, Fri)</a:t>
            </a:r>
          </a:p>
          <a:p>
            <a:pPr lvl="1"/>
            <a:r>
              <a:rPr lang="en-US" dirty="0"/>
              <a:t>AWS and Credit Hours</a:t>
            </a:r>
          </a:p>
          <a:p>
            <a:endParaRPr lang="en-US" b="0" i="0" dirty="0">
              <a:solidFill>
                <a:srgbClr val="222222"/>
              </a:solidFill>
              <a:effectLst/>
              <a:latin typeface="Helvetica Neue"/>
            </a:endParaRPr>
          </a:p>
          <a:p>
            <a:endParaRPr lang="en-US" b="0" i="0" dirty="0">
              <a:solidFill>
                <a:srgbClr val="222222"/>
              </a:solidFill>
              <a:effectLst/>
              <a:latin typeface="Helvetica Neue"/>
            </a:endParaRPr>
          </a:p>
          <a:p>
            <a:endParaRPr lang="en-US" b="0" i="0" dirty="0">
              <a:solidFill>
                <a:srgbClr val="222222"/>
              </a:solidFill>
              <a:effectLst/>
              <a:latin typeface="Helvetica Neue"/>
            </a:endParaRPr>
          </a:p>
          <a:p>
            <a:r>
              <a:rPr lang="en-US" dirty="0"/>
              <a:t>Variable WorkweekFixed 8-Hour ScheduleFixed Compressed ScheduleAlternative Work Schedule (AWS)</a:t>
            </a:r>
          </a:p>
          <a:p>
            <a:endParaRPr lang="en-US" dirty="0"/>
          </a:p>
          <a:p>
            <a:endParaRPr lang="en-US" dirty="0"/>
          </a:p>
          <a:p>
            <a:r>
              <a:rPr lang="en-US" b="0" i="0" dirty="0">
                <a:solidFill>
                  <a:srgbClr val="222222"/>
                </a:solidFill>
                <a:effectLst/>
                <a:latin typeface="Helvetica Neue"/>
              </a:rPr>
              <a:t>flexible work schedules, expanded work schedule flexibilities, telework and remote work policy shifts </a:t>
            </a:r>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6</a:t>
            </a:fld>
            <a:endParaRPr lang="en-US" dirty="0"/>
          </a:p>
        </p:txBody>
      </p:sp>
    </p:spTree>
    <p:extLst>
      <p:ext uri="{BB962C8B-B14F-4D97-AF65-F5344CB8AC3E}">
        <p14:creationId xmlns:p14="http://schemas.microsoft.com/office/powerpoint/2010/main" val="249188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i="0" u="none" strike="noStrike" dirty="0">
                <a:solidFill>
                  <a:srgbClr val="006FB5"/>
                </a:solidFill>
                <a:effectLst/>
                <a:latin typeface="Arial" panose="020B0604020202020204" pitchFamily="34" charset="0"/>
                <a:hlinkClick r:id="rId3"/>
              </a:rPr>
              <a:t>Child Care Subsidies</a:t>
            </a:r>
            <a:r>
              <a:rPr lang="en-US" b="0" i="0" u="none" strike="noStrike" dirty="0">
                <a:solidFill>
                  <a:srgbClr val="006FB5"/>
                </a:solidFill>
                <a:effectLst/>
                <a:latin typeface="Arial" panose="020B0604020202020204" pitchFamily="34" charset="0"/>
              </a:rPr>
              <a:t> – DOL offers a Child Care Subsidy Program that provides subsidies to qualifying full and part-time permanent employees to assist them in their efforts to obtain quality, licensed day care for dependent children under 13 and children with disabilities under the age of 18.</a:t>
            </a:r>
          </a:p>
          <a:p>
            <a:pPr algn="l"/>
            <a:endParaRPr lang="en-US" b="0" i="0" dirty="0">
              <a:solidFill>
                <a:srgbClr val="000000"/>
              </a:solidFill>
              <a:effectLst/>
              <a:latin typeface="Droid Serif"/>
            </a:endParaRPr>
          </a:p>
          <a:p>
            <a:pPr marL="171450" indent="-171450">
              <a:buFont typeface="Wingdings" panose="05000000000000000000" pitchFamily="2" charset="2"/>
              <a:buChar char="q"/>
            </a:pPr>
            <a:r>
              <a:rPr lang="en-US" dirty="0"/>
              <a:t>Fitness Subsidy Program – available to help regional employees save on healthy lifestyle choices through providing financial assistance for select fitness and weight loss programs and services.</a:t>
            </a:r>
          </a:p>
          <a:p>
            <a:pPr marL="628650" lvl="1" indent="-171450">
              <a:buFont typeface="Arial" panose="020B0604020202020204" pitchFamily="34" charset="0"/>
              <a:buChar char="•"/>
            </a:pPr>
            <a:r>
              <a:rPr lang="en-US" dirty="0"/>
              <a:t>Maximum subsidy benefit is $50 per employee per fiscal year. You may request reimbursement for either a fitness program or weight loss program, but not both.</a:t>
            </a:r>
          </a:p>
          <a:p>
            <a:pPr marL="171450" lvl="0" indent="-171450">
              <a:buFont typeface="Arial" panose="020B0604020202020204" pitchFamily="34" charset="0"/>
              <a:buChar char="•"/>
            </a:pPr>
            <a:endParaRPr lang="en-US" dirty="0"/>
          </a:p>
          <a:p>
            <a:pPr marL="171450" lvl="0" indent="-171450">
              <a:buFont typeface="Wingdings" panose="05000000000000000000" pitchFamily="2" charset="2"/>
              <a:buChar char="q"/>
            </a:pPr>
            <a:r>
              <a:rPr lang="en-US" dirty="0"/>
              <a:t>Transit Subsidy Program – Employer-provided transit fare subsidy that is offered to all eligible employees to encourage the use of mass transportation to and from work.</a:t>
            </a:r>
          </a:p>
          <a:p>
            <a:pPr marL="628650" lvl="1" indent="-171450">
              <a:buFont typeface="Arial" panose="020B0604020202020204" pitchFamily="34" charset="0"/>
              <a:buChar char="•"/>
            </a:pPr>
            <a:r>
              <a:rPr lang="en-US" dirty="0"/>
              <a:t>Eligible employees include any DOL employee, student intern, or volunteer</a:t>
            </a:r>
          </a:p>
          <a:p>
            <a:pPr marL="628650" lvl="1" indent="-171450">
              <a:buFont typeface="Arial" panose="020B0604020202020204" pitchFamily="34" charset="0"/>
              <a:buChar char="•"/>
            </a:pPr>
            <a:r>
              <a:rPr lang="en-US" dirty="0"/>
              <a:t>Maximum - $280 per month or actual commuting costs, whichever is lower.</a:t>
            </a:r>
          </a:p>
          <a:p>
            <a:pPr marL="628650" lvl="1" indent="-171450">
              <a:buFont typeface="Arial" panose="020B0604020202020204" pitchFamily="34" charset="0"/>
              <a:buChar char="•"/>
            </a:pPr>
            <a:endParaRPr lang="en-US" dirty="0"/>
          </a:p>
          <a:p>
            <a:pPr marL="171450" lvl="0" indent="-171450">
              <a:buFont typeface="Wingdings" panose="05000000000000000000" pitchFamily="2" charset="2"/>
              <a:buChar char="q"/>
            </a:pPr>
            <a:r>
              <a:rPr lang="en-US" dirty="0"/>
              <a:t>Bicycle Subsidy Program – Enables employees to receive up to $240 in a yearly reimbursement for qualified bicycle expenses, including the purchase of a bicycle, bicycle improvements, and more for any month an employee uses the bicycle regularly for a substantial portion (50%) of the travel between their home and place of employment.</a:t>
            </a:r>
          </a:p>
          <a:p>
            <a:pPr marL="171450" lvl="0" indent="-171450">
              <a:buFont typeface="Wingdings" panose="05000000000000000000" pitchFamily="2" charset="2"/>
              <a:buChar char="q"/>
            </a:pPr>
            <a:endParaRPr lang="en-US" dirty="0"/>
          </a:p>
          <a:p>
            <a:pPr marL="171450" lvl="0" indent="-171450">
              <a:buFont typeface="Wingdings" panose="05000000000000000000" pitchFamily="2" charset="2"/>
              <a:buChar char="q"/>
            </a:pPr>
            <a:r>
              <a:rPr lang="en-US" dirty="0"/>
              <a:t>Pre-Tax Parking Program – Allows employees to identify a payroll pre-tax allowance to cover the costs of qualified parking. Through this program, participants can reduce their taxable income by the amount they pay for parking.</a:t>
            </a:r>
          </a:p>
          <a:p>
            <a:pPr marL="171450" lvl="0" indent="-171450">
              <a:buFont typeface="Wingdings" panose="05000000000000000000" pitchFamily="2" charset="2"/>
              <a:buChar char="q"/>
            </a:pPr>
            <a:endParaRPr lang="en-US" dirty="0"/>
          </a:p>
          <a:p>
            <a:pPr marL="171450" lvl="0" indent="-171450">
              <a:buFont typeface="Wingdings" panose="05000000000000000000" pitchFamily="2" charset="2"/>
              <a:buChar char="q"/>
            </a:pPr>
            <a:r>
              <a:rPr lang="en-US" dirty="0"/>
              <a:t>Workplace Flexibilities – Various work schedule options (flexible schedules, compressed schedules, expanded work band, etc.) to support and help employees balance their responsibilities both at work and at home.</a:t>
            </a:r>
          </a:p>
          <a:p>
            <a:pPr marL="628650" lvl="1" indent="-171450">
              <a:buFont typeface="Arial" panose="020B0604020202020204" pitchFamily="34" charset="0"/>
              <a:buChar char="•"/>
            </a:pPr>
            <a:endParaRPr lang="en-US" dirty="0"/>
          </a:p>
          <a:p>
            <a:pPr marL="171450" lvl="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7</a:t>
            </a:fld>
            <a:endParaRPr lang="en-US" dirty="0"/>
          </a:p>
        </p:txBody>
      </p:sp>
    </p:spTree>
    <p:extLst>
      <p:ext uri="{BB962C8B-B14F-4D97-AF65-F5344CB8AC3E}">
        <p14:creationId xmlns:p14="http://schemas.microsoft.com/office/powerpoint/2010/main" val="1876571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0B405-EA89-44F3-BEEF-F969CD39F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03FF5-5F65-4450-9A74-952D05A6D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58C786-8F47-4330-BB04-BE5B90E71E8F}"/>
              </a:ext>
            </a:extLst>
          </p:cNvPr>
          <p:cNvSpPr>
            <a:spLocks noGrp="1"/>
          </p:cNvSpPr>
          <p:nvPr>
            <p:ph type="dt" sz="half" idx="10"/>
          </p:nvPr>
        </p:nvSpPr>
        <p:spPr/>
        <p:txBody>
          <a:bodyPr/>
          <a:lstStyle/>
          <a:p>
            <a:fld id="{FB746612-9299-4ECF-BFD0-A899E9847130}" type="datetime1">
              <a:rPr lang="en-US" smtClean="0"/>
              <a:t>6/14/2022</a:t>
            </a:fld>
            <a:endParaRPr lang="en-US"/>
          </a:p>
        </p:txBody>
      </p:sp>
      <p:sp>
        <p:nvSpPr>
          <p:cNvPr id="5" name="Footer Placeholder 4">
            <a:extLst>
              <a:ext uri="{FF2B5EF4-FFF2-40B4-BE49-F238E27FC236}">
                <a16:creationId xmlns:a16="http://schemas.microsoft.com/office/drawing/2014/main" id="{F9E77977-1306-4BC9-8C4F-57CBFDB5B552}"/>
              </a:ext>
            </a:extLst>
          </p:cNvPr>
          <p:cNvSpPr>
            <a:spLocks noGrp="1"/>
          </p:cNvSpPr>
          <p:nvPr>
            <p:ph type="ftr" sz="quarter" idx="11"/>
          </p:nvPr>
        </p:nvSpPr>
        <p:spPr/>
        <p:txBody>
          <a:bodyPr/>
          <a:lstStyle/>
          <a:p>
            <a:r>
              <a:rPr lang="en-US"/>
              <a:t>Benefits at Labor</a:t>
            </a:r>
          </a:p>
        </p:txBody>
      </p:sp>
      <p:sp>
        <p:nvSpPr>
          <p:cNvPr id="6" name="Slide Number Placeholder 5">
            <a:extLst>
              <a:ext uri="{FF2B5EF4-FFF2-40B4-BE49-F238E27FC236}">
                <a16:creationId xmlns:a16="http://schemas.microsoft.com/office/drawing/2014/main" id="{299DC9A6-9808-4C0D-8536-38B74AEB7488}"/>
              </a:ext>
            </a:extLst>
          </p:cNvPr>
          <p:cNvSpPr>
            <a:spLocks noGrp="1"/>
          </p:cNvSpPr>
          <p:nvPr>
            <p:ph type="sldNum" sz="quarter" idx="12"/>
          </p:nvPr>
        </p:nvSpPr>
        <p:spPr/>
        <p:txBody>
          <a:bodyPr/>
          <a:lstStyle/>
          <a:p>
            <a:fld id="{F1EF0D70-253A-4385-B50D-9FCDEDF66124}" type="slidenum">
              <a:rPr lang="en-US" smtClean="0"/>
              <a:t>‹#›</a:t>
            </a:fld>
            <a:endParaRPr lang="en-US"/>
          </a:p>
        </p:txBody>
      </p:sp>
      <p:pic>
        <p:nvPicPr>
          <p:cNvPr id="7" name="Picture 6">
            <a:extLst>
              <a:ext uri="{FF2B5EF4-FFF2-40B4-BE49-F238E27FC236}">
                <a16:creationId xmlns:a16="http://schemas.microsoft.com/office/drawing/2014/main" id="{76370D59-8EEF-4091-8BA0-57841B2203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8" name="Straight Connector 7">
            <a:extLst>
              <a:ext uri="{FF2B5EF4-FFF2-40B4-BE49-F238E27FC236}">
                <a16:creationId xmlns:a16="http://schemas.microsoft.com/office/drawing/2014/main" id="{84969F7B-BDE4-4CA7-8D76-A3D7E9D7D0FC}"/>
              </a:ext>
            </a:extLst>
          </p:cNvPr>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82DB976-BBDC-42FF-AC31-EBBAD7276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10" name="Picture 9">
            <a:extLst>
              <a:ext uri="{FF2B5EF4-FFF2-40B4-BE49-F238E27FC236}">
                <a16:creationId xmlns:a16="http://schemas.microsoft.com/office/drawing/2014/main" id="{8649E485-C5D4-4E22-B297-78378C8CD9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729" y="60385"/>
            <a:ext cx="741872" cy="741872"/>
          </a:xfrm>
          <a:prstGeom prst="rect">
            <a:avLst/>
          </a:prstGeom>
        </p:spPr>
      </p:pic>
      <p:sp>
        <p:nvSpPr>
          <p:cNvPr id="11" name="TextBox 10">
            <a:extLst>
              <a:ext uri="{FF2B5EF4-FFF2-40B4-BE49-F238E27FC236}">
                <a16:creationId xmlns:a16="http://schemas.microsoft.com/office/drawing/2014/main" id="{2D4BAC1D-9231-4E31-AD1B-EF09D1C7C580}"/>
              </a:ext>
            </a:extLst>
          </p:cNvPr>
          <p:cNvSpPr txBox="1"/>
          <p:nvPr userDrawn="1"/>
        </p:nvSpPr>
        <p:spPr>
          <a:xfrm>
            <a:off x="1286773" y="200756"/>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16949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FBF2-A9F1-4970-A1DE-C59C645B04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D40C1-3CF4-42D9-B849-5676F5A0D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6C7BD-5231-4F11-AE9D-C22AF5DC6258}"/>
              </a:ext>
            </a:extLst>
          </p:cNvPr>
          <p:cNvSpPr>
            <a:spLocks noGrp="1"/>
          </p:cNvSpPr>
          <p:nvPr>
            <p:ph type="dt" sz="half" idx="10"/>
          </p:nvPr>
        </p:nvSpPr>
        <p:spPr/>
        <p:txBody>
          <a:bodyPr/>
          <a:lstStyle/>
          <a:p>
            <a:fld id="{9740027A-B014-4787-AC85-D89A20A7B12F}" type="datetime1">
              <a:rPr lang="en-US" smtClean="0"/>
              <a:t>6/14/2022</a:t>
            </a:fld>
            <a:endParaRPr lang="en-US" dirty="0"/>
          </a:p>
        </p:txBody>
      </p:sp>
      <p:sp>
        <p:nvSpPr>
          <p:cNvPr id="5" name="Footer Placeholder 4">
            <a:extLst>
              <a:ext uri="{FF2B5EF4-FFF2-40B4-BE49-F238E27FC236}">
                <a16:creationId xmlns:a16="http://schemas.microsoft.com/office/drawing/2014/main" id="{EB4A16BD-3EB6-4448-B38A-F987311D90B6}"/>
              </a:ext>
            </a:extLst>
          </p:cNvPr>
          <p:cNvSpPr>
            <a:spLocks noGrp="1"/>
          </p:cNvSpPr>
          <p:nvPr>
            <p:ph type="ftr" sz="quarter" idx="11"/>
          </p:nvPr>
        </p:nvSpPr>
        <p:spPr/>
        <p:txBody>
          <a:bodyPr/>
          <a:lstStyle/>
          <a:p>
            <a:r>
              <a:rPr lang="en-US"/>
              <a:t>Benefits at Labor</a:t>
            </a:r>
            <a:endParaRPr lang="en-US" dirty="0"/>
          </a:p>
        </p:txBody>
      </p:sp>
      <p:sp>
        <p:nvSpPr>
          <p:cNvPr id="6" name="Slide Number Placeholder 5">
            <a:extLst>
              <a:ext uri="{FF2B5EF4-FFF2-40B4-BE49-F238E27FC236}">
                <a16:creationId xmlns:a16="http://schemas.microsoft.com/office/drawing/2014/main" id="{C9B0EB83-FC91-4B00-B5C1-FE6ADBACABC1}"/>
              </a:ext>
            </a:extLst>
          </p:cNvPr>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15033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16E152-1612-4D2D-A962-E1E27B795D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12CCE-4C0E-4C9E-BEF6-0E2137ABCC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6E367-A689-4DBF-A34C-BCCA473D71BC}"/>
              </a:ext>
            </a:extLst>
          </p:cNvPr>
          <p:cNvSpPr>
            <a:spLocks noGrp="1"/>
          </p:cNvSpPr>
          <p:nvPr>
            <p:ph type="dt" sz="half" idx="10"/>
          </p:nvPr>
        </p:nvSpPr>
        <p:spPr/>
        <p:txBody>
          <a:bodyPr/>
          <a:lstStyle/>
          <a:p>
            <a:fld id="{42C2D0C9-1106-480F-B2D8-D83BAD4AEF40}" type="datetime1">
              <a:rPr lang="en-US" smtClean="0"/>
              <a:t>6/14/2022</a:t>
            </a:fld>
            <a:endParaRPr lang="en-US" dirty="0"/>
          </a:p>
        </p:txBody>
      </p:sp>
      <p:sp>
        <p:nvSpPr>
          <p:cNvPr id="5" name="Footer Placeholder 4">
            <a:extLst>
              <a:ext uri="{FF2B5EF4-FFF2-40B4-BE49-F238E27FC236}">
                <a16:creationId xmlns:a16="http://schemas.microsoft.com/office/drawing/2014/main" id="{F74F431B-BD13-4BD0-9620-9DF78E5096A0}"/>
              </a:ext>
            </a:extLst>
          </p:cNvPr>
          <p:cNvSpPr>
            <a:spLocks noGrp="1"/>
          </p:cNvSpPr>
          <p:nvPr>
            <p:ph type="ftr" sz="quarter" idx="11"/>
          </p:nvPr>
        </p:nvSpPr>
        <p:spPr/>
        <p:txBody>
          <a:bodyPr/>
          <a:lstStyle/>
          <a:p>
            <a:r>
              <a:rPr lang="en-US"/>
              <a:t>Benefits at Labor</a:t>
            </a:r>
            <a:endParaRPr lang="en-US" dirty="0"/>
          </a:p>
        </p:txBody>
      </p:sp>
      <p:sp>
        <p:nvSpPr>
          <p:cNvPr id="6" name="Slide Number Placeholder 5">
            <a:extLst>
              <a:ext uri="{FF2B5EF4-FFF2-40B4-BE49-F238E27FC236}">
                <a16:creationId xmlns:a16="http://schemas.microsoft.com/office/drawing/2014/main" id="{64536AA4-B8A2-4CAB-A033-6DD96D0F4B7B}"/>
              </a:ext>
            </a:extLst>
          </p:cNvPr>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02170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6E11-9033-4309-BE84-234041D39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02C4E-365A-4540-A17A-81E933265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25DE9-D3C0-4921-850A-EE4F4F5C9B6A}"/>
              </a:ext>
            </a:extLst>
          </p:cNvPr>
          <p:cNvSpPr>
            <a:spLocks noGrp="1"/>
          </p:cNvSpPr>
          <p:nvPr>
            <p:ph type="dt" sz="half" idx="10"/>
          </p:nvPr>
        </p:nvSpPr>
        <p:spPr/>
        <p:txBody>
          <a:bodyPr/>
          <a:lstStyle/>
          <a:p>
            <a:fld id="{E9ECD36A-DF5A-4B27-9DD4-A0F772A7A12E}" type="datetime1">
              <a:rPr lang="en-US" smtClean="0"/>
              <a:t>6/14/2022</a:t>
            </a:fld>
            <a:endParaRPr lang="en-US" dirty="0"/>
          </a:p>
        </p:txBody>
      </p:sp>
      <p:sp>
        <p:nvSpPr>
          <p:cNvPr id="5" name="Footer Placeholder 4">
            <a:extLst>
              <a:ext uri="{FF2B5EF4-FFF2-40B4-BE49-F238E27FC236}">
                <a16:creationId xmlns:a16="http://schemas.microsoft.com/office/drawing/2014/main" id="{790CEDB1-E251-4E9E-8C0D-BEF064333968}"/>
              </a:ext>
            </a:extLst>
          </p:cNvPr>
          <p:cNvSpPr>
            <a:spLocks noGrp="1"/>
          </p:cNvSpPr>
          <p:nvPr>
            <p:ph type="ftr" sz="quarter" idx="11"/>
          </p:nvPr>
        </p:nvSpPr>
        <p:spPr/>
        <p:txBody>
          <a:bodyPr/>
          <a:lstStyle/>
          <a:p>
            <a:r>
              <a:rPr lang="en-US"/>
              <a:t>Benefits at Labor</a:t>
            </a:r>
            <a:endParaRPr lang="en-US" dirty="0"/>
          </a:p>
        </p:txBody>
      </p:sp>
      <p:sp>
        <p:nvSpPr>
          <p:cNvPr id="6" name="Slide Number Placeholder 5">
            <a:extLst>
              <a:ext uri="{FF2B5EF4-FFF2-40B4-BE49-F238E27FC236}">
                <a16:creationId xmlns:a16="http://schemas.microsoft.com/office/drawing/2014/main" id="{8404E960-D369-4504-8611-BB3DC1EB57DF}"/>
              </a:ext>
            </a:extLst>
          </p:cNvPr>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96840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CB7C-0FE8-412F-8E87-31C2AE694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71F5C6-3742-4DE0-AAE0-0A332198A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44E4A-C68E-43E2-BFD1-A803DF20A102}"/>
              </a:ext>
            </a:extLst>
          </p:cNvPr>
          <p:cNvSpPr>
            <a:spLocks noGrp="1"/>
          </p:cNvSpPr>
          <p:nvPr>
            <p:ph type="dt" sz="half" idx="10"/>
          </p:nvPr>
        </p:nvSpPr>
        <p:spPr/>
        <p:txBody>
          <a:bodyPr/>
          <a:lstStyle/>
          <a:p>
            <a:fld id="{4282A48D-66F1-4417-86B5-3171FE8F7524}" type="datetime1">
              <a:rPr lang="en-US" smtClean="0"/>
              <a:t>6/14/2022</a:t>
            </a:fld>
            <a:endParaRPr lang="en-US"/>
          </a:p>
        </p:txBody>
      </p:sp>
      <p:sp>
        <p:nvSpPr>
          <p:cNvPr id="5" name="Footer Placeholder 4">
            <a:extLst>
              <a:ext uri="{FF2B5EF4-FFF2-40B4-BE49-F238E27FC236}">
                <a16:creationId xmlns:a16="http://schemas.microsoft.com/office/drawing/2014/main" id="{7376BE50-872B-4F60-A7DF-E2FDB8AE08B4}"/>
              </a:ext>
            </a:extLst>
          </p:cNvPr>
          <p:cNvSpPr>
            <a:spLocks noGrp="1"/>
          </p:cNvSpPr>
          <p:nvPr>
            <p:ph type="ftr" sz="quarter" idx="11"/>
          </p:nvPr>
        </p:nvSpPr>
        <p:spPr/>
        <p:txBody>
          <a:bodyPr/>
          <a:lstStyle/>
          <a:p>
            <a:r>
              <a:rPr lang="en-US"/>
              <a:t>Benefits at Labor</a:t>
            </a:r>
          </a:p>
        </p:txBody>
      </p:sp>
      <p:sp>
        <p:nvSpPr>
          <p:cNvPr id="6" name="Slide Number Placeholder 5">
            <a:extLst>
              <a:ext uri="{FF2B5EF4-FFF2-40B4-BE49-F238E27FC236}">
                <a16:creationId xmlns:a16="http://schemas.microsoft.com/office/drawing/2014/main" id="{7B5E8513-CB83-4206-AB79-CFDB7EFC5DC3}"/>
              </a:ext>
            </a:extLst>
          </p:cNvPr>
          <p:cNvSpPr>
            <a:spLocks noGrp="1"/>
          </p:cNvSpPr>
          <p:nvPr>
            <p:ph type="sldNum" sz="quarter" idx="12"/>
          </p:nvPr>
        </p:nvSpPr>
        <p:spPr/>
        <p:txBody>
          <a:bodyPr/>
          <a:lstStyle/>
          <a:p>
            <a:fld id="{F1EF0D70-253A-4385-B50D-9FCDEDF66124}" type="slidenum">
              <a:rPr lang="en-US" smtClean="0"/>
              <a:t>‹#›</a:t>
            </a:fld>
            <a:endParaRPr lang="en-US"/>
          </a:p>
        </p:txBody>
      </p:sp>
      <p:cxnSp>
        <p:nvCxnSpPr>
          <p:cNvPr id="7" name="Straight Connector 6">
            <a:extLst>
              <a:ext uri="{FF2B5EF4-FFF2-40B4-BE49-F238E27FC236}">
                <a16:creationId xmlns:a16="http://schemas.microsoft.com/office/drawing/2014/main" id="{524FB0AB-42D8-4D60-85C7-2CA7B3AACF75}"/>
              </a:ext>
            </a:extLst>
          </p:cNvPr>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653DE06-83A6-4556-BC3B-FFDB87514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3034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1C4B-F076-4B52-81C7-4DC5EA54A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907F3-758E-4CB7-8E6F-ECFBF9BFFB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3D113-AD3F-472E-A396-CAA140C958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1E27BB-AF03-4BD9-AA8A-AAB90AA52984}"/>
              </a:ext>
            </a:extLst>
          </p:cNvPr>
          <p:cNvSpPr>
            <a:spLocks noGrp="1"/>
          </p:cNvSpPr>
          <p:nvPr>
            <p:ph type="dt" sz="half" idx="10"/>
          </p:nvPr>
        </p:nvSpPr>
        <p:spPr/>
        <p:txBody>
          <a:bodyPr/>
          <a:lstStyle/>
          <a:p>
            <a:fld id="{C93E53A1-4733-4275-B7C1-8A2F07A1557D}" type="datetime1">
              <a:rPr lang="en-US" smtClean="0"/>
              <a:t>6/14/2022</a:t>
            </a:fld>
            <a:endParaRPr lang="en-US" dirty="0"/>
          </a:p>
        </p:txBody>
      </p:sp>
      <p:sp>
        <p:nvSpPr>
          <p:cNvPr id="6" name="Footer Placeholder 5">
            <a:extLst>
              <a:ext uri="{FF2B5EF4-FFF2-40B4-BE49-F238E27FC236}">
                <a16:creationId xmlns:a16="http://schemas.microsoft.com/office/drawing/2014/main" id="{59DDBB5F-FF62-4454-8707-4F85A3B26F35}"/>
              </a:ext>
            </a:extLst>
          </p:cNvPr>
          <p:cNvSpPr>
            <a:spLocks noGrp="1"/>
          </p:cNvSpPr>
          <p:nvPr>
            <p:ph type="ftr" sz="quarter" idx="11"/>
          </p:nvPr>
        </p:nvSpPr>
        <p:spPr/>
        <p:txBody>
          <a:bodyPr/>
          <a:lstStyle/>
          <a:p>
            <a:r>
              <a:rPr lang="en-US"/>
              <a:t>Benefits at Labor</a:t>
            </a:r>
            <a:endParaRPr lang="en-US" dirty="0"/>
          </a:p>
        </p:txBody>
      </p:sp>
      <p:sp>
        <p:nvSpPr>
          <p:cNvPr id="7" name="Slide Number Placeholder 6">
            <a:extLst>
              <a:ext uri="{FF2B5EF4-FFF2-40B4-BE49-F238E27FC236}">
                <a16:creationId xmlns:a16="http://schemas.microsoft.com/office/drawing/2014/main" id="{DA311905-F339-4AA3-BD43-C31F570F9143}"/>
              </a:ext>
            </a:extLst>
          </p:cNvPr>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85810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F20D-C4D2-4C66-8119-60B2750CF0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F6EC51-144E-48BA-82B1-61BD18346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16D3C8-3F43-43B1-A9F0-E7BA5F3A50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3997-BD12-4F68-A508-471596E4F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ED590E-2778-41B5-904A-C802EB441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EFF6D0-5011-4639-93BD-1E56D0A8E34C}"/>
              </a:ext>
            </a:extLst>
          </p:cNvPr>
          <p:cNvSpPr>
            <a:spLocks noGrp="1"/>
          </p:cNvSpPr>
          <p:nvPr>
            <p:ph type="dt" sz="half" idx="10"/>
          </p:nvPr>
        </p:nvSpPr>
        <p:spPr/>
        <p:txBody>
          <a:bodyPr/>
          <a:lstStyle/>
          <a:p>
            <a:fld id="{E737D531-1B9C-462C-8A63-0AAA70BD1FF6}" type="datetime1">
              <a:rPr lang="en-US" smtClean="0"/>
              <a:t>6/14/2022</a:t>
            </a:fld>
            <a:endParaRPr lang="en-US" dirty="0"/>
          </a:p>
        </p:txBody>
      </p:sp>
      <p:sp>
        <p:nvSpPr>
          <p:cNvPr id="8" name="Footer Placeholder 7">
            <a:extLst>
              <a:ext uri="{FF2B5EF4-FFF2-40B4-BE49-F238E27FC236}">
                <a16:creationId xmlns:a16="http://schemas.microsoft.com/office/drawing/2014/main" id="{F1B993DC-F852-4081-9B01-FA36EF676082}"/>
              </a:ext>
            </a:extLst>
          </p:cNvPr>
          <p:cNvSpPr>
            <a:spLocks noGrp="1"/>
          </p:cNvSpPr>
          <p:nvPr>
            <p:ph type="ftr" sz="quarter" idx="11"/>
          </p:nvPr>
        </p:nvSpPr>
        <p:spPr/>
        <p:txBody>
          <a:bodyPr/>
          <a:lstStyle/>
          <a:p>
            <a:r>
              <a:rPr lang="en-US"/>
              <a:t>Benefits at Labor</a:t>
            </a:r>
            <a:endParaRPr lang="en-US" dirty="0"/>
          </a:p>
        </p:txBody>
      </p:sp>
      <p:sp>
        <p:nvSpPr>
          <p:cNvPr id="9" name="Slide Number Placeholder 8">
            <a:extLst>
              <a:ext uri="{FF2B5EF4-FFF2-40B4-BE49-F238E27FC236}">
                <a16:creationId xmlns:a16="http://schemas.microsoft.com/office/drawing/2014/main" id="{5B4E0A73-3DD6-4BC2-9FA1-82067F9F7DF5}"/>
              </a:ext>
            </a:extLst>
          </p:cNvPr>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77814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7508-1FC7-4E08-9704-256170E26B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2B0803-2CB2-4850-AA0C-FE1CA85F37D9}"/>
              </a:ext>
            </a:extLst>
          </p:cNvPr>
          <p:cNvSpPr>
            <a:spLocks noGrp="1"/>
          </p:cNvSpPr>
          <p:nvPr>
            <p:ph type="dt" sz="half" idx="10"/>
          </p:nvPr>
        </p:nvSpPr>
        <p:spPr/>
        <p:txBody>
          <a:bodyPr/>
          <a:lstStyle/>
          <a:p>
            <a:fld id="{6BB701CA-8B42-4487-9449-3F4B95582D89}" type="datetime1">
              <a:rPr lang="en-US" smtClean="0"/>
              <a:t>6/14/2022</a:t>
            </a:fld>
            <a:endParaRPr lang="en-US" dirty="0"/>
          </a:p>
        </p:txBody>
      </p:sp>
      <p:sp>
        <p:nvSpPr>
          <p:cNvPr id="4" name="Footer Placeholder 3">
            <a:extLst>
              <a:ext uri="{FF2B5EF4-FFF2-40B4-BE49-F238E27FC236}">
                <a16:creationId xmlns:a16="http://schemas.microsoft.com/office/drawing/2014/main" id="{97D208BE-05C5-4D08-8003-65C62C1B249A}"/>
              </a:ext>
            </a:extLst>
          </p:cNvPr>
          <p:cNvSpPr>
            <a:spLocks noGrp="1"/>
          </p:cNvSpPr>
          <p:nvPr>
            <p:ph type="ftr" sz="quarter" idx="11"/>
          </p:nvPr>
        </p:nvSpPr>
        <p:spPr/>
        <p:txBody>
          <a:bodyPr/>
          <a:lstStyle/>
          <a:p>
            <a:r>
              <a:rPr lang="en-US"/>
              <a:t>Benefits at Labor</a:t>
            </a:r>
            <a:endParaRPr lang="en-US" dirty="0"/>
          </a:p>
        </p:txBody>
      </p:sp>
      <p:sp>
        <p:nvSpPr>
          <p:cNvPr id="5" name="Slide Number Placeholder 4">
            <a:extLst>
              <a:ext uri="{FF2B5EF4-FFF2-40B4-BE49-F238E27FC236}">
                <a16:creationId xmlns:a16="http://schemas.microsoft.com/office/drawing/2014/main" id="{0CEC415C-9B53-4218-8397-092EA6390A0E}"/>
              </a:ext>
            </a:extLst>
          </p:cNvPr>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70936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9F0B8-F635-46E3-82AC-89C4D1D3E6EE}"/>
              </a:ext>
            </a:extLst>
          </p:cNvPr>
          <p:cNvSpPr>
            <a:spLocks noGrp="1"/>
          </p:cNvSpPr>
          <p:nvPr>
            <p:ph type="dt" sz="half" idx="10"/>
          </p:nvPr>
        </p:nvSpPr>
        <p:spPr/>
        <p:txBody>
          <a:bodyPr/>
          <a:lstStyle/>
          <a:p>
            <a:fld id="{E624B944-59A0-4829-AEF5-1A617B5E2051}" type="datetime1">
              <a:rPr lang="en-US" smtClean="0"/>
              <a:t>6/14/2022</a:t>
            </a:fld>
            <a:endParaRPr lang="en-US" dirty="0"/>
          </a:p>
        </p:txBody>
      </p:sp>
      <p:sp>
        <p:nvSpPr>
          <p:cNvPr id="3" name="Footer Placeholder 2">
            <a:extLst>
              <a:ext uri="{FF2B5EF4-FFF2-40B4-BE49-F238E27FC236}">
                <a16:creationId xmlns:a16="http://schemas.microsoft.com/office/drawing/2014/main" id="{33FB591C-F0B5-40D9-BD1D-E0A49C934DE6}"/>
              </a:ext>
            </a:extLst>
          </p:cNvPr>
          <p:cNvSpPr>
            <a:spLocks noGrp="1"/>
          </p:cNvSpPr>
          <p:nvPr>
            <p:ph type="ftr" sz="quarter" idx="11"/>
          </p:nvPr>
        </p:nvSpPr>
        <p:spPr/>
        <p:txBody>
          <a:bodyPr/>
          <a:lstStyle/>
          <a:p>
            <a:r>
              <a:rPr lang="en-US"/>
              <a:t>Benefits at Labor</a:t>
            </a:r>
            <a:endParaRPr lang="en-US" dirty="0"/>
          </a:p>
        </p:txBody>
      </p:sp>
      <p:sp>
        <p:nvSpPr>
          <p:cNvPr id="4" name="Slide Number Placeholder 3">
            <a:extLst>
              <a:ext uri="{FF2B5EF4-FFF2-40B4-BE49-F238E27FC236}">
                <a16:creationId xmlns:a16="http://schemas.microsoft.com/office/drawing/2014/main" id="{4772D973-DAFC-4811-859C-CA631BB4E9D4}"/>
              </a:ext>
            </a:extLst>
          </p:cNvPr>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5" name="Group 4">
            <a:extLst>
              <a:ext uri="{FF2B5EF4-FFF2-40B4-BE49-F238E27FC236}">
                <a16:creationId xmlns:a16="http://schemas.microsoft.com/office/drawing/2014/main" id="{0897B08E-6DF8-4097-AE8D-A1165081EBE9}"/>
              </a:ext>
            </a:extLst>
          </p:cNvPr>
          <p:cNvGrpSpPr/>
          <p:nvPr userDrawn="1"/>
        </p:nvGrpSpPr>
        <p:grpSpPr bwMode="hidden">
          <a:xfrm>
            <a:off x="-1" y="0"/>
            <a:ext cx="12192002" cy="6858000"/>
            <a:chOff x="-1" y="0"/>
            <a:chExt cx="12192002" cy="6858000"/>
          </a:xfrm>
        </p:grpSpPr>
        <p:cxnSp>
          <p:nvCxnSpPr>
            <p:cNvPr id="6" name="Straight Connector 5">
              <a:extLst>
                <a:ext uri="{FF2B5EF4-FFF2-40B4-BE49-F238E27FC236}">
                  <a16:creationId xmlns:a16="http://schemas.microsoft.com/office/drawing/2014/main" id="{1A3BFA24-D1F4-40E7-B90A-3838A1638A6F}"/>
                </a:ext>
              </a:extLst>
            </p:cNvPr>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420E98-C8EA-4175-8755-268976983409}"/>
                </a:ext>
              </a:extLst>
            </p:cNvPr>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7BA4FD-E28F-423F-8C3F-5DA42D980CD1}"/>
                </a:ext>
              </a:extLst>
            </p:cNvPr>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1731B0-96E3-4C68-BD73-92440F6961FA}"/>
                </a:ext>
              </a:extLst>
            </p:cNvPr>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7F034A-123B-4C1F-BB49-3B3D782FD167}"/>
                </a:ext>
              </a:extLst>
            </p:cNvPr>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C23447-FB0E-4D4B-B5E0-93252EC8F8D2}"/>
                </a:ext>
              </a:extLst>
            </p:cNvPr>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469F20-E002-46A2-96C2-4B3E4D0310BC}"/>
                </a:ext>
              </a:extLst>
            </p:cNvPr>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5F8B2A-D192-4A37-844F-D5E4997204FF}"/>
                </a:ext>
              </a:extLst>
            </p:cNvPr>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28B62F-38A0-4F95-8A79-FFC67FD2AC09}"/>
                </a:ext>
              </a:extLst>
            </p:cNvPr>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1F23F0-CF56-4F14-877B-83588D2F770F}"/>
                </a:ext>
              </a:extLst>
            </p:cNvPr>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BB1CE5-6614-4420-B036-03F35091FA08}"/>
                </a:ext>
              </a:extLst>
            </p:cNvPr>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8F3E4C-4394-4188-8A00-28488B00E78A}"/>
                </a:ext>
              </a:extLst>
            </p:cNvPr>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E70824-29F0-49A6-9A34-F5F4114F9A50}"/>
                </a:ext>
              </a:extLst>
            </p:cNvPr>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EC249A-5510-4656-BFF2-0F5555A8DB3F}"/>
                </a:ext>
              </a:extLst>
            </p:cNvPr>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72A25-CB06-462E-A513-261A0E7C4DA9}"/>
                </a:ext>
              </a:extLst>
            </p:cNvPr>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61B6880-AD66-4118-BE90-0F0147BBCD6A}"/>
                </a:ext>
              </a:extLst>
            </p:cNvPr>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34A94E0-AA48-496A-A287-D9AD009EAF1D}"/>
                </a:ext>
              </a:extLst>
            </p:cNvPr>
            <p:cNvGrpSpPr/>
            <p:nvPr userDrawn="1"/>
          </p:nvGrpSpPr>
          <p:grpSpPr bwMode="hidden">
            <a:xfrm>
              <a:off x="-1" y="0"/>
              <a:ext cx="12192001" cy="6858000"/>
              <a:chOff x="-1" y="0"/>
              <a:chExt cx="12192001" cy="6858000"/>
            </a:xfrm>
          </p:grpSpPr>
          <p:cxnSp>
            <p:nvCxnSpPr>
              <p:cNvPr id="40" name="Straight Connector 39">
                <a:extLst>
                  <a:ext uri="{FF2B5EF4-FFF2-40B4-BE49-F238E27FC236}">
                    <a16:creationId xmlns:a16="http://schemas.microsoft.com/office/drawing/2014/main" id="{3318FA30-54EF-49D3-B565-04BACA9F3BF1}"/>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C5491E-D601-4A15-B2A0-A46D6CBD2411}"/>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CDAAE9-466B-4A2F-8602-85FB39B253AF}"/>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F03A2F0-6C39-43AD-92C1-955F77C59270}"/>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139EB7-FC1F-4D62-99EB-5BE451EDB997}"/>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6846E78-BF07-4665-AC91-2B18CF699662}"/>
                  </a:ext>
                </a:extLst>
              </p:cNvPr>
              <p:cNvGrpSpPr/>
              <p:nvPr/>
            </p:nvGrpSpPr>
            <p:grpSpPr bwMode="hidden">
              <a:xfrm>
                <a:off x="6327885" y="0"/>
                <a:ext cx="5864115" cy="5898673"/>
                <a:chOff x="6327885" y="0"/>
                <a:chExt cx="5864115" cy="5898673"/>
              </a:xfrm>
            </p:grpSpPr>
            <p:cxnSp>
              <p:nvCxnSpPr>
                <p:cNvPr id="51" name="Straight Connector 50">
                  <a:extLst>
                    <a:ext uri="{FF2B5EF4-FFF2-40B4-BE49-F238E27FC236}">
                      <a16:creationId xmlns:a16="http://schemas.microsoft.com/office/drawing/2014/main" id="{0C68B74E-F798-4C1E-A399-FA0038AE77BB}"/>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84B9F8D-9C22-424E-865A-604F8B0C6B3C}"/>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47C40B0-6657-4332-99F9-0DE83A8085AC}"/>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DA09077-6DC5-49F5-9F03-F3D702ADA199}"/>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A3DB830-10B7-49CD-9E3E-8B2C67C0C26A}"/>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AD82A3C1-6978-4849-B6FA-5613EDE59DEE}"/>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6B05A6-389C-4E45-BA52-7BD36D939587}"/>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FD2F81F-D080-47FA-8074-8B2B3FE58D5D}"/>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1E18E09-549D-496A-856C-ECB91E0740E5}"/>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090C75-4A44-4F02-819E-25D76333BCB5}"/>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388E0E9-C437-4D7A-8806-BB93F69B6E11}"/>
                </a:ext>
              </a:extLst>
            </p:cNvPr>
            <p:cNvGrpSpPr/>
            <p:nvPr userDrawn="1"/>
          </p:nvGrpSpPr>
          <p:grpSpPr bwMode="hidden">
            <a:xfrm flipH="1">
              <a:off x="0" y="0"/>
              <a:ext cx="12192001" cy="6858000"/>
              <a:chOff x="-1" y="0"/>
              <a:chExt cx="12192001" cy="6858000"/>
            </a:xfrm>
          </p:grpSpPr>
          <p:cxnSp>
            <p:nvCxnSpPr>
              <p:cNvPr id="24" name="Straight Connector 23">
                <a:extLst>
                  <a:ext uri="{FF2B5EF4-FFF2-40B4-BE49-F238E27FC236}">
                    <a16:creationId xmlns:a16="http://schemas.microsoft.com/office/drawing/2014/main" id="{8B5B21E7-0EBA-4E27-8D0F-87A12F31AFF5}"/>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96FBED-1489-4DCF-9401-432AC975FD2A}"/>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E93F047-1D2B-4661-A4DD-A1C50747A93E}"/>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BE0ED0-6A5C-4B5B-9269-A42D460E0129}"/>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C31E82-9CF0-43E0-9A0B-749CB8F4B723}"/>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D1DA8EF0-66AF-4F86-B9C9-0FB9964353F1}"/>
                  </a:ext>
                </a:extLst>
              </p:cNvPr>
              <p:cNvGrpSpPr/>
              <p:nvPr/>
            </p:nvGrpSpPr>
            <p:grpSpPr bwMode="hidden">
              <a:xfrm>
                <a:off x="6327885" y="0"/>
                <a:ext cx="5864115" cy="5898673"/>
                <a:chOff x="6327885" y="0"/>
                <a:chExt cx="5864115" cy="5898673"/>
              </a:xfrm>
            </p:grpSpPr>
            <p:cxnSp>
              <p:nvCxnSpPr>
                <p:cNvPr id="35" name="Straight Connector 34">
                  <a:extLst>
                    <a:ext uri="{FF2B5EF4-FFF2-40B4-BE49-F238E27FC236}">
                      <a16:creationId xmlns:a16="http://schemas.microsoft.com/office/drawing/2014/main" id="{76680988-899D-4EF3-825F-3769C805E7CC}"/>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D7695F-4C96-419E-B1B0-A01E226B8E6F}"/>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255989-BE6E-4961-8B03-0CC063311014}"/>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A8AADB-CD0D-4764-A47A-144F664FBA26}"/>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23E2D2-2E4E-49DC-94DF-97217DD23769}"/>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0AF729F7-19FD-409C-9B4A-62D1CAB1D84E}"/>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4112E1-5391-4D9D-BF22-7D8B7F25C488}"/>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F568B7C-3246-40C3-9B45-3DACC29DAE84}"/>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E55985-E414-4EFF-83C8-45887119525F}"/>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B119E2-3201-436E-8E21-D2C80155D223}"/>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1190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3AAA-B513-4A4B-9347-A261CE19C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39472-AD03-45F9-9AF3-2B07ADB2F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2BE45-6931-4EE3-9836-0A76E4A2F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953E4-21C4-4B30-95F4-082C03467AA2}"/>
              </a:ext>
            </a:extLst>
          </p:cNvPr>
          <p:cNvSpPr>
            <a:spLocks noGrp="1"/>
          </p:cNvSpPr>
          <p:nvPr>
            <p:ph type="dt" sz="half" idx="10"/>
          </p:nvPr>
        </p:nvSpPr>
        <p:spPr/>
        <p:txBody>
          <a:bodyPr/>
          <a:lstStyle/>
          <a:p>
            <a:fld id="{F945BE6E-76D0-4339-84AC-27964FEDE39C}" type="datetime1">
              <a:rPr lang="en-US" smtClean="0"/>
              <a:t>6/14/2022</a:t>
            </a:fld>
            <a:endParaRPr lang="en-US" dirty="0"/>
          </a:p>
        </p:txBody>
      </p:sp>
      <p:sp>
        <p:nvSpPr>
          <p:cNvPr id="6" name="Footer Placeholder 5">
            <a:extLst>
              <a:ext uri="{FF2B5EF4-FFF2-40B4-BE49-F238E27FC236}">
                <a16:creationId xmlns:a16="http://schemas.microsoft.com/office/drawing/2014/main" id="{E2D7309A-7D1A-4D70-965A-73CD5E8CAC6D}"/>
              </a:ext>
            </a:extLst>
          </p:cNvPr>
          <p:cNvSpPr>
            <a:spLocks noGrp="1"/>
          </p:cNvSpPr>
          <p:nvPr>
            <p:ph type="ftr" sz="quarter" idx="11"/>
          </p:nvPr>
        </p:nvSpPr>
        <p:spPr/>
        <p:txBody>
          <a:bodyPr/>
          <a:lstStyle/>
          <a:p>
            <a:r>
              <a:rPr lang="en-US"/>
              <a:t>Benefits at Labor</a:t>
            </a:r>
            <a:endParaRPr lang="en-US" dirty="0"/>
          </a:p>
        </p:txBody>
      </p:sp>
      <p:sp>
        <p:nvSpPr>
          <p:cNvPr id="7" name="Slide Number Placeholder 6">
            <a:extLst>
              <a:ext uri="{FF2B5EF4-FFF2-40B4-BE49-F238E27FC236}">
                <a16:creationId xmlns:a16="http://schemas.microsoft.com/office/drawing/2014/main" id="{C8F6E5A3-D0DA-4055-9B53-F4CE4AA71B52}"/>
              </a:ext>
            </a:extLst>
          </p:cNvPr>
          <p:cNvSpPr>
            <a:spLocks noGrp="1"/>
          </p:cNvSpPr>
          <p:nvPr>
            <p:ph type="sldNum" sz="quarter" idx="12"/>
          </p:nvPr>
        </p:nvSpPr>
        <p:spPr/>
        <p:txBody>
          <a:bodyPr/>
          <a:lstStyle/>
          <a:p>
            <a:fld id="{E31375A4-56A4-47D6-9801-1991572033F7}" type="slidenum">
              <a:rPr lang="en-US" smtClean="0"/>
              <a:pPr/>
              <a:t>‹#›</a:t>
            </a:fld>
            <a:endParaRPr lang="en-US" dirty="0"/>
          </a:p>
        </p:txBody>
      </p:sp>
      <p:pic>
        <p:nvPicPr>
          <p:cNvPr id="8" name="Picture 7">
            <a:extLst>
              <a:ext uri="{FF2B5EF4-FFF2-40B4-BE49-F238E27FC236}">
                <a16:creationId xmlns:a16="http://schemas.microsoft.com/office/drawing/2014/main" id="{2C9449E5-3DDC-49A5-87D4-060300853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Rectangle 8">
            <a:extLst>
              <a:ext uri="{FF2B5EF4-FFF2-40B4-BE49-F238E27FC236}">
                <a16:creationId xmlns:a16="http://schemas.microsoft.com/office/drawing/2014/main" id="{89FED22D-D335-463A-A7DE-87CA67515ECA}"/>
              </a:ext>
            </a:extLst>
          </p:cNvPr>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427A0D4-E799-4A22-84A6-BFB52C9E9E5B}"/>
              </a:ext>
            </a:extLst>
          </p:cNvPr>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4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3237-D28C-4FA0-82AD-E5E761A91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54460-19E3-4844-A601-967EE91E64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C61A-A33B-42B5-A101-2F43214C6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00B23-1F1D-447F-AF5E-EE1FA18785F3}"/>
              </a:ext>
            </a:extLst>
          </p:cNvPr>
          <p:cNvSpPr>
            <a:spLocks noGrp="1"/>
          </p:cNvSpPr>
          <p:nvPr>
            <p:ph type="dt" sz="half" idx="10"/>
          </p:nvPr>
        </p:nvSpPr>
        <p:spPr/>
        <p:txBody>
          <a:bodyPr/>
          <a:lstStyle/>
          <a:p>
            <a:fld id="{4E17C33C-5781-4E31-B9AD-BF47480B1DCB}" type="datetime1">
              <a:rPr lang="en-US" smtClean="0"/>
              <a:t>6/14/2022</a:t>
            </a:fld>
            <a:endParaRPr lang="en-US"/>
          </a:p>
        </p:txBody>
      </p:sp>
      <p:sp>
        <p:nvSpPr>
          <p:cNvPr id="6" name="Footer Placeholder 5">
            <a:extLst>
              <a:ext uri="{FF2B5EF4-FFF2-40B4-BE49-F238E27FC236}">
                <a16:creationId xmlns:a16="http://schemas.microsoft.com/office/drawing/2014/main" id="{EA88A8E5-65CF-47C5-9318-F7CE070E6620}"/>
              </a:ext>
            </a:extLst>
          </p:cNvPr>
          <p:cNvSpPr>
            <a:spLocks noGrp="1"/>
          </p:cNvSpPr>
          <p:nvPr>
            <p:ph type="ftr" sz="quarter" idx="11"/>
          </p:nvPr>
        </p:nvSpPr>
        <p:spPr/>
        <p:txBody>
          <a:bodyPr/>
          <a:lstStyle/>
          <a:p>
            <a:r>
              <a:rPr lang="en-US"/>
              <a:t>Benefits at Labor</a:t>
            </a:r>
          </a:p>
        </p:txBody>
      </p:sp>
      <p:sp>
        <p:nvSpPr>
          <p:cNvPr id="7" name="Slide Number Placeholder 6">
            <a:extLst>
              <a:ext uri="{FF2B5EF4-FFF2-40B4-BE49-F238E27FC236}">
                <a16:creationId xmlns:a16="http://schemas.microsoft.com/office/drawing/2014/main" id="{51481EFA-4693-4920-A926-96574EFB6337}"/>
              </a:ext>
            </a:extLst>
          </p:cNvPr>
          <p:cNvSpPr>
            <a:spLocks noGrp="1"/>
          </p:cNvSpPr>
          <p:nvPr>
            <p:ph type="sldNum" sz="quarter" idx="12"/>
          </p:nvPr>
        </p:nvSpPr>
        <p:spPr/>
        <p:txBody>
          <a:bodyPr/>
          <a:lstStyle/>
          <a:p>
            <a:fld id="{F1EF0D70-253A-4385-B50D-9FCDEDF66124}" type="slidenum">
              <a:rPr lang="en-US" smtClean="0"/>
              <a:t>‹#›</a:t>
            </a:fld>
            <a:endParaRPr lang="en-US"/>
          </a:p>
        </p:txBody>
      </p:sp>
      <p:pic>
        <p:nvPicPr>
          <p:cNvPr id="8" name="Picture 7">
            <a:extLst>
              <a:ext uri="{FF2B5EF4-FFF2-40B4-BE49-F238E27FC236}">
                <a16:creationId xmlns:a16="http://schemas.microsoft.com/office/drawing/2014/main" id="{176926DC-F26C-4D78-851E-38757ED9E1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56695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42FCB-91A1-48F5-8BBB-744F73A86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6471DB-0FE3-4458-8FF8-01673177CA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65FAC-7844-4B35-99F5-BB0D8E039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FAA02-4A4C-4699-A472-F9391842A588}" type="datetime1">
              <a:rPr lang="en-US" smtClean="0"/>
              <a:t>6/14/2022</a:t>
            </a:fld>
            <a:endParaRPr lang="en-US" dirty="0"/>
          </a:p>
        </p:txBody>
      </p:sp>
      <p:sp>
        <p:nvSpPr>
          <p:cNvPr id="5" name="Footer Placeholder 4">
            <a:extLst>
              <a:ext uri="{FF2B5EF4-FFF2-40B4-BE49-F238E27FC236}">
                <a16:creationId xmlns:a16="http://schemas.microsoft.com/office/drawing/2014/main" id="{CBB74DB0-0A28-480F-B608-AFA6D6CFB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Benefits at Labor</a:t>
            </a:r>
            <a:endParaRPr lang="en-US" dirty="0"/>
          </a:p>
        </p:txBody>
      </p:sp>
      <p:sp>
        <p:nvSpPr>
          <p:cNvPr id="6" name="Slide Number Placeholder 5">
            <a:extLst>
              <a:ext uri="{FF2B5EF4-FFF2-40B4-BE49-F238E27FC236}">
                <a16:creationId xmlns:a16="http://schemas.microsoft.com/office/drawing/2014/main" id="{7B3FFE71-E8DD-434B-B5BB-E5E543B90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dirty="0"/>
          </a:p>
        </p:txBody>
      </p:sp>
      <p:pic>
        <p:nvPicPr>
          <p:cNvPr id="7" name="Picture 6">
            <a:extLst>
              <a:ext uri="{FF2B5EF4-FFF2-40B4-BE49-F238E27FC236}">
                <a16:creationId xmlns:a16="http://schemas.microsoft.com/office/drawing/2014/main" id="{FB1124D2-7254-4856-B74A-75A84F37C55C}"/>
              </a:ext>
            </a:extLst>
          </p:cNvPr>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C844A553-98EB-4900-9F2B-5394BECD5FB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cxnSp>
        <p:nvCxnSpPr>
          <p:cNvPr id="9" name="Straight Connector 8">
            <a:extLst>
              <a:ext uri="{FF2B5EF4-FFF2-40B4-BE49-F238E27FC236}">
                <a16:creationId xmlns:a16="http://schemas.microsoft.com/office/drawing/2014/main" id="{A81E8377-2F37-4354-96ED-C2DAABDD60F0}"/>
              </a:ext>
            </a:extLst>
          </p:cNvPr>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AB79BD-B8E3-4DE7-A0DA-9FD1435A4D1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4729" y="60385"/>
            <a:ext cx="741872" cy="741872"/>
          </a:xfrm>
          <a:prstGeom prst="rect">
            <a:avLst/>
          </a:prstGeom>
        </p:spPr>
      </p:pic>
      <p:sp>
        <p:nvSpPr>
          <p:cNvPr id="11" name="TextBox 10">
            <a:extLst>
              <a:ext uri="{FF2B5EF4-FFF2-40B4-BE49-F238E27FC236}">
                <a16:creationId xmlns:a16="http://schemas.microsoft.com/office/drawing/2014/main" id="{7DB61A13-2D70-44BD-AA90-87A4206DE00D}"/>
              </a:ext>
            </a:extLst>
          </p:cNvPr>
          <p:cNvSpPr txBox="1"/>
          <p:nvPr userDrawn="1"/>
        </p:nvSpPr>
        <p:spPr>
          <a:xfrm>
            <a:off x="1286773" y="200756"/>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
        <p:nvSpPr>
          <p:cNvPr id="12" name="TextBox 11">
            <a:extLst>
              <a:ext uri="{FF2B5EF4-FFF2-40B4-BE49-F238E27FC236}">
                <a16:creationId xmlns:a16="http://schemas.microsoft.com/office/drawing/2014/main" id="{E39C07A6-AAB9-4E37-8FD8-E46C1B24698F}"/>
              </a:ext>
            </a:extLst>
          </p:cNvPr>
          <p:cNvSpPr txBox="1"/>
          <p:nvPr userDrawn="1"/>
        </p:nvSpPr>
        <p:spPr>
          <a:xfrm>
            <a:off x="1295400" y="211012"/>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6165498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chabell.org/2016/05/3-ways-empower-employee-vacation-request-proces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myzenpath.com/work-life/finding-work-life-bal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173411"/>
          </a:xfrm>
        </p:spPr>
        <p:txBody>
          <a:bodyPr>
            <a:normAutofit/>
          </a:bodyPr>
          <a:lstStyle/>
          <a:p>
            <a:r>
              <a:rPr lang="en-US" sz="6600" b="1" dirty="0"/>
              <a:t>Benefits Programs</a:t>
            </a:r>
          </a:p>
        </p:txBody>
      </p:sp>
      <p:sp>
        <p:nvSpPr>
          <p:cNvPr id="3" name="Subtitle 2"/>
          <p:cNvSpPr>
            <a:spLocks noGrp="1"/>
          </p:cNvSpPr>
          <p:nvPr>
            <p:ph type="subTitle" idx="1"/>
          </p:nvPr>
        </p:nvSpPr>
        <p:spPr>
          <a:xfrm>
            <a:off x="1524000" y="4850780"/>
            <a:ext cx="9144000" cy="1460810"/>
          </a:xfrm>
        </p:spPr>
        <p:txBody>
          <a:bodyPr>
            <a:normAutofit/>
          </a:bodyPr>
          <a:lstStyle/>
          <a:p>
            <a:r>
              <a:rPr lang="en-US" sz="3200" b="1" i="1" dirty="0"/>
              <a:t>Federal and Department of Labor (DOL)            Benefits Programs</a:t>
            </a:r>
          </a:p>
        </p:txBody>
      </p:sp>
    </p:spTree>
    <p:extLst>
      <p:ext uri="{BB962C8B-B14F-4D97-AF65-F5344CB8AC3E}">
        <p14:creationId xmlns:p14="http://schemas.microsoft.com/office/powerpoint/2010/main" val="10690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30" y="983456"/>
            <a:ext cx="10515600" cy="891039"/>
          </a:xfrm>
        </p:spPr>
        <p:txBody>
          <a:bodyPr/>
          <a:lstStyle/>
          <a:p>
            <a:r>
              <a:rPr lang="en-US" b="1" dirty="0"/>
              <a:t>Federal Benefits Package:</a:t>
            </a:r>
          </a:p>
        </p:txBody>
      </p:sp>
      <p:sp>
        <p:nvSpPr>
          <p:cNvPr id="3" name="Content Placeholder 2"/>
          <p:cNvSpPr>
            <a:spLocks noGrp="1"/>
          </p:cNvSpPr>
          <p:nvPr>
            <p:ph idx="1"/>
          </p:nvPr>
        </p:nvSpPr>
        <p:spPr>
          <a:xfrm>
            <a:off x="838200" y="1983783"/>
            <a:ext cx="10515600" cy="4193179"/>
          </a:xfrm>
        </p:spPr>
        <p:txBody>
          <a:bodyPr>
            <a:normAutofit lnSpcReduction="10000"/>
          </a:bodyPr>
          <a:lstStyle/>
          <a:p>
            <a:r>
              <a:rPr lang="en-US" dirty="0"/>
              <a:t>Federal Employees Group Life Insurance Program</a:t>
            </a:r>
          </a:p>
          <a:p>
            <a:pPr marL="0" indent="0">
              <a:buNone/>
            </a:pPr>
            <a:endParaRPr lang="en-US" dirty="0"/>
          </a:p>
          <a:p>
            <a:r>
              <a:rPr lang="en-US" dirty="0"/>
              <a:t>Federal Employees Health Benefits Program</a:t>
            </a:r>
          </a:p>
          <a:p>
            <a:pPr marL="0" indent="0">
              <a:buNone/>
            </a:pPr>
            <a:endParaRPr lang="en-US" dirty="0"/>
          </a:p>
          <a:p>
            <a:r>
              <a:rPr lang="en-US" dirty="0"/>
              <a:t>Federal Employees Dental and Vision Insurance Program</a:t>
            </a:r>
          </a:p>
          <a:p>
            <a:pPr marL="0" indent="0">
              <a:buNone/>
            </a:pPr>
            <a:endParaRPr lang="en-US" dirty="0"/>
          </a:p>
          <a:p>
            <a:r>
              <a:rPr lang="en-US" dirty="0"/>
              <a:t>Federal Employees Long-Term Care Insurance Program</a:t>
            </a:r>
          </a:p>
          <a:p>
            <a:pPr marL="0" indent="0">
              <a:buNone/>
            </a:pPr>
            <a:endParaRPr lang="en-US" dirty="0"/>
          </a:p>
          <a:p>
            <a:r>
              <a:rPr lang="en-US" dirty="0"/>
              <a:t>Flexible Spending Account Program</a:t>
            </a:r>
          </a:p>
          <a:p>
            <a:pPr marL="0" indent="0">
              <a:buNone/>
            </a:pPr>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6/24/2022</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Benefits at Labor</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2</a:t>
            </a:fld>
            <a:endParaRPr lang="en-US" dirty="0"/>
          </a:p>
        </p:txBody>
      </p:sp>
    </p:spTree>
    <p:extLst>
      <p:ext uri="{BB962C8B-B14F-4D97-AF65-F5344CB8AC3E}">
        <p14:creationId xmlns:p14="http://schemas.microsoft.com/office/powerpoint/2010/main" val="398461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75C1-76AB-4BFC-AD5C-8FF66474C525}"/>
              </a:ext>
            </a:extLst>
          </p:cNvPr>
          <p:cNvSpPr>
            <a:spLocks noGrp="1"/>
          </p:cNvSpPr>
          <p:nvPr>
            <p:ph type="title"/>
          </p:nvPr>
        </p:nvSpPr>
        <p:spPr>
          <a:xfrm>
            <a:off x="838200" y="365124"/>
            <a:ext cx="10515600" cy="2032387"/>
          </a:xfrm>
        </p:spPr>
        <p:txBody>
          <a:bodyPr/>
          <a:lstStyle/>
          <a:p>
            <a:r>
              <a:rPr lang="en-US" b="1" dirty="0"/>
              <a:t>FERS – Federal Employee Retirement System:</a:t>
            </a:r>
          </a:p>
        </p:txBody>
      </p:sp>
      <p:sp>
        <p:nvSpPr>
          <p:cNvPr id="4" name="Date Placeholder 3">
            <a:extLst>
              <a:ext uri="{FF2B5EF4-FFF2-40B4-BE49-F238E27FC236}">
                <a16:creationId xmlns:a16="http://schemas.microsoft.com/office/drawing/2014/main" id="{A25A4454-6402-447F-8502-838E5BE42AD9}"/>
              </a:ext>
            </a:extLst>
          </p:cNvPr>
          <p:cNvSpPr>
            <a:spLocks noGrp="1"/>
          </p:cNvSpPr>
          <p:nvPr>
            <p:ph type="dt" sz="half" idx="10"/>
          </p:nvPr>
        </p:nvSpPr>
        <p:spPr/>
        <p:txBody>
          <a:bodyPr/>
          <a:lstStyle/>
          <a:p>
            <a:r>
              <a:rPr lang="en-US" dirty="0"/>
              <a:t>6/24/2022</a:t>
            </a:r>
          </a:p>
        </p:txBody>
      </p:sp>
      <p:sp>
        <p:nvSpPr>
          <p:cNvPr id="5" name="Footer Placeholder 4">
            <a:extLst>
              <a:ext uri="{FF2B5EF4-FFF2-40B4-BE49-F238E27FC236}">
                <a16:creationId xmlns:a16="http://schemas.microsoft.com/office/drawing/2014/main" id="{D4FD77F9-5CA9-4E92-A894-EB99435BD43E}"/>
              </a:ext>
            </a:extLst>
          </p:cNvPr>
          <p:cNvSpPr>
            <a:spLocks noGrp="1"/>
          </p:cNvSpPr>
          <p:nvPr>
            <p:ph type="ftr" sz="quarter" idx="11"/>
          </p:nvPr>
        </p:nvSpPr>
        <p:spPr/>
        <p:txBody>
          <a:bodyPr/>
          <a:lstStyle/>
          <a:p>
            <a:r>
              <a:rPr lang="en-US"/>
              <a:t>Benefits at Labor</a:t>
            </a:r>
            <a:endParaRPr lang="en-US" dirty="0"/>
          </a:p>
        </p:txBody>
      </p:sp>
      <p:sp>
        <p:nvSpPr>
          <p:cNvPr id="6" name="Slide Number Placeholder 5">
            <a:extLst>
              <a:ext uri="{FF2B5EF4-FFF2-40B4-BE49-F238E27FC236}">
                <a16:creationId xmlns:a16="http://schemas.microsoft.com/office/drawing/2014/main" id="{62228CC3-72C9-4899-98B5-24F28C1BCF46}"/>
              </a:ext>
            </a:extLst>
          </p:cNvPr>
          <p:cNvSpPr>
            <a:spLocks noGrp="1"/>
          </p:cNvSpPr>
          <p:nvPr>
            <p:ph type="sldNum" sz="quarter" idx="12"/>
          </p:nvPr>
        </p:nvSpPr>
        <p:spPr/>
        <p:txBody>
          <a:bodyPr/>
          <a:lstStyle/>
          <a:p>
            <a:fld id="{E31375A4-56A4-47D6-9801-1991572033F7}" type="slidenum">
              <a:rPr lang="en-US" smtClean="0"/>
              <a:t>3</a:t>
            </a:fld>
            <a:endParaRPr lang="en-US" dirty="0"/>
          </a:p>
        </p:txBody>
      </p:sp>
      <p:sp>
        <p:nvSpPr>
          <p:cNvPr id="7" name="AutoShape 4">
            <a:extLst>
              <a:ext uri="{FF2B5EF4-FFF2-40B4-BE49-F238E27FC236}">
                <a16:creationId xmlns:a16="http://schemas.microsoft.com/office/drawing/2014/main" id="{B582A298-F04B-4756-BEE6-7E3ECD902E49}"/>
              </a:ext>
            </a:extLst>
          </p:cNvPr>
          <p:cNvSpPr>
            <a:spLocks noGrp="1" noChangeAspect="1" noChangeArrowheads="1"/>
          </p:cNvSpPr>
          <p:nvPr>
            <p:ph idx="1"/>
          </p:nvPr>
        </p:nvSpPr>
        <p:spPr bwMode="auto">
          <a:xfrm>
            <a:off x="838200" y="2045970"/>
            <a:ext cx="10515600" cy="41309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200" dirty="0"/>
              <a:t>Federal Employees Retirement System</a:t>
            </a:r>
          </a:p>
          <a:p>
            <a:pPr lvl="1">
              <a:buFont typeface="Wingdings" panose="05000000000000000000" pitchFamily="2" charset="2"/>
              <a:buChar char="Ø"/>
            </a:pPr>
            <a:r>
              <a:rPr lang="en-US" sz="2800" dirty="0"/>
              <a:t>Defined Benefit Plan (Pension)</a:t>
            </a:r>
          </a:p>
          <a:p>
            <a:pPr marL="0" indent="0">
              <a:buNone/>
            </a:pPr>
            <a:endParaRPr lang="en-US" sz="3200" dirty="0"/>
          </a:p>
          <a:p>
            <a:r>
              <a:rPr lang="en-US" sz="3200" dirty="0"/>
              <a:t>Thrift Savings Plan</a:t>
            </a:r>
          </a:p>
          <a:p>
            <a:pPr lvl="1">
              <a:buFont typeface="Wingdings" panose="05000000000000000000" pitchFamily="2" charset="2"/>
              <a:buChar char="Ø"/>
            </a:pPr>
            <a:r>
              <a:rPr lang="en-US" sz="2800" dirty="0"/>
              <a:t>Defined Contribution Plan (401k)</a:t>
            </a:r>
          </a:p>
          <a:p>
            <a:pPr marL="0" indent="0">
              <a:buNone/>
            </a:pPr>
            <a:endParaRPr lang="en-US" sz="3200" dirty="0"/>
          </a:p>
          <a:p>
            <a:r>
              <a:rPr lang="en-US" sz="3200" dirty="0"/>
              <a:t>Social Security</a:t>
            </a:r>
          </a:p>
          <a:p>
            <a:pPr marL="0" indent="0">
              <a:buNone/>
            </a:pPr>
            <a:endParaRPr lang="en-US" dirty="0"/>
          </a:p>
        </p:txBody>
      </p:sp>
    </p:spTree>
    <p:extLst>
      <p:ext uri="{BB962C8B-B14F-4D97-AF65-F5344CB8AC3E}">
        <p14:creationId xmlns:p14="http://schemas.microsoft.com/office/powerpoint/2010/main" val="30731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3937-554D-4046-B758-CDBE0ADA63CF}"/>
              </a:ext>
            </a:extLst>
          </p:cNvPr>
          <p:cNvSpPr>
            <a:spLocks noGrp="1"/>
          </p:cNvSpPr>
          <p:nvPr>
            <p:ph type="title"/>
          </p:nvPr>
        </p:nvSpPr>
        <p:spPr>
          <a:xfrm>
            <a:off x="838200" y="825190"/>
            <a:ext cx="10515600" cy="865498"/>
          </a:xfrm>
        </p:spPr>
        <p:txBody>
          <a:bodyPr/>
          <a:lstStyle/>
          <a:p>
            <a:r>
              <a:rPr lang="en-US" b="1" dirty="0"/>
              <a:t>Leave and  Holidays:</a:t>
            </a:r>
          </a:p>
        </p:txBody>
      </p:sp>
      <p:sp>
        <p:nvSpPr>
          <p:cNvPr id="3" name="Content Placeholder 2">
            <a:extLst>
              <a:ext uri="{FF2B5EF4-FFF2-40B4-BE49-F238E27FC236}">
                <a16:creationId xmlns:a16="http://schemas.microsoft.com/office/drawing/2014/main" id="{DF736052-1E29-45A4-9C77-F1471D3BCE57}"/>
              </a:ext>
            </a:extLst>
          </p:cNvPr>
          <p:cNvSpPr>
            <a:spLocks noGrp="1"/>
          </p:cNvSpPr>
          <p:nvPr>
            <p:ph idx="1"/>
          </p:nvPr>
        </p:nvSpPr>
        <p:spPr/>
        <p:txBody>
          <a:bodyPr/>
          <a:lstStyle/>
          <a:p>
            <a:r>
              <a:rPr lang="en-US" dirty="0"/>
              <a:t>Annual Leave</a:t>
            </a:r>
          </a:p>
          <a:p>
            <a:pPr marL="0" indent="0">
              <a:buNone/>
            </a:pPr>
            <a:endParaRPr lang="en-US" dirty="0"/>
          </a:p>
          <a:p>
            <a:r>
              <a:rPr lang="en-US" dirty="0"/>
              <a:t>Sick Leave</a:t>
            </a:r>
          </a:p>
          <a:p>
            <a:pPr marL="0" indent="0">
              <a:buNone/>
            </a:pPr>
            <a:endParaRPr lang="en-US" dirty="0"/>
          </a:p>
          <a:p>
            <a:r>
              <a:rPr lang="en-US" dirty="0"/>
              <a:t>Paid Parental Leave</a:t>
            </a:r>
          </a:p>
          <a:p>
            <a:pPr marL="0" indent="0">
              <a:buNone/>
            </a:pPr>
            <a:endParaRPr lang="en-US" dirty="0"/>
          </a:p>
          <a:p>
            <a:r>
              <a:rPr lang="en-US" dirty="0"/>
              <a:t>11 Paid Holidays every year</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DCC66668-AE5D-4B47-848D-B08A08091161}"/>
              </a:ext>
            </a:extLst>
          </p:cNvPr>
          <p:cNvSpPr>
            <a:spLocks noGrp="1"/>
          </p:cNvSpPr>
          <p:nvPr>
            <p:ph type="dt" sz="half" idx="10"/>
          </p:nvPr>
        </p:nvSpPr>
        <p:spPr/>
        <p:txBody>
          <a:bodyPr/>
          <a:lstStyle/>
          <a:p>
            <a:r>
              <a:rPr lang="en-US" dirty="0"/>
              <a:t>6/24/2022</a:t>
            </a:r>
          </a:p>
        </p:txBody>
      </p:sp>
      <p:sp>
        <p:nvSpPr>
          <p:cNvPr id="5" name="Footer Placeholder 4">
            <a:extLst>
              <a:ext uri="{FF2B5EF4-FFF2-40B4-BE49-F238E27FC236}">
                <a16:creationId xmlns:a16="http://schemas.microsoft.com/office/drawing/2014/main" id="{1D275A34-DA6C-4A8B-8204-30AD5CA98E27}"/>
              </a:ext>
            </a:extLst>
          </p:cNvPr>
          <p:cNvSpPr>
            <a:spLocks noGrp="1"/>
          </p:cNvSpPr>
          <p:nvPr>
            <p:ph type="ftr" sz="quarter" idx="11"/>
          </p:nvPr>
        </p:nvSpPr>
        <p:spPr/>
        <p:txBody>
          <a:bodyPr/>
          <a:lstStyle/>
          <a:p>
            <a:r>
              <a:rPr lang="en-US"/>
              <a:t>Benefits at Labor</a:t>
            </a:r>
            <a:endParaRPr lang="en-US" dirty="0"/>
          </a:p>
        </p:txBody>
      </p:sp>
      <p:sp>
        <p:nvSpPr>
          <p:cNvPr id="6" name="Slide Number Placeholder 5">
            <a:extLst>
              <a:ext uri="{FF2B5EF4-FFF2-40B4-BE49-F238E27FC236}">
                <a16:creationId xmlns:a16="http://schemas.microsoft.com/office/drawing/2014/main" id="{5F67E0FF-C40B-43B3-8662-FC15908DB454}"/>
              </a:ext>
            </a:extLst>
          </p:cNvPr>
          <p:cNvSpPr>
            <a:spLocks noGrp="1"/>
          </p:cNvSpPr>
          <p:nvPr>
            <p:ph type="sldNum" sz="quarter" idx="12"/>
          </p:nvPr>
        </p:nvSpPr>
        <p:spPr/>
        <p:txBody>
          <a:bodyPr/>
          <a:lstStyle/>
          <a:p>
            <a:fld id="{E31375A4-56A4-47D6-9801-1991572033F7}" type="slidenum">
              <a:rPr lang="en-US" smtClean="0"/>
              <a:t>4</a:t>
            </a:fld>
            <a:endParaRPr lang="en-US" dirty="0"/>
          </a:p>
        </p:txBody>
      </p:sp>
      <p:pic>
        <p:nvPicPr>
          <p:cNvPr id="8" name="Picture 7" descr="A beach with writing in the sand&#10;&#10;Description automatically generated with low confidence">
            <a:extLst>
              <a:ext uri="{FF2B5EF4-FFF2-40B4-BE49-F238E27FC236}">
                <a16:creationId xmlns:a16="http://schemas.microsoft.com/office/drawing/2014/main" id="{D48593DF-2089-4900-8373-87D468B742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75696" y="2045970"/>
            <a:ext cx="6157273" cy="3226697"/>
          </a:xfrm>
          <a:prstGeom prst="rect">
            <a:avLst/>
          </a:prstGeom>
        </p:spPr>
      </p:pic>
    </p:spTree>
    <p:extLst>
      <p:ext uri="{BB962C8B-B14F-4D97-AF65-F5344CB8AC3E}">
        <p14:creationId xmlns:p14="http://schemas.microsoft.com/office/powerpoint/2010/main" val="144755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654B6A-FA1E-4369-A778-4F1A1EEC5264}"/>
              </a:ext>
            </a:extLst>
          </p:cNvPr>
          <p:cNvSpPr>
            <a:spLocks noGrp="1"/>
          </p:cNvSpPr>
          <p:nvPr>
            <p:ph type="title"/>
          </p:nvPr>
        </p:nvSpPr>
        <p:spPr>
          <a:xfrm>
            <a:off x="838200" y="900332"/>
            <a:ext cx="10515600" cy="790356"/>
          </a:xfrm>
        </p:spPr>
        <p:txBody>
          <a:bodyPr/>
          <a:lstStyle/>
          <a:p>
            <a:r>
              <a:rPr lang="en-US" dirty="0"/>
              <a:t>Dept. of Labor Benefits Programs:</a:t>
            </a:r>
          </a:p>
        </p:txBody>
      </p:sp>
      <p:sp>
        <p:nvSpPr>
          <p:cNvPr id="6" name="Content Placeholder 5">
            <a:extLst>
              <a:ext uri="{FF2B5EF4-FFF2-40B4-BE49-F238E27FC236}">
                <a16:creationId xmlns:a16="http://schemas.microsoft.com/office/drawing/2014/main" id="{3F37066C-15E6-4052-B123-64D452F4B63D}"/>
              </a:ext>
            </a:extLst>
          </p:cNvPr>
          <p:cNvSpPr>
            <a:spLocks noGrp="1"/>
          </p:cNvSpPr>
          <p:nvPr>
            <p:ph sz="half" idx="1"/>
          </p:nvPr>
        </p:nvSpPr>
        <p:spPr/>
        <p:txBody>
          <a:bodyPr>
            <a:normAutofit/>
          </a:bodyPr>
          <a:lstStyle/>
          <a:p>
            <a:r>
              <a:rPr lang="en-US" sz="3200" dirty="0"/>
              <a:t>Leave Bank Program</a:t>
            </a:r>
          </a:p>
          <a:p>
            <a:r>
              <a:rPr lang="en-US" sz="3200" dirty="0"/>
              <a:t>Leave Transfer Program</a:t>
            </a:r>
          </a:p>
          <a:p>
            <a:r>
              <a:rPr lang="en-US" sz="3200" dirty="0"/>
              <a:t>Employee Assistance Program</a:t>
            </a:r>
          </a:p>
          <a:p>
            <a:pPr lvl="1">
              <a:buFont typeface="Courier New" panose="02070309020205020404" pitchFamily="49" charset="0"/>
              <a:buChar char="o"/>
            </a:pPr>
            <a:r>
              <a:rPr lang="en-US" sz="2800" dirty="0"/>
              <a:t>Financial Services</a:t>
            </a:r>
          </a:p>
          <a:p>
            <a:pPr lvl="1">
              <a:buFont typeface="Courier New" panose="02070309020205020404" pitchFamily="49" charset="0"/>
              <a:buChar char="o"/>
            </a:pPr>
            <a:r>
              <a:rPr lang="en-US" sz="2800" dirty="0"/>
              <a:t>Legal Services</a:t>
            </a:r>
          </a:p>
          <a:p>
            <a:pPr lvl="1">
              <a:buFont typeface="Courier New" panose="02070309020205020404" pitchFamily="49" charset="0"/>
              <a:buChar char="o"/>
            </a:pPr>
            <a:r>
              <a:rPr lang="en-US" sz="2800" dirty="0"/>
              <a:t>Counseling Services</a:t>
            </a:r>
          </a:p>
          <a:p>
            <a:endParaRPr lang="en-US" dirty="0"/>
          </a:p>
        </p:txBody>
      </p:sp>
      <p:sp>
        <p:nvSpPr>
          <p:cNvPr id="7" name="Content Placeholder 6">
            <a:extLst>
              <a:ext uri="{FF2B5EF4-FFF2-40B4-BE49-F238E27FC236}">
                <a16:creationId xmlns:a16="http://schemas.microsoft.com/office/drawing/2014/main" id="{664C25AD-C080-4CFC-AA7E-5C1C61211F18}"/>
              </a:ext>
            </a:extLst>
          </p:cNvPr>
          <p:cNvSpPr>
            <a:spLocks noGrp="1"/>
          </p:cNvSpPr>
          <p:nvPr>
            <p:ph sz="half" idx="2"/>
          </p:nvPr>
        </p:nvSpPr>
        <p:spPr/>
        <p:txBody>
          <a:bodyPr>
            <a:normAutofit/>
          </a:bodyPr>
          <a:lstStyle/>
          <a:p>
            <a:r>
              <a:rPr lang="en-US" sz="3200" dirty="0"/>
              <a:t>WorkLife 4 You</a:t>
            </a:r>
          </a:p>
          <a:p>
            <a:pPr lvl="1">
              <a:buFont typeface="Courier New" panose="02070309020205020404" pitchFamily="49" charset="0"/>
              <a:buChar char="o"/>
            </a:pPr>
            <a:r>
              <a:rPr lang="en-US" sz="2800" dirty="0"/>
              <a:t>Resource &amp; Referral Service</a:t>
            </a:r>
          </a:p>
          <a:p>
            <a:pPr lvl="1">
              <a:buFont typeface="Courier New" panose="02070309020205020404" pitchFamily="49" charset="0"/>
              <a:buChar char="o"/>
            </a:pPr>
            <a:r>
              <a:rPr lang="en-US" sz="2800" dirty="0"/>
              <a:t>Emergency Back-Up Care</a:t>
            </a:r>
          </a:p>
          <a:p>
            <a:pPr lvl="1">
              <a:buFont typeface="Courier New" panose="02070309020205020404" pitchFamily="49" charset="0"/>
              <a:buChar char="o"/>
            </a:pPr>
            <a:r>
              <a:rPr lang="en-US" sz="2800" dirty="0"/>
              <a:t>Relocation Service</a:t>
            </a:r>
          </a:p>
          <a:p>
            <a:r>
              <a:rPr lang="en-US" sz="3200" dirty="0"/>
              <a:t>Financial Education Program</a:t>
            </a:r>
          </a:p>
          <a:p>
            <a:pPr lvl="1">
              <a:buFont typeface="Courier New" panose="02070309020205020404" pitchFamily="49" charset="0"/>
              <a:buChar char="o"/>
            </a:pPr>
            <a:r>
              <a:rPr lang="en-US" sz="2800" dirty="0"/>
              <a:t>Early Career</a:t>
            </a:r>
          </a:p>
          <a:p>
            <a:pPr lvl="1">
              <a:buFont typeface="Courier New" panose="02070309020205020404" pitchFamily="49" charset="0"/>
              <a:buChar char="o"/>
            </a:pPr>
            <a:r>
              <a:rPr lang="en-US" sz="2800" dirty="0"/>
              <a:t>Mid-Career</a:t>
            </a:r>
          </a:p>
          <a:p>
            <a:pPr lvl="1">
              <a:buFont typeface="Courier New" panose="02070309020205020404" pitchFamily="49" charset="0"/>
              <a:buChar char="o"/>
            </a:pPr>
            <a:r>
              <a:rPr lang="en-US" sz="2800" dirty="0"/>
              <a:t>Pre-Retirement</a:t>
            </a:r>
          </a:p>
        </p:txBody>
      </p:sp>
      <p:sp>
        <p:nvSpPr>
          <p:cNvPr id="2" name="Date Placeholder 1">
            <a:extLst>
              <a:ext uri="{FF2B5EF4-FFF2-40B4-BE49-F238E27FC236}">
                <a16:creationId xmlns:a16="http://schemas.microsoft.com/office/drawing/2014/main" id="{2C12BB1E-1DCD-4998-B951-EC225C49AE59}"/>
              </a:ext>
            </a:extLst>
          </p:cNvPr>
          <p:cNvSpPr>
            <a:spLocks noGrp="1"/>
          </p:cNvSpPr>
          <p:nvPr>
            <p:ph type="dt" sz="half" idx="10"/>
          </p:nvPr>
        </p:nvSpPr>
        <p:spPr/>
        <p:txBody>
          <a:bodyPr/>
          <a:lstStyle/>
          <a:p>
            <a:r>
              <a:rPr lang="en-US" dirty="0"/>
              <a:t>6/24/2022</a:t>
            </a:r>
          </a:p>
        </p:txBody>
      </p:sp>
      <p:sp>
        <p:nvSpPr>
          <p:cNvPr id="3" name="Footer Placeholder 2">
            <a:extLst>
              <a:ext uri="{FF2B5EF4-FFF2-40B4-BE49-F238E27FC236}">
                <a16:creationId xmlns:a16="http://schemas.microsoft.com/office/drawing/2014/main" id="{6D0F3023-587F-4C17-9DD1-FC1F8FA56999}"/>
              </a:ext>
            </a:extLst>
          </p:cNvPr>
          <p:cNvSpPr>
            <a:spLocks noGrp="1"/>
          </p:cNvSpPr>
          <p:nvPr>
            <p:ph type="ftr" sz="quarter" idx="11"/>
          </p:nvPr>
        </p:nvSpPr>
        <p:spPr/>
        <p:txBody>
          <a:bodyPr/>
          <a:lstStyle/>
          <a:p>
            <a:r>
              <a:rPr lang="en-US"/>
              <a:t>Benefits at Labor</a:t>
            </a:r>
            <a:endParaRPr lang="en-US" dirty="0"/>
          </a:p>
        </p:txBody>
      </p:sp>
      <p:sp>
        <p:nvSpPr>
          <p:cNvPr id="4" name="Slide Number Placeholder 3">
            <a:extLst>
              <a:ext uri="{FF2B5EF4-FFF2-40B4-BE49-F238E27FC236}">
                <a16:creationId xmlns:a16="http://schemas.microsoft.com/office/drawing/2014/main" id="{A00112F3-DCE2-4D2A-BA0C-D8FD7BAB1C2F}"/>
              </a:ext>
            </a:extLst>
          </p:cNvPr>
          <p:cNvSpPr>
            <a:spLocks noGrp="1"/>
          </p:cNvSpPr>
          <p:nvPr>
            <p:ph type="sldNum" sz="quarter" idx="12"/>
          </p:nvPr>
        </p:nvSpPr>
        <p:spPr/>
        <p:txBody>
          <a:bodyPr/>
          <a:lstStyle/>
          <a:p>
            <a:fld id="{E31375A4-56A4-47D6-9801-1991572033F7}" type="slidenum">
              <a:rPr lang="en-US" smtClean="0"/>
              <a:pPr/>
              <a:t>5</a:t>
            </a:fld>
            <a:endParaRPr lang="en-US" dirty="0"/>
          </a:p>
        </p:txBody>
      </p:sp>
    </p:spTree>
    <p:extLst>
      <p:ext uri="{BB962C8B-B14F-4D97-AF65-F5344CB8AC3E}">
        <p14:creationId xmlns:p14="http://schemas.microsoft.com/office/powerpoint/2010/main" val="309379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A24EC-26A1-49B4-AC2E-6E85B6186222}"/>
              </a:ext>
            </a:extLst>
          </p:cNvPr>
          <p:cNvSpPr>
            <a:spLocks noGrp="1"/>
          </p:cNvSpPr>
          <p:nvPr>
            <p:ph type="title"/>
          </p:nvPr>
        </p:nvSpPr>
        <p:spPr>
          <a:xfrm>
            <a:off x="572493" y="238539"/>
            <a:ext cx="11018520" cy="1434415"/>
          </a:xfrm>
        </p:spPr>
        <p:txBody>
          <a:bodyPr anchor="b">
            <a:normAutofit/>
          </a:bodyPr>
          <a:lstStyle/>
          <a:p>
            <a:r>
              <a:rPr lang="en-US" sz="5400" b="1" dirty="0"/>
              <a:t>DOL Workplace Flexibilities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E19A32-C78D-4221-9A2B-3C73043D5513}"/>
              </a:ext>
            </a:extLst>
          </p:cNvPr>
          <p:cNvSpPr>
            <a:spLocks noGrp="1"/>
          </p:cNvSpPr>
          <p:nvPr>
            <p:ph idx="1"/>
          </p:nvPr>
        </p:nvSpPr>
        <p:spPr>
          <a:xfrm>
            <a:off x="572493" y="2071316"/>
            <a:ext cx="6713552" cy="4119172"/>
          </a:xfrm>
        </p:spPr>
        <p:txBody>
          <a:bodyPr anchor="t">
            <a:normAutofit/>
          </a:bodyPr>
          <a:lstStyle/>
          <a:p>
            <a:r>
              <a:rPr lang="en-US" dirty="0"/>
              <a:t>Flexible Work Schedules:</a:t>
            </a:r>
          </a:p>
          <a:p>
            <a:pPr lvl="1">
              <a:buFont typeface="Courier New" panose="02070309020205020404" pitchFamily="49" charset="0"/>
              <a:buChar char="o"/>
            </a:pPr>
            <a:r>
              <a:rPr lang="en-US" sz="2200" dirty="0"/>
              <a:t>Variable Work Week</a:t>
            </a:r>
          </a:p>
          <a:p>
            <a:pPr lvl="1">
              <a:buFont typeface="Courier New" panose="02070309020205020404" pitchFamily="49" charset="0"/>
              <a:buChar char="o"/>
            </a:pPr>
            <a:r>
              <a:rPr lang="en-US" sz="2200" dirty="0"/>
              <a:t>Fixed 8-Hour Schedule</a:t>
            </a:r>
          </a:p>
          <a:p>
            <a:pPr lvl="1">
              <a:buFont typeface="Courier New" panose="02070309020205020404" pitchFamily="49" charset="0"/>
              <a:buChar char="o"/>
            </a:pPr>
            <a:r>
              <a:rPr lang="en-US" sz="2200" dirty="0"/>
              <a:t>Fixed Compressed Schedule</a:t>
            </a:r>
          </a:p>
          <a:p>
            <a:pPr lvl="1">
              <a:buFont typeface="Courier New" panose="02070309020205020404" pitchFamily="49" charset="0"/>
              <a:buChar char="o"/>
            </a:pPr>
            <a:r>
              <a:rPr lang="en-US" sz="2200" dirty="0"/>
              <a:t>Mid-Week Flex (Mon, Wed &amp; Friday)</a:t>
            </a:r>
          </a:p>
          <a:p>
            <a:pPr lvl="1">
              <a:buFont typeface="Courier New" panose="02070309020205020404" pitchFamily="49" charset="0"/>
              <a:buChar char="o"/>
            </a:pPr>
            <a:r>
              <a:rPr lang="en-US" sz="2200" dirty="0"/>
              <a:t>Alternative Work Schedules &amp; Credit Hours</a:t>
            </a:r>
          </a:p>
          <a:p>
            <a:pPr lvl="2">
              <a:buFont typeface="Courier New" panose="02070309020205020404" pitchFamily="49" charset="0"/>
              <a:buChar char="o"/>
            </a:pPr>
            <a:r>
              <a:rPr lang="en-US" sz="2200" dirty="0"/>
              <a:t>Core Hours on Tuesdays and Thursdays only from 10:00 am to 2:30 pm.</a:t>
            </a:r>
          </a:p>
          <a:p>
            <a:r>
              <a:rPr lang="en-US" dirty="0"/>
              <a:t>Remote Work Options</a:t>
            </a:r>
          </a:p>
          <a:p>
            <a:r>
              <a:rPr lang="en-US" dirty="0"/>
              <a:t>Telework Options</a:t>
            </a:r>
          </a:p>
          <a:p>
            <a:endParaRPr lang="en-US" sz="2200" dirty="0"/>
          </a:p>
        </p:txBody>
      </p:sp>
      <p:pic>
        <p:nvPicPr>
          <p:cNvPr id="8" name="Picture 7">
            <a:extLst>
              <a:ext uri="{FF2B5EF4-FFF2-40B4-BE49-F238E27FC236}">
                <a16:creationId xmlns:a16="http://schemas.microsoft.com/office/drawing/2014/main" id="{DFA181EC-75A9-456D-A4F1-3ADF8A46C9D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568" r="21521" b="3"/>
          <a:stretch/>
        </p:blipFill>
        <p:spPr>
          <a:xfrm>
            <a:off x="7675658" y="2093976"/>
            <a:ext cx="3941064" cy="4096512"/>
          </a:xfrm>
          <a:prstGeom prst="rect">
            <a:avLst/>
          </a:prstGeom>
        </p:spPr>
      </p:pic>
      <p:sp>
        <p:nvSpPr>
          <p:cNvPr id="4" name="Date Placeholder 3">
            <a:extLst>
              <a:ext uri="{FF2B5EF4-FFF2-40B4-BE49-F238E27FC236}">
                <a16:creationId xmlns:a16="http://schemas.microsoft.com/office/drawing/2014/main" id="{F6B85F58-CA5E-4E49-B6F6-FE71C323B756}"/>
              </a:ext>
            </a:extLst>
          </p:cNvPr>
          <p:cNvSpPr>
            <a:spLocks noGrp="1"/>
          </p:cNvSpPr>
          <p:nvPr>
            <p:ph type="dt" sz="half" idx="10"/>
          </p:nvPr>
        </p:nvSpPr>
        <p:spPr>
          <a:xfrm>
            <a:off x="838200" y="6356350"/>
            <a:ext cx="2743200" cy="365125"/>
          </a:xfrm>
        </p:spPr>
        <p:txBody>
          <a:bodyPr>
            <a:normAutofit/>
          </a:bodyPr>
          <a:lstStyle/>
          <a:p>
            <a:pPr>
              <a:spcAft>
                <a:spcPts val="600"/>
              </a:spcAft>
            </a:pPr>
            <a:r>
              <a:rPr lang="en-US" dirty="0"/>
              <a:t>6/24/2022</a:t>
            </a:r>
          </a:p>
        </p:txBody>
      </p:sp>
      <p:sp>
        <p:nvSpPr>
          <p:cNvPr id="5" name="Footer Placeholder 4">
            <a:extLst>
              <a:ext uri="{FF2B5EF4-FFF2-40B4-BE49-F238E27FC236}">
                <a16:creationId xmlns:a16="http://schemas.microsoft.com/office/drawing/2014/main" id="{85C3BE63-8A88-4979-82BD-6955DC3F0C7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Benefits at Labor</a:t>
            </a:r>
          </a:p>
        </p:txBody>
      </p:sp>
      <p:sp>
        <p:nvSpPr>
          <p:cNvPr id="6" name="Slide Number Placeholder 5">
            <a:extLst>
              <a:ext uri="{FF2B5EF4-FFF2-40B4-BE49-F238E27FC236}">
                <a16:creationId xmlns:a16="http://schemas.microsoft.com/office/drawing/2014/main" id="{8EBED8DD-924C-41C2-876A-C0DBECFCC42B}"/>
              </a:ext>
            </a:extLst>
          </p:cNvPr>
          <p:cNvSpPr>
            <a:spLocks noGrp="1"/>
          </p:cNvSpPr>
          <p:nvPr>
            <p:ph type="sldNum" sz="quarter" idx="12"/>
          </p:nvPr>
        </p:nvSpPr>
        <p:spPr>
          <a:xfrm>
            <a:off x="8610600" y="6356350"/>
            <a:ext cx="2743200" cy="365125"/>
          </a:xfrm>
        </p:spPr>
        <p:txBody>
          <a:bodyPr>
            <a:normAutofit/>
          </a:bodyPr>
          <a:lstStyle/>
          <a:p>
            <a:pPr>
              <a:spcAft>
                <a:spcPts val="600"/>
              </a:spcAft>
            </a:pPr>
            <a:fld id="{E31375A4-56A4-47D6-9801-1991572033F7}" type="slidenum">
              <a:rPr lang="en-US" smtClean="0"/>
              <a:pPr>
                <a:spcAft>
                  <a:spcPts val="600"/>
                </a:spcAft>
              </a:pPr>
              <a:t>6</a:t>
            </a:fld>
            <a:endParaRPr lang="en-US"/>
          </a:p>
        </p:txBody>
      </p:sp>
      <p:sp>
        <p:nvSpPr>
          <p:cNvPr id="9" name="TextBox 8">
            <a:extLst>
              <a:ext uri="{FF2B5EF4-FFF2-40B4-BE49-F238E27FC236}">
                <a16:creationId xmlns:a16="http://schemas.microsoft.com/office/drawing/2014/main" id="{3747BD08-2FEC-475B-9C75-978DB539F0AA}"/>
              </a:ext>
            </a:extLst>
          </p:cNvPr>
          <p:cNvSpPr txBox="1"/>
          <p:nvPr/>
        </p:nvSpPr>
        <p:spPr>
          <a:xfrm>
            <a:off x="9176631" y="5990433"/>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myzenpath.com/work-life/finding-work-life-balanc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293275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6654B6A-FA1E-4369-A778-4F1A1EEC5264}"/>
              </a:ext>
            </a:extLst>
          </p:cNvPr>
          <p:cNvSpPr>
            <a:spLocks noGrp="1"/>
          </p:cNvSpPr>
          <p:nvPr>
            <p:ph type="title"/>
          </p:nvPr>
        </p:nvSpPr>
        <p:spPr>
          <a:xfrm>
            <a:off x="577573" y="910775"/>
            <a:ext cx="4368602" cy="1297691"/>
          </a:xfrm>
        </p:spPr>
        <p:txBody>
          <a:bodyPr vert="horz" lIns="91440" tIns="45720" rIns="91440" bIns="45720" rtlCol="0" anchor="b">
            <a:normAutofit/>
          </a:bodyPr>
          <a:lstStyle/>
          <a:p>
            <a:r>
              <a:rPr lang="en-US" sz="4200" b="1" dirty="0"/>
              <a:t>DOL Programs: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64C25AD-C080-4CFC-AA7E-5C1C61211F18}"/>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dirty="0"/>
              <a:t>Childcare Subsidy Program</a:t>
            </a:r>
          </a:p>
          <a:p>
            <a:r>
              <a:rPr lang="en-US" dirty="0"/>
              <a:t>Fitness Subsidy Program</a:t>
            </a:r>
          </a:p>
          <a:p>
            <a:r>
              <a:rPr lang="en-US" dirty="0"/>
              <a:t>Transit Subsidy Program</a:t>
            </a:r>
          </a:p>
          <a:p>
            <a:r>
              <a:rPr lang="en-US" dirty="0"/>
              <a:t>Bicycle Subsidy Program</a:t>
            </a:r>
          </a:p>
          <a:p>
            <a:r>
              <a:rPr lang="en-US" dirty="0"/>
              <a:t>Pre-Tax Parking Program</a:t>
            </a:r>
          </a:p>
          <a:p>
            <a:endParaRPr lang="en-US" sz="2200" dirty="0"/>
          </a:p>
          <a:p>
            <a:endParaRPr lang="en-US" sz="2200" dirty="0"/>
          </a:p>
          <a:p>
            <a:endParaRPr lang="en-US" sz="2200" dirty="0"/>
          </a:p>
        </p:txBody>
      </p:sp>
      <p:sp>
        <p:nvSpPr>
          <p:cNvPr id="2" name="Date Placeholder 1">
            <a:extLst>
              <a:ext uri="{FF2B5EF4-FFF2-40B4-BE49-F238E27FC236}">
                <a16:creationId xmlns:a16="http://schemas.microsoft.com/office/drawing/2014/main" id="{2C12BB1E-1DCD-4998-B951-EC225C49AE5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prstClr val="black">
                    <a:tint val="75000"/>
                  </a:prstClr>
                </a:solidFill>
                <a:latin typeface="Calibri" panose="020F0502020204030204"/>
              </a:rPr>
              <a:t>6/24/2022</a:t>
            </a:r>
          </a:p>
        </p:txBody>
      </p:sp>
      <p:pic>
        <p:nvPicPr>
          <p:cNvPr id="9" name="Picture 8">
            <a:extLst>
              <a:ext uri="{FF2B5EF4-FFF2-40B4-BE49-F238E27FC236}">
                <a16:creationId xmlns:a16="http://schemas.microsoft.com/office/drawing/2014/main" id="{AFC7AADE-6C99-4CBD-834F-25FCC7C5A97A}"/>
              </a:ext>
            </a:extLst>
          </p:cNvPr>
          <p:cNvPicPr>
            <a:picLocks noChangeAspect="1"/>
          </p:cNvPicPr>
          <p:nvPr/>
        </p:nvPicPr>
        <p:blipFill rotWithShape="1">
          <a:blip r:embed="rId3"/>
          <a:srcRect l="29883" r="1168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ooter Placeholder 2">
            <a:extLst>
              <a:ext uri="{FF2B5EF4-FFF2-40B4-BE49-F238E27FC236}">
                <a16:creationId xmlns:a16="http://schemas.microsoft.com/office/drawing/2014/main" id="{6D0F3023-587F-4C17-9DD1-FC1F8FA56999}"/>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dirty="0">
                <a:solidFill>
                  <a:srgbClr val="FFFFFF"/>
                </a:solidFill>
                <a:latin typeface="Calibri" panose="020F0502020204030204"/>
                <a:ea typeface="+mn-ea"/>
                <a:cs typeface="+mn-cs"/>
              </a:rPr>
              <a:t>Benefits at Labor</a:t>
            </a:r>
          </a:p>
        </p:txBody>
      </p:sp>
      <p:sp>
        <p:nvSpPr>
          <p:cNvPr id="4" name="Slide Number Placeholder 3">
            <a:extLst>
              <a:ext uri="{FF2B5EF4-FFF2-40B4-BE49-F238E27FC236}">
                <a16:creationId xmlns:a16="http://schemas.microsoft.com/office/drawing/2014/main" id="{A00112F3-DCE2-4D2A-BA0C-D8FD7BAB1C2F}"/>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E31375A4-56A4-47D6-9801-1991572033F7}" type="slidenum">
              <a:rPr lang="en-US">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
        <p:nvSpPr>
          <p:cNvPr id="8" name="Content Placeholder 6">
            <a:extLst>
              <a:ext uri="{FF2B5EF4-FFF2-40B4-BE49-F238E27FC236}">
                <a16:creationId xmlns:a16="http://schemas.microsoft.com/office/drawing/2014/main" id="{2879EC87-B5AA-4356-97C3-1DFF94A00946}"/>
              </a:ext>
            </a:extLst>
          </p:cNvPr>
          <p:cNvSpPr txBox="1">
            <a:spLocks/>
          </p:cNvSpPr>
          <p:nvPr/>
        </p:nvSpPr>
        <p:spPr>
          <a:xfrm>
            <a:off x="6378147" y="199934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6" name="AutoShape 2">
            <a:extLst>
              <a:ext uri="{FF2B5EF4-FFF2-40B4-BE49-F238E27FC236}">
                <a16:creationId xmlns:a16="http://schemas.microsoft.com/office/drawing/2014/main" id="{D0410B0D-E796-4CA8-81E7-59AFB2B82073}"/>
              </a:ext>
            </a:extLst>
          </p:cNvPr>
          <p:cNvSpPr>
            <a:spLocks noChangeAspect="1" noChangeArrowheads="1"/>
          </p:cNvSpPr>
          <p:nvPr/>
        </p:nvSpPr>
        <p:spPr bwMode="auto">
          <a:xfrm>
            <a:off x="5943600" y="3276600"/>
            <a:ext cx="3794760" cy="3794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469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1C3E-7208-4489-A48E-740C6E977E9A}"/>
              </a:ext>
            </a:extLst>
          </p:cNvPr>
          <p:cNvSpPr>
            <a:spLocks noGrp="1"/>
          </p:cNvSpPr>
          <p:nvPr>
            <p:ph type="title"/>
          </p:nvPr>
        </p:nvSpPr>
        <p:spPr>
          <a:xfrm>
            <a:off x="838200" y="945398"/>
            <a:ext cx="10515600" cy="821410"/>
          </a:xfrm>
        </p:spPr>
        <p:txBody>
          <a:bodyPr/>
          <a:lstStyle/>
          <a:p>
            <a:pPr algn="ctr"/>
            <a:r>
              <a:rPr lang="en-US" b="1" dirty="0">
                <a:latin typeface="Broadway" panose="04040905080B02020502" pitchFamily="82" charset="0"/>
              </a:rPr>
              <a:t>Questions?</a:t>
            </a:r>
          </a:p>
        </p:txBody>
      </p:sp>
      <p:sp>
        <p:nvSpPr>
          <p:cNvPr id="4" name="Date Placeholder 3">
            <a:extLst>
              <a:ext uri="{FF2B5EF4-FFF2-40B4-BE49-F238E27FC236}">
                <a16:creationId xmlns:a16="http://schemas.microsoft.com/office/drawing/2014/main" id="{45CD5C76-B9D7-4409-A33E-3822AB16C70A}"/>
              </a:ext>
            </a:extLst>
          </p:cNvPr>
          <p:cNvSpPr>
            <a:spLocks noGrp="1"/>
          </p:cNvSpPr>
          <p:nvPr>
            <p:ph type="dt" sz="half" idx="10"/>
          </p:nvPr>
        </p:nvSpPr>
        <p:spPr/>
        <p:txBody>
          <a:bodyPr/>
          <a:lstStyle/>
          <a:p>
            <a:r>
              <a:rPr lang="en-US" dirty="0"/>
              <a:t>6/24/2022</a:t>
            </a:r>
          </a:p>
        </p:txBody>
      </p:sp>
      <p:sp>
        <p:nvSpPr>
          <p:cNvPr id="5" name="Footer Placeholder 4">
            <a:extLst>
              <a:ext uri="{FF2B5EF4-FFF2-40B4-BE49-F238E27FC236}">
                <a16:creationId xmlns:a16="http://schemas.microsoft.com/office/drawing/2014/main" id="{770BB359-0D87-4A8C-B6D2-22C992F094C6}"/>
              </a:ext>
            </a:extLst>
          </p:cNvPr>
          <p:cNvSpPr>
            <a:spLocks noGrp="1"/>
          </p:cNvSpPr>
          <p:nvPr>
            <p:ph type="ftr" sz="quarter" idx="11"/>
          </p:nvPr>
        </p:nvSpPr>
        <p:spPr/>
        <p:txBody>
          <a:bodyPr/>
          <a:lstStyle/>
          <a:p>
            <a:r>
              <a:rPr lang="en-US"/>
              <a:t>Benefits at Labor</a:t>
            </a:r>
            <a:endParaRPr lang="en-US" dirty="0"/>
          </a:p>
        </p:txBody>
      </p:sp>
      <p:sp>
        <p:nvSpPr>
          <p:cNvPr id="6" name="Slide Number Placeholder 5">
            <a:extLst>
              <a:ext uri="{FF2B5EF4-FFF2-40B4-BE49-F238E27FC236}">
                <a16:creationId xmlns:a16="http://schemas.microsoft.com/office/drawing/2014/main" id="{92F6A396-E4CB-4998-8D9F-C0FD7686B74B}"/>
              </a:ext>
            </a:extLst>
          </p:cNvPr>
          <p:cNvSpPr>
            <a:spLocks noGrp="1"/>
          </p:cNvSpPr>
          <p:nvPr>
            <p:ph type="sldNum" sz="quarter" idx="12"/>
          </p:nvPr>
        </p:nvSpPr>
        <p:spPr/>
        <p:txBody>
          <a:bodyPr/>
          <a:lstStyle/>
          <a:p>
            <a:fld id="{E31375A4-56A4-47D6-9801-1991572033F7}" type="slidenum">
              <a:rPr lang="en-US" smtClean="0"/>
              <a:t>8</a:t>
            </a:fld>
            <a:endParaRPr lang="en-US" dirty="0"/>
          </a:p>
        </p:txBody>
      </p:sp>
      <p:pic>
        <p:nvPicPr>
          <p:cNvPr id="7" name="Picture 6">
            <a:extLst>
              <a:ext uri="{FF2B5EF4-FFF2-40B4-BE49-F238E27FC236}">
                <a16:creationId xmlns:a16="http://schemas.microsoft.com/office/drawing/2014/main" id="{C8CD596F-A113-4DE6-95F8-8D24CB8648D3}"/>
              </a:ext>
            </a:extLst>
          </p:cNvPr>
          <p:cNvPicPr>
            <a:picLocks noChangeAspect="1"/>
          </p:cNvPicPr>
          <p:nvPr/>
        </p:nvPicPr>
        <p:blipFill>
          <a:blip r:embed="rId2"/>
          <a:stretch>
            <a:fillRect/>
          </a:stretch>
        </p:blipFill>
        <p:spPr>
          <a:xfrm>
            <a:off x="2476500" y="1892650"/>
            <a:ext cx="7505700" cy="4219575"/>
          </a:xfrm>
          <a:prstGeom prst="rect">
            <a:avLst/>
          </a:prstGeom>
        </p:spPr>
      </p:pic>
    </p:spTree>
    <p:extLst>
      <p:ext uri="{BB962C8B-B14F-4D97-AF65-F5344CB8AC3E}">
        <p14:creationId xmlns:p14="http://schemas.microsoft.com/office/powerpoint/2010/main" val="1793139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1932</TotalTime>
  <Words>2166</Words>
  <Application>Microsoft Office PowerPoint</Application>
  <PresentationFormat>Widescreen</PresentationFormat>
  <Paragraphs>215</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Broadway</vt:lpstr>
      <vt:lpstr>Calibri</vt:lpstr>
      <vt:lpstr>Calibri Light</vt:lpstr>
      <vt:lpstr>Courier New</vt:lpstr>
      <vt:lpstr>Droid Serif</vt:lpstr>
      <vt:lpstr>Helvetica Neue</vt:lpstr>
      <vt:lpstr>Palatino Linotype</vt:lpstr>
      <vt:lpstr>Wingdings</vt:lpstr>
      <vt:lpstr>Office Theme</vt:lpstr>
      <vt:lpstr>Benefits Programs</vt:lpstr>
      <vt:lpstr>Federal Benefits Package:</vt:lpstr>
      <vt:lpstr>FERS – Federal Employee Retirement System:</vt:lpstr>
      <vt:lpstr>Leave and  Holidays:</vt:lpstr>
      <vt:lpstr>Dept. of Labor Benefits Programs:</vt:lpstr>
      <vt:lpstr>DOL Workplace Flexibilities</vt:lpstr>
      <vt:lpstr>DOL Programs: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Template 1</dc:title>
  <dc:creator>United States Department of Labor</dc:creator>
  <cp:lastModifiedBy>Campbell, Ty T - OASAM OHR</cp:lastModifiedBy>
  <cp:revision>34</cp:revision>
  <dcterms:created xsi:type="dcterms:W3CDTF">2018-07-17T18:20:11Z</dcterms:created>
  <dcterms:modified xsi:type="dcterms:W3CDTF">2022-06-14T23:00:28Z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