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309" r:id="rId2"/>
    <p:sldId id="294" r:id="rId3"/>
    <p:sldId id="296" r:id="rId4"/>
    <p:sldId id="297" r:id="rId5"/>
    <p:sldId id="298" r:id="rId6"/>
    <p:sldId id="299" r:id="rId7"/>
    <p:sldId id="300" r:id="rId8"/>
    <p:sldId id="310" r:id="rId9"/>
    <p:sldId id="320" r:id="rId10"/>
    <p:sldId id="313" r:id="rId11"/>
    <p:sldId id="303" r:id="rId12"/>
    <p:sldId id="304" r:id="rId13"/>
    <p:sldId id="305" r:id="rId14"/>
    <p:sldId id="302" r:id="rId15"/>
    <p:sldId id="306" r:id="rId16"/>
    <p:sldId id="314" r:id="rId17"/>
    <p:sldId id="312" r:id="rId18"/>
    <p:sldId id="321" r:id="rId19"/>
    <p:sldId id="31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85" autoAdjust="0"/>
  </p:normalViewPr>
  <p:slideViewPr>
    <p:cSldViewPr snapToGrid="0">
      <p:cViewPr varScale="1">
        <p:scale>
          <a:sx n="54" d="100"/>
          <a:sy n="54" d="100"/>
        </p:scale>
        <p:origin x="360" y="5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6/14/2022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6/14/2022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everyone and thank you for tuning in.  My name is Michelle Horst and I’m a Human Resource Specialist with U.S. Department of Labor, Division of Staffing and Recruitment. </a:t>
            </a:r>
          </a:p>
          <a:p>
            <a:endParaRPr lang="en-US" dirty="0"/>
          </a:p>
          <a:p>
            <a:r>
              <a:rPr lang="en-US" dirty="0"/>
              <a:t>Today, </a:t>
            </a:r>
            <a:r>
              <a:rPr lang="en-US" dirty="0">
                <a:effectLst/>
                <a:ea typeface="Calibri" panose="020F0502020204030204" pitchFamily="34" charset="0"/>
                <a:cs typeface="Times New Roman" panose="02020603050405020304" pitchFamily="18" charset="0"/>
              </a:rPr>
              <a:t>I’m going to give you a brief overview of the how the federal application process works and common pitfalls so you can be better informed when searching and applying to jobs.</a:t>
            </a:r>
          </a:p>
          <a:p>
            <a:endParaRPr lang="en-US" dirty="0">
              <a:cs typeface="Calibri"/>
            </a:endParaRPr>
          </a:p>
          <a:p>
            <a:r>
              <a:rPr lang="en-US" dirty="0">
                <a:cs typeface="Calibri"/>
              </a:rPr>
              <a:t>If you haven't already, please mute your line in order to limit background noise. Please save all questions for the end of the presentation and we will be happy to answer them at that time.</a:t>
            </a:r>
          </a:p>
          <a:p>
            <a:endParaRPr lang="en-US" dirty="0">
              <a:cs typeface="Calibri"/>
            </a:endParaRPr>
          </a:p>
          <a:p>
            <a:r>
              <a:rPr lang="en-US" dirty="0">
                <a:cs typeface="Calibri"/>
              </a:rPr>
              <a:t>I’m interested to learn more about your knowledge of the federal hiring process… if you could, please enter in the chat the number 1 if you’ve never heard of or been on USAJOBS.GOV, a 2 if you have an account but have never applied, and a 3 if you’ve applied for a federal position through USAJOBS.GOV.</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006999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federal application process is essentially 4 steps.  The first step, is to read the entire announcement carefully.</a:t>
            </a:r>
            <a:endParaRPr lang="en-US" dirty="0">
              <a:cs typeface="Calibri"/>
            </a:endParaRPr>
          </a:p>
          <a:p>
            <a:endParaRPr lang="en-US" dirty="0"/>
          </a:p>
          <a:p>
            <a:r>
              <a:rPr lang="en-US" dirty="0"/>
              <a:t>The announcement contains all the information included in the snap shot along with a bunch of critical information for what is required and this varies from each agency and position.  </a:t>
            </a:r>
          </a:p>
          <a:p>
            <a:endParaRPr lang="en-US" dirty="0"/>
          </a:p>
          <a:p>
            <a:r>
              <a:rPr lang="en-US" dirty="0"/>
              <a:t>Make sure that you are eligible to apply by reviewing the position title, series/grade, duty location for the position and the hiring paths or who may apply clarified by the agency.</a:t>
            </a:r>
            <a:endParaRPr lang="en-US" dirty="0">
              <a:cs typeface="Calibri"/>
            </a:endParaRPr>
          </a:p>
          <a:p>
            <a:endParaRPr lang="en-US" dirty="0"/>
          </a:p>
          <a:p>
            <a:r>
              <a:rPr lang="en-US" dirty="0"/>
              <a:t>The announcement will list the closing date, the last day to submit your application, please note that all applications close at 11:59 PM EST.  Applications or documents submitted after the closing date will not be accepted.</a:t>
            </a:r>
            <a:endParaRPr lang="en-US" dirty="0">
              <a:cs typeface="Calibri"/>
            </a:endParaRPr>
          </a:p>
          <a:p>
            <a:endParaRPr lang="en-US" dirty="0"/>
          </a:p>
          <a:p>
            <a:r>
              <a:rPr lang="en-US" dirty="0"/>
              <a:t>The announcement will also have a brief position summary and include the major duties of the position.</a:t>
            </a:r>
          </a:p>
          <a:p>
            <a:endParaRPr lang="en-US" dirty="0"/>
          </a:p>
          <a:p>
            <a:r>
              <a:rPr lang="en-US" dirty="0"/>
              <a:t>It’ll explain how to qualify based on minimum qualification requirements and specialized experience and/or education.</a:t>
            </a:r>
            <a:endParaRPr lang="en-US" dirty="0">
              <a:cs typeface="Calibri"/>
            </a:endParaRPr>
          </a:p>
          <a:p>
            <a:endParaRPr lang="en-US" dirty="0"/>
          </a:p>
          <a:p>
            <a:r>
              <a:rPr lang="en-US" dirty="0"/>
              <a:t>Lastly, required documents- this would be any documents that are required to be submitted with your application. Please note that you could possibly lose consideration if your application is not complete, and you are missing required documents.</a:t>
            </a:r>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070586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 2 is Preparing your resume.  You can create your resume in two ways:  Either by Uploading a resume that you already have or by Building a Resume using the USAJOBS Resume Builder Tool.  Either method is fine, some use both options, but as long as the critical information is shown.</a:t>
            </a:r>
          </a:p>
          <a:p>
            <a:endParaRPr lang="en-US" dirty="0"/>
          </a:p>
          <a:p>
            <a:r>
              <a:rPr lang="en-US" dirty="0"/>
              <a:t>These fields here should be included in your resume to include your</a:t>
            </a:r>
            <a:endParaRPr lang="en-US" dirty="0">
              <a:cs typeface="Calibri"/>
            </a:endParaRPr>
          </a:p>
          <a:p>
            <a:endParaRPr lang="en-US" dirty="0"/>
          </a:p>
          <a:p>
            <a:r>
              <a:rPr lang="en-US" b="1" dirty="0"/>
              <a:t>Your contact information - </a:t>
            </a:r>
            <a:r>
              <a:rPr lang="en-US" dirty="0"/>
              <a:t>full name, address, telephone number and your current valid email address.</a:t>
            </a:r>
            <a:endParaRPr lang="en-US" dirty="0">
              <a:cs typeface="Calibri"/>
            </a:endParaRPr>
          </a:p>
          <a:p>
            <a:endParaRPr lang="en-US" dirty="0"/>
          </a:p>
          <a:p>
            <a:r>
              <a:rPr lang="en-US" b="1" dirty="0"/>
              <a:t>Work Experience - </a:t>
            </a:r>
            <a:r>
              <a:rPr lang="en-US" dirty="0"/>
              <a:t>for each position you’ve previously held – include the Position Title, Organization/Agency, location of the position, Supervisor/Contact Information, Number of hours worked per week so you may receive credit for full/part-time, Salary (if federal, add series and grade level), Start and end date in MM/YYYY format in order to give full credit for that timeframe. Also, include a description of work preformed, level of experience and highlight any special accomplishments, awards and/or recognition received.</a:t>
            </a:r>
            <a:endParaRPr lang="en-US" dirty="0">
              <a:cs typeface="Calibri"/>
            </a:endParaRPr>
          </a:p>
          <a:p>
            <a:r>
              <a:rPr lang="en-US" dirty="0"/>
              <a:t> </a:t>
            </a:r>
            <a:endParaRPr lang="en-US" dirty="0">
              <a:cs typeface="Calibri"/>
            </a:endParaRPr>
          </a:p>
          <a:p>
            <a:r>
              <a:rPr lang="en-US" b="1" dirty="0"/>
              <a:t>Education </a:t>
            </a:r>
            <a:r>
              <a:rPr lang="en-US" b="0" dirty="0"/>
              <a:t>– should include the degree and major, the date the degree was conferred or the expected date. The total number of semester hours completed and the grade point average (GPA) you received.</a:t>
            </a:r>
            <a:endParaRPr lang="en-US" b="0" dirty="0">
              <a:cs typeface="Calibri"/>
            </a:endParaRPr>
          </a:p>
          <a:p>
            <a:endParaRPr lang="en-US" b="1" dirty="0"/>
          </a:p>
          <a:p>
            <a:r>
              <a:rPr lang="en-US" b="1" dirty="0"/>
              <a:t>Volunteer </a:t>
            </a:r>
            <a:r>
              <a:rPr lang="en-US" b="0" dirty="0"/>
              <a:t> - Be sure to also include any volunteer experience if applicable to receive credit for that experience as well.</a:t>
            </a:r>
            <a:endParaRPr lang="en-US" b="0" dirty="0">
              <a:cs typeface="Calibri"/>
            </a:endParaRPr>
          </a:p>
          <a:p>
            <a:endParaRPr lang="en-US" b="0" dirty="0"/>
          </a:p>
          <a:p>
            <a:r>
              <a:rPr lang="en-US" b="0" dirty="0"/>
              <a:t>You would also want to list any academic awards</a:t>
            </a:r>
            <a:r>
              <a:rPr lang="en-US" dirty="0"/>
              <a:t>, </a:t>
            </a:r>
            <a:r>
              <a:rPr lang="en-US" b="0" dirty="0"/>
              <a:t>achievements</a:t>
            </a:r>
            <a:r>
              <a:rPr lang="en-US" dirty="0"/>
              <a:t> and memberships with professional affiliations. </a:t>
            </a:r>
            <a:endParaRPr lang="en-US" b="1" dirty="0"/>
          </a:p>
          <a:p>
            <a:endParaRPr lang="en-US" b="1" dirty="0"/>
          </a:p>
          <a:p>
            <a:r>
              <a:rPr lang="en-US" dirty="0"/>
              <a:t>Tailor Resume to Position Advertised by highlighting duties and accomplishments that align with the position in which you are applying rather than using the same resume for multiple applications.  One resume will not fit all applications.</a:t>
            </a:r>
            <a:endParaRPr lang="en-US" dirty="0">
              <a:cs typeface="Calibri"/>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674357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 3 – is to collect required documents for the application</a:t>
            </a:r>
          </a:p>
          <a:p>
            <a:endParaRPr lang="en-US" dirty="0"/>
          </a:p>
          <a:p>
            <a:r>
              <a:rPr lang="en-US" b="1" dirty="0"/>
              <a:t>Federal Resume</a:t>
            </a:r>
            <a:r>
              <a:rPr lang="en-US" dirty="0"/>
              <a:t> – either you’re the one you created with resume builder tool or your personal uploaded resume.</a:t>
            </a:r>
            <a:endParaRPr lang="en-US" dirty="0">
              <a:cs typeface="Calibri"/>
            </a:endParaRPr>
          </a:p>
          <a:p>
            <a:endParaRPr lang="en-US" dirty="0"/>
          </a:p>
          <a:p>
            <a:r>
              <a:rPr lang="en-US" b="1" dirty="0"/>
              <a:t>Academic Transcripts</a:t>
            </a:r>
            <a:r>
              <a:rPr lang="en-US" dirty="0"/>
              <a:t> – these can be unofficial transcripts at the time submitting your application, but you will need to submit your official transcripts to the HR Specialist prior to your first day of work. </a:t>
            </a:r>
            <a:endParaRPr lang="en-US" dirty="0">
              <a:cs typeface="Calibri"/>
            </a:endParaRPr>
          </a:p>
          <a:p>
            <a:endParaRPr lang="en-US" dirty="0"/>
          </a:p>
          <a:p>
            <a:r>
              <a:rPr lang="en-US" b="1" dirty="0"/>
              <a:t>Veterans Preference Documents</a:t>
            </a:r>
            <a:r>
              <a:rPr lang="en-US" dirty="0"/>
              <a:t> that include DD-214 discharge member 4 copy, if you are a veteran with a qualifying disability then you would also need to submit your VA Letter and SF-15.</a:t>
            </a:r>
            <a:endParaRPr lang="en-US" dirty="0">
              <a:cs typeface="Calibri"/>
            </a:endParaRPr>
          </a:p>
          <a:p>
            <a:endParaRPr lang="en-US" dirty="0"/>
          </a:p>
          <a:p>
            <a:r>
              <a:rPr lang="en-US" dirty="0"/>
              <a:t>If you have previous government experience, then you would upload your SF-50, notification of personnel Action which provides information regarding your tenure.</a:t>
            </a:r>
            <a:endParaRPr lang="en-US" dirty="0">
              <a:cs typeface="Calibri"/>
            </a:endParaRPr>
          </a:p>
          <a:p>
            <a:endParaRPr lang="en-US" dirty="0"/>
          </a:p>
          <a:p>
            <a:r>
              <a:rPr lang="en-US" dirty="0"/>
              <a:t>If you are applying as an individual with disabilities then you would upload your Schedule A letter and ensure its on the correct leader head.</a:t>
            </a:r>
            <a:endParaRPr lang="en-US" dirty="0">
              <a:cs typeface="Calibri"/>
            </a:endParaRPr>
          </a:p>
          <a:p>
            <a:endParaRPr lang="en-US" dirty="0"/>
          </a:p>
          <a:p>
            <a:r>
              <a:rPr lang="en-US" dirty="0"/>
              <a:t>Please note for future reference its best to save documents such as resumes, transcripts, vet documents for– easy access, to use when applying for other jobs in the future. You will then be able to updated as needed if your status changes for example you get a new position or complete your degree.</a:t>
            </a:r>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591413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your application is ready, you'll be directed from USAJOBS to the hiring agency's system to submit your application. Before you submit, you may need to complete other agency-required steps such as a questionnaire which I’ll show you how to preview those questions, and uploading additional documents.</a:t>
            </a:r>
          </a:p>
          <a:p>
            <a:endParaRPr lang="en-US" dirty="0"/>
          </a:p>
          <a:p>
            <a:r>
              <a:rPr lang="en-US" dirty="0"/>
              <a:t>The time it takes to submit depends on the job you are applying for and the hiring agency's requirements.</a:t>
            </a:r>
            <a:endParaRPr lang="en-US" dirty="0">
              <a:cs typeface="Calibri" panose="020F0502020204030204"/>
            </a:endParaRPr>
          </a:p>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166334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Earlier we briefly mentioned filtering by hiring paths.  Here’s a general list of hiring paths the federal government to help hire individuals that represent our diverse society. </a:t>
            </a:r>
            <a:endParaRPr lang="en-US" dirty="0">
              <a:cs typeface="Calibri" panose="020F0502020204030204"/>
            </a:endParaRPr>
          </a:p>
          <a:p>
            <a:endParaRPr lang="en-US" dirty="0"/>
          </a:p>
          <a:p>
            <a:r>
              <a:rPr lang="en-US" dirty="0"/>
              <a:t>Some specific hiring paths to pay attention to include jobs open to "Students and Recent Graduates", or those "Open to the Public" and even "Veterans" as compared to those only open to federal employees. </a:t>
            </a:r>
          </a:p>
          <a:p>
            <a:endParaRPr lang="en-US" dirty="0"/>
          </a:p>
          <a:p>
            <a:r>
              <a:rPr lang="en-US" dirty="0"/>
              <a:t>Many times the same job is announced multiple ways being open to the public and to internal employees only so you want to make sure you are applying to the correct job announcement.</a:t>
            </a:r>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78829B9E-DF08-4192-8760-55F4288525BB}" type="slidenum">
              <a:rPr lang="en-US" smtClean="0"/>
              <a:t>14</a:t>
            </a:fld>
            <a:endParaRPr lang="en-US"/>
          </a:p>
        </p:txBody>
      </p:sp>
    </p:spTree>
    <p:extLst>
      <p:ext uri="{BB962C8B-B14F-4D97-AF65-F5344CB8AC3E}">
        <p14:creationId xmlns:p14="http://schemas.microsoft.com/office/powerpoint/2010/main" val="1869334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Once you've applied to the positions you are interested in you will have the ability to track your application.</a:t>
            </a:r>
            <a:endParaRPr lang="en-US" dirty="0"/>
          </a:p>
          <a:p>
            <a:endParaRPr lang="en-US" dirty="0">
              <a:cs typeface="Calibri"/>
            </a:endParaRPr>
          </a:p>
          <a:p>
            <a:r>
              <a:rPr lang="en-US" dirty="0">
                <a:cs typeface="Calibri"/>
              </a:rPr>
              <a:t>You should receive communication after each of these 4 touch point during the application process.</a:t>
            </a:r>
          </a:p>
          <a:p>
            <a:endParaRPr lang="en-US" dirty="0">
              <a:cs typeface="Calibri"/>
            </a:endParaRPr>
          </a:p>
          <a:p>
            <a:r>
              <a:rPr lang="en-US" dirty="0">
                <a:cs typeface="Calibri"/>
              </a:rPr>
              <a:t>The</a:t>
            </a:r>
            <a:r>
              <a:rPr lang="en-US" b="1" dirty="0">
                <a:cs typeface="Calibri"/>
              </a:rPr>
              <a:t> first touch</a:t>
            </a:r>
            <a:r>
              <a:rPr lang="en-US" dirty="0">
                <a:cs typeface="Calibri"/>
              </a:rPr>
              <a:t> point is after your application has received by the agency. The </a:t>
            </a:r>
            <a:r>
              <a:rPr lang="en-US" b="1" dirty="0">
                <a:cs typeface="Calibri"/>
              </a:rPr>
              <a:t>second</a:t>
            </a:r>
            <a:r>
              <a:rPr lang="en-US" dirty="0">
                <a:cs typeface="Calibri"/>
              </a:rPr>
              <a:t>, is after the review of qualifications-  you will be notified if you have been found qualified or not qualified based on your application. </a:t>
            </a:r>
            <a:r>
              <a:rPr lang="en-US" b="1" dirty="0">
                <a:cs typeface="Calibri"/>
              </a:rPr>
              <a:t>Third</a:t>
            </a:r>
            <a:r>
              <a:rPr lang="en-US" dirty="0">
                <a:cs typeface="Calibri"/>
              </a:rPr>
              <a:t>, you will be notified during the referral process whether you have been referred to the hiring official or not referred. </a:t>
            </a:r>
            <a:r>
              <a:rPr lang="en-US" b="1" dirty="0">
                <a:cs typeface="Calibri"/>
              </a:rPr>
              <a:t>Lastly</a:t>
            </a:r>
            <a:r>
              <a:rPr lang="en-US" dirty="0">
                <a:cs typeface="Calibri"/>
              </a:rPr>
              <a:t>, once the hiring official makes a decision you will then be notified that you were selected or not selected.</a:t>
            </a:r>
          </a:p>
          <a:p>
            <a:endParaRPr lang="en-US" dirty="0">
              <a:cs typeface="Calibri"/>
            </a:endParaRPr>
          </a:p>
          <a:p>
            <a:r>
              <a:rPr lang="en-US" dirty="0">
                <a:cs typeface="Calibri"/>
              </a:rPr>
              <a:t>You can refer to your profile in USAJOBS at any time for status updates on all the positions you've applied to or contact the hiring agency HR Specialist listed on the job announcement via email of phone. </a:t>
            </a:r>
          </a:p>
          <a:p>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895934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you’ve searched for jobs and submitted your application.</a:t>
            </a:r>
          </a:p>
          <a:p>
            <a:endParaRPr lang="en-US" dirty="0"/>
          </a:p>
          <a:p>
            <a:r>
              <a:rPr lang="en-US" dirty="0"/>
              <a:t>The next steps would be to prepare for the interview.</a:t>
            </a:r>
          </a:p>
          <a:p>
            <a:endParaRPr lang="en-US" dirty="0"/>
          </a:p>
          <a:p>
            <a:r>
              <a:rPr lang="en-US" dirty="0"/>
              <a:t>Be familiar with the position, review the duties and the qualifications.</a:t>
            </a:r>
          </a:p>
          <a:p>
            <a:endParaRPr lang="en-US" dirty="0"/>
          </a:p>
          <a:p>
            <a:r>
              <a:rPr lang="en-US" dirty="0"/>
              <a:t>Research the agency and decide why you are interested in working for that agency.</a:t>
            </a:r>
          </a:p>
          <a:p>
            <a:endParaRPr lang="en-US" dirty="0"/>
          </a:p>
          <a:p>
            <a:r>
              <a:rPr lang="en-US" dirty="0"/>
              <a:t>Prepare for the interview questions which will most likely be structured around job-related scenarios and/or behavioral questions in which you can speak from past experiences. </a:t>
            </a:r>
          </a:p>
          <a:p>
            <a:endParaRPr lang="en-US" dirty="0"/>
          </a:p>
          <a:p>
            <a:r>
              <a:rPr lang="en-US" dirty="0"/>
              <a:t>Be open minded, optimistic and most importantly be patient.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172177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a list of all hiring resources.</a:t>
            </a:r>
          </a:p>
          <a:p>
            <a:endParaRPr lang="en-US"/>
          </a:p>
          <a:p>
            <a:r>
              <a:rPr lang="en-US"/>
              <a:t>The Official federal application website www.usajobs.gov is list again for reference.</a:t>
            </a:r>
          </a:p>
          <a:p>
            <a:endParaRPr lang="en-US"/>
          </a:p>
          <a:p>
            <a:r>
              <a:rPr lang="en-US"/>
              <a:t>Careers at DOL, is the link to the DOL career homepage that provides information on different career topics.</a:t>
            </a:r>
          </a:p>
          <a:p>
            <a:endParaRPr lang="en-US"/>
          </a:p>
          <a:p>
            <a:r>
              <a:rPr lang="en-US"/>
              <a:t>Also included is a current list of all open DOL jobs – if you click the link it will direct you to all the current openings that DOL is offering</a:t>
            </a:r>
          </a:p>
          <a:p>
            <a:endParaRPr lang="en-US"/>
          </a:p>
          <a:p>
            <a:r>
              <a:rPr lang="en-US"/>
              <a:t>If you are interested in Student Hiring Paths please click here for more information on the Pathways Program.</a:t>
            </a:r>
          </a:p>
          <a:p>
            <a:endParaRPr lang="en-US"/>
          </a:p>
          <a:p>
            <a:r>
              <a:rPr lang="en-US"/>
              <a:t>The ABCs of Scheduled A is listed as a resource for individuals with disabilities that are interested in joining the Federal Government.</a:t>
            </a:r>
          </a:p>
          <a:p>
            <a:endParaRPr lang="en-US"/>
          </a:p>
          <a:p>
            <a:r>
              <a:rPr lang="en-US"/>
              <a:t>Military Skills Translator Tool – is available to help guide those transition their military skills to civilian skills.</a:t>
            </a:r>
          </a:p>
          <a:p>
            <a:endParaRPr lang="en-US"/>
          </a:p>
          <a:p>
            <a:r>
              <a:rPr lang="en-US"/>
              <a:t>There is also a link to assist with uploading documents into usajobs.gov.</a:t>
            </a:r>
          </a:p>
          <a:p>
            <a:endParaRPr lang="en-US"/>
          </a:p>
          <a:p>
            <a:r>
              <a:rPr lang="en-US"/>
              <a:t>Last but not least, is the link for the DOL Military Spouse assistance if you are interested in how to apply under the military spouse hiring authority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1105263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interested in applying to a federal position please remember all applicants must apply directly via the official federal website www.usajobs.gov.</a:t>
            </a:r>
          </a:p>
          <a:p>
            <a:endParaRPr lang="en-US" dirty="0"/>
          </a:p>
          <a:p>
            <a:r>
              <a:rPr lang="en-US" dirty="0"/>
              <a:t>Please do not forward your resume and/or application to Staffing Specialist. </a:t>
            </a:r>
          </a:p>
          <a:p>
            <a:endParaRPr lang="en-US" dirty="0">
              <a:cs typeface="Calibri" panose="020F0502020204030204"/>
            </a:endParaRPr>
          </a:p>
          <a:p>
            <a:r>
              <a:rPr lang="en-US" dirty="0"/>
              <a:t>If you experience any problems setting up your profile in USA jobs please contact the USA Jobs help center for assistance. </a:t>
            </a:r>
            <a:endParaRPr lang="en-US" dirty="0">
              <a:cs typeface="Calibri"/>
            </a:endParaRPr>
          </a:p>
          <a:p>
            <a:endParaRPr lang="en-US" dirty="0"/>
          </a:p>
          <a:p>
            <a:r>
              <a:rPr lang="en-US" dirty="0"/>
              <a:t>However, if you have any issues or technical difficulties submitting your application at the agency site please contact the Monster help desk.</a:t>
            </a:r>
            <a:endParaRPr lang="en-US" dirty="0">
              <a:cs typeface="Calibri"/>
            </a:endParaRPr>
          </a:p>
          <a:p>
            <a:endParaRPr lang="en-US" dirty="0"/>
          </a:p>
          <a:p>
            <a:r>
              <a:rPr lang="en-US" dirty="0"/>
              <a:t>It looks like time allows for us to jump onto the USAJOBS site for a quick live demo.</a:t>
            </a:r>
          </a:p>
          <a:p>
            <a:endParaRPr lang="en-US" dirty="0"/>
          </a:p>
          <a:p>
            <a:r>
              <a:rPr lang="en-US" dirty="0"/>
              <a:t>After the demo, if you have any questions please enter them into the chat and we can address them.</a:t>
            </a:r>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242889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our contact information, feel free to reach out with any questions in the future.</a:t>
            </a:r>
          </a:p>
        </p:txBody>
      </p:sp>
      <p:sp>
        <p:nvSpPr>
          <p:cNvPr id="4" name="Slide Number Placeholder 3"/>
          <p:cNvSpPr>
            <a:spLocks noGrp="1"/>
          </p:cNvSpPr>
          <p:nvPr>
            <p:ph type="sldNum" sz="quarter" idx="5"/>
          </p:nvPr>
        </p:nvSpPr>
        <p:spPr/>
        <p:txBody>
          <a:bodyPr/>
          <a:lstStyle/>
          <a:p>
            <a:fld id="{71C3CA63-8EB5-4D4B-806A-052708BB640F}" type="slidenum">
              <a:rPr lang="en-US" smtClean="0"/>
              <a:t>19</a:t>
            </a:fld>
            <a:endParaRPr lang="en-US"/>
          </a:p>
        </p:txBody>
      </p:sp>
    </p:spTree>
    <p:extLst>
      <p:ext uri="{BB962C8B-B14F-4D97-AF65-F5344CB8AC3E}">
        <p14:creationId xmlns:p14="http://schemas.microsoft.com/office/powerpoint/2010/main" val="306324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start your Federal Application journey by going to USAJOBS.GOV</a:t>
            </a:r>
            <a:r>
              <a:rPr lang="en-US" b="0" baseline="0" dirty="0"/>
              <a:t>, this is the official federal government employment website where you can find and apply to jobs as well as get answers to your questions about federal employment.  There </a:t>
            </a:r>
            <a:r>
              <a:rPr lang="en-US" dirty="0"/>
              <a:t>‘s </a:t>
            </a:r>
            <a:r>
              <a:rPr lang="en-US" b="0" baseline="0" dirty="0"/>
              <a:t>a lot of great resources on the website so definitely spend some time to navigate through the site in general.</a:t>
            </a:r>
          </a:p>
          <a:p>
            <a:endParaRPr lang="en-US" dirty="0"/>
          </a:p>
          <a:p>
            <a:pPr marL="171450" indent="-171450">
              <a:buFont typeface="Arial,Sans-Serif"/>
              <a:buChar char="•"/>
            </a:pPr>
            <a:endParaRPr lang="en-US" dirty="0">
              <a:cs typeface="Calibri"/>
            </a:endParaRPr>
          </a:p>
          <a:p>
            <a:endParaRPr lang="en-US" dirty="0"/>
          </a:p>
          <a:p>
            <a:endParaRPr lang="en-US" b="0" dirty="0">
              <a:cs typeface="Calibri"/>
            </a:endParaRPr>
          </a:p>
        </p:txBody>
      </p:sp>
      <p:sp>
        <p:nvSpPr>
          <p:cNvPr id="4" name="Slide Number Placeholder 3"/>
          <p:cNvSpPr>
            <a:spLocks noGrp="1"/>
          </p:cNvSpPr>
          <p:nvPr>
            <p:ph type="sldNum" sz="quarter" idx="10"/>
          </p:nvPr>
        </p:nvSpPr>
        <p:spPr/>
        <p:txBody>
          <a:bodyPr/>
          <a:lstStyle/>
          <a:p>
            <a:fld id="{78829B9E-DF08-4192-8760-55F4288525BB}" type="slidenum">
              <a:rPr lang="en-US" smtClean="0"/>
              <a:t>2</a:t>
            </a:fld>
            <a:endParaRPr lang="en-US"/>
          </a:p>
        </p:txBody>
      </p:sp>
    </p:spTree>
    <p:extLst>
      <p:ext uri="{BB962C8B-B14F-4D97-AF65-F5344CB8AC3E}">
        <p14:creationId xmlns:p14="http://schemas.microsoft.com/office/powerpoint/2010/main" val="1103931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Once on the site, I encourage you to create an account.  You can certainly search for jobs without an account, however to maximize your search results and to actually apply for a position, it is required to have an account.  </a:t>
            </a: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To do this, you’ll be directed create a LOGIN.GOV account with a valid email address, hit submit, and then you’ll be directed back to the USAJOBS.GOV.</a:t>
            </a:r>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b="1" dirty="0">
              <a:cs typeface="Calibri"/>
            </a:endParaRPr>
          </a:p>
        </p:txBody>
      </p:sp>
      <p:sp>
        <p:nvSpPr>
          <p:cNvPr id="4" name="Slide Number Placeholder 3"/>
          <p:cNvSpPr>
            <a:spLocks noGrp="1"/>
          </p:cNvSpPr>
          <p:nvPr>
            <p:ph type="sldNum" sz="quarter" idx="10"/>
          </p:nvPr>
        </p:nvSpPr>
        <p:spPr/>
        <p:txBody>
          <a:bodyPr/>
          <a:lstStyle/>
          <a:p>
            <a:fld id="{78829B9E-DF08-4192-8760-55F4288525BB}" type="slidenum">
              <a:rPr lang="en-US" smtClean="0"/>
              <a:t>3</a:t>
            </a:fld>
            <a:endParaRPr lang="en-US"/>
          </a:p>
        </p:txBody>
      </p:sp>
    </p:spTree>
    <p:extLst>
      <p:ext uri="{BB962C8B-B14F-4D97-AF65-F5344CB8AC3E}">
        <p14:creationId xmlns:p14="http://schemas.microsoft.com/office/powerpoint/2010/main" val="312346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Now that you’ve created your account login, the next step is to complete your profile which is also required before you can apply to a position. </a:t>
            </a:r>
          </a:p>
          <a:p>
            <a:endParaRPr lang="en-US" dirty="0">
              <a:cs typeface="Calibri"/>
            </a:endParaRPr>
          </a:p>
          <a:p>
            <a:r>
              <a:rPr lang="en-US" dirty="0">
                <a:cs typeface="Calibri"/>
              </a:rPr>
              <a:t>Also with your completed profile, you'll be able to save your favorite jobs and searches, receive email updates, create and edit your resume, make your resume searchable, upload required documents, and manage or track your application all in one place.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657376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this section, simply fill in your basic contact information (full name, address, and email), Citizenship and Selective Service information, and Federal Service, Military Service, if that applies to you.</a:t>
            </a:r>
          </a:p>
          <a:p>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1748937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additional sections to enhance your profile include work experience, education, demographics, languages, professional organizations you belong to, and references.  Some of these sections are optional but completing them will help USAJOBS improve your job search results.</a:t>
            </a:r>
          </a:p>
          <a:p>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062944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most important steps in completing your profile is the Documents section.  You can upload multiple resumes, transcripts, and any other required documents stated in the job announcement.  </a:t>
            </a:r>
          </a:p>
          <a:p>
            <a:endParaRPr lang="en-US" dirty="0"/>
          </a:p>
          <a:p>
            <a:r>
              <a:rPr lang="en-US" dirty="0"/>
              <a:t>This is also where you can also make your resume and profile searchable. Making your resume searchable adds it to the USAJOBS resume bank. HR specialists/ Recruiters from federal agencies use the resume bank to source potential candidates.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792088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Alright, so now that you have your profile completed you can now begin searching for jobs that meet your criteria and apply to them.  </a:t>
            </a:r>
          </a:p>
          <a:p>
            <a:endParaRPr lang="en-US" dirty="0"/>
          </a:p>
          <a:p>
            <a:r>
              <a:rPr lang="en-US" dirty="0"/>
              <a:t>USAJOBS gives you the option of performing a basic job search by entering key words and/or the location, or a more advance search by clicking on the blue search button.</a:t>
            </a:r>
          </a:p>
          <a:p>
            <a:endParaRPr lang="en-US" dirty="0">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refined search option allows you to filter by pay, work schedule, department, and agency to narrow the jobs that’ll best meet your criteria along with specific hiring paths that meet your eligibility. </a:t>
            </a:r>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930193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search will result in a list of Job Opportunity Announcements, or federal job postings, that meet your criteria, and provide a snapshot of the Position Title, Agency, Location, Open Period, Salary and Grade, and Type of Appointment. </a:t>
            </a:r>
          </a:p>
          <a:p>
            <a:r>
              <a:rPr lang="en-US" dirty="0"/>
              <a:t> </a:t>
            </a:r>
            <a:endParaRPr lang="en-US" dirty="0">
              <a:cs typeface="Calibri"/>
            </a:endParaRPr>
          </a:p>
          <a:p>
            <a:r>
              <a:rPr lang="en-US" dirty="0">
                <a:cs typeface="Calibri"/>
              </a:rPr>
              <a:t>Once you have refined your search you can Save your search to receive push notifications and emails when like positions are open.</a:t>
            </a:r>
          </a:p>
          <a:p>
            <a:endParaRPr lang="en-US" dirty="0">
              <a:cs typeface="Calibri"/>
            </a:endParaRPr>
          </a:p>
          <a:p>
            <a:r>
              <a:rPr lang="en-US" dirty="0"/>
              <a:t>If you find a job you're interested in simply click on the title and you'll be able to review the full job opportunity announcement to ensure you are eligible and meet the basic qualifications and specialized experience which we will go more in depth here soon during a live demo.</a:t>
            </a:r>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10031048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0" name="Picture 5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pic>
        <p:nvPicPr>
          <p:cNvPr id="63" name="Picture 6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4729" y="60385"/>
            <a:ext cx="741872" cy="741872"/>
          </a:xfrm>
          <a:prstGeom prst="rect">
            <a:avLst/>
          </a:prstGeom>
        </p:spPr>
      </p:pic>
      <p:sp>
        <p:nvSpPr>
          <p:cNvPr id="65" name="TextBox 64"/>
          <p:cNvSpPr txBox="1"/>
          <p:nvPr userDrawn="1"/>
        </p:nvSpPr>
        <p:spPr>
          <a:xfrm>
            <a:off x="1286773" y="200756"/>
            <a:ext cx="8358996" cy="507831"/>
          </a:xfrm>
          <a:prstGeom prst="rect">
            <a:avLst/>
          </a:prstGeom>
          <a:noFill/>
        </p:spPr>
        <p:txBody>
          <a:bodyPr wrap="square" rtlCol="0">
            <a:spAutoFit/>
          </a:bodyPr>
          <a:lstStyle/>
          <a:p>
            <a:r>
              <a:rPr lang="en-US" sz="2700" spc="110" dirty="0">
                <a:solidFill>
                  <a:schemeClr val="bg1"/>
                </a:solidFill>
                <a:latin typeface="Palatino Linotype" panose="02040502050505030304" pitchFamily="18" charset="0"/>
              </a:rPr>
              <a:t>UNITED</a:t>
            </a:r>
            <a:r>
              <a:rPr lang="en-US" sz="2700" spc="110" baseline="0" dirty="0">
                <a:solidFill>
                  <a:schemeClr val="bg1"/>
                </a:solidFill>
                <a:latin typeface="Palatino Linotype" panose="02040502050505030304" pitchFamily="18" charset="0"/>
              </a:rPr>
              <a:t> STATES DEPARTMENT OF LABOR</a:t>
            </a:r>
            <a:endParaRPr lang="en-US" sz="2700" spc="110"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7988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295400" y="1828801"/>
            <a:ext cx="9601200" cy="3962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Footer Information</a:t>
            </a:r>
            <a:endParaRPr lang="en-US" dirty="0"/>
          </a:p>
        </p:txBody>
      </p:sp>
      <p:sp>
        <p:nvSpPr>
          <p:cNvPr id="4" name="Date Placeholder 3"/>
          <p:cNvSpPr>
            <a:spLocks noGrp="1"/>
          </p:cNvSpPr>
          <p:nvPr>
            <p:ph type="dt" sz="half" idx="10"/>
          </p:nvPr>
        </p:nvSpPr>
        <p:spPr/>
        <p:txBody>
          <a:bodyPr/>
          <a:lstStyle/>
          <a:p>
            <a:fld id="{939F3A98-C53D-4052-ADE0-FCC3632251B6}" type="datetime1">
              <a:rPr lang="en-US" smtClean="0"/>
              <a:t>6/14/2022</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4771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1104181"/>
            <a:ext cx="1687286" cy="468701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295399" y="1104181"/>
            <a:ext cx="7587344" cy="468701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Footer Information</a:t>
            </a:r>
            <a:endParaRPr lang="en-US" dirty="0"/>
          </a:p>
        </p:txBody>
      </p:sp>
      <p:sp>
        <p:nvSpPr>
          <p:cNvPr id="4" name="Date Placeholder 3"/>
          <p:cNvSpPr>
            <a:spLocks noGrp="1"/>
          </p:cNvSpPr>
          <p:nvPr>
            <p:ph type="dt" sz="half" idx="10"/>
          </p:nvPr>
        </p:nvSpPr>
        <p:spPr/>
        <p:txBody>
          <a:bodyPr/>
          <a:lstStyle/>
          <a:p>
            <a:fld id="{F276A840-FCD1-48C2-8E1A-EF28B90CBEF7}" type="datetime1">
              <a:rPr lang="en-US" smtClean="0"/>
              <a:t>6/14/2022</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5246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Footer Information</a:t>
            </a:r>
            <a:endParaRPr lang="en-US" dirty="0"/>
          </a:p>
        </p:txBody>
      </p:sp>
      <p:sp>
        <p:nvSpPr>
          <p:cNvPr id="4" name="Date Placeholder 3"/>
          <p:cNvSpPr>
            <a:spLocks noGrp="1"/>
          </p:cNvSpPr>
          <p:nvPr>
            <p:ph type="dt" sz="half" idx="10"/>
          </p:nvPr>
        </p:nvSpPr>
        <p:spPr/>
        <p:txBody>
          <a:bodyPr/>
          <a:lstStyle/>
          <a:p>
            <a:fld id="{ABFC42FE-CDFC-416E-A71B-AE2AEF31CAE0}" type="datetime1">
              <a:rPr lang="en-US" smtClean="0"/>
              <a:t>6/14/2022</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11244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5" name="Picture 6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Footer Information</a:t>
            </a:r>
            <a:endParaRPr lang="en-US" dirty="0"/>
          </a:p>
        </p:txBody>
      </p:sp>
      <p:sp>
        <p:nvSpPr>
          <p:cNvPr id="5" name="Date Placeholder 4"/>
          <p:cNvSpPr>
            <a:spLocks noGrp="1"/>
          </p:cNvSpPr>
          <p:nvPr>
            <p:ph type="dt" sz="half" idx="10"/>
          </p:nvPr>
        </p:nvSpPr>
        <p:spPr/>
        <p:txBody>
          <a:bodyPr/>
          <a:lstStyle/>
          <a:p>
            <a:fld id="{763BB033-B4B1-461A-81E5-C4EABE54C089}" type="datetime1">
              <a:rPr lang="en-US" smtClean="0"/>
              <a:t>6/14/2022</a:t>
            </a:fld>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04456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Footer Information</a:t>
            </a:r>
            <a:endParaRPr lang="en-US" dirty="0"/>
          </a:p>
        </p:txBody>
      </p:sp>
      <p:sp>
        <p:nvSpPr>
          <p:cNvPr id="7" name="Date Placeholder 6"/>
          <p:cNvSpPr>
            <a:spLocks noGrp="1"/>
          </p:cNvSpPr>
          <p:nvPr>
            <p:ph type="dt" sz="half" idx="10"/>
          </p:nvPr>
        </p:nvSpPr>
        <p:spPr/>
        <p:txBody>
          <a:bodyPr/>
          <a:lstStyle/>
          <a:p>
            <a:fld id="{B21ECC60-1F0E-4421-AEDC-A39BB32A22B7}" type="datetime1">
              <a:rPr lang="en-US" smtClean="0"/>
              <a:t>6/14/2022</a:t>
            </a:fld>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397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a:t>Footer Information</a:t>
            </a:r>
            <a:endParaRPr lang="en-US" dirty="0"/>
          </a:p>
        </p:txBody>
      </p:sp>
      <p:sp>
        <p:nvSpPr>
          <p:cNvPr id="3" name="Date Placeholder 2"/>
          <p:cNvSpPr>
            <a:spLocks noGrp="1"/>
          </p:cNvSpPr>
          <p:nvPr>
            <p:ph type="dt" sz="half" idx="10"/>
          </p:nvPr>
        </p:nvSpPr>
        <p:spPr/>
        <p:txBody>
          <a:bodyPr/>
          <a:lstStyle/>
          <a:p>
            <a:fld id="{D6A07E44-035C-4E28-BEDF-D279D8113355}" type="datetime1">
              <a:rPr lang="en-US" smtClean="0"/>
              <a:t>6/14/2022</a:t>
            </a:fld>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23897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a:t>Footer Information</a:t>
            </a:r>
            <a:endParaRPr lang="en-US" dirty="0"/>
          </a:p>
        </p:txBody>
      </p:sp>
      <p:sp>
        <p:nvSpPr>
          <p:cNvPr id="212" name="Date Placeholder 211"/>
          <p:cNvSpPr>
            <a:spLocks noGrp="1"/>
          </p:cNvSpPr>
          <p:nvPr>
            <p:ph type="dt" sz="half" idx="10"/>
          </p:nvPr>
        </p:nvSpPr>
        <p:spPr/>
        <p:txBody>
          <a:bodyPr/>
          <a:lstStyle/>
          <a:p>
            <a:fld id="{001D4DF3-ACCC-45D2-94CD-91252C8B38AF}" type="datetime1">
              <a:rPr lang="en-US" smtClean="0"/>
              <a:t>6/14/2022</a:t>
            </a:fld>
            <a:endParaRPr lang="en-US" dirty="0"/>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214681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62" name="Picture 6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a:t>Footer Information</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20FC4B1D-EFE8-4D20-A19B-33FAF76FE12B}" type="datetime1">
              <a:rPr lang="en-US" smtClean="0"/>
              <a:t>6/14/2022</a:t>
            </a:fld>
            <a:endParaRPr lang="en-US" dirty="0"/>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66737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pic>
        <p:nvPicPr>
          <p:cNvPr id="65" name="Picture 64"/>
          <p:cNvPicPr>
            <a:picLocks noChangeAspect="1"/>
          </p:cNvPicPr>
          <p:nvPr userDrawn="1"/>
        </p:nvPicPr>
        <p:blipFill>
          <a:blip r:embed="rId13">
            <a:alphaModFix amt="35000"/>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pic>
        <p:nvPicPr>
          <p:cNvPr id="16" name="Picture 15">
            <a:extLst>
              <a:ext uri="{FF2B5EF4-FFF2-40B4-BE49-F238E27FC236}">
                <a16:creationId xmlns:a16="http://schemas.microsoft.com/office/drawing/2014/main" id="{A8356AD3-4FFB-654F-A019-CC331180813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1"/>
            <a:ext cx="12191999" cy="6857999"/>
          </a:xfrm>
          <a:prstGeom prst="rect">
            <a:avLst/>
          </a:prstGeom>
        </p:spPr>
      </p:pic>
      <p:sp>
        <p:nvSpPr>
          <p:cNvPr id="2" name="Title Placeholder 1"/>
          <p:cNvSpPr>
            <a:spLocks noGrp="1"/>
          </p:cNvSpPr>
          <p:nvPr>
            <p:ph type="title"/>
          </p:nvPr>
        </p:nvSpPr>
        <p:spPr>
          <a:xfrm>
            <a:off x="1295400" y="909343"/>
            <a:ext cx="9601200" cy="73689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1733909" y="6265870"/>
            <a:ext cx="8686799" cy="222436"/>
          </a:xfrm>
          <a:prstGeom prst="rect">
            <a:avLst/>
          </a:prstGeom>
        </p:spPr>
        <p:txBody>
          <a:bodyPr vert="horz" lIns="91440" tIns="45720" rIns="91440" bIns="45720" rtlCol="0" anchor="ctr"/>
          <a:lstStyle>
            <a:lvl1pPr algn="ctr">
              <a:defRPr sz="1100">
                <a:solidFill>
                  <a:schemeClr val="tx1">
                    <a:lumMod val="90000"/>
                    <a:lumOff val="10000"/>
                  </a:schemeClr>
                </a:solidFill>
              </a:defRPr>
            </a:lvl1pPr>
          </a:lstStyle>
          <a:p>
            <a:r>
              <a:rPr lang="en-US" dirty="0"/>
              <a:t>Footer Information</a:t>
            </a:r>
          </a:p>
        </p:txBody>
      </p:sp>
      <p:sp>
        <p:nvSpPr>
          <p:cNvPr id="4" name="Date Placeholder 3"/>
          <p:cNvSpPr>
            <a:spLocks noGrp="1"/>
          </p:cNvSpPr>
          <p:nvPr>
            <p:ph type="dt" sz="half" idx="2"/>
          </p:nvPr>
        </p:nvSpPr>
        <p:spPr>
          <a:xfrm>
            <a:off x="10616454" y="6265870"/>
            <a:ext cx="965946" cy="222436"/>
          </a:xfrm>
          <a:prstGeom prst="rect">
            <a:avLst/>
          </a:prstGeom>
        </p:spPr>
        <p:txBody>
          <a:bodyPr vert="horz" lIns="91440" tIns="45720" rIns="0" bIns="45720" rtlCol="0" anchor="ctr"/>
          <a:lstStyle>
            <a:lvl1pPr algn="r">
              <a:defRPr sz="1100">
                <a:solidFill>
                  <a:schemeClr val="tx1">
                    <a:lumMod val="90000"/>
                    <a:lumOff val="10000"/>
                  </a:schemeClr>
                </a:solidFill>
              </a:defRPr>
            </a:lvl1pPr>
          </a:lstStyle>
          <a:p>
            <a:fld id="{576C916B-AD26-4F1A-AC86-9C87BD7FC265}" type="datetime1">
              <a:rPr lang="en-US" smtClean="0"/>
              <a:t>6/14/2022</a:t>
            </a:fld>
            <a:endParaRPr lang="en-US" dirty="0"/>
          </a:p>
        </p:txBody>
      </p:sp>
      <p:sp>
        <p:nvSpPr>
          <p:cNvPr id="6" name="Slide Number Placeholder 5"/>
          <p:cNvSpPr>
            <a:spLocks noGrp="1"/>
          </p:cNvSpPr>
          <p:nvPr>
            <p:ph type="sldNum" sz="quarter" idx="4"/>
          </p:nvPr>
        </p:nvSpPr>
        <p:spPr>
          <a:xfrm>
            <a:off x="617160" y="6265870"/>
            <a:ext cx="918882" cy="222436"/>
          </a:xfrm>
          <a:prstGeom prst="rect">
            <a:avLst/>
          </a:prstGeom>
        </p:spPr>
        <p:txBody>
          <a:bodyPr vert="horz" lIns="0" tIns="45720" rIns="91440" bIns="45720" rtlCol="0" anchor="ctr"/>
          <a:lstStyle>
            <a:lvl1pPr algn="l">
              <a:defRPr sz="1100">
                <a:solidFill>
                  <a:schemeClr val="tx1">
                    <a:lumMod val="90000"/>
                    <a:lumOff val="10000"/>
                  </a:schemeClr>
                </a:solidFill>
              </a:defRPr>
            </a:lvl1pPr>
          </a:lstStyle>
          <a:p>
            <a:fld id="{E31375A4-56A4-47D6-9801-1991572033F7}" type="slidenum">
              <a:rPr lang="en-US" smtClean="0"/>
              <a:pPr/>
              <a:t>‹#›</a:t>
            </a:fld>
            <a:endParaRPr lang="en-US" dirty="0"/>
          </a:p>
        </p:txBody>
      </p:sp>
      <p:pic>
        <p:nvPicPr>
          <p:cNvPr id="64" name="Picture 6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34729" y="60385"/>
            <a:ext cx="741872" cy="741872"/>
          </a:xfrm>
          <a:prstGeom prst="rect">
            <a:avLst/>
          </a:prstGeom>
        </p:spPr>
      </p:pic>
      <p:sp>
        <p:nvSpPr>
          <p:cNvPr id="13" name="TextBox 12"/>
          <p:cNvSpPr txBox="1"/>
          <p:nvPr userDrawn="1"/>
        </p:nvSpPr>
        <p:spPr>
          <a:xfrm>
            <a:off x="1286773" y="200756"/>
            <a:ext cx="8358996" cy="507831"/>
          </a:xfrm>
          <a:prstGeom prst="rect">
            <a:avLst/>
          </a:prstGeom>
          <a:noFill/>
        </p:spPr>
        <p:txBody>
          <a:bodyPr wrap="square" rtlCol="0">
            <a:spAutoFit/>
          </a:bodyPr>
          <a:lstStyle/>
          <a:p>
            <a:r>
              <a:rPr lang="en-US" sz="2700" spc="110" dirty="0">
                <a:solidFill>
                  <a:schemeClr val="bg1"/>
                </a:solidFill>
                <a:latin typeface="Palatino Linotype" panose="02040502050505030304" pitchFamily="18" charset="0"/>
              </a:rPr>
              <a:t>UNITED</a:t>
            </a:r>
            <a:r>
              <a:rPr lang="en-US" sz="2700" spc="110" baseline="0" dirty="0">
                <a:solidFill>
                  <a:schemeClr val="bg1"/>
                </a:solidFill>
                <a:latin typeface="Palatino Linotype" panose="02040502050505030304" pitchFamily="18" charset="0"/>
              </a:rPr>
              <a:t> STATES DEPARTMENT OF LABOR</a:t>
            </a:r>
            <a:endParaRPr lang="en-US" sz="2700" spc="110" dirty="0">
              <a:solidFill>
                <a:schemeClr val="bg1"/>
              </a:solidFill>
              <a:latin typeface="Palatino Linotype" panose="02040502050505030304" pitchFamily="18" charset="0"/>
            </a:endParaRPr>
          </a:p>
        </p:txBody>
      </p:sp>
      <p:sp>
        <p:nvSpPr>
          <p:cNvPr id="15" name="TextBox 14">
            <a:extLst>
              <a:ext uri="{FF2B5EF4-FFF2-40B4-BE49-F238E27FC236}">
                <a16:creationId xmlns:a16="http://schemas.microsoft.com/office/drawing/2014/main" id="{906F27A7-1813-4B4D-A537-3CF5333CB5FC}"/>
              </a:ext>
            </a:extLst>
          </p:cNvPr>
          <p:cNvSpPr txBox="1"/>
          <p:nvPr userDrawn="1"/>
        </p:nvSpPr>
        <p:spPr>
          <a:xfrm>
            <a:off x="1295400" y="211012"/>
            <a:ext cx="8358996" cy="507831"/>
          </a:xfrm>
          <a:prstGeom prst="rect">
            <a:avLst/>
          </a:prstGeom>
          <a:noFill/>
        </p:spPr>
        <p:txBody>
          <a:bodyPr wrap="square" rtlCol="0">
            <a:spAutoFit/>
          </a:bodyPr>
          <a:lstStyle/>
          <a:p>
            <a:r>
              <a:rPr lang="en-US" sz="2700" spc="110" dirty="0">
                <a:solidFill>
                  <a:schemeClr val="bg1"/>
                </a:solidFill>
                <a:latin typeface="Palatino Linotype" panose="02040502050505030304" pitchFamily="18" charset="0"/>
              </a:rPr>
              <a:t>UNITED</a:t>
            </a:r>
            <a:r>
              <a:rPr lang="en-US" sz="2700" spc="110" baseline="0" dirty="0">
                <a:solidFill>
                  <a:schemeClr val="bg1"/>
                </a:solidFill>
                <a:latin typeface="Palatino Linotype" panose="02040502050505030304" pitchFamily="18" charset="0"/>
              </a:rPr>
              <a:t> STATES DEPARTMENT OF LABOR</a:t>
            </a:r>
            <a:endParaRPr lang="en-US" sz="2700" spc="110"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p:hf hdr="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8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mil2fedjobs.com/" TargetMode="External"/><Relationship Id="rId3" Type="http://schemas.openxmlformats.org/officeDocument/2006/relationships/hyperlink" Target="http://www.usajobs.gov/" TargetMode="External"/><Relationship Id="rId7" Type="http://schemas.openxmlformats.org/officeDocument/2006/relationships/hyperlink" Target="https://www.eeoc.gov/eeoc/publications/abc_applicants_with_disabilities.cf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usajobs.gov/Help/working-in-government/unique-hiring-paths/students/" TargetMode="External"/><Relationship Id="rId5" Type="http://schemas.openxmlformats.org/officeDocument/2006/relationships/hyperlink" Target="http://www.usajobs.gov/Search?d=DL" TargetMode="External"/><Relationship Id="rId10" Type="http://schemas.openxmlformats.org/officeDocument/2006/relationships/hyperlink" Target="https://www.veterans.gov/milspouses" TargetMode="External"/><Relationship Id="rId4" Type="http://schemas.openxmlformats.org/officeDocument/2006/relationships/hyperlink" Target="http://www.dol.gov/general/jobs" TargetMode="External"/><Relationship Id="rId9" Type="http://schemas.openxmlformats.org/officeDocument/2006/relationships/hyperlink" Target="https://www.usajobs.gov/Help/how-to/account/documents/upload/"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usajobs.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usajobs.gov/Hel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dol.gov/" TargetMode="External"/><Relationship Id="rId7" Type="http://schemas.openxmlformats.org/officeDocument/2006/relationships/hyperlink" Target="http://www.usajobs.gov/"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hyperlink" Target="mailto:nathe.kristen.a@dol.gov" TargetMode="External"/><Relationship Id="rId4" Type="http://schemas.openxmlformats.org/officeDocument/2006/relationships/hyperlink" Target="mailto:horst.michelle.l@dol.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92" y="1149417"/>
            <a:ext cx="11527800" cy="3778183"/>
          </a:xfrm>
        </p:spPr>
        <p:txBody>
          <a:bodyPr vert="horz" lIns="91440" tIns="45720" rIns="91440" bIns="45720" rtlCol="0" anchor="t">
            <a:normAutofit/>
          </a:bodyPr>
          <a:lstStyle/>
          <a:p>
            <a:pPr marL="0" indent="0" algn="ctr">
              <a:buNone/>
            </a:pPr>
            <a:r>
              <a:rPr lang="en-US" sz="3600" b="1" dirty="0"/>
              <a:t>Federal Application Process</a:t>
            </a:r>
          </a:p>
          <a:p>
            <a:pPr marL="0" indent="0" algn="ctr">
              <a:buNone/>
            </a:pPr>
            <a:endParaRPr lang="en-US" sz="1800" dirty="0"/>
          </a:p>
          <a:p>
            <a:pPr marL="0" indent="0" algn="ctr">
              <a:buNone/>
            </a:pPr>
            <a:r>
              <a:rPr lang="en-US" sz="1800" dirty="0"/>
              <a:t>Presenters: </a:t>
            </a:r>
            <a:endParaRPr lang="en-US" dirty="0"/>
          </a:p>
          <a:p>
            <a:pPr marL="0" indent="0" algn="ctr">
              <a:buNone/>
            </a:pPr>
            <a:r>
              <a:rPr lang="en-US" sz="1800" b="1" dirty="0"/>
              <a:t>Michelle Horst, Human Resource Specialist </a:t>
            </a:r>
            <a:endParaRPr lang="en-US" sz="1800" b="1" dirty="0">
              <a:cs typeface="Arial"/>
            </a:endParaRPr>
          </a:p>
          <a:p>
            <a:pPr marL="0" indent="0" algn="ctr">
              <a:buNone/>
            </a:pPr>
            <a:r>
              <a:rPr lang="en-US" sz="1800" dirty="0"/>
              <a:t>and </a:t>
            </a:r>
            <a:endParaRPr lang="en-US" sz="1800" dirty="0">
              <a:cs typeface="Arial"/>
            </a:endParaRPr>
          </a:p>
          <a:p>
            <a:pPr marL="0" indent="0" algn="ctr">
              <a:buNone/>
            </a:pPr>
            <a:r>
              <a:rPr lang="en-US" sz="1800" b="1" dirty="0">
                <a:cs typeface="Arial"/>
              </a:rPr>
              <a:t>Kristen Nathe, Human Resource Specialist</a:t>
            </a:r>
          </a:p>
          <a:p>
            <a:pPr marL="0" indent="0" algn="ctr">
              <a:buNone/>
            </a:pPr>
            <a:r>
              <a:rPr lang="en-US" sz="1800" dirty="0"/>
              <a:t>U.S. Department of Labor | Office of Human Resources | Division of Staffing Recruitment</a:t>
            </a:r>
            <a:endParaRPr lang="en-US" sz="1800" dirty="0">
              <a:cs typeface="Arial"/>
            </a:endParaRPr>
          </a:p>
          <a:p>
            <a:pPr marL="0" indent="0" algn="ctr">
              <a:buNone/>
            </a:pPr>
            <a:endParaRPr lang="en-US" sz="2400" b="1" dirty="0"/>
          </a:p>
          <a:p>
            <a:pPr algn="ctr"/>
            <a:endParaRPr lang="en-US" sz="3600" b="1" dirty="0">
              <a:cs typeface="Arial"/>
            </a:endParaRPr>
          </a:p>
          <a:p>
            <a:pPr marL="0" indent="0">
              <a:buNone/>
            </a:pPr>
            <a:endParaRPr lang="en-US" dirty="0">
              <a:cs typeface="Arial"/>
            </a:endParaRPr>
          </a:p>
          <a:p>
            <a:endParaRPr lang="en-US" dirty="0"/>
          </a:p>
          <a:p>
            <a:pPr marL="0" indent="0">
              <a:buNone/>
            </a:pPr>
            <a:endParaRPr lang="en-US" dirty="0"/>
          </a:p>
          <a:p>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prstClr val="black">
                    <a:lumMod val="90000"/>
                    <a:lumOff val="10000"/>
                  </a:prst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pic>
        <p:nvPicPr>
          <p:cNvPr id="2" name="Picture 4">
            <a:extLst>
              <a:ext uri="{FF2B5EF4-FFF2-40B4-BE49-F238E27FC236}">
                <a16:creationId xmlns:a16="http://schemas.microsoft.com/office/drawing/2014/main" id="{06B70E94-7428-582F-040D-EF83AE5F3CDA}"/>
              </a:ext>
            </a:extLst>
          </p:cNvPr>
          <p:cNvPicPr>
            <a:picLocks noChangeAspect="1"/>
          </p:cNvPicPr>
          <p:nvPr/>
        </p:nvPicPr>
        <p:blipFill>
          <a:blip r:embed="rId3"/>
          <a:stretch>
            <a:fillRect/>
          </a:stretch>
        </p:blipFill>
        <p:spPr>
          <a:xfrm>
            <a:off x="4724400" y="4933513"/>
            <a:ext cx="2743200" cy="953374"/>
          </a:xfrm>
          <a:prstGeom prst="rect">
            <a:avLst/>
          </a:prstGeom>
        </p:spPr>
      </p:pic>
    </p:spTree>
    <p:extLst>
      <p:ext uri="{BB962C8B-B14F-4D97-AF65-F5344CB8AC3E}">
        <p14:creationId xmlns:p14="http://schemas.microsoft.com/office/powerpoint/2010/main" val="115235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0022" y="843436"/>
            <a:ext cx="9601200" cy="736895"/>
          </a:xfrm>
        </p:spPr>
        <p:txBody>
          <a:bodyPr>
            <a:normAutofit fontScale="90000"/>
          </a:bodyPr>
          <a:lstStyle/>
          <a:p>
            <a:r>
              <a:rPr lang="en-US" dirty="0">
                <a:solidFill>
                  <a:srgbClr val="0070C0"/>
                </a:solidFill>
                <a:latin typeface="Arial" panose="020B0604020202020204" pitchFamily="34" charset="0"/>
                <a:cs typeface="Arial" panose="020B0604020202020204" pitchFamily="34" charset="0"/>
              </a:rPr>
              <a:t>Applying for Federal Jobs – Vacancy Announcements </a:t>
            </a:r>
            <a:endParaRPr lang="en-US" dirty="0">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10</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1275648" y="1712155"/>
            <a:ext cx="9481396" cy="5940088"/>
          </a:xfrm>
          <a:prstGeom prst="rect">
            <a:avLst/>
          </a:prstGeom>
          <a:noFill/>
        </p:spPr>
        <p:txBody>
          <a:bodyPr wrap="square" rtlCol="0">
            <a:spAutoFit/>
          </a:bodyPr>
          <a:lstStyle/>
          <a:p>
            <a:r>
              <a:rPr lang="en-US" sz="2000" b="1" dirty="0"/>
              <a:t>Step 1 – Read the Entire Announcement Carefully</a:t>
            </a:r>
          </a:p>
          <a:p>
            <a:endParaRPr lang="en-US" dirty="0"/>
          </a:p>
          <a:p>
            <a:pPr marL="285750" indent="-285750">
              <a:buFont typeface="Wingdings" panose="05000000000000000000" pitchFamily="2" charset="2"/>
              <a:buChar char="§"/>
            </a:pPr>
            <a:r>
              <a:rPr lang="en-US" dirty="0"/>
              <a:t>Position Title, Agency, Organization </a:t>
            </a:r>
          </a:p>
          <a:p>
            <a:endParaRPr lang="en-US" dirty="0"/>
          </a:p>
          <a:p>
            <a:pPr marL="285750" indent="-285750">
              <a:buFont typeface="Wingdings" panose="05000000000000000000" pitchFamily="2" charset="2"/>
              <a:buChar char="§"/>
            </a:pPr>
            <a:r>
              <a:rPr lang="en-US" dirty="0"/>
              <a:t>Occupational Series, Grade, Pay, Duty Location </a:t>
            </a:r>
          </a:p>
          <a:p>
            <a:endParaRPr lang="en-US" dirty="0"/>
          </a:p>
          <a:p>
            <a:pPr marL="285750" indent="-285750">
              <a:buFont typeface="Wingdings" panose="05000000000000000000" pitchFamily="2" charset="2"/>
              <a:buChar char="§"/>
            </a:pPr>
            <a:r>
              <a:rPr lang="en-US" dirty="0">
                <a:solidFill>
                  <a:srgbClr val="C00000"/>
                </a:solidFill>
              </a:rPr>
              <a:t>Closing Date </a:t>
            </a:r>
            <a:r>
              <a:rPr lang="en-US" dirty="0"/>
              <a:t>is the Last Day to Submit Application (</a:t>
            </a:r>
            <a:r>
              <a:rPr lang="en-US" b="1" u="sng" dirty="0"/>
              <a:t>11:59 PM EST</a:t>
            </a:r>
            <a:r>
              <a:rPr lang="en-US" dirty="0"/>
              <a:t>)</a:t>
            </a:r>
          </a:p>
          <a:p>
            <a:endParaRPr lang="en-US" dirty="0"/>
          </a:p>
          <a:p>
            <a:pPr marL="285750" indent="-285750">
              <a:buFont typeface="Wingdings" panose="05000000000000000000" pitchFamily="2" charset="2"/>
              <a:buChar char="§"/>
            </a:pPr>
            <a:r>
              <a:rPr lang="en-US" dirty="0"/>
              <a:t>Type of Position (Permanent, Temporary, Student Intern) and Work Schedule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Position Summary and Duties</a:t>
            </a:r>
          </a:p>
          <a:p>
            <a:endParaRPr lang="en-US" dirty="0"/>
          </a:p>
          <a:p>
            <a:pPr marL="285750" indent="-285750">
              <a:buFont typeface="Wingdings" panose="05000000000000000000" pitchFamily="2" charset="2"/>
              <a:buChar char="§"/>
            </a:pPr>
            <a:r>
              <a:rPr lang="en-US" dirty="0"/>
              <a:t>Minimum Qualification Requirements, Specialized Experience, or Education Requirements</a:t>
            </a:r>
          </a:p>
          <a:p>
            <a:endParaRPr lang="en-US" dirty="0"/>
          </a:p>
          <a:p>
            <a:pPr marL="285750" indent="-285750">
              <a:buFont typeface="Wingdings" panose="05000000000000000000" pitchFamily="2" charset="2"/>
              <a:buChar char="§"/>
            </a:pPr>
            <a:r>
              <a:rPr lang="en-US" dirty="0"/>
              <a:t>Required Documents</a:t>
            </a:r>
          </a:p>
          <a:p>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endParaRPr lang="en-US" dirty="0"/>
          </a:p>
        </p:txBody>
      </p:sp>
    </p:spTree>
    <p:extLst>
      <p:ext uri="{BB962C8B-B14F-4D97-AF65-F5344CB8AC3E}">
        <p14:creationId xmlns:p14="http://schemas.microsoft.com/office/powerpoint/2010/main" val="15559879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647" y="902811"/>
            <a:ext cx="9601200" cy="736895"/>
          </a:xfrm>
        </p:spPr>
        <p:txBody>
          <a:bodyPr>
            <a:normAutofit fontScale="90000"/>
          </a:bodyPr>
          <a:lstStyle/>
          <a:p>
            <a:r>
              <a:rPr lang="en-US">
                <a:solidFill>
                  <a:srgbClr val="0070C0"/>
                </a:solidFill>
                <a:latin typeface="Arial" panose="020B0604020202020204" pitchFamily="34" charset="0"/>
                <a:cs typeface="Arial" panose="020B0604020202020204" pitchFamily="34" charset="0"/>
              </a:rPr>
              <a:t>Applying for Federal Jobs – Vacancy Announcements </a:t>
            </a:r>
            <a:endParaRPr lang="en-US">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11</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1275647" y="1747780"/>
            <a:ext cx="9947345" cy="4832092"/>
          </a:xfrm>
          <a:prstGeom prst="rect">
            <a:avLst/>
          </a:prstGeom>
          <a:noFill/>
        </p:spPr>
        <p:txBody>
          <a:bodyPr wrap="square" lIns="91440" tIns="45720" rIns="91440" bIns="45720" rtlCol="0" anchor="t">
            <a:spAutoFit/>
          </a:bodyPr>
          <a:lstStyle/>
          <a:p>
            <a:r>
              <a:rPr lang="en-US" sz="2000" b="1" dirty="0"/>
              <a:t>Step 2 – Prepare Your Resume</a:t>
            </a:r>
          </a:p>
          <a:p>
            <a:endParaRPr lang="en-US" dirty="0"/>
          </a:p>
          <a:p>
            <a:pPr marL="285750" indent="-285750">
              <a:buFont typeface="Wingdings" panose="05000000000000000000" pitchFamily="2" charset="2"/>
              <a:buChar char="§"/>
            </a:pPr>
            <a:r>
              <a:rPr lang="en-US" b="1" dirty="0"/>
              <a:t>Standard Federal Resume </a:t>
            </a:r>
            <a:r>
              <a:rPr lang="en-US" dirty="0"/>
              <a:t>– This can be edited, updated, and uploaded </a:t>
            </a:r>
            <a:endParaRPr lang="en-US" dirty="0">
              <a:cs typeface="Arial"/>
            </a:endParaRPr>
          </a:p>
          <a:p>
            <a:endParaRPr lang="en-US" dirty="0"/>
          </a:p>
          <a:p>
            <a:pPr marL="742950" lvl="1" indent="-285750">
              <a:buFont typeface="Wingdings" panose="05000000000000000000" pitchFamily="2" charset="2"/>
              <a:buChar char="§"/>
            </a:pPr>
            <a:r>
              <a:rPr lang="en-US" b="1" dirty="0"/>
              <a:t>Your Contact Information </a:t>
            </a:r>
            <a:r>
              <a:rPr lang="en-US" dirty="0"/>
              <a:t>– Full Name, Address, Telephone Number, Email Address</a:t>
            </a:r>
            <a:endParaRPr lang="en-US" dirty="0">
              <a:cs typeface="Arial"/>
            </a:endParaRPr>
          </a:p>
          <a:p>
            <a:pPr marL="742950" lvl="1" indent="-285750">
              <a:buFont typeface="Wingdings" panose="05000000000000000000" pitchFamily="2" charset="2"/>
              <a:buChar char="§"/>
            </a:pPr>
            <a:r>
              <a:rPr lang="en-US" b="1" dirty="0"/>
              <a:t>Work Experience </a:t>
            </a:r>
            <a:r>
              <a:rPr lang="en-US" dirty="0"/>
              <a:t>– Position Title, Organization, Address, Supervisor/Contact Information, Number of Hours Worked/Week, Salary, (If Federal, add occupational series and grade), Start Date (Month/Year), End Date (Month/Year), Description of Work Performed, Accomplishments, Awards, Recognition</a:t>
            </a:r>
            <a:endParaRPr lang="en-US" dirty="0">
              <a:cs typeface="Arial"/>
            </a:endParaRPr>
          </a:p>
          <a:p>
            <a:pPr marL="742950" lvl="1" indent="-285750">
              <a:buFont typeface="Wingdings" panose="05000000000000000000" pitchFamily="2" charset="2"/>
              <a:buChar char="§"/>
            </a:pPr>
            <a:r>
              <a:rPr lang="en-US" b="1" dirty="0"/>
              <a:t>Education</a:t>
            </a:r>
            <a:r>
              <a:rPr lang="en-US" dirty="0"/>
              <a:t> – Degree, Major/Minor, Date Degree Obtained/Expected, Semester Hours Completed, Grade Point Average/Scale</a:t>
            </a:r>
            <a:endParaRPr lang="en-US" dirty="0">
              <a:cs typeface="Arial"/>
            </a:endParaRPr>
          </a:p>
          <a:p>
            <a:pPr marL="742950" lvl="1" indent="-285750">
              <a:buFont typeface="Wingdings" panose="05000000000000000000" pitchFamily="2" charset="2"/>
              <a:buChar char="§"/>
            </a:pPr>
            <a:r>
              <a:rPr lang="en-US" b="1" dirty="0"/>
              <a:t>Volunteer Experience</a:t>
            </a:r>
            <a:endParaRPr lang="en-US" dirty="0"/>
          </a:p>
          <a:p>
            <a:pPr marL="742950" lvl="1" indent="-285750">
              <a:buFont typeface="Wingdings" panose="05000000000000000000" pitchFamily="2" charset="2"/>
              <a:buChar char="§"/>
            </a:pPr>
            <a:r>
              <a:rPr lang="en-US" b="1" dirty="0"/>
              <a:t>Academic Awards/Achievements/Memberships</a:t>
            </a:r>
            <a:endParaRPr lang="en-US" b="1" dirty="0">
              <a:cs typeface="Arial"/>
            </a:endParaRPr>
          </a:p>
          <a:p>
            <a:pPr marL="742950" lvl="1" indent="-285750">
              <a:buFont typeface="Wingdings" panose="05000000000000000000" pitchFamily="2" charset="2"/>
              <a:buChar char="§"/>
            </a:pPr>
            <a:endParaRPr lang="en-US" b="1" dirty="0"/>
          </a:p>
          <a:p>
            <a:pPr marL="285750" indent="-285750">
              <a:buFont typeface="Wingdings" panose="05000000000000000000" pitchFamily="2" charset="2"/>
              <a:buChar char="v"/>
            </a:pPr>
            <a:r>
              <a:rPr lang="en-US" b="1" dirty="0">
                <a:solidFill>
                  <a:srgbClr val="C00000"/>
                </a:solidFill>
              </a:rPr>
              <a:t>Tailor Resume to Position Advertised </a:t>
            </a:r>
            <a:r>
              <a:rPr lang="en-US" dirty="0">
                <a:solidFill>
                  <a:srgbClr val="C00000"/>
                </a:solidFill>
              </a:rPr>
              <a:t>– Highlight Duties, Accomplishments, etc. </a:t>
            </a:r>
            <a:endParaRPr lang="en-US" b="1" dirty="0">
              <a:solidFill>
                <a:srgbClr val="C00000"/>
              </a:solidFill>
            </a:endParaRPr>
          </a:p>
          <a:p>
            <a:pPr lvl="1"/>
            <a:endParaRPr lang="en-US" dirty="0"/>
          </a:p>
          <a:p>
            <a:endParaRPr lang="en-US" dirty="0"/>
          </a:p>
        </p:txBody>
      </p:sp>
    </p:spTree>
    <p:extLst>
      <p:ext uri="{BB962C8B-B14F-4D97-AF65-F5344CB8AC3E}">
        <p14:creationId xmlns:p14="http://schemas.microsoft.com/office/powerpoint/2010/main" val="19470346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647" y="902811"/>
            <a:ext cx="9601200" cy="515023"/>
          </a:xfrm>
        </p:spPr>
        <p:txBody>
          <a:bodyPr>
            <a:normAutofit fontScale="90000"/>
          </a:bodyPr>
          <a:lstStyle/>
          <a:p>
            <a:r>
              <a:rPr lang="en-US">
                <a:solidFill>
                  <a:srgbClr val="0070C0"/>
                </a:solidFill>
                <a:latin typeface="Arial" panose="020B0604020202020204" pitchFamily="34" charset="0"/>
                <a:cs typeface="Arial" panose="020B0604020202020204" pitchFamily="34" charset="0"/>
              </a:rPr>
              <a:t>Applying for Federal Jobs – Vacancy Announcements </a:t>
            </a:r>
            <a:endParaRPr lang="en-US">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Arial"/>
              </a:rPr>
              <a:t>12</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1275647" y="1718280"/>
            <a:ext cx="9947345" cy="4708981"/>
          </a:xfrm>
          <a:prstGeom prst="rect">
            <a:avLst/>
          </a:prstGeom>
          <a:noFill/>
        </p:spPr>
        <p:txBody>
          <a:bodyPr wrap="square" lIns="91440" tIns="45720" rIns="91440" bIns="45720" rtlCol="0" anchor="t">
            <a:spAutoFit/>
          </a:bodyPr>
          <a:lstStyle/>
          <a:p>
            <a:r>
              <a:rPr lang="en-US" sz="2000" b="1" dirty="0"/>
              <a:t>Step 3 – Collect Required Documents</a:t>
            </a:r>
          </a:p>
          <a:p>
            <a:endParaRPr lang="en-US" sz="800" dirty="0"/>
          </a:p>
          <a:p>
            <a:pPr marL="285750" indent="-285750">
              <a:buFont typeface="Wingdings" panose="05000000000000000000" pitchFamily="2" charset="2"/>
              <a:buChar char="§"/>
            </a:pPr>
            <a:r>
              <a:rPr lang="en-US" dirty="0"/>
              <a:t>Federal Resume – create using Resume Builder tool in USAJOBS.gov or Upload Word Version into USA Jobs account</a:t>
            </a:r>
            <a:endParaRPr lang="en-US" dirty="0">
              <a:cs typeface="Arial"/>
            </a:endParaRPr>
          </a:p>
          <a:p>
            <a:endParaRPr lang="en-US" sz="800" dirty="0"/>
          </a:p>
          <a:p>
            <a:pPr marL="285750" indent="-285750">
              <a:buFont typeface="Wingdings" panose="05000000000000000000" pitchFamily="2" charset="2"/>
              <a:buChar char="§"/>
            </a:pPr>
            <a:r>
              <a:rPr lang="en-US" dirty="0"/>
              <a:t>Academic Transcripts – Unofficial to Apply, Official to Work</a:t>
            </a:r>
            <a:endParaRPr lang="en-US" dirty="0">
              <a:cs typeface="Arial"/>
            </a:endParaRPr>
          </a:p>
          <a:p>
            <a:pPr marL="285750" indent="-285750">
              <a:buFont typeface="Wingdings" panose="05000000000000000000" pitchFamily="2" charset="2"/>
              <a:buChar char="§"/>
            </a:pPr>
            <a:endParaRPr lang="en-US" sz="800" dirty="0"/>
          </a:p>
          <a:p>
            <a:pPr marL="285750" indent="-285750">
              <a:buFont typeface="Wingdings" panose="05000000000000000000" pitchFamily="2" charset="2"/>
              <a:buChar char="§"/>
            </a:pPr>
            <a:r>
              <a:rPr lang="en-US" dirty="0"/>
              <a:t>Veterans Preference Information – DD214, Discharge Member 4 Copy, VA Letter, SF-15</a:t>
            </a:r>
            <a:endParaRPr lang="en-US" dirty="0">
              <a:cs typeface="Arial"/>
            </a:endParaRPr>
          </a:p>
          <a:p>
            <a:pPr marL="285750" indent="-285750">
              <a:buFont typeface="Wingdings" panose="05000000000000000000" pitchFamily="2" charset="2"/>
              <a:buChar char="§"/>
            </a:pPr>
            <a:endParaRPr lang="en-US" sz="800" dirty="0"/>
          </a:p>
          <a:p>
            <a:pPr marL="285750" indent="-285750">
              <a:buFont typeface="Wingdings" panose="05000000000000000000" pitchFamily="2" charset="2"/>
              <a:buChar char="§"/>
            </a:pPr>
            <a:r>
              <a:rPr lang="en-US" dirty="0"/>
              <a:t>Prior Federal Employment – SF-50, Notification of Personnel Action</a:t>
            </a:r>
            <a:endParaRPr lang="en-US" dirty="0">
              <a:cs typeface="Arial"/>
            </a:endParaRPr>
          </a:p>
          <a:p>
            <a:endParaRPr lang="en-US" sz="800" dirty="0"/>
          </a:p>
          <a:p>
            <a:pPr marL="285750" indent="-285750">
              <a:buFont typeface="Wingdings" panose="05000000000000000000" pitchFamily="2" charset="2"/>
              <a:buChar char="§"/>
            </a:pPr>
            <a:r>
              <a:rPr lang="en-US" dirty="0"/>
              <a:t>Schedule A letter, if applicable </a:t>
            </a:r>
            <a:endParaRPr lang="en-US" dirty="0">
              <a:cs typeface="Arial"/>
            </a:endParaRPr>
          </a:p>
          <a:p>
            <a:pPr marL="285750" indent="-285750">
              <a:buFont typeface="Wingdings" panose="05000000000000000000" pitchFamily="2" charset="2"/>
              <a:buChar char="§"/>
            </a:pPr>
            <a:endParaRPr lang="en-US" sz="800" dirty="0"/>
          </a:p>
          <a:p>
            <a:pPr marL="285750" indent="-285750">
              <a:buFont typeface="Wingdings" panose="05000000000000000000" pitchFamily="2" charset="2"/>
              <a:buChar char="§"/>
            </a:pPr>
            <a:r>
              <a:rPr lang="en-US" dirty="0"/>
              <a:t>Other Documents – Prior Federal Performance Appraisals, Writing Samples, Cover Letter (</a:t>
            </a:r>
            <a:r>
              <a:rPr lang="en-US" b="1" u="sng" dirty="0"/>
              <a:t>Only Submit Documents That are Required</a:t>
            </a:r>
            <a:r>
              <a:rPr lang="en-US" dirty="0"/>
              <a:t>, List Awards in Resume)</a:t>
            </a:r>
            <a:endParaRPr lang="en-US" dirty="0">
              <a:cs typeface="Arial"/>
            </a:endParaRPr>
          </a:p>
          <a:p>
            <a:pPr marL="285750" indent="-285750">
              <a:buFont typeface="Wingdings" panose="05000000000000000000" pitchFamily="2" charset="2"/>
              <a:buChar char="§"/>
            </a:pPr>
            <a:endParaRPr lang="en-US" sz="800" dirty="0">
              <a:cs typeface="Arial"/>
            </a:endParaRPr>
          </a:p>
          <a:p>
            <a:pPr marL="285750" indent="-285750">
              <a:buFont typeface="Wingdings" panose="05000000000000000000" pitchFamily="2" charset="2"/>
              <a:buChar char="§"/>
            </a:pPr>
            <a:endParaRPr lang="en-US" sz="800" dirty="0">
              <a:solidFill>
                <a:srgbClr val="000000"/>
              </a:solidFill>
            </a:endParaRPr>
          </a:p>
          <a:p>
            <a:pPr marL="285750" indent="-285750">
              <a:buFont typeface="Wingdings" panose="05000000000000000000" pitchFamily="2" charset="2"/>
              <a:buChar char="v"/>
            </a:pPr>
            <a:r>
              <a:rPr lang="en-US" b="1" dirty="0">
                <a:solidFill>
                  <a:srgbClr val="C00000"/>
                </a:solidFill>
              </a:rPr>
              <a:t>Save Documents</a:t>
            </a:r>
            <a:r>
              <a:rPr lang="en-US" dirty="0">
                <a:solidFill>
                  <a:srgbClr val="C00000"/>
                </a:solidFill>
              </a:rPr>
              <a:t> – Resumes, Transcripts, Etc. – Legible Format, Easy Access, Update When Needed (New Job, Degree Received, Awards, Promotions, Etc.)</a:t>
            </a:r>
            <a:endParaRPr lang="en-US" dirty="0">
              <a:solidFill>
                <a:srgbClr val="C00000"/>
              </a:solidFill>
              <a:cs typeface="Arial"/>
            </a:endParaRPr>
          </a:p>
          <a:p>
            <a:pPr lvl="1"/>
            <a:endParaRPr lang="en-US" dirty="0"/>
          </a:p>
          <a:p>
            <a:endParaRPr lang="en-US" dirty="0"/>
          </a:p>
        </p:txBody>
      </p:sp>
    </p:spTree>
    <p:extLst>
      <p:ext uri="{BB962C8B-B14F-4D97-AF65-F5344CB8AC3E}">
        <p14:creationId xmlns:p14="http://schemas.microsoft.com/office/powerpoint/2010/main" val="3361503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0024" y="1118471"/>
            <a:ext cx="9601200" cy="736895"/>
          </a:xfrm>
        </p:spPr>
        <p:txBody>
          <a:bodyPr>
            <a:normAutofit fontScale="90000"/>
          </a:bodyPr>
          <a:lstStyle/>
          <a:p>
            <a:r>
              <a:rPr lang="en-US">
                <a:solidFill>
                  <a:srgbClr val="0070C0"/>
                </a:solidFill>
                <a:latin typeface="Arial" panose="020B0604020202020204" pitchFamily="34" charset="0"/>
                <a:cs typeface="Arial" panose="020B0604020202020204" pitchFamily="34" charset="0"/>
              </a:rPr>
              <a:t>Applying for Federal Jobs – Vacancy Announcements </a:t>
            </a:r>
            <a:endParaRPr lang="en-US">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13</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1275647" y="2193478"/>
            <a:ext cx="9947345" cy="3447098"/>
          </a:xfrm>
          <a:prstGeom prst="rect">
            <a:avLst/>
          </a:prstGeom>
          <a:noFill/>
        </p:spPr>
        <p:txBody>
          <a:bodyPr wrap="square" lIns="91440" tIns="45720" rIns="91440" bIns="45720" rtlCol="0" anchor="t">
            <a:spAutoFit/>
          </a:bodyPr>
          <a:lstStyle/>
          <a:p>
            <a:r>
              <a:rPr lang="en-US" sz="2000" b="1" dirty="0"/>
              <a:t>Step 4 – Submit Your Application</a:t>
            </a:r>
          </a:p>
          <a:p>
            <a:endParaRPr lang="en-US" dirty="0"/>
          </a:p>
          <a:p>
            <a:pPr marL="285750" indent="-285750">
              <a:buFont typeface="Wingdings" panose="05000000000000000000" pitchFamily="2" charset="2"/>
              <a:buChar char="§"/>
            </a:pPr>
            <a:r>
              <a:rPr lang="en-US" dirty="0"/>
              <a:t>Ensure USAJOBS.gov Profile is Complete, Update As Needed</a:t>
            </a:r>
            <a:endParaRPr lang="en-US" dirty="0">
              <a:cs typeface="Arial"/>
            </a:endParaRPr>
          </a:p>
          <a:p>
            <a:endParaRPr lang="en-US" dirty="0"/>
          </a:p>
          <a:p>
            <a:pPr marL="285750" indent="-285750">
              <a:buFont typeface="Wingdings" panose="05000000000000000000" pitchFamily="2" charset="2"/>
              <a:buChar char="§"/>
            </a:pPr>
            <a:r>
              <a:rPr lang="en-US" dirty="0"/>
              <a:t>Ensure Documents are Uploaded – Resume, Transcripts, Other Documents</a:t>
            </a:r>
            <a:endParaRPr lang="en-US" dirty="0">
              <a:cs typeface="Arial"/>
            </a:endParaRP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Federal Agency Application – May Require Completion of Additional Profile/Questions</a:t>
            </a:r>
            <a:endParaRPr lang="en-US" dirty="0">
              <a:cs typeface="Arial"/>
            </a:endParaRPr>
          </a:p>
          <a:p>
            <a:pPr marL="742950" lvl="1" indent="-285750">
              <a:buFont typeface="Wingdings" panose="05000000000000000000" pitchFamily="2" charset="2"/>
              <a:buChar char="§"/>
            </a:pPr>
            <a:r>
              <a:rPr lang="en-US" dirty="0"/>
              <a:t>Eligibility Questions </a:t>
            </a:r>
            <a:endParaRPr lang="en-US" dirty="0">
              <a:cs typeface="Arial"/>
            </a:endParaRPr>
          </a:p>
          <a:p>
            <a:pPr marL="742950" lvl="1" indent="-285750">
              <a:buFont typeface="Wingdings" panose="05000000000000000000" pitchFamily="2" charset="2"/>
              <a:buChar char="§"/>
            </a:pPr>
            <a:r>
              <a:rPr lang="en-US" dirty="0"/>
              <a:t>Occupational Questionnaire</a:t>
            </a:r>
            <a:endParaRPr lang="en-US" dirty="0">
              <a:cs typeface="Arial"/>
            </a:endParaRPr>
          </a:p>
          <a:p>
            <a:pPr marL="742950" lvl="1" indent="-285750">
              <a:buFont typeface="Wingdings" panose="05000000000000000000" pitchFamily="2" charset="2"/>
              <a:buChar char="§"/>
            </a:pPr>
            <a:r>
              <a:rPr lang="en-US" dirty="0"/>
              <a:t>Other Assessments</a:t>
            </a:r>
            <a:endParaRPr lang="en-US" dirty="0">
              <a:cs typeface="Arial"/>
            </a:endParaRPr>
          </a:p>
          <a:p>
            <a:pPr marL="285750" indent="-285750">
              <a:buFont typeface="Wingdings" panose="05000000000000000000" pitchFamily="2" charset="2"/>
              <a:buChar char="v"/>
            </a:pPr>
            <a:endParaRPr lang="en-US" dirty="0">
              <a:solidFill>
                <a:srgbClr val="C00000"/>
              </a:solidFill>
            </a:endParaRPr>
          </a:p>
          <a:p>
            <a:endParaRPr lang="en-US" dirty="0">
              <a:solidFill>
                <a:srgbClr val="000000"/>
              </a:solidFill>
              <a:cs typeface="Arial"/>
            </a:endParaRPr>
          </a:p>
        </p:txBody>
      </p:sp>
    </p:spTree>
    <p:extLst>
      <p:ext uri="{BB962C8B-B14F-4D97-AF65-F5344CB8AC3E}">
        <p14:creationId xmlns:p14="http://schemas.microsoft.com/office/powerpoint/2010/main" val="22816453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D4E1-32C8-43CC-A205-0C76B36439F6}"/>
              </a:ext>
            </a:extLst>
          </p:cNvPr>
          <p:cNvSpPr>
            <a:spLocks noGrp="1"/>
          </p:cNvSpPr>
          <p:nvPr>
            <p:ph type="title"/>
          </p:nvPr>
        </p:nvSpPr>
        <p:spPr>
          <a:xfrm>
            <a:off x="615043" y="180748"/>
            <a:ext cx="10515600" cy="1325563"/>
          </a:xfrm>
        </p:spPr>
        <p:txBody>
          <a:bodyPr>
            <a:normAutofit fontScale="90000"/>
          </a:bodyPr>
          <a:lstStyle/>
          <a:p>
            <a:pPr algn="ctr"/>
            <a:br>
              <a:rPr lang="en-US" b="1"/>
            </a:br>
            <a:br>
              <a:rPr lang="en-US"/>
            </a:br>
            <a:br>
              <a:rPr lang="en-US"/>
            </a:br>
            <a:endParaRPr lang="en-US"/>
          </a:p>
        </p:txBody>
      </p:sp>
      <p:sp>
        <p:nvSpPr>
          <p:cNvPr id="5" name="Slide Number Placeholder 4">
            <a:extLst>
              <a:ext uri="{FF2B5EF4-FFF2-40B4-BE49-F238E27FC236}">
                <a16:creationId xmlns:a16="http://schemas.microsoft.com/office/drawing/2014/main" id="{E4561139-7699-49A9-B657-891D3A5700E3}"/>
              </a:ext>
            </a:extLst>
          </p:cNvPr>
          <p:cNvSpPr>
            <a:spLocks noGrp="1"/>
          </p:cNvSpPr>
          <p:nvPr>
            <p:ph type="sldNum" sz="quarter" idx="12"/>
          </p:nvPr>
        </p:nvSpPr>
        <p:spPr/>
        <p:txBody>
          <a:bodyPr/>
          <a:lstStyle/>
          <a:p>
            <a:r>
              <a:rPr lang="en-US"/>
              <a:t>14</a:t>
            </a:r>
          </a:p>
        </p:txBody>
      </p:sp>
      <p:sp>
        <p:nvSpPr>
          <p:cNvPr id="3" name="Rectangle 2"/>
          <p:cNvSpPr/>
          <p:nvPr/>
        </p:nvSpPr>
        <p:spPr>
          <a:xfrm>
            <a:off x="1419809" y="550674"/>
            <a:ext cx="9487677" cy="1346010"/>
          </a:xfrm>
          <a:prstGeom prst="rect">
            <a:avLst/>
          </a:prstGeom>
        </p:spPr>
        <p:txBody>
          <a:bodyPr wrap="square">
            <a:spAutoFit/>
          </a:bodyPr>
          <a:lstStyle/>
          <a:p>
            <a:pPr>
              <a:lnSpc>
                <a:spcPct val="90000"/>
              </a:lnSpc>
              <a:spcBef>
                <a:spcPts val="1000"/>
              </a:spcBef>
            </a:pPr>
            <a:endParaRPr lang="en-US" sz="2400"/>
          </a:p>
          <a:p>
            <a:pPr marL="685800" lvl="1" indent="-228600">
              <a:lnSpc>
                <a:spcPct val="90000"/>
              </a:lnSpc>
              <a:spcBef>
                <a:spcPts val="1000"/>
              </a:spcBef>
              <a:buBlip>
                <a:blip r:embed="rId3"/>
              </a:buBlip>
            </a:pPr>
            <a:endParaRPr lang="en-US" sz="2400"/>
          </a:p>
          <a:p>
            <a:pPr>
              <a:lnSpc>
                <a:spcPct val="90000"/>
              </a:lnSpc>
              <a:spcBef>
                <a:spcPts val="1000"/>
              </a:spcBef>
            </a:pPr>
            <a:r>
              <a:rPr lang="en-US" sz="2400">
                <a:solidFill>
                  <a:srgbClr val="3F3F3F"/>
                </a:solidFill>
              </a:rPr>
              <a:t>	</a:t>
            </a:r>
            <a:endParaRPr lang="en-US" sz="2400">
              <a:solidFill>
                <a:srgbClr val="B1AFAF">
                  <a:lumMod val="50000"/>
                </a:srgbClr>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7834" y="979138"/>
            <a:ext cx="8700052" cy="5180324"/>
          </a:xfrm>
          <a:prstGeom prst="rect">
            <a:avLst/>
          </a:prstGeom>
          <a:ln w="38100">
            <a:solidFill>
              <a:schemeClr val="accent3"/>
            </a:solidFill>
          </a:ln>
        </p:spPr>
      </p:pic>
      <p:sp>
        <p:nvSpPr>
          <p:cNvPr id="7" name="Oval 6"/>
          <p:cNvSpPr/>
          <p:nvPr/>
        </p:nvSpPr>
        <p:spPr>
          <a:xfrm>
            <a:off x="3165408" y="1876237"/>
            <a:ext cx="1945072" cy="506963"/>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725375" y="3069104"/>
            <a:ext cx="1945072" cy="506963"/>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2706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647" y="902811"/>
            <a:ext cx="9601200" cy="736895"/>
          </a:xfrm>
        </p:spPr>
        <p:txBody>
          <a:bodyPr>
            <a:normAutofit/>
          </a:bodyPr>
          <a:lstStyle/>
          <a:p>
            <a:r>
              <a:rPr lang="en-US">
                <a:solidFill>
                  <a:schemeClr val="tx1"/>
                </a:solidFill>
                <a:latin typeface="Arial"/>
                <a:cs typeface="Arial"/>
              </a:rPr>
              <a:t>Tracking Your Application</a:t>
            </a:r>
            <a:endParaRPr lang="en-US">
              <a:solidFill>
                <a:schemeClr val="tx1"/>
              </a:solidFill>
            </a:endParaRPr>
          </a:p>
        </p:txBody>
      </p:sp>
      <p:sp>
        <p:nvSpPr>
          <p:cNvPr id="3" name="TextBox 2"/>
          <p:cNvSpPr txBox="1"/>
          <p:nvPr/>
        </p:nvSpPr>
        <p:spPr>
          <a:xfrm>
            <a:off x="1270330" y="2323752"/>
            <a:ext cx="10735175" cy="3754874"/>
          </a:xfrm>
          <a:prstGeom prst="rect">
            <a:avLst/>
          </a:prstGeom>
          <a:noFill/>
        </p:spPr>
        <p:txBody>
          <a:bodyPr wrap="square" lIns="91440" tIns="45720" rIns="91440" bIns="45720" rtlCol="0" anchor="t">
            <a:spAutoFit/>
          </a:bodyPr>
          <a:lstStyle/>
          <a:p>
            <a:r>
              <a:rPr lang="en-US" sz="2800" b="1" dirty="0"/>
              <a:t>4 Touch Point Notifications</a:t>
            </a:r>
            <a:endParaRPr lang="en-US" sz="2800" b="1" dirty="0">
              <a:cs typeface="Arial"/>
            </a:endParaRPr>
          </a:p>
          <a:p>
            <a:endParaRPr lang="en-US" sz="2000" b="1" dirty="0">
              <a:cs typeface="Arial"/>
            </a:endParaRPr>
          </a:p>
          <a:p>
            <a:pPr marL="1257300" lvl="2" indent="-342900">
              <a:buAutoNum type="arabicPeriod"/>
            </a:pPr>
            <a:r>
              <a:rPr lang="en-US" sz="2000" dirty="0"/>
              <a:t>Application Received</a:t>
            </a:r>
            <a:endParaRPr lang="en-US" sz="2000" dirty="0">
              <a:cs typeface="Arial"/>
            </a:endParaRPr>
          </a:p>
          <a:p>
            <a:pPr marL="1257300" lvl="2" indent="-342900">
              <a:buAutoNum type="arabicPeriod"/>
            </a:pPr>
            <a:r>
              <a:rPr lang="en-US" sz="2000" dirty="0"/>
              <a:t>Found Qualified/Not Qualified</a:t>
            </a:r>
            <a:endParaRPr lang="en-US" sz="2000" dirty="0">
              <a:cs typeface="Arial"/>
            </a:endParaRPr>
          </a:p>
          <a:p>
            <a:pPr marL="1257300" lvl="2" indent="-342900">
              <a:buAutoNum type="arabicPeriod"/>
            </a:pPr>
            <a:r>
              <a:rPr lang="en-US" sz="2000" dirty="0">
                <a:cs typeface="Arial"/>
              </a:rPr>
              <a:t>Referred/Not Referred</a:t>
            </a:r>
          </a:p>
          <a:p>
            <a:pPr marL="1257300" lvl="2" indent="-342900">
              <a:buAutoNum type="arabicPeriod"/>
            </a:pPr>
            <a:r>
              <a:rPr lang="en-US" sz="2000" dirty="0">
                <a:cs typeface="Arial"/>
              </a:rPr>
              <a:t>Selected/Not Selected</a:t>
            </a:r>
          </a:p>
          <a:p>
            <a:pPr lvl="2"/>
            <a:endParaRPr lang="en-US" sz="2800" dirty="0">
              <a:cs typeface="Arial"/>
            </a:endParaRPr>
          </a:p>
          <a:p>
            <a:pPr marL="457200" indent="-457200">
              <a:buFont typeface="Wingdings"/>
              <a:buChar char="v"/>
            </a:pPr>
            <a:r>
              <a:rPr lang="en-US" sz="2400" dirty="0">
                <a:solidFill>
                  <a:srgbClr val="C00000"/>
                </a:solidFill>
                <a:ea typeface="+mn-lt"/>
                <a:cs typeface="+mn-lt"/>
              </a:rPr>
              <a:t>Refer to USAJOBS for all status updates within your account</a:t>
            </a:r>
            <a:endParaRPr lang="en-US" sz="2400" dirty="0">
              <a:solidFill>
                <a:srgbClr val="C00000"/>
              </a:solidFill>
              <a:cs typeface="Arial"/>
            </a:endParaRPr>
          </a:p>
          <a:p>
            <a:pPr marL="285750" indent="-285750">
              <a:buFont typeface="Wingdings" panose="05000000000000000000" pitchFamily="2" charset="2"/>
              <a:buChar char="§"/>
            </a:pPr>
            <a:endParaRPr lang="en-US" dirty="0">
              <a:cs typeface="Arial"/>
            </a:endParaRPr>
          </a:p>
          <a:p>
            <a:pPr marL="742950" lvl="1" indent="-285750">
              <a:buFont typeface="Wingdings" panose="05000000000000000000" pitchFamily="2" charset="2"/>
              <a:buChar char="§"/>
            </a:pPr>
            <a:endParaRPr lang="en-US" dirty="0">
              <a:cs typeface="Arial"/>
            </a:endParaRPr>
          </a:p>
          <a:p>
            <a:endParaRPr lang="en-US" dirty="0">
              <a:cs typeface="Arial"/>
            </a:endParaRPr>
          </a:p>
        </p:txBody>
      </p:sp>
      <p:sp>
        <p:nvSpPr>
          <p:cNvPr id="6" name="Slide Number Placeholder 5">
            <a:extLst>
              <a:ext uri="{C183D7F6-B498-43B3-948B-1728B52AA6E4}">
                <adec:decorative xmlns:adec="http://schemas.microsoft.com/office/drawing/2017/decorative" val="0"/>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18</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4" name="Date Placeholder 3">
            <a:extLst>
              <a:ext uri="{C183D7F6-B498-43B3-948B-1728B52AA6E4}">
                <adec:decorative xmlns:adec="http://schemas.microsoft.com/office/drawing/2017/decorative" val="0"/>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Tree>
    <p:extLst>
      <p:ext uri="{BB962C8B-B14F-4D97-AF65-F5344CB8AC3E}">
        <p14:creationId xmlns:p14="http://schemas.microsoft.com/office/powerpoint/2010/main" val="37033433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647" y="902811"/>
            <a:ext cx="9601200" cy="736895"/>
          </a:xfrm>
        </p:spPr>
        <p:txBody>
          <a:bodyPr>
            <a:normAutofit/>
          </a:bodyPr>
          <a:lstStyle/>
          <a:p>
            <a:r>
              <a:rPr lang="en-US">
                <a:solidFill>
                  <a:schemeClr val="tx1"/>
                </a:solidFill>
                <a:latin typeface="Arial" panose="020B0604020202020204" pitchFamily="34" charset="0"/>
                <a:cs typeface="Arial" panose="020B0604020202020204" pitchFamily="34" charset="0"/>
              </a:rPr>
              <a:t>Applying for Federal Jobs</a:t>
            </a:r>
            <a:endParaRPr lang="en-US">
              <a:solidFill>
                <a:schemeClr val="tx1"/>
              </a:solidFill>
            </a:endParaRPr>
          </a:p>
        </p:txBody>
      </p:sp>
      <p:sp>
        <p:nvSpPr>
          <p:cNvPr id="3" name="TextBox 2"/>
          <p:cNvSpPr txBox="1"/>
          <p:nvPr/>
        </p:nvSpPr>
        <p:spPr>
          <a:xfrm>
            <a:off x="1275647" y="1747780"/>
            <a:ext cx="9947345" cy="4278094"/>
          </a:xfrm>
          <a:prstGeom prst="rect">
            <a:avLst/>
          </a:prstGeom>
          <a:noFill/>
        </p:spPr>
        <p:txBody>
          <a:bodyPr wrap="square" rtlCol="0">
            <a:spAutoFit/>
          </a:bodyPr>
          <a:lstStyle/>
          <a:p>
            <a:r>
              <a:rPr lang="en-US" sz="2000" b="1" dirty="0"/>
              <a:t>Next Steps</a:t>
            </a:r>
          </a:p>
          <a:p>
            <a:endParaRPr lang="en-US" dirty="0"/>
          </a:p>
          <a:p>
            <a:pPr marL="285750" indent="-285750">
              <a:buFont typeface="Wingdings" panose="05000000000000000000" pitchFamily="2" charset="2"/>
              <a:buChar char="§"/>
            </a:pPr>
            <a:r>
              <a:rPr lang="en-US" dirty="0"/>
              <a:t>Prepare for the Interview:</a:t>
            </a:r>
          </a:p>
          <a:p>
            <a:pPr marL="742950" lvl="1" indent="-285750">
              <a:buFont typeface="Wingdings" panose="05000000000000000000" pitchFamily="2" charset="2"/>
              <a:buChar char="§"/>
            </a:pPr>
            <a:endParaRPr lang="en-US" dirty="0"/>
          </a:p>
          <a:p>
            <a:pPr marL="742950" lvl="1" indent="-285750">
              <a:buFont typeface="Wingdings" panose="05000000000000000000" pitchFamily="2" charset="2"/>
              <a:buChar char="§"/>
            </a:pPr>
            <a:r>
              <a:rPr lang="en-US" dirty="0"/>
              <a:t>Be Familiar With the Position</a:t>
            </a:r>
          </a:p>
          <a:p>
            <a:pPr marL="742950" lvl="1" indent="-285750">
              <a:buFont typeface="Wingdings" panose="05000000000000000000" pitchFamily="2" charset="2"/>
              <a:buChar char="§"/>
            </a:pPr>
            <a:endParaRPr lang="en-US" dirty="0"/>
          </a:p>
          <a:p>
            <a:pPr marL="742950" lvl="1" indent="-285750">
              <a:buFont typeface="Wingdings" panose="05000000000000000000" pitchFamily="2" charset="2"/>
              <a:buChar char="§"/>
            </a:pPr>
            <a:r>
              <a:rPr lang="en-US" dirty="0"/>
              <a:t>Do Research on the Agency – Why do you want the position or work for the agency?</a:t>
            </a:r>
          </a:p>
          <a:p>
            <a:pPr marL="742950" lvl="1" indent="-285750">
              <a:buFont typeface="Wingdings" panose="05000000000000000000" pitchFamily="2" charset="2"/>
              <a:buChar char="§"/>
            </a:pPr>
            <a:endParaRPr lang="en-US" dirty="0"/>
          </a:p>
          <a:p>
            <a:pPr marL="742950" lvl="1" indent="-285750">
              <a:buFont typeface="Wingdings" panose="05000000000000000000" pitchFamily="2" charset="2"/>
              <a:buChar char="§"/>
            </a:pPr>
            <a:r>
              <a:rPr lang="en-US" dirty="0"/>
              <a:t>Be Ready for Situational Questions (Job-Related Scenario) or Behavioral Questions (Past Experience As it Applies to the Job)</a:t>
            </a:r>
          </a:p>
          <a:p>
            <a:pPr lvl="1"/>
            <a:endParaRPr lang="en-US" dirty="0"/>
          </a:p>
          <a:p>
            <a:pPr marL="742950" lvl="1" indent="-285750">
              <a:buFont typeface="Wingdings" panose="05000000000000000000" pitchFamily="2" charset="2"/>
              <a:buChar char="§"/>
            </a:pPr>
            <a:r>
              <a:rPr lang="en-US" dirty="0"/>
              <a:t>Be Open-Minded, Optimistic, and Patient</a:t>
            </a:r>
          </a:p>
          <a:p>
            <a:endParaRPr lang="en-US" dirty="0"/>
          </a:p>
          <a:p>
            <a:pPr lvl="1"/>
            <a:endParaRPr lang="en-US" dirty="0"/>
          </a:p>
          <a:p>
            <a:endParaRPr lang="en-US" dirty="0"/>
          </a:p>
        </p:txBody>
      </p:sp>
      <p:sp>
        <p:nvSpPr>
          <p:cNvPr id="6" name="Slide Number Placeholder 5">
            <a:extLst>
              <a:ext uri="{C183D7F6-B498-43B3-948B-1728B52AA6E4}">
                <adec:decorative xmlns:adec="http://schemas.microsoft.com/office/drawing/2017/decorative" val="0"/>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Arial"/>
                <a:cs typeface="Arial"/>
              </a:rPr>
              <a:t>19</a:t>
            </a:r>
            <a:endParaRPr lang="en-US" sz="1100" b="0" i="0" u="none" strike="noStrike" kern="1200" cap="none" spc="0" normalizeH="0" baseline="0" noProof="0">
              <a:ln>
                <a:noFill/>
              </a:ln>
              <a:solidFill>
                <a:prstClr val="black">
                  <a:lumMod val="90000"/>
                  <a:lumOff val="10000"/>
                </a:prstClr>
              </a:solidFill>
              <a:effectLst/>
              <a:uLnTx/>
              <a:uFillTx/>
              <a:latin typeface="Arial"/>
              <a:cs typeface="Arial"/>
            </a:endParaRPr>
          </a:p>
        </p:txBody>
      </p:sp>
      <p:sp>
        <p:nvSpPr>
          <p:cNvPr id="4" name="Date Placeholder 3">
            <a:extLst>
              <a:ext uri="{C183D7F6-B498-43B3-948B-1728B52AA6E4}">
                <adec:decorative xmlns:adec="http://schemas.microsoft.com/office/drawing/2017/decorative" val="0"/>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Tree>
    <p:extLst>
      <p:ext uri="{BB962C8B-B14F-4D97-AF65-F5344CB8AC3E}">
        <p14:creationId xmlns:p14="http://schemas.microsoft.com/office/powerpoint/2010/main" val="3645183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95149"/>
            <a:ext cx="9601200" cy="542426"/>
          </a:xfrm>
        </p:spPr>
        <p:txBody>
          <a:bodyPr>
            <a:normAutofit/>
          </a:bodyPr>
          <a:lstStyle/>
          <a:p>
            <a:pPr algn="ctr"/>
            <a:r>
              <a:rPr lang="en-US">
                <a:solidFill>
                  <a:schemeClr val="tx1"/>
                </a:solidFill>
                <a:latin typeface="Arial" panose="020B0604020202020204" pitchFamily="34" charset="0"/>
                <a:cs typeface="Arial" panose="020B0604020202020204" pitchFamily="34" charset="0"/>
              </a:rPr>
              <a:t>Resources </a:t>
            </a:r>
            <a:r>
              <a:rPr lang="en-US">
                <a:latin typeface="Arial" panose="020B0604020202020204" pitchFamily="34" charset="0"/>
                <a:cs typeface="Arial" panose="020B0604020202020204" pitchFamily="34" charset="0"/>
              </a:rPr>
              <a:t> </a:t>
            </a:r>
            <a:endParaRPr lang="en-US"/>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20</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1295400" y="1459638"/>
            <a:ext cx="9947345" cy="5386090"/>
          </a:xfrm>
          <a:prstGeom prst="rect">
            <a:avLst/>
          </a:prstGeom>
          <a:noFill/>
        </p:spPr>
        <p:txBody>
          <a:bodyPr wrap="square" rtlCol="0">
            <a:spAutoFit/>
          </a:bodyPr>
          <a:lstStyle/>
          <a:p>
            <a:endParaRPr lang="en-US" sz="800" b="1">
              <a:latin typeface="Arial" panose="020B0604020202020204" pitchFamily="34" charset="0"/>
              <a:cs typeface="Arial" panose="020B0604020202020204" pitchFamily="34" charset="0"/>
            </a:endParaRPr>
          </a:p>
          <a:p>
            <a:r>
              <a:rPr lang="en-US" sz="1700" b="1">
                <a:latin typeface="Arial" panose="020B0604020202020204" pitchFamily="34" charset="0"/>
                <a:cs typeface="Arial" panose="020B0604020202020204" pitchFamily="34" charset="0"/>
              </a:rPr>
              <a:t>Official Federal application website – </a:t>
            </a:r>
            <a:r>
              <a:rPr lang="en-US" sz="170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www.usajobs.gov</a:t>
            </a:r>
            <a:r>
              <a:rPr lang="en-US" sz="1700">
                <a:solidFill>
                  <a:srgbClr val="0070C0"/>
                </a:solidFill>
                <a:latin typeface="Arial" panose="020B0604020202020204" pitchFamily="34" charset="0"/>
                <a:cs typeface="Arial" panose="020B0604020202020204" pitchFamily="34" charset="0"/>
              </a:rPr>
              <a:t> </a:t>
            </a:r>
          </a:p>
          <a:p>
            <a:endParaRPr lang="en-US" sz="1700" b="1">
              <a:latin typeface="Arial" panose="020B0604020202020204" pitchFamily="34" charset="0"/>
              <a:cs typeface="Arial" panose="020B0604020202020204" pitchFamily="34" charset="0"/>
            </a:endParaRPr>
          </a:p>
          <a:p>
            <a:r>
              <a:rPr lang="en-US" sz="1700" b="1">
                <a:latin typeface="Arial" panose="020B0604020202020204" pitchFamily="34" charset="0"/>
                <a:cs typeface="Arial" panose="020B0604020202020204" pitchFamily="34" charset="0"/>
              </a:rPr>
              <a:t>Careers at DOL – </a:t>
            </a:r>
            <a:r>
              <a:rPr lang="en-US" sz="170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www.dol.gov/general/jobs</a:t>
            </a:r>
            <a:r>
              <a:rPr lang="en-US" sz="1700">
                <a:solidFill>
                  <a:srgbClr val="0070C0"/>
                </a:solidFill>
                <a:latin typeface="Arial" panose="020B0604020202020204" pitchFamily="34" charset="0"/>
                <a:cs typeface="Arial" panose="020B0604020202020204" pitchFamily="34" charset="0"/>
              </a:rPr>
              <a:t> </a:t>
            </a:r>
          </a:p>
          <a:p>
            <a:endParaRPr lang="en-US" sz="1700">
              <a:latin typeface="Arial" panose="020B0604020202020204" pitchFamily="34" charset="0"/>
              <a:cs typeface="Arial" panose="020B0604020202020204" pitchFamily="34" charset="0"/>
            </a:endParaRPr>
          </a:p>
          <a:p>
            <a:r>
              <a:rPr lang="en-US" sz="1700" b="1">
                <a:latin typeface="Arial" panose="020B0604020202020204" pitchFamily="34" charset="0"/>
                <a:cs typeface="Arial" panose="020B0604020202020204" pitchFamily="34" charset="0"/>
              </a:rPr>
              <a:t>CURRENT/Open jobs at DOL – </a:t>
            </a:r>
            <a:r>
              <a:rPr lang="en-US" sz="1700">
                <a:solidFill>
                  <a:srgbClr val="0070C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www.usajobs.gov/Search?d=DL</a:t>
            </a:r>
            <a:r>
              <a:rPr lang="en-US" sz="1700">
                <a:solidFill>
                  <a:srgbClr val="0070C0"/>
                </a:solidFill>
                <a:latin typeface="Arial" panose="020B0604020202020204" pitchFamily="34" charset="0"/>
                <a:cs typeface="Arial" panose="020B0604020202020204" pitchFamily="34" charset="0"/>
              </a:rPr>
              <a:t> </a:t>
            </a:r>
            <a:br>
              <a:rPr lang="en-US" sz="1700">
                <a:latin typeface="Arial" panose="020B0604020202020204" pitchFamily="34" charset="0"/>
                <a:cs typeface="Arial" panose="020B0604020202020204" pitchFamily="34" charset="0"/>
              </a:rPr>
            </a:br>
            <a:endParaRPr lang="en-US" sz="1700">
              <a:latin typeface="Arial" panose="020B0604020202020204" pitchFamily="34" charset="0"/>
              <a:cs typeface="Arial" panose="020B0604020202020204" pitchFamily="34" charset="0"/>
            </a:endParaRPr>
          </a:p>
          <a:p>
            <a:r>
              <a:rPr lang="en-US" sz="1700" b="1"/>
              <a:t>DOL Student Hiring Paths via Pathways - </a:t>
            </a:r>
            <a:r>
              <a:rPr lang="en-US" sz="1700">
                <a:solidFill>
                  <a:srgbClr val="0070C0"/>
                </a:solidFill>
                <a:hlinkClick r:id="rId6">
                  <a:extLst>
                    <a:ext uri="{A12FA001-AC4F-418D-AE19-62706E023703}">
                      <ahyp:hlinkClr xmlns:ahyp="http://schemas.microsoft.com/office/drawing/2018/hyperlinkcolor" val="tx"/>
                    </a:ext>
                  </a:extLst>
                </a:hlinkClick>
              </a:rPr>
              <a:t>https://www.usajobs.gov/Help/working-in-government/unique-hiring-paths/students/</a:t>
            </a:r>
            <a:r>
              <a:rPr lang="en-US" sz="1700">
                <a:solidFill>
                  <a:srgbClr val="0070C0"/>
                </a:solidFill>
              </a:rPr>
              <a:t> </a:t>
            </a:r>
          </a:p>
          <a:p>
            <a:endParaRPr lang="en-US" sz="1700">
              <a:latin typeface="Arial" panose="020B0604020202020204" pitchFamily="34" charset="0"/>
              <a:cs typeface="Arial" panose="020B0604020202020204" pitchFamily="34" charset="0"/>
            </a:endParaRPr>
          </a:p>
          <a:p>
            <a:r>
              <a:rPr lang="en-US" sz="1700" b="1"/>
              <a:t>The </a:t>
            </a:r>
            <a:r>
              <a:rPr lang="en-US" sz="1700" b="1" i="1"/>
              <a:t>ABCs </a:t>
            </a:r>
            <a:r>
              <a:rPr lang="en-US" sz="1700" b="1"/>
              <a:t>of Schedule A</a:t>
            </a:r>
            <a:r>
              <a:rPr lang="en-US" sz="1700"/>
              <a:t> - </a:t>
            </a:r>
            <a:r>
              <a:rPr lang="en-US" sz="1700" u="sng">
                <a:solidFill>
                  <a:srgbClr val="0070C0"/>
                </a:solidFill>
                <a:hlinkClick r:id="rId7">
                  <a:extLst>
                    <a:ext uri="{A12FA001-AC4F-418D-AE19-62706E023703}">
                      <ahyp:hlinkClr xmlns:ahyp="http://schemas.microsoft.com/office/drawing/2018/hyperlinkcolor" val="tx"/>
                    </a:ext>
                  </a:extLst>
                </a:hlinkClick>
              </a:rPr>
              <a:t>https://www.eeoc.gov/eeoc/publications/abc_applicants_with_disabilities.cfm</a:t>
            </a:r>
            <a:r>
              <a:rPr lang="en-US" sz="1700">
                <a:solidFill>
                  <a:srgbClr val="0070C0"/>
                </a:solidFill>
              </a:rPr>
              <a:t> </a:t>
            </a:r>
          </a:p>
          <a:p>
            <a:endParaRPr lang="en-US" sz="1700">
              <a:latin typeface="Arial" panose="020B0604020202020204" pitchFamily="34" charset="0"/>
              <a:cs typeface="Arial" panose="020B0604020202020204" pitchFamily="34" charset="0"/>
            </a:endParaRPr>
          </a:p>
          <a:p>
            <a:r>
              <a:rPr lang="en-US" sz="1700" b="1"/>
              <a:t>Military Skills Translator Tool - </a:t>
            </a:r>
            <a:r>
              <a:rPr lang="en-US" sz="1700" u="sng">
                <a:solidFill>
                  <a:srgbClr val="0070C0"/>
                </a:solidFill>
                <a:hlinkClick r:id="rId8" tooltip="www.mil2fedjobs.com">
                  <a:extLst>
                    <a:ext uri="{A12FA001-AC4F-418D-AE19-62706E023703}">
                      <ahyp:hlinkClr xmlns:ahyp="http://schemas.microsoft.com/office/drawing/2018/hyperlinkcolor" val="tx"/>
                    </a:ext>
                  </a:extLst>
                </a:hlinkClick>
              </a:rPr>
              <a:t>www.mil2fedjobs.com</a:t>
            </a:r>
            <a:endParaRPr lang="en-US" sz="1700" u="sng">
              <a:solidFill>
                <a:srgbClr val="0070C0"/>
              </a:solidFill>
            </a:endParaRPr>
          </a:p>
          <a:p>
            <a:endParaRPr lang="en-US" sz="1700">
              <a:latin typeface="Arial" panose="020B0604020202020204" pitchFamily="34" charset="0"/>
              <a:cs typeface="Arial" panose="020B0604020202020204" pitchFamily="34" charset="0"/>
            </a:endParaRPr>
          </a:p>
          <a:p>
            <a:r>
              <a:rPr lang="en-US" sz="1700" b="1"/>
              <a:t>Uploading documents </a:t>
            </a:r>
            <a:r>
              <a:rPr lang="en-US" sz="1700"/>
              <a:t>- </a:t>
            </a:r>
            <a:r>
              <a:rPr lang="en-US" sz="1700">
                <a:solidFill>
                  <a:srgbClr val="0070C0"/>
                </a:solidFill>
                <a:hlinkClick r:id="rId9">
                  <a:extLst>
                    <a:ext uri="{A12FA001-AC4F-418D-AE19-62706E023703}">
                      <ahyp:hlinkClr xmlns:ahyp="http://schemas.microsoft.com/office/drawing/2018/hyperlinkcolor" val="tx"/>
                    </a:ext>
                  </a:extLst>
                </a:hlinkClick>
              </a:rPr>
              <a:t>https://www.usajobs.gov/Help/how-to/account/documents/upload/</a:t>
            </a:r>
            <a:r>
              <a:rPr lang="en-US" sz="1700">
                <a:solidFill>
                  <a:srgbClr val="0070C0"/>
                </a:solidFill>
              </a:rPr>
              <a:t> </a:t>
            </a:r>
          </a:p>
          <a:p>
            <a:endParaRPr lang="en-US" sz="1700">
              <a:latin typeface="Arial" panose="020B0604020202020204" pitchFamily="34" charset="0"/>
              <a:cs typeface="Arial" panose="020B0604020202020204" pitchFamily="34" charset="0"/>
            </a:endParaRPr>
          </a:p>
          <a:p>
            <a:r>
              <a:rPr lang="en-US" sz="1700" b="1"/>
              <a:t>DOL Military Spouse assistance - </a:t>
            </a:r>
            <a:r>
              <a:rPr lang="en-US" sz="1700" u="sng">
                <a:solidFill>
                  <a:srgbClr val="0070C0"/>
                </a:solidFill>
                <a:hlinkClick r:id="rId10">
                  <a:extLst>
                    <a:ext uri="{A12FA001-AC4F-418D-AE19-62706E023703}">
                      <ahyp:hlinkClr xmlns:ahyp="http://schemas.microsoft.com/office/drawing/2018/hyperlinkcolor" val="tx"/>
                    </a:ext>
                  </a:extLst>
                </a:hlinkClick>
              </a:rPr>
              <a:t>Veterans.gov/</a:t>
            </a:r>
            <a:r>
              <a:rPr lang="en-US" sz="1700" u="sng" err="1">
                <a:solidFill>
                  <a:srgbClr val="0070C0"/>
                </a:solidFill>
                <a:hlinkClick r:id="rId10">
                  <a:extLst>
                    <a:ext uri="{A12FA001-AC4F-418D-AE19-62706E023703}">
                      <ahyp:hlinkClr xmlns:ahyp="http://schemas.microsoft.com/office/drawing/2018/hyperlinkcolor" val="tx"/>
                    </a:ext>
                  </a:extLst>
                </a:hlinkClick>
              </a:rPr>
              <a:t>milspouses</a:t>
            </a:r>
            <a:endParaRPr lang="en-US" sz="1700" u="sng">
              <a:solidFill>
                <a:srgbClr val="0070C0"/>
              </a:solidFill>
            </a:endParaRPr>
          </a:p>
          <a:p>
            <a:br>
              <a:rPr lang="en-US" sz="2000">
                <a:latin typeface="Arial" panose="020B0604020202020204" pitchFamily="34" charset="0"/>
                <a:cs typeface="Arial" panose="020B0604020202020204" pitchFamily="34" charset="0"/>
              </a:rPr>
            </a:br>
            <a:endParaRPr lang="en-US"/>
          </a:p>
        </p:txBody>
      </p:sp>
    </p:spTree>
    <p:extLst>
      <p:ext uri="{BB962C8B-B14F-4D97-AF65-F5344CB8AC3E}">
        <p14:creationId xmlns:p14="http://schemas.microsoft.com/office/powerpoint/2010/main" val="21778682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647" y="902811"/>
            <a:ext cx="9601200" cy="736895"/>
          </a:xfrm>
        </p:spPr>
        <p:txBody>
          <a:bodyPr/>
          <a:lstStyle/>
          <a:p>
            <a:r>
              <a:rPr lang="en-US"/>
              <a:t>                                   </a:t>
            </a:r>
          </a:p>
        </p:txBody>
      </p:sp>
      <p:sp>
        <p:nvSpPr>
          <p:cNvPr id="3" name="Content Placeholder 2"/>
          <p:cNvSpPr>
            <a:spLocks noGrp="1"/>
          </p:cNvSpPr>
          <p:nvPr>
            <p:ph idx="1"/>
          </p:nvPr>
        </p:nvSpPr>
        <p:spPr>
          <a:xfrm>
            <a:off x="934949" y="808432"/>
            <a:ext cx="10469366" cy="5679874"/>
          </a:xfrm>
        </p:spPr>
        <p:txBody>
          <a:bodyPr vert="horz" lIns="91440" tIns="45720" rIns="91440" bIns="45720" rtlCol="0" anchor="t">
            <a:normAutofit fontScale="77500" lnSpcReduction="20000"/>
          </a:bodyPr>
          <a:lstStyle/>
          <a:p>
            <a:pPr marL="0" lvl="0" indent="0">
              <a:lnSpc>
                <a:spcPct val="100000"/>
              </a:lnSpc>
              <a:spcBef>
                <a:spcPts val="1000"/>
              </a:spcBef>
              <a:buClrTx/>
              <a:buSzTx/>
              <a:buNone/>
            </a:pPr>
            <a:endParaRPr lang="en-US" sz="2600" b="1" dirty="0">
              <a:solidFill>
                <a:srgbClr val="C00000"/>
              </a:solidFill>
              <a:latin typeface="Arial" panose="020B0604020202020204" pitchFamily="34" charset="0"/>
              <a:cs typeface="Arial" panose="020B0604020202020204" pitchFamily="34" charset="0"/>
            </a:endParaRPr>
          </a:p>
          <a:p>
            <a:pPr marL="0" indent="0" algn="ctr">
              <a:lnSpc>
                <a:spcPct val="100000"/>
              </a:lnSpc>
              <a:spcBef>
                <a:spcPts val="1000"/>
              </a:spcBef>
              <a:buClrTx/>
              <a:buSzTx/>
              <a:buNone/>
            </a:pPr>
            <a:r>
              <a:rPr lang="en-US" sz="2600" b="1" dirty="0">
                <a:solidFill>
                  <a:srgbClr val="C00000"/>
                </a:solidFill>
                <a:cs typeface="Arial"/>
              </a:rPr>
              <a:t>Interested applicants must apply directly via official federal website</a:t>
            </a:r>
            <a:r>
              <a:rPr lang="en-US" sz="2600" b="1" dirty="0">
                <a:cs typeface="Arial"/>
              </a:rPr>
              <a:t> </a:t>
            </a:r>
            <a:r>
              <a:rPr lang="en-US" sz="2600" b="1" dirty="0">
                <a:solidFill>
                  <a:schemeClr val="accent1"/>
                </a:solidFill>
                <a:cs typeface="Arial"/>
                <a:hlinkClick r:id="rId3">
                  <a:extLst>
                    <a:ext uri="{A12FA001-AC4F-418D-AE19-62706E023703}">
                      <ahyp:hlinkClr xmlns:ahyp="http://schemas.microsoft.com/office/drawing/2018/hyperlinkcolor" val="tx"/>
                    </a:ext>
                  </a:extLst>
                </a:hlinkClick>
              </a:rPr>
              <a:t>www.usajobs.gov</a:t>
            </a:r>
            <a:r>
              <a:rPr lang="en-US" sz="2600" b="1" dirty="0">
                <a:solidFill>
                  <a:schemeClr val="accent1"/>
                </a:solidFill>
                <a:cs typeface="Arial"/>
              </a:rPr>
              <a:t> </a:t>
            </a:r>
          </a:p>
          <a:p>
            <a:pPr marL="0" indent="0" algn="ctr">
              <a:lnSpc>
                <a:spcPct val="100000"/>
              </a:lnSpc>
              <a:spcBef>
                <a:spcPts val="1000"/>
              </a:spcBef>
              <a:buClrTx/>
              <a:buSzTx/>
              <a:buNone/>
            </a:pPr>
            <a:endParaRPr lang="en-US" sz="2600" b="1" i="0" u="none" strike="noStrike" kern="1200" cap="none" spc="0" normalizeH="0" baseline="0" noProof="0" dirty="0">
              <a:ln>
                <a:noFill/>
              </a:ln>
              <a:solidFill>
                <a:srgbClr val="000000"/>
              </a:solidFill>
              <a:effectLst/>
              <a:uLnTx/>
              <a:uFillTx/>
              <a:ea typeface="+mj-ea"/>
              <a:cs typeface="Arial"/>
            </a:endParaRPr>
          </a:p>
          <a:p>
            <a:pPr marL="0" indent="0">
              <a:lnSpc>
                <a:spcPct val="100000"/>
              </a:lnSpc>
              <a:spcBef>
                <a:spcPts val="1000"/>
              </a:spcBef>
              <a:buClrTx/>
              <a:buSzTx/>
              <a:buNone/>
            </a:pPr>
            <a:r>
              <a:rPr kumimoji="0" lang="en-US" sz="2600" b="1" i="0" u="none" strike="noStrike" kern="1200" cap="none" spc="0" normalizeH="0" baseline="0" noProof="0" dirty="0">
                <a:ln>
                  <a:noFill/>
                </a:ln>
                <a:solidFill>
                  <a:srgbClr val="C00000"/>
                </a:solidFill>
                <a:effectLst/>
                <a:uLnTx/>
                <a:uFillTx/>
                <a:ea typeface="+mj-ea"/>
                <a:cs typeface="Arial"/>
              </a:rPr>
              <a:t>PLEASE DO NOT SUBMIT RESUMES OR ANY OTHER DOCUMENTS VIA EMAIL TO STAFFING SPECIALISTS. ALL APPLICATIONS AND DOCUMENTS ARE TO BE SUBMITTED THROUGH</a:t>
            </a:r>
            <a:r>
              <a:rPr lang="en-US" sz="2600" b="1" dirty="0">
                <a:solidFill>
                  <a:srgbClr val="C00000"/>
                </a:solidFill>
                <a:ea typeface="+mj-ea"/>
                <a:cs typeface="Arial"/>
              </a:rPr>
              <a:t> USA JOBS PORTAL. </a:t>
            </a:r>
            <a:endParaRPr lang="en-US" sz="2600" b="1" i="0" u="none" strike="noStrike" kern="1200" cap="none" spc="0" normalizeH="0" baseline="0" noProof="0" dirty="0">
              <a:ln>
                <a:noFill/>
              </a:ln>
              <a:solidFill>
                <a:schemeClr val="accent1"/>
              </a:solidFill>
              <a:effectLst/>
              <a:uLnTx/>
              <a:uFillTx/>
              <a:ea typeface="+mj-ea"/>
              <a:cs typeface="Arial" panose="020B0604020202020204" pitchFamily="34" charset="0"/>
            </a:endParaRPr>
          </a:p>
          <a:p>
            <a:pPr marL="0" marR="0" indent="0">
              <a:spcBef>
                <a:spcPts val="0"/>
              </a:spcBef>
              <a:spcAft>
                <a:spcPts val="0"/>
              </a:spcAft>
              <a:buNone/>
            </a:pPr>
            <a:endParaRPr kumimoji="0" lang="en-US" sz="2600" b="1" i="0" u="none" strike="noStrike" kern="1200" cap="none" spc="0" normalizeH="0" baseline="0" noProof="0" dirty="0">
              <a:ln>
                <a:noFill/>
              </a:ln>
              <a:solidFill>
                <a:srgbClr val="C00000"/>
              </a:solidFill>
              <a:effectLst/>
              <a:uLnTx/>
              <a:uFillTx/>
              <a:ea typeface="+mj-ea"/>
              <a:cs typeface="Arial" panose="020B0604020202020204" pitchFamily="34" charset="0"/>
            </a:endParaRPr>
          </a:p>
          <a:p>
            <a:pPr marL="0" indent="0">
              <a:lnSpc>
                <a:spcPct val="100000"/>
              </a:lnSpc>
              <a:spcBef>
                <a:spcPts val="1000"/>
              </a:spcBef>
              <a:buClrTx/>
              <a:buSzTx/>
              <a:buNone/>
            </a:pPr>
            <a:r>
              <a:rPr lang="en-US" sz="2600" dirty="0">
                <a:ea typeface="+mj-ea"/>
                <a:cs typeface="Arial"/>
              </a:rPr>
              <a:t>If you encounter issues with USA Jobs website in “setting up your profile,” contact: </a:t>
            </a:r>
          </a:p>
          <a:p>
            <a:pPr marL="0" indent="0" algn="ctr">
              <a:lnSpc>
                <a:spcPct val="100000"/>
              </a:lnSpc>
              <a:spcBef>
                <a:spcPts val="1000"/>
              </a:spcBef>
              <a:buClrTx/>
              <a:buSzTx/>
              <a:buNone/>
            </a:pPr>
            <a:r>
              <a:rPr kumimoji="0" lang="en-US" sz="2600" b="1" i="0" strike="noStrike" kern="1200" cap="none" spc="0" normalizeH="0" baseline="0" noProof="0" dirty="0">
                <a:ln>
                  <a:noFill/>
                </a:ln>
                <a:effectLst/>
                <a:uLnTx/>
                <a:uFillTx/>
                <a:ea typeface="+mj-ea"/>
                <a:cs typeface="Arial"/>
              </a:rPr>
              <a:t>USA Jobs HELP </a:t>
            </a:r>
            <a:r>
              <a:rPr lang="en-US" sz="2600" b="1" dirty="0">
                <a:ea typeface="+mj-ea"/>
                <a:cs typeface="Arial"/>
              </a:rPr>
              <a:t>CENTER </a:t>
            </a:r>
            <a:r>
              <a:rPr kumimoji="0" lang="en-US" sz="2600" b="1" i="0" u="none" strike="noStrike" kern="1200" cap="none" spc="0" normalizeH="0" baseline="0" noProof="0" dirty="0">
                <a:ln>
                  <a:noFill/>
                </a:ln>
                <a:solidFill>
                  <a:schemeClr val="accent1"/>
                </a:solidFill>
                <a:effectLst/>
                <a:uLnTx/>
                <a:uFillTx/>
                <a:ea typeface="+mj-ea"/>
                <a:cs typeface="Arial"/>
                <a:hlinkClick r:id="rId4">
                  <a:extLst>
                    <a:ext uri="{A12FA001-AC4F-418D-AE19-62706E023703}">
                      <ahyp:hlinkClr xmlns:ahyp="http://schemas.microsoft.com/office/drawing/2018/hyperlinkcolor" val="tx"/>
                    </a:ext>
                  </a:extLst>
                </a:hlinkClick>
              </a:rPr>
              <a:t>https://www.usajobs.gov/Help/</a:t>
            </a:r>
            <a:r>
              <a:rPr lang="en-US" sz="2600" b="1" dirty="0">
                <a:solidFill>
                  <a:schemeClr val="accent1"/>
                </a:solidFill>
                <a:ea typeface="+mj-ea"/>
                <a:cs typeface="Arial"/>
              </a:rPr>
              <a:t> </a:t>
            </a:r>
            <a:endParaRPr lang="en-US" sz="2600" b="1" i="0" u="none" strike="noStrike" kern="1200" cap="none" spc="0" normalizeH="0" baseline="0" noProof="0" dirty="0">
              <a:ln>
                <a:noFill/>
              </a:ln>
              <a:solidFill>
                <a:schemeClr val="accent1"/>
              </a:solidFill>
              <a:effectLst/>
              <a:uLnTx/>
              <a:uFillTx/>
              <a:ea typeface="+mj-ea"/>
              <a:cs typeface="Arial" panose="020B0604020202020204" pitchFamily="34" charset="0"/>
            </a:endParaRPr>
          </a:p>
          <a:p>
            <a:pPr marL="0" lvl="0" indent="0">
              <a:lnSpc>
                <a:spcPct val="100000"/>
              </a:lnSpc>
              <a:spcBef>
                <a:spcPts val="1000"/>
              </a:spcBef>
              <a:buClrTx/>
              <a:buSzTx/>
              <a:buNone/>
            </a:pPr>
            <a:endParaRPr kumimoji="0" lang="en-US" sz="2600" b="1" i="0" u="none" strike="noStrike" kern="1200" cap="none" spc="0" normalizeH="0" baseline="0" noProof="0" dirty="0">
              <a:ln>
                <a:noFill/>
              </a:ln>
              <a:solidFill>
                <a:srgbClr val="C00000"/>
              </a:solidFill>
              <a:effectLst/>
              <a:uLnTx/>
              <a:uFillTx/>
              <a:ea typeface="+mj-ea"/>
              <a:cs typeface="Arial" panose="020B0604020202020204" pitchFamily="34" charset="0"/>
            </a:endParaRPr>
          </a:p>
          <a:p>
            <a:pPr marL="0" indent="0">
              <a:spcBef>
                <a:spcPts val="0"/>
              </a:spcBef>
              <a:buNone/>
            </a:pPr>
            <a:r>
              <a:rPr kumimoji="0" lang="en-US" sz="2600" b="1" i="0" strike="noStrike" kern="1200" cap="none" spc="0" normalizeH="0" baseline="0" noProof="0" dirty="0">
                <a:ln>
                  <a:noFill/>
                </a:ln>
                <a:effectLst/>
                <a:uLnTx/>
                <a:uFillTx/>
                <a:ea typeface="+mj-ea"/>
                <a:cs typeface="Calibri"/>
              </a:rPr>
              <a:t>If you have issues with “submitting your application,” please contact:</a:t>
            </a:r>
            <a:r>
              <a:rPr lang="en-US" sz="2600" b="1" dirty="0">
                <a:ea typeface="+mj-ea"/>
                <a:cs typeface="Calibri"/>
              </a:rPr>
              <a:t> </a:t>
            </a:r>
            <a:endParaRPr lang="en-US" sz="2600" b="1" i="0" u="none" strike="noStrike" kern="1200" cap="none" spc="0" normalizeH="0" baseline="0" noProof="0" dirty="0">
              <a:ln>
                <a:noFill/>
              </a:ln>
              <a:effectLst/>
              <a:uLnTx/>
              <a:uFillTx/>
              <a:ea typeface="+mj-ea"/>
              <a:cs typeface="Calibri" panose="020F0502020204030204" pitchFamily="34" charset="0"/>
            </a:endParaRPr>
          </a:p>
          <a:p>
            <a:pPr marL="0" marR="0" indent="0">
              <a:spcBef>
                <a:spcPts val="0"/>
              </a:spcBef>
              <a:spcAft>
                <a:spcPts val="0"/>
              </a:spcAft>
              <a:buNone/>
            </a:pPr>
            <a:endParaRPr kumimoji="0" lang="en-US" sz="2600" b="1" i="0" u="none" strike="noStrike" kern="1200" cap="none" spc="0" normalizeH="0" baseline="0" noProof="0" dirty="0">
              <a:ln>
                <a:noFill/>
              </a:ln>
              <a:effectLst/>
              <a:uLnTx/>
              <a:uFillTx/>
              <a:ea typeface="+mj-ea"/>
              <a:cs typeface="Calibri" panose="020F0502020204030204" pitchFamily="34" charset="0"/>
            </a:endParaRPr>
          </a:p>
          <a:p>
            <a:pPr marL="0" marR="0" indent="0">
              <a:spcBef>
                <a:spcPts val="0"/>
              </a:spcBef>
              <a:spcAft>
                <a:spcPts val="0"/>
              </a:spcAft>
              <a:buNone/>
            </a:pPr>
            <a:r>
              <a:rPr lang="en-US" sz="2600" dirty="0">
                <a:effectLst/>
                <a:ea typeface="Calibri" panose="020F0502020204030204" pitchFamily="34" charset="0"/>
                <a:cs typeface="Calibri"/>
              </a:rPr>
              <a:t>The Monster HELP DESK; 1-866-656-6831 (Toll Free) between the hours of 7:00 a.m. and 7:00 p.m. Eastern Standard Time. Note, you will need to be prepared to apply when you call.</a:t>
            </a:r>
            <a:endParaRPr kumimoji="0" lang="en-US" sz="2600" b="1" i="0" u="sng" strike="noStrike" kern="1200" cap="none" spc="0" normalizeH="0" baseline="0" noProof="0" dirty="0">
              <a:ln>
                <a:noFill/>
              </a:ln>
              <a:solidFill>
                <a:srgbClr val="C00000"/>
              </a:solidFill>
              <a:effectLst/>
              <a:uLnTx/>
              <a:uFillTx/>
              <a:ea typeface="+mj-ea"/>
              <a:cs typeface="Calibri"/>
            </a:endParaRPr>
          </a:p>
          <a:p>
            <a:pPr marL="0" indent="0">
              <a:lnSpc>
                <a:spcPct val="100000"/>
              </a:lnSpc>
              <a:spcBef>
                <a:spcPts val="1000"/>
              </a:spcBef>
              <a:buClrTx/>
              <a:buSzTx/>
              <a:buNone/>
            </a:pPr>
            <a:r>
              <a:rPr lang="en-US" sz="2600" b="1" dirty="0">
                <a:solidFill>
                  <a:srgbClr val="C00000"/>
                </a:solidFill>
                <a:ea typeface="+mj-ea"/>
                <a:cs typeface="Arial"/>
              </a:rPr>
              <a:t>                                                      </a:t>
            </a:r>
            <a:endParaRPr lang="en-US" sz="2600" b="1" dirty="0">
              <a:solidFill>
                <a:srgbClr val="C00000"/>
              </a:solidFill>
              <a:ea typeface="+mj-ea"/>
              <a:cs typeface="Arial" panose="020B0604020202020204" pitchFamily="34" charset="0"/>
            </a:endParaRPr>
          </a:p>
          <a:p>
            <a:pPr marL="0" indent="0" algn="ctr">
              <a:lnSpc>
                <a:spcPct val="100000"/>
              </a:lnSpc>
              <a:spcBef>
                <a:spcPts val="1000"/>
              </a:spcBef>
              <a:buClrTx/>
              <a:buSzTx/>
              <a:buNone/>
            </a:pPr>
            <a:r>
              <a:rPr lang="en-US" sz="4400" b="1" dirty="0"/>
              <a:t>Thank you! </a:t>
            </a:r>
            <a:endParaRPr lang="en-US" sz="4400" b="1" dirty="0">
              <a:cs typeface="Aria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21</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Tree>
    <p:extLst>
      <p:ext uri="{BB962C8B-B14F-4D97-AF65-F5344CB8AC3E}">
        <p14:creationId xmlns:p14="http://schemas.microsoft.com/office/powerpoint/2010/main" val="42800322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3E9B3D-82E6-44ED-B598-0A85E1391ADF}"/>
              </a:ext>
            </a:extLst>
          </p:cNvPr>
          <p:cNvSpPr>
            <a:spLocks noGrp="1"/>
          </p:cNvSpPr>
          <p:nvPr>
            <p:ph sz="half" idx="1"/>
          </p:nvPr>
        </p:nvSpPr>
        <p:spPr>
          <a:xfrm>
            <a:off x="838199" y="1805672"/>
            <a:ext cx="5181600" cy="4351338"/>
          </a:xfrm>
        </p:spPr>
        <p:txBody>
          <a:bodyPr vert="horz" lIns="91440" tIns="45720" rIns="91440" bIns="45720" rtlCol="0" anchor="t">
            <a:normAutofit/>
          </a:bodyPr>
          <a:lstStyle/>
          <a:p>
            <a:pPr marL="0" marR="0" indent="0">
              <a:spcBef>
                <a:spcPts val="0"/>
              </a:spcBef>
              <a:spcAft>
                <a:spcPts val="0"/>
              </a:spcAft>
              <a:buNone/>
            </a:pPr>
            <a:endParaRPr lang="en-US" sz="2000" b="1" dirty="0">
              <a:solidFill>
                <a:srgbClr val="1F497D"/>
              </a:solidFill>
              <a:effectLst/>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2000" b="1" dirty="0">
              <a:solidFill>
                <a:srgbClr val="1F497D"/>
              </a:solidFill>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2000" b="1" dirty="0">
                <a:effectLst/>
                <a:latin typeface="Times New Roman"/>
                <a:ea typeface="Calibri" panose="020F0502020204030204" pitchFamily="34" charset="0"/>
                <a:cs typeface="Times New Roman"/>
              </a:rPr>
              <a:t>Michelle Horst</a:t>
            </a:r>
          </a:p>
          <a:p>
            <a:pPr marL="0" marR="0" indent="0">
              <a:spcBef>
                <a:spcPts val="0"/>
              </a:spcBef>
              <a:spcAft>
                <a:spcPts val="0"/>
              </a:spcAft>
              <a:buNone/>
            </a:pPr>
            <a:r>
              <a:rPr lang="en-US" sz="2000" dirty="0">
                <a:effectLst/>
                <a:latin typeface="Times New Roman"/>
                <a:ea typeface="Calibri" panose="020F0502020204030204" pitchFamily="34" charset="0"/>
                <a:cs typeface="Times New Roman"/>
              </a:rPr>
              <a:t>Human Resources Specialist</a:t>
            </a:r>
          </a:p>
          <a:p>
            <a:pPr marL="0" marR="0" indent="0">
              <a:spcBef>
                <a:spcPts val="0"/>
              </a:spcBef>
              <a:spcAft>
                <a:spcPts val="0"/>
              </a:spcAft>
              <a:buNone/>
            </a:pPr>
            <a:r>
              <a:rPr lang="en-US" sz="2000" dirty="0">
                <a:latin typeface="Times New Roman"/>
                <a:ea typeface="Calibri" panose="020F0502020204030204" pitchFamily="34" charset="0"/>
                <a:cs typeface="Times New Roman"/>
              </a:rPr>
              <a:t>Recruitment and Outreach Branch</a:t>
            </a:r>
            <a:endParaRPr lang="en-US" sz="2000" dirty="0">
              <a:latin typeface="Times New Roman" panose="02020603050405020304" pitchFamily="18" charset="0"/>
              <a:ea typeface="Calibri" panose="020F0502020204030204" pitchFamily="34" charset="0"/>
              <a:cs typeface="Times New Roman"/>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Calibri"/>
            </a:endParaRPr>
          </a:p>
          <a:p>
            <a:pPr marL="0" indent="0">
              <a:spcBef>
                <a:spcPts val="0"/>
              </a:spcBef>
              <a:buNone/>
            </a:pPr>
            <a:r>
              <a:rPr lang="en-US" sz="2000" b="1" dirty="0">
                <a:effectLst/>
                <a:latin typeface="Times New Roman"/>
                <a:ea typeface="Calibri" panose="020F0502020204030204" pitchFamily="34" charset="0"/>
                <a:cs typeface="Times New Roman"/>
              </a:rPr>
              <a:t>U.S. Department of Labor</a:t>
            </a:r>
            <a:r>
              <a:rPr lang="en-US" sz="2000" dirty="0">
                <a:effectLst/>
                <a:latin typeface="Times New Roman"/>
                <a:ea typeface="Calibri" panose="020F0502020204030204" pitchFamily="34" charset="0"/>
                <a:cs typeface="Times New Roman"/>
              </a:rPr>
              <a:t> |</a:t>
            </a:r>
            <a:r>
              <a:rPr lang="en-US" sz="2000" dirty="0">
                <a:solidFill>
                  <a:srgbClr val="1F497D"/>
                </a:solidFill>
                <a:effectLst/>
                <a:latin typeface="Times New Roman"/>
                <a:ea typeface="Calibri" panose="020F0502020204030204" pitchFamily="34" charset="0"/>
                <a:cs typeface="Times New Roman"/>
              </a:rPr>
              <a:t> </a:t>
            </a:r>
            <a:r>
              <a:rPr lang="en-US" sz="2000" u="sng" dirty="0">
                <a:solidFill>
                  <a:srgbClr val="0000FF"/>
                </a:solidFill>
                <a:effectLst/>
                <a:latin typeface="Times New Roman"/>
                <a:ea typeface="Calibri" panose="020F0502020204030204" pitchFamily="34" charset="0"/>
                <a:cs typeface="Times New Roman"/>
                <a:hlinkClick r:id="rId3">
                  <a:extLst>
                    <a:ext uri="{A12FA001-AC4F-418D-AE19-62706E023703}">
                      <ahyp:hlinkClr xmlns:ahyp="http://schemas.microsoft.com/office/drawing/2018/hyperlinkcolor" val="tx"/>
                    </a:ext>
                  </a:extLst>
                </a:hlinkClick>
              </a:rPr>
              <a:t>www.dol.</a:t>
            </a:r>
            <a:r>
              <a:rPr lang="en-US" u="sng" dirty="0">
                <a:solidFill>
                  <a:srgbClr val="0000FF"/>
                </a:solidFill>
                <a:latin typeface="Times New Roman"/>
                <a:ea typeface="Calibri" panose="020F0502020204030204" pitchFamily="34" charset="0"/>
                <a:cs typeface="Times New Roman"/>
                <a:hlinkClick r:id="rId3">
                  <a:extLst>
                    <a:ext uri="{A12FA001-AC4F-418D-AE19-62706E023703}">
                      <ahyp:hlinkClr xmlns:ahyp="http://schemas.microsoft.com/office/drawing/2018/hyperlinkcolor" val="tx"/>
                    </a:ext>
                  </a:extLst>
                </a:hlinkClick>
              </a:rPr>
              <a:t>gov</a:t>
            </a:r>
            <a:r>
              <a:rPr lang="en-US" dirty="0">
                <a:solidFill>
                  <a:srgbClr val="0000FF"/>
                </a:solidFill>
                <a:latin typeface="Times New Roman"/>
                <a:ea typeface="Calibri" panose="020F0502020204030204" pitchFamily="34" charset="0"/>
                <a:cs typeface="Times New Roman"/>
              </a:rPr>
              <a:t> </a:t>
            </a:r>
            <a:endParaRPr lang="en-US" sz="2000" dirty="0">
              <a:solidFill>
                <a:srgbClr val="0000FF"/>
              </a:solidFill>
              <a:effectLst/>
              <a:latin typeface="Times New Roman" panose="02020603050405020304" pitchFamily="18" charset="0"/>
              <a:ea typeface="Calibri" panose="020F0502020204030204" pitchFamily="34" charset="0"/>
              <a:cs typeface="Times New Roman"/>
            </a:endParaRPr>
          </a:p>
          <a:p>
            <a:pPr marL="0" indent="0">
              <a:spcBef>
                <a:spcPts val="0"/>
              </a:spcBef>
              <a:buNone/>
            </a:pPr>
            <a:r>
              <a:rPr lang="en-US" sz="2000" dirty="0">
                <a:effectLst/>
                <a:latin typeface="Times New Roman"/>
                <a:ea typeface="Calibri" panose="020F0502020204030204" pitchFamily="34" charset="0"/>
                <a:cs typeface="Times New Roman"/>
              </a:rPr>
              <a:t>Chicago, IL – Central Time Zone</a:t>
            </a:r>
          </a:p>
          <a:p>
            <a:pPr marL="0" marR="0" indent="0">
              <a:spcBef>
                <a:spcPts val="0"/>
              </a:spcBef>
              <a:spcAft>
                <a:spcPts val="0"/>
              </a:spcAft>
              <a:buNone/>
            </a:pPr>
            <a:r>
              <a:rPr lang="en-US" sz="2000" dirty="0">
                <a:effectLst/>
                <a:latin typeface="Times New Roman"/>
                <a:ea typeface="Calibri" panose="020F0502020204030204" pitchFamily="34" charset="0"/>
                <a:cs typeface="Times New Roman"/>
              </a:rPr>
              <a:t>Office: 312-353-1054</a:t>
            </a:r>
            <a:endParaRPr lang="en-US" sz="2000" u="sng" dirty="0">
              <a:effectLst/>
              <a:latin typeface="Times New Roman"/>
              <a:ea typeface="Calibri" panose="020F0502020204030204" pitchFamily="34" charset="0"/>
              <a:cs typeface="Times New Roman"/>
              <a:hlinkClick r:id="rId4">
                <a:extLst>
                  <a:ext uri="{A12FA001-AC4F-418D-AE19-62706E023703}">
                    <ahyp:hlinkClr xmlns:ahyp="http://schemas.microsoft.com/office/drawing/2018/hyperlinkcolor" val="tx"/>
                  </a:ext>
                </a:extLst>
              </a:hlinkClick>
            </a:endParaRPr>
          </a:p>
          <a:p>
            <a:pPr marL="0" indent="0">
              <a:spcBef>
                <a:spcPts val="0"/>
              </a:spcBef>
              <a:buNone/>
            </a:pPr>
            <a:r>
              <a:rPr lang="en-US" sz="2000" u="sng" dirty="0">
                <a:solidFill>
                  <a:srgbClr val="0000FF"/>
                </a:solidFill>
                <a:effectLst/>
                <a:latin typeface="Times New Roman"/>
                <a:ea typeface="Calibri" panose="020F0502020204030204" pitchFamily="34" charset="0"/>
                <a:cs typeface="Times New Roman"/>
                <a:hlinkClick r:id="rId4">
                  <a:extLst>
                    <a:ext uri="{A12FA001-AC4F-418D-AE19-62706E023703}">
                      <ahyp:hlinkClr xmlns:ahyp="http://schemas.microsoft.com/office/drawing/2018/hyperlinkcolor" val="tx"/>
                    </a:ext>
                  </a:extLst>
                </a:hlinkClick>
              </a:rPr>
              <a:t>horst.michelle.l@dol.</a:t>
            </a:r>
            <a:r>
              <a:rPr lang="en-US" u="sng" dirty="0">
                <a:solidFill>
                  <a:srgbClr val="0000FF"/>
                </a:solidFill>
                <a:latin typeface="Times New Roman"/>
                <a:ea typeface="Calibri" panose="020F0502020204030204" pitchFamily="34" charset="0"/>
                <a:cs typeface="Times New Roman"/>
                <a:hlinkClick r:id="rId4">
                  <a:extLst>
                    <a:ext uri="{A12FA001-AC4F-418D-AE19-62706E023703}">
                      <ahyp:hlinkClr xmlns:ahyp="http://schemas.microsoft.com/office/drawing/2018/hyperlinkcolor" val="tx"/>
                    </a:ext>
                  </a:extLst>
                </a:hlinkClick>
              </a:rPr>
              <a:t>gov</a:t>
            </a:r>
            <a:endParaRPr lang="en-US" sz="2000" u="sng" dirty="0">
              <a:solidFill>
                <a:srgbClr val="0000FF"/>
              </a:solidFill>
              <a:effectLst/>
              <a:latin typeface="Times New Roman" panose="02020603050405020304" pitchFamily="18" charset="0"/>
              <a:ea typeface="Calibri" panose="020F0502020204030204" pitchFamily="34" charset="0"/>
              <a:cs typeface="Times New Roman"/>
            </a:endParaRPr>
          </a:p>
          <a:p>
            <a:pPr marL="0" marR="0" indent="0">
              <a:spcBef>
                <a:spcPts val="0"/>
              </a:spcBef>
              <a:spcAft>
                <a:spcPts val="0"/>
              </a:spcAft>
              <a:buNone/>
            </a:pPr>
            <a:endParaRPr lang="en-US" sz="2000" u="sng" dirty="0">
              <a:solidFill>
                <a:srgbClr val="0000FF"/>
              </a:solidFill>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2000" u="sng" dirty="0">
              <a:solidFill>
                <a:srgbClr val="0000FF"/>
              </a:solidFill>
              <a:effectLst/>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132B80F4-A5BE-458D-A862-763B82ED2A98}"/>
              </a:ext>
            </a:extLst>
          </p:cNvPr>
          <p:cNvSpPr>
            <a:spLocks noGrp="1"/>
          </p:cNvSpPr>
          <p:nvPr>
            <p:ph sz="half" idx="2"/>
          </p:nvPr>
        </p:nvSpPr>
        <p:spPr>
          <a:xfrm>
            <a:off x="6101080" y="2072639"/>
            <a:ext cx="4572000" cy="3810001"/>
          </a:xfrm>
        </p:spPr>
        <p:txBody>
          <a:bodyPr vert="horz" lIns="91440" tIns="45720" rIns="91440" bIns="45720" rtlCol="0" anchor="t">
            <a:normAutofit/>
          </a:bodyPr>
          <a:lstStyle/>
          <a:p>
            <a:pPr marL="0" marR="0" indent="0">
              <a:spcBef>
                <a:spcPts val="0"/>
              </a:spcBef>
              <a:spcAft>
                <a:spcPts val="0"/>
              </a:spcAft>
              <a:buNone/>
            </a:pPr>
            <a:endParaRPr lang="en-US" sz="2000" b="1" dirty="0">
              <a:solidFill>
                <a:srgbClr val="1F497D"/>
              </a:solidFill>
              <a:effectLst/>
              <a:latin typeface="Times New Roman" panose="02020603050405020304" pitchFamily="18" charset="0"/>
              <a:ea typeface="Calibri" panose="020F0502020204030204" pitchFamily="34" charset="0"/>
            </a:endParaRPr>
          </a:p>
          <a:p>
            <a:pPr marL="0" indent="0">
              <a:spcBef>
                <a:spcPts val="0"/>
              </a:spcBef>
              <a:buNone/>
            </a:pPr>
            <a:r>
              <a:rPr lang="en-US" b="1" dirty="0">
                <a:latin typeface="Times New Roman"/>
                <a:ea typeface="Calibri" panose="020F0502020204030204" pitchFamily="34" charset="0"/>
                <a:cs typeface="Times New Roman"/>
              </a:rPr>
              <a:t>Kristen Nathe</a:t>
            </a:r>
            <a:endParaRPr lang="en-US" sz="2000" b="1" dirty="0">
              <a:effectLst/>
              <a:latin typeface="Times New Roman" panose="02020603050405020304" pitchFamily="18" charset="0"/>
              <a:ea typeface="Calibri" panose="020F0502020204030204" pitchFamily="34" charset="0"/>
              <a:cs typeface="Times New Roman"/>
            </a:endParaRPr>
          </a:p>
          <a:p>
            <a:pPr marL="0" marR="0" indent="0">
              <a:spcBef>
                <a:spcPts val="0"/>
              </a:spcBef>
              <a:spcAft>
                <a:spcPts val="0"/>
              </a:spcAft>
              <a:buNone/>
            </a:pPr>
            <a:r>
              <a:rPr lang="en-US" sz="2000" dirty="0">
                <a:effectLst/>
                <a:latin typeface="Times New Roman"/>
                <a:ea typeface="Calibri" panose="020F0502020204030204" pitchFamily="34" charset="0"/>
                <a:cs typeface="Times New Roman"/>
              </a:rPr>
              <a:t>Human Resources Specialist</a:t>
            </a:r>
          </a:p>
          <a:p>
            <a:pPr marL="0" marR="0" indent="0">
              <a:spcBef>
                <a:spcPts val="0"/>
              </a:spcBef>
              <a:spcAft>
                <a:spcPts val="0"/>
              </a:spcAft>
              <a:buNone/>
            </a:pPr>
            <a:r>
              <a:rPr lang="en-US" dirty="0">
                <a:latin typeface="Times New Roman"/>
                <a:ea typeface="Calibri" panose="020F0502020204030204" pitchFamily="34" charset="0"/>
                <a:cs typeface="Times New Roman"/>
              </a:rPr>
              <a:t>Chicago Staffing Service Center</a:t>
            </a:r>
            <a:endParaRPr lang="en-US" sz="2000" dirty="0">
              <a:latin typeface="Times New Roman" panose="02020603050405020304" pitchFamily="18" charset="0"/>
              <a:ea typeface="Calibri" panose="020F0502020204030204" pitchFamily="34" charset="0"/>
              <a:cs typeface="Times New Roman"/>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indent="0">
              <a:spcBef>
                <a:spcPts val="0"/>
              </a:spcBef>
              <a:buNone/>
            </a:pPr>
            <a:r>
              <a:rPr lang="en-US" sz="2000" b="1" dirty="0">
                <a:effectLst/>
                <a:latin typeface="Times New Roman"/>
                <a:ea typeface="Calibri" panose="020F0502020204030204" pitchFamily="34" charset="0"/>
                <a:cs typeface="Times New Roman"/>
              </a:rPr>
              <a:t>U.S. Department of Labor</a:t>
            </a:r>
            <a:r>
              <a:rPr lang="en-US" sz="2000" b="1" dirty="0">
                <a:solidFill>
                  <a:srgbClr val="1F497D"/>
                </a:solidFill>
                <a:effectLst/>
                <a:latin typeface="Times New Roman"/>
                <a:ea typeface="Calibri" panose="020F0502020204030204" pitchFamily="34" charset="0"/>
                <a:cs typeface="Times New Roman"/>
              </a:rPr>
              <a:t> </a:t>
            </a:r>
            <a:r>
              <a:rPr lang="en-US" sz="2000" dirty="0">
                <a:solidFill>
                  <a:srgbClr val="1F497D"/>
                </a:solidFill>
                <a:effectLst/>
                <a:latin typeface="Times New Roman"/>
                <a:ea typeface="Calibri" panose="020F0502020204030204" pitchFamily="34" charset="0"/>
                <a:cs typeface="Times New Roman"/>
              </a:rPr>
              <a:t>| </a:t>
            </a:r>
            <a:r>
              <a:rPr lang="en-US" sz="2000" u="sng" dirty="0">
                <a:solidFill>
                  <a:srgbClr val="0000FF"/>
                </a:solidFill>
                <a:effectLst/>
                <a:latin typeface="Times New Roman"/>
                <a:ea typeface="Calibri" panose="020F0502020204030204" pitchFamily="34" charset="0"/>
                <a:cs typeface="Times New Roman"/>
                <a:hlinkClick r:id="rId3">
                  <a:extLst>
                    <a:ext uri="{A12FA001-AC4F-418D-AE19-62706E023703}">
                      <ahyp:hlinkClr xmlns:ahyp="http://schemas.microsoft.com/office/drawing/2018/hyperlinkcolor" val="tx"/>
                    </a:ext>
                  </a:extLst>
                </a:hlinkClick>
              </a:rPr>
              <a:t>www.dol.</a:t>
            </a:r>
            <a:r>
              <a:rPr lang="en-US" u="sng" dirty="0">
                <a:solidFill>
                  <a:srgbClr val="0000FF"/>
                </a:solidFill>
                <a:latin typeface="Times New Roman"/>
                <a:ea typeface="Calibri" panose="020F0502020204030204" pitchFamily="34" charset="0"/>
                <a:cs typeface="Times New Roman"/>
                <a:hlinkClick r:id="rId3">
                  <a:extLst>
                    <a:ext uri="{A12FA001-AC4F-418D-AE19-62706E023703}">
                      <ahyp:hlinkClr xmlns:ahyp="http://schemas.microsoft.com/office/drawing/2018/hyperlinkcolor" val="tx"/>
                    </a:ext>
                  </a:extLst>
                </a:hlinkClick>
              </a:rPr>
              <a:t>gov</a:t>
            </a:r>
            <a:endParaRPr lang="en-US" sz="2000" u="sng" dirty="0">
              <a:solidFill>
                <a:srgbClr val="0000FF"/>
              </a:solidFill>
              <a:effectLst/>
              <a:latin typeface="Times New Roman" panose="02020603050405020304" pitchFamily="18" charset="0"/>
              <a:ea typeface="Calibri" panose="020F0502020204030204" pitchFamily="34" charset="0"/>
              <a:cs typeface="Times New Roman"/>
            </a:endParaRPr>
          </a:p>
          <a:p>
            <a:pPr marL="0" indent="0">
              <a:spcBef>
                <a:spcPts val="0"/>
              </a:spcBef>
              <a:buNone/>
            </a:pPr>
            <a:r>
              <a:rPr lang="en-US" sz="2000" dirty="0">
                <a:effectLst/>
                <a:latin typeface="Times New Roman"/>
                <a:ea typeface="Calibri" panose="020F0502020204030204" pitchFamily="34" charset="0"/>
                <a:cs typeface="Times New Roman"/>
              </a:rPr>
              <a:t>Chicago, IL – Central Time Zone</a:t>
            </a:r>
          </a:p>
          <a:p>
            <a:pPr marL="0" marR="0" indent="0">
              <a:spcBef>
                <a:spcPts val="0"/>
              </a:spcBef>
              <a:spcAft>
                <a:spcPts val="0"/>
              </a:spcAft>
              <a:buNone/>
            </a:pPr>
            <a:r>
              <a:rPr lang="en-US" sz="2000" dirty="0">
                <a:effectLst/>
                <a:latin typeface="Times New Roman"/>
                <a:ea typeface="Calibri" panose="020F0502020204030204" pitchFamily="34" charset="0"/>
                <a:cs typeface="Times New Roman"/>
              </a:rPr>
              <a:t>Office: 312-353-2364</a:t>
            </a:r>
            <a:endParaRPr lang="en-US" sz="2000" u="sng"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endParaRPr>
          </a:p>
          <a:p>
            <a:pPr marL="0" indent="0">
              <a:spcBef>
                <a:spcPts val="0"/>
              </a:spcBef>
              <a:buNone/>
            </a:pPr>
            <a:r>
              <a:rPr lang="en-US" u="sng" dirty="0">
                <a:solidFill>
                  <a:srgbClr val="0000FF"/>
                </a:solidFill>
                <a:latin typeface="Times New Roman"/>
                <a:ea typeface="Calibri" panose="020F0502020204030204" pitchFamily="34" charset="0"/>
                <a:cs typeface="Times New Roman"/>
                <a:hlinkClick r:id="rId5">
                  <a:extLst>
                    <a:ext uri="{A12FA001-AC4F-418D-AE19-62706E023703}">
                      <ahyp:hlinkClr xmlns:ahyp="http://schemas.microsoft.com/office/drawing/2018/hyperlinkcolor" val="tx"/>
                    </a:ext>
                  </a:extLst>
                </a:hlinkClick>
              </a:rPr>
              <a:t>nathe.kristen.a@</a:t>
            </a:r>
            <a:r>
              <a:rPr lang="en-US" sz="2000" u="sng" dirty="0">
                <a:solidFill>
                  <a:srgbClr val="0000FF"/>
                </a:solidFill>
                <a:effectLst/>
                <a:latin typeface="Times New Roman"/>
                <a:ea typeface="Calibri" panose="020F0502020204030204" pitchFamily="34" charset="0"/>
                <a:cs typeface="Times New Roman"/>
                <a:hlinkClick r:id="rId5">
                  <a:extLst>
                    <a:ext uri="{A12FA001-AC4F-418D-AE19-62706E023703}">
                      <ahyp:hlinkClr xmlns:ahyp="http://schemas.microsoft.com/office/drawing/2018/hyperlinkcolor" val="tx"/>
                    </a:ext>
                  </a:extLst>
                </a:hlinkClick>
              </a:rPr>
              <a:t>dol.</a:t>
            </a:r>
            <a:r>
              <a:rPr lang="en-US" u="sng" dirty="0">
                <a:solidFill>
                  <a:srgbClr val="0000FF"/>
                </a:solidFill>
                <a:latin typeface="Times New Roman"/>
                <a:ea typeface="Calibri" panose="020F0502020204030204" pitchFamily="34" charset="0"/>
                <a:cs typeface="Times New Roman"/>
                <a:hlinkClick r:id="rId5">
                  <a:extLst>
                    <a:ext uri="{A12FA001-AC4F-418D-AE19-62706E023703}">
                      <ahyp:hlinkClr xmlns:ahyp="http://schemas.microsoft.com/office/drawing/2018/hyperlinkcolor" val="tx"/>
                    </a:ext>
                  </a:extLst>
                </a:hlinkClick>
              </a:rPr>
              <a:t>gov</a:t>
            </a:r>
            <a:r>
              <a:rPr lang="en-US" u="sng" dirty="0">
                <a:solidFill>
                  <a:srgbClr val="0000FF"/>
                </a:solidFill>
                <a:latin typeface="Times New Roman"/>
                <a:ea typeface="Calibri" panose="020F0502020204030204" pitchFamily="34" charset="0"/>
                <a:cs typeface="Times New Roman"/>
              </a:rPr>
              <a:t> </a:t>
            </a:r>
            <a:endParaRPr lang="en-US" sz="2000" u="sng" dirty="0">
              <a:solidFill>
                <a:srgbClr val="0000FF"/>
              </a:solidFill>
              <a:effectLst/>
              <a:latin typeface="Times New Roman"/>
              <a:ea typeface="Calibri" panose="020F0502020204030204" pitchFamily="34" charset="0"/>
              <a:cs typeface="Times New Roman"/>
            </a:endParaRPr>
          </a:p>
          <a:p>
            <a:pPr marL="0" indent="0">
              <a:buNone/>
            </a:pPr>
            <a:endParaRPr lang="en-US" dirty="0"/>
          </a:p>
        </p:txBody>
      </p:sp>
      <p:pic>
        <p:nvPicPr>
          <p:cNvPr id="12" name="Picture 11" descr="DOL Office of Human Resources logo">
            <a:extLst>
              <a:ext uri="{FF2B5EF4-FFF2-40B4-BE49-F238E27FC236}">
                <a16:creationId xmlns:a16="http://schemas.microsoft.com/office/drawing/2014/main" id="{853C39EF-B49C-4FFE-8E15-749EC34590B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7311" b="19787"/>
          <a:stretch/>
        </p:blipFill>
        <p:spPr bwMode="auto">
          <a:xfrm>
            <a:off x="9044128" y="1161182"/>
            <a:ext cx="1855823" cy="641716"/>
          </a:xfrm>
          <a:prstGeom prst="rect">
            <a:avLst/>
          </a:prstGeom>
          <a:ln>
            <a:noFill/>
          </a:ln>
          <a:extLst>
            <a:ext uri="{53640926-AAD7-44D8-BBD7-CCE9431645EC}">
              <a14:shadowObscured xmlns:a14="http://schemas.microsoft.com/office/drawing/2010/main"/>
            </a:ext>
          </a:extLst>
        </p:spPr>
      </p:pic>
      <p:sp>
        <p:nvSpPr>
          <p:cNvPr id="9" name="Rectangle 8">
            <a:extLst>
              <a:ext uri="{FF2B5EF4-FFF2-40B4-BE49-F238E27FC236}">
                <a16:creationId xmlns:a16="http://schemas.microsoft.com/office/drawing/2014/main" id="{D5F9CF77-00C1-4E47-AA31-BC032416E7BD}"/>
              </a:ext>
            </a:extLst>
          </p:cNvPr>
          <p:cNvSpPr/>
          <p:nvPr/>
        </p:nvSpPr>
        <p:spPr>
          <a:xfrm>
            <a:off x="523510" y="5309576"/>
            <a:ext cx="11149462" cy="923330"/>
          </a:xfrm>
          <a:prstGeom prst="rect">
            <a:avLst/>
          </a:prstGeom>
          <a:noFill/>
        </p:spPr>
        <p:txBody>
          <a:bodyPr wrap="square" lIns="91440" tIns="45720" rIns="91440" bIns="45720" anchor="t">
            <a:spAutoFit/>
          </a:bodyPr>
          <a:lstStyle/>
          <a:p>
            <a:pPr algn="ctr"/>
            <a:r>
              <a:rPr lang="en-US" sz="5400" b="0" cap="none" spc="0">
                <a:ln w="0"/>
                <a:effectLst>
                  <a:outerShdw blurRad="38100" dist="19050" dir="2700000" algn="tl" rotWithShape="0">
                    <a:schemeClr val="dk1">
                      <a:alpha val="40000"/>
                    </a:schemeClr>
                  </a:outerShdw>
                </a:effectLst>
              </a:rPr>
              <a:t>Apply today at </a:t>
            </a:r>
            <a:r>
              <a:rPr lang="en-US" sz="5400" b="0" cap="none" spc="0">
                <a:ln w="0"/>
                <a:solidFill>
                  <a:srgbClr val="0070C0"/>
                </a:solidFill>
                <a:effectLst>
                  <a:outerShdw blurRad="38100" dist="19050" dir="2700000" algn="tl" rotWithShape="0">
                    <a:schemeClr val="dk1">
                      <a:alpha val="40000"/>
                    </a:schemeClr>
                  </a:outerShdw>
                </a:effectLst>
                <a:hlinkClick r:id="rId7">
                  <a:extLst>
                    <a:ext uri="{A12FA001-AC4F-418D-AE19-62706E023703}">
                      <ahyp:hlinkClr xmlns:ahyp="http://schemas.microsoft.com/office/drawing/2018/hyperlinkcolor" val="tx"/>
                    </a:ext>
                  </a:extLst>
                </a:hlinkClick>
              </a:rPr>
              <a:t>www.USAJOBS.gov</a:t>
            </a:r>
            <a:r>
              <a:rPr lang="en-US" sz="5400">
                <a:ln w="0"/>
                <a:effectLst>
                  <a:outerShdw blurRad="38100" dist="19050" dir="2700000" algn="tl" rotWithShape="0">
                    <a:schemeClr val="dk1">
                      <a:alpha val="40000"/>
                    </a:schemeClr>
                  </a:outerShdw>
                </a:effectLst>
              </a:rPr>
              <a:t> </a:t>
            </a:r>
            <a:endParaRPr lang="en-US" sz="5400" b="0" cap="none" spc="0">
              <a:ln w="0"/>
              <a:solidFill>
                <a:schemeClr val="tx1"/>
              </a:solidFill>
              <a:effectLst>
                <a:outerShdw blurRad="38100" dist="19050" dir="2700000" algn="tl" rotWithShape="0">
                  <a:schemeClr val="dk1">
                    <a:alpha val="40000"/>
                  </a:schemeClr>
                </a:outerShdw>
              </a:effectLst>
            </a:endParaRPr>
          </a:p>
        </p:txBody>
      </p:sp>
      <p:sp>
        <p:nvSpPr>
          <p:cNvPr id="2" name="Slide Number Placeholder 1">
            <a:extLst>
              <a:ext uri="{FF2B5EF4-FFF2-40B4-BE49-F238E27FC236}">
                <a16:creationId xmlns:a16="http://schemas.microsoft.com/office/drawing/2014/main" id="{04D0F56F-D3A0-0477-003A-CF7E943C25B5}"/>
              </a:ext>
            </a:extLst>
          </p:cNvPr>
          <p:cNvSpPr>
            <a:spLocks noGrp="1"/>
          </p:cNvSpPr>
          <p:nvPr>
            <p:ph type="sldNum" sz="quarter" idx="12"/>
          </p:nvPr>
        </p:nvSpPr>
        <p:spPr/>
        <p:txBody>
          <a:bodyPr/>
          <a:lstStyle/>
          <a:p>
            <a:fld id="{E31375A4-56A4-47D6-9801-1991572033F7}" type="slidenum">
              <a:rPr lang="en-US" smtClean="0"/>
              <a:t>19</a:t>
            </a:fld>
            <a:endParaRPr lang="en-US"/>
          </a:p>
        </p:txBody>
      </p:sp>
    </p:spTree>
    <p:extLst>
      <p:ext uri="{BB962C8B-B14F-4D97-AF65-F5344CB8AC3E}">
        <p14:creationId xmlns:p14="http://schemas.microsoft.com/office/powerpoint/2010/main" val="3665525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D4E1-32C8-43CC-A205-0C76B36439F6}"/>
              </a:ext>
            </a:extLst>
          </p:cNvPr>
          <p:cNvSpPr>
            <a:spLocks noGrp="1"/>
          </p:cNvSpPr>
          <p:nvPr>
            <p:ph type="title"/>
          </p:nvPr>
        </p:nvSpPr>
        <p:spPr>
          <a:xfrm>
            <a:off x="615043" y="180748"/>
            <a:ext cx="10515600" cy="1325563"/>
          </a:xfrm>
        </p:spPr>
        <p:txBody>
          <a:bodyPr>
            <a:normAutofit fontScale="90000"/>
          </a:bodyPr>
          <a:lstStyle/>
          <a:p>
            <a:pPr algn="ctr"/>
            <a:br>
              <a:rPr lang="en-US" b="1"/>
            </a:br>
            <a:br>
              <a:rPr lang="en-US"/>
            </a:br>
            <a:br>
              <a:rPr lang="en-US"/>
            </a:br>
            <a:endParaRPr lang="en-US"/>
          </a:p>
        </p:txBody>
      </p:sp>
      <p:sp>
        <p:nvSpPr>
          <p:cNvPr id="5" name="Slide Number Placeholder 4">
            <a:extLst>
              <a:ext uri="{FF2B5EF4-FFF2-40B4-BE49-F238E27FC236}">
                <a16:creationId xmlns:a16="http://schemas.microsoft.com/office/drawing/2014/main" id="{E4561139-7699-49A9-B657-891D3A5700E3}"/>
              </a:ext>
            </a:extLst>
          </p:cNvPr>
          <p:cNvSpPr>
            <a:spLocks noGrp="1"/>
          </p:cNvSpPr>
          <p:nvPr>
            <p:ph type="sldNum" sz="quarter" idx="12"/>
          </p:nvPr>
        </p:nvSpPr>
        <p:spPr/>
        <p:txBody>
          <a:bodyPr/>
          <a:lstStyle/>
          <a:p>
            <a:fld id="{58B90482-DE3E-48C7-BDEA-51D0E3C377BC}" type="slidenum">
              <a:rPr lang="en-US" smtClean="0"/>
              <a:t>2</a:t>
            </a:fld>
            <a:endParaRPr lang="en-US"/>
          </a:p>
        </p:txBody>
      </p:sp>
      <p:sp>
        <p:nvSpPr>
          <p:cNvPr id="3" name="Rectangle 2"/>
          <p:cNvSpPr/>
          <p:nvPr/>
        </p:nvSpPr>
        <p:spPr>
          <a:xfrm>
            <a:off x="1419809" y="550674"/>
            <a:ext cx="9487677" cy="1346010"/>
          </a:xfrm>
          <a:prstGeom prst="rect">
            <a:avLst/>
          </a:prstGeom>
        </p:spPr>
        <p:txBody>
          <a:bodyPr wrap="square">
            <a:spAutoFit/>
          </a:bodyPr>
          <a:lstStyle/>
          <a:p>
            <a:pPr>
              <a:lnSpc>
                <a:spcPct val="90000"/>
              </a:lnSpc>
              <a:spcBef>
                <a:spcPts val="1000"/>
              </a:spcBef>
            </a:pPr>
            <a:endParaRPr lang="en-US" sz="2400"/>
          </a:p>
          <a:p>
            <a:pPr marL="685800" lvl="1" indent="-228600">
              <a:lnSpc>
                <a:spcPct val="90000"/>
              </a:lnSpc>
              <a:spcBef>
                <a:spcPts val="1000"/>
              </a:spcBef>
              <a:buBlip>
                <a:blip r:embed="rId3"/>
              </a:buBlip>
            </a:pPr>
            <a:endParaRPr lang="en-US" sz="2400"/>
          </a:p>
          <a:p>
            <a:pPr>
              <a:lnSpc>
                <a:spcPct val="90000"/>
              </a:lnSpc>
              <a:spcBef>
                <a:spcPts val="1000"/>
              </a:spcBef>
            </a:pPr>
            <a:r>
              <a:rPr lang="en-US" sz="2400">
                <a:solidFill>
                  <a:srgbClr val="3F3F3F"/>
                </a:solidFill>
              </a:rPr>
              <a:t>	</a:t>
            </a:r>
            <a:endParaRPr lang="en-US" sz="2400">
              <a:solidFill>
                <a:srgbClr val="B1AFAF">
                  <a:lumMod val="50000"/>
                </a:srgbClr>
              </a:solidFill>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796" y="1780978"/>
            <a:ext cx="7864813" cy="4102265"/>
          </a:xfrm>
          <a:prstGeom prst="rect">
            <a:avLst/>
          </a:prstGeom>
          <a:ln w="57150">
            <a:solidFill>
              <a:schemeClr val="accent3"/>
            </a:solidFill>
          </a:ln>
        </p:spPr>
      </p:pic>
      <p:sp>
        <p:nvSpPr>
          <p:cNvPr id="4" name="TextBox 3"/>
          <p:cNvSpPr txBox="1"/>
          <p:nvPr/>
        </p:nvSpPr>
        <p:spPr>
          <a:xfrm>
            <a:off x="1695236" y="965771"/>
            <a:ext cx="8539512" cy="400110"/>
          </a:xfrm>
          <a:prstGeom prst="rect">
            <a:avLst/>
          </a:prstGeom>
          <a:noFill/>
        </p:spPr>
        <p:txBody>
          <a:bodyPr wrap="square" rtlCol="0">
            <a:spAutoFit/>
          </a:bodyPr>
          <a:lstStyle/>
          <a:p>
            <a:pPr algn="ctr"/>
            <a:r>
              <a:rPr lang="en-US" sz="2000">
                <a:solidFill>
                  <a:schemeClr val="accent1">
                    <a:lumMod val="50000"/>
                  </a:schemeClr>
                </a:solidFill>
              </a:rPr>
              <a:t>USAJOBS.gov</a:t>
            </a:r>
          </a:p>
        </p:txBody>
      </p:sp>
      <p:sp>
        <p:nvSpPr>
          <p:cNvPr id="7" name="TextBox 6"/>
          <p:cNvSpPr txBox="1"/>
          <p:nvPr/>
        </p:nvSpPr>
        <p:spPr>
          <a:xfrm>
            <a:off x="9074158" y="1612204"/>
            <a:ext cx="2321179" cy="4247317"/>
          </a:xfrm>
          <a:prstGeom prst="rect">
            <a:avLst/>
          </a:prstGeom>
          <a:noFill/>
        </p:spPr>
        <p:txBody>
          <a:bodyPr wrap="square" rtlCol="0">
            <a:spAutoFit/>
          </a:bodyPr>
          <a:lstStyle/>
          <a:p>
            <a:r>
              <a:rPr lang="en-US"/>
              <a:t>When an applicant clicks the button “Create profile,” the applicant will be taken to additional screens to create an email and account password.</a:t>
            </a:r>
          </a:p>
          <a:p>
            <a:endParaRPr lang="en-US"/>
          </a:p>
          <a:p>
            <a:r>
              <a:rPr lang="en-US"/>
              <a:t>The applicant will then be able to complete basic information – name, address, telephone numbers, etc.</a:t>
            </a:r>
          </a:p>
        </p:txBody>
      </p:sp>
    </p:spTree>
    <p:extLst>
      <p:ext uri="{BB962C8B-B14F-4D97-AF65-F5344CB8AC3E}">
        <p14:creationId xmlns:p14="http://schemas.microsoft.com/office/powerpoint/2010/main" val="1755543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D4E1-32C8-43CC-A205-0C76B36439F6}"/>
              </a:ext>
            </a:extLst>
          </p:cNvPr>
          <p:cNvSpPr>
            <a:spLocks noGrp="1"/>
          </p:cNvSpPr>
          <p:nvPr>
            <p:ph type="title"/>
          </p:nvPr>
        </p:nvSpPr>
        <p:spPr>
          <a:xfrm>
            <a:off x="615043" y="180748"/>
            <a:ext cx="10515600" cy="1325563"/>
          </a:xfrm>
        </p:spPr>
        <p:txBody>
          <a:bodyPr>
            <a:normAutofit fontScale="90000"/>
          </a:bodyPr>
          <a:lstStyle/>
          <a:p>
            <a:pPr algn="ctr"/>
            <a:br>
              <a:rPr lang="en-US" b="1"/>
            </a:br>
            <a:br>
              <a:rPr lang="en-US"/>
            </a:br>
            <a:br>
              <a:rPr lang="en-US"/>
            </a:br>
            <a:endParaRPr lang="en-US"/>
          </a:p>
        </p:txBody>
      </p:sp>
      <p:sp>
        <p:nvSpPr>
          <p:cNvPr id="5" name="Slide Number Placeholder 4">
            <a:extLst>
              <a:ext uri="{FF2B5EF4-FFF2-40B4-BE49-F238E27FC236}">
                <a16:creationId xmlns:a16="http://schemas.microsoft.com/office/drawing/2014/main" id="{E4561139-7699-49A9-B657-891D3A5700E3}"/>
              </a:ext>
            </a:extLst>
          </p:cNvPr>
          <p:cNvSpPr>
            <a:spLocks noGrp="1"/>
          </p:cNvSpPr>
          <p:nvPr>
            <p:ph type="sldNum" sz="quarter" idx="12"/>
          </p:nvPr>
        </p:nvSpPr>
        <p:spPr/>
        <p:txBody>
          <a:bodyPr/>
          <a:lstStyle/>
          <a:p>
            <a:fld id="{58B90482-DE3E-48C7-BDEA-51D0E3C377BC}" type="slidenum">
              <a:rPr lang="en-US" smtClean="0"/>
              <a:t>3</a:t>
            </a:fld>
            <a:endParaRPr lang="en-US"/>
          </a:p>
        </p:txBody>
      </p:sp>
      <p:sp>
        <p:nvSpPr>
          <p:cNvPr id="3" name="Rectangle 2"/>
          <p:cNvSpPr/>
          <p:nvPr/>
        </p:nvSpPr>
        <p:spPr>
          <a:xfrm>
            <a:off x="1419809" y="550674"/>
            <a:ext cx="9487677" cy="1346010"/>
          </a:xfrm>
          <a:prstGeom prst="rect">
            <a:avLst/>
          </a:prstGeom>
        </p:spPr>
        <p:txBody>
          <a:bodyPr wrap="square">
            <a:spAutoFit/>
          </a:bodyPr>
          <a:lstStyle/>
          <a:p>
            <a:pPr>
              <a:lnSpc>
                <a:spcPct val="90000"/>
              </a:lnSpc>
              <a:spcBef>
                <a:spcPts val="1000"/>
              </a:spcBef>
            </a:pPr>
            <a:endParaRPr lang="en-US" sz="2400"/>
          </a:p>
          <a:p>
            <a:pPr marL="685800" lvl="1" indent="-228600">
              <a:lnSpc>
                <a:spcPct val="90000"/>
              </a:lnSpc>
              <a:spcBef>
                <a:spcPts val="1000"/>
              </a:spcBef>
              <a:buBlip>
                <a:blip r:embed="rId3"/>
              </a:buBlip>
            </a:pPr>
            <a:endParaRPr lang="en-US" sz="2400"/>
          </a:p>
          <a:p>
            <a:pPr>
              <a:lnSpc>
                <a:spcPct val="90000"/>
              </a:lnSpc>
              <a:spcBef>
                <a:spcPts val="1000"/>
              </a:spcBef>
            </a:pPr>
            <a:r>
              <a:rPr lang="en-US" sz="2400">
                <a:solidFill>
                  <a:srgbClr val="3F3F3F"/>
                </a:solidFill>
              </a:rPr>
              <a:t>	</a:t>
            </a:r>
            <a:endParaRPr lang="en-US" sz="2400">
              <a:solidFill>
                <a:srgbClr val="B1AFAF">
                  <a:lumMod val="50000"/>
                </a:srgbClr>
              </a:solidFill>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4452" y="978801"/>
            <a:ext cx="6916782" cy="5115616"/>
          </a:xfrm>
          <a:prstGeom prst="rect">
            <a:avLst/>
          </a:prstGeom>
          <a:ln w="38100">
            <a:solidFill>
              <a:schemeClr val="accent3"/>
            </a:solidFill>
          </a:ln>
        </p:spPr>
      </p:pic>
    </p:spTree>
    <p:extLst>
      <p:ext uri="{BB962C8B-B14F-4D97-AF65-F5344CB8AC3E}">
        <p14:creationId xmlns:p14="http://schemas.microsoft.com/office/powerpoint/2010/main" val="4105256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10616454" y="6265870"/>
            <a:ext cx="965946" cy="22243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prstClr val="black">
                    <a:lumMod val="90000"/>
                    <a:lumOff val="10000"/>
                  </a:prst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pic>
        <p:nvPicPr>
          <p:cNvPr id="8" name="Content Placeholder 7"/>
          <p:cNvPicPr>
            <a:picLocks noGrp="1" noChangeAspect="1"/>
          </p:cNvPicPr>
          <p:nvPr>
            <p:ph idx="1"/>
          </p:nvPr>
        </p:nvPicPr>
        <p:blipFill>
          <a:blip r:embed="rId3"/>
          <a:stretch>
            <a:fillRect/>
          </a:stretch>
        </p:blipFill>
        <p:spPr>
          <a:xfrm>
            <a:off x="1329201" y="1175657"/>
            <a:ext cx="9533598" cy="4715018"/>
          </a:xfrm>
          <a:prstGeom prst="rect">
            <a:avLst/>
          </a:prstGeom>
          <a:ln w="38100">
            <a:solidFill>
              <a:schemeClr val="accent3"/>
            </a:solidFill>
          </a:ln>
        </p:spPr>
      </p:pic>
      <p:sp>
        <p:nvSpPr>
          <p:cNvPr id="3" name="Oval 2"/>
          <p:cNvSpPr/>
          <p:nvPr/>
        </p:nvSpPr>
        <p:spPr>
          <a:xfrm>
            <a:off x="1971040" y="3616960"/>
            <a:ext cx="1737360" cy="85344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31775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prstClr val="black">
                    <a:lumMod val="90000"/>
                    <a:lumOff val="10000"/>
                  </a:prst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36042" y="1163783"/>
            <a:ext cx="9315043" cy="4819006"/>
          </a:xfrm>
          <a:ln w="38100">
            <a:solidFill>
              <a:schemeClr val="accent3"/>
            </a:solidFill>
          </a:ln>
        </p:spPr>
      </p:pic>
    </p:spTree>
    <p:extLst>
      <p:ext uri="{BB962C8B-B14F-4D97-AF65-F5344CB8AC3E}">
        <p14:creationId xmlns:p14="http://schemas.microsoft.com/office/powerpoint/2010/main" val="23012216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prstClr val="black">
                    <a:lumMod val="90000"/>
                    <a:lumOff val="10000"/>
                  </a:prst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pic>
        <p:nvPicPr>
          <p:cNvPr id="7" name="Content Placeholder 6"/>
          <p:cNvPicPr>
            <a:picLocks noGrp="1" noChangeAspect="1"/>
          </p:cNvPicPr>
          <p:nvPr>
            <p:ph idx="1"/>
          </p:nvPr>
        </p:nvPicPr>
        <p:blipFill>
          <a:blip r:embed="rId3"/>
          <a:stretch>
            <a:fillRect/>
          </a:stretch>
        </p:blipFill>
        <p:spPr>
          <a:xfrm>
            <a:off x="225280" y="1377538"/>
            <a:ext cx="5545849" cy="4670559"/>
          </a:xfrm>
          <a:prstGeom prst="rect">
            <a:avLst/>
          </a:prstGeom>
          <a:ln>
            <a:solidFill>
              <a:schemeClr val="accent3"/>
            </a:solidFill>
          </a:ln>
        </p:spPr>
      </p:pic>
      <p:pic>
        <p:nvPicPr>
          <p:cNvPr id="9" name="Content Placeholder 6"/>
          <p:cNvPicPr>
            <a:picLocks noChangeAspect="1"/>
          </p:cNvPicPr>
          <p:nvPr/>
        </p:nvPicPr>
        <p:blipFill>
          <a:blip r:embed="rId4"/>
          <a:stretch>
            <a:fillRect/>
          </a:stretch>
        </p:blipFill>
        <p:spPr>
          <a:xfrm>
            <a:off x="5908564" y="1377539"/>
            <a:ext cx="5829092" cy="4670560"/>
          </a:xfrm>
          <a:prstGeom prst="rect">
            <a:avLst/>
          </a:prstGeom>
          <a:ln>
            <a:solidFill>
              <a:schemeClr val="accent3"/>
            </a:solidFill>
          </a:ln>
        </p:spPr>
      </p:pic>
      <p:sp>
        <p:nvSpPr>
          <p:cNvPr id="8" name="Oval 7"/>
          <p:cNvSpPr/>
          <p:nvPr/>
        </p:nvSpPr>
        <p:spPr>
          <a:xfrm>
            <a:off x="1275647" y="2546166"/>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75647" y="4206240"/>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275647" y="4874628"/>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117454" y="2072640"/>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117454" y="3302315"/>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117454" y="4575994"/>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70833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prstClr val="black">
                    <a:lumMod val="90000"/>
                    <a:lumOff val="10000"/>
                  </a:prst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pic>
        <p:nvPicPr>
          <p:cNvPr id="8" name="Content Placeholder 7"/>
          <p:cNvPicPr>
            <a:picLocks noGrp="1" noChangeAspect="1"/>
          </p:cNvPicPr>
          <p:nvPr>
            <p:ph idx="1"/>
          </p:nvPr>
        </p:nvPicPr>
        <p:blipFill>
          <a:blip r:embed="rId3"/>
          <a:stretch>
            <a:fillRect/>
          </a:stretch>
        </p:blipFill>
        <p:spPr>
          <a:xfrm>
            <a:off x="691990" y="1022414"/>
            <a:ext cx="8397260" cy="5018116"/>
          </a:xfrm>
          <a:prstGeom prst="rect">
            <a:avLst/>
          </a:prstGeom>
          <a:ln w="38100">
            <a:solidFill>
              <a:schemeClr val="accent3">
                <a:lumMod val="90000"/>
                <a:lumOff val="10000"/>
              </a:schemeClr>
            </a:solidFill>
          </a:ln>
        </p:spPr>
      </p:pic>
      <p:sp>
        <p:nvSpPr>
          <p:cNvPr id="7" name="Oval 6"/>
          <p:cNvSpPr/>
          <p:nvPr/>
        </p:nvSpPr>
        <p:spPr>
          <a:xfrm>
            <a:off x="2642168" y="2540000"/>
            <a:ext cx="1290320" cy="32512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402334" y="1453980"/>
            <a:ext cx="2428240" cy="4154984"/>
          </a:xfrm>
          <a:prstGeom prst="rect">
            <a:avLst/>
          </a:prstGeom>
          <a:noFill/>
        </p:spPr>
        <p:txBody>
          <a:bodyPr wrap="square" rtlCol="0">
            <a:spAutoFit/>
          </a:bodyPr>
          <a:lstStyle/>
          <a:p>
            <a:r>
              <a:rPr lang="en-US" sz="2400" dirty="0"/>
              <a:t>The applicant can upload documents such as a Resume, College Transcripts, Veterans Preference Documents, and Other Required Documents.</a:t>
            </a:r>
          </a:p>
        </p:txBody>
      </p:sp>
    </p:spTree>
    <p:extLst>
      <p:ext uri="{BB962C8B-B14F-4D97-AF65-F5344CB8AC3E}">
        <p14:creationId xmlns:p14="http://schemas.microsoft.com/office/powerpoint/2010/main" val="28727794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618" y="689899"/>
            <a:ext cx="9601200" cy="736895"/>
          </a:xfrm>
        </p:spPr>
        <p:txBody>
          <a:bodyPr>
            <a:normAutofit/>
          </a:bodyPr>
          <a:lstStyle/>
          <a:p>
            <a:r>
              <a:rPr lang="en-US">
                <a:solidFill>
                  <a:srgbClr val="0070C0"/>
                </a:solidFill>
                <a:latin typeface="Arial" panose="020B0604020202020204" pitchFamily="34" charset="0"/>
                <a:cs typeface="Arial" panose="020B0604020202020204" pitchFamily="34" charset="0"/>
              </a:rPr>
              <a:t>Search for Jobs – Vacancy Announcements </a:t>
            </a:r>
            <a:endParaRPr lang="en-US">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Arial"/>
                <a:cs typeface="Arial"/>
              </a:rPr>
              <a:t>8</a:t>
            </a:r>
            <a:endParaRPr lang="en-US" sz="1100" b="0" i="0" u="none" strike="noStrike" kern="1200" cap="none" spc="0" normalizeH="0" baseline="0" noProof="0">
              <a:ln>
                <a:noFill/>
              </a:ln>
              <a:solidFill>
                <a:prstClr val="black">
                  <a:lumMod val="90000"/>
                  <a:lumOff val="10000"/>
                </a:prstClr>
              </a:solidFill>
              <a:effectLst/>
              <a:uLnTx/>
              <a:uFillTx/>
              <a:latin typeface="Arial"/>
              <a:cs typeface="Arial"/>
            </a:endParaRPr>
          </a:p>
        </p:txBody>
      </p:sp>
      <p:sp>
        <p:nvSpPr>
          <p:cNvPr id="3" name="TextBox 2"/>
          <p:cNvSpPr txBox="1"/>
          <p:nvPr/>
        </p:nvSpPr>
        <p:spPr>
          <a:xfrm>
            <a:off x="6868581" y="2734323"/>
            <a:ext cx="2834713" cy="1200329"/>
          </a:xfrm>
          <a:prstGeom prst="rect">
            <a:avLst/>
          </a:prstGeom>
          <a:noFill/>
        </p:spPr>
        <p:txBody>
          <a:bodyPr wrap="square" lIns="91440" tIns="45720" rIns="91440" bIns="45720" rtlCol="0" anchor="t">
            <a:spAutoFit/>
          </a:bodyPr>
          <a:lstStyle/>
          <a:p>
            <a:endParaRPr lang="en-US"/>
          </a:p>
          <a:p>
            <a:pPr marL="285750" indent="-285750">
              <a:buFont typeface="Wingdings" panose="05000000000000000000" pitchFamily="2" charset="2"/>
              <a:buChar char="§"/>
            </a:pPr>
            <a:endParaRPr lang="en-US"/>
          </a:p>
          <a:p>
            <a:pPr marL="285750" indent="-285750">
              <a:buFont typeface="Wingdings" panose="05000000000000000000" pitchFamily="2" charset="2"/>
              <a:buChar char="§"/>
            </a:pPr>
            <a:endParaRPr lang="en-US"/>
          </a:p>
          <a:p>
            <a:endParaRPr lang="en-US"/>
          </a:p>
        </p:txBody>
      </p:sp>
      <p:pic>
        <p:nvPicPr>
          <p:cNvPr id="7" name="Picture 7" descr="Search.PNG">
            <a:extLst>
              <a:ext uri="{FF2B5EF4-FFF2-40B4-BE49-F238E27FC236}">
                <a16:creationId xmlns:a16="http://schemas.microsoft.com/office/drawing/2014/main" id="{0B932B07-67B6-9F8B-AD38-A805A4818AAA}"/>
              </a:ext>
            </a:extLst>
          </p:cNvPr>
          <p:cNvPicPr>
            <a:picLocks noChangeAspect="1"/>
          </p:cNvPicPr>
          <p:nvPr/>
        </p:nvPicPr>
        <p:blipFill>
          <a:blip r:embed="rId3"/>
          <a:stretch>
            <a:fillRect/>
          </a:stretch>
        </p:blipFill>
        <p:spPr>
          <a:xfrm>
            <a:off x="1587201" y="1465725"/>
            <a:ext cx="8771068" cy="4709318"/>
          </a:xfrm>
          <a:prstGeom prst="rect">
            <a:avLst/>
          </a:prstGeom>
        </p:spPr>
      </p:pic>
    </p:spTree>
    <p:extLst>
      <p:ext uri="{BB962C8B-B14F-4D97-AF65-F5344CB8AC3E}">
        <p14:creationId xmlns:p14="http://schemas.microsoft.com/office/powerpoint/2010/main" val="3815684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206" y="645076"/>
            <a:ext cx="9601200" cy="736895"/>
          </a:xfrm>
        </p:spPr>
        <p:txBody>
          <a:bodyPr>
            <a:normAutofit/>
          </a:bodyPr>
          <a:lstStyle/>
          <a:p>
            <a:pPr algn="ctr"/>
            <a:r>
              <a:rPr lang="en-US" dirty="0">
                <a:solidFill>
                  <a:srgbClr val="0070C0"/>
                </a:solidFill>
                <a:latin typeface="Arial" panose="020B0604020202020204" pitchFamily="34" charset="0"/>
                <a:cs typeface="Arial" panose="020B0604020202020204" pitchFamily="34" charset="0"/>
              </a:rPr>
              <a:t>Search for Jobs – Vacancy Announcements </a:t>
            </a:r>
            <a:endParaRPr lang="en-US" dirty="0">
              <a:solidFill>
                <a:srgbClr val="0070C0"/>
              </a:solidFill>
            </a:endParaRPr>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90000"/>
                    <a:lumOff val="10000"/>
                  </a:prstClr>
                </a:solidFill>
                <a:effectLst/>
                <a:uLnTx/>
                <a:uFillTx/>
                <a:latin typeface="Arial"/>
                <a:ea typeface="+mn-ea"/>
                <a:cs typeface="+mn-cs"/>
              </a:rPr>
              <a:t>6/24/2022</a:t>
            </a: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lumMod val="90000"/>
                    <a:lumOff val="10000"/>
                  </a:prstClr>
                </a:solidFill>
                <a:latin typeface="Arial"/>
              </a:rPr>
              <a:t>9</a:t>
            </a:r>
            <a:endParaRPr kumimoji="0" lang="en-US" sz="1100" b="0" i="0" u="none" strike="noStrike" kern="1200" cap="none" spc="0" normalizeH="0" baseline="0" noProof="0">
              <a:ln>
                <a:noFill/>
              </a:ln>
              <a:solidFill>
                <a:prstClr val="black">
                  <a:lumMod val="90000"/>
                  <a:lumOff val="10000"/>
                </a:prstClr>
              </a:solidFill>
              <a:effectLst/>
              <a:uLnTx/>
              <a:uFillTx/>
              <a:latin typeface="Arial"/>
              <a:ea typeface="+mn-ea"/>
              <a:cs typeface="+mn-cs"/>
            </a:endParaRPr>
          </a:p>
        </p:txBody>
      </p:sp>
      <p:sp>
        <p:nvSpPr>
          <p:cNvPr id="3" name="TextBox 2"/>
          <p:cNvSpPr txBox="1"/>
          <p:nvPr/>
        </p:nvSpPr>
        <p:spPr>
          <a:xfrm>
            <a:off x="6868581" y="2734323"/>
            <a:ext cx="2834713" cy="1200329"/>
          </a:xfrm>
          <a:prstGeom prst="rect">
            <a:avLst/>
          </a:prstGeom>
          <a:noFill/>
        </p:spPr>
        <p:txBody>
          <a:bodyPr wrap="square" lIns="91440" tIns="45720" rIns="91440" bIns="45720" rtlCol="0" anchor="t">
            <a:spAutoFit/>
          </a:bodyPr>
          <a:lstStyle/>
          <a:p>
            <a:endParaRPr lang="en-US"/>
          </a:p>
          <a:p>
            <a:pPr marL="285750" indent="-285750">
              <a:buFont typeface="Wingdings" panose="05000000000000000000" pitchFamily="2" charset="2"/>
              <a:buChar char="§"/>
            </a:pPr>
            <a:endParaRPr lang="en-US"/>
          </a:p>
          <a:p>
            <a:pPr marL="285750" indent="-285750">
              <a:buFont typeface="Wingdings" panose="05000000000000000000" pitchFamily="2" charset="2"/>
              <a:buChar char="§"/>
            </a:pPr>
            <a:endParaRPr lang="en-US"/>
          </a:p>
          <a:p>
            <a:endParaRPr lang="en-US"/>
          </a:p>
        </p:txBody>
      </p:sp>
      <p:pic>
        <p:nvPicPr>
          <p:cNvPr id="7" name="Picture 6">
            <a:extLst>
              <a:ext uri="{FF2B5EF4-FFF2-40B4-BE49-F238E27FC236}">
                <a16:creationId xmlns:a16="http://schemas.microsoft.com/office/drawing/2014/main" id="{DFB092E0-9D10-49FA-A8D0-E340A4BCE759}"/>
              </a:ext>
            </a:extLst>
          </p:cNvPr>
          <p:cNvPicPr>
            <a:picLocks noChangeAspect="1"/>
          </p:cNvPicPr>
          <p:nvPr/>
        </p:nvPicPr>
        <p:blipFill rotWithShape="1">
          <a:blip r:embed="rId3">
            <a:extLst>
              <a:ext uri="{28A0092B-C50C-407E-A947-70E740481C1C}">
                <a14:useLocalDpi xmlns:a14="http://schemas.microsoft.com/office/drawing/2010/main" val="0"/>
              </a:ext>
            </a:extLst>
          </a:blip>
          <a:srcRect b="7332"/>
          <a:stretch/>
        </p:blipFill>
        <p:spPr>
          <a:xfrm>
            <a:off x="1644078" y="1381971"/>
            <a:ext cx="8707456" cy="4646774"/>
          </a:xfrm>
          <a:prstGeom prst="rect">
            <a:avLst/>
          </a:prstGeom>
        </p:spPr>
      </p:pic>
    </p:spTree>
    <p:extLst>
      <p:ext uri="{BB962C8B-B14F-4D97-AF65-F5344CB8AC3E}">
        <p14:creationId xmlns:p14="http://schemas.microsoft.com/office/powerpoint/2010/main" val="276382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Diamond Grid 16x9">
  <a:themeElements>
    <a:clrScheme name="DOL COLORS">
      <a:dk1>
        <a:sysClr val="windowText" lastClr="000000"/>
      </a:dk1>
      <a:lt1>
        <a:sysClr val="window" lastClr="FFFFFF"/>
      </a:lt1>
      <a:dk2>
        <a:srgbClr val="3F3F3F"/>
      </a:dk2>
      <a:lt2>
        <a:srgbClr val="FFFFFF"/>
      </a:lt2>
      <a:accent1>
        <a:srgbClr val="0075BF"/>
      </a:accent1>
      <a:accent2>
        <a:srgbClr val="112E51"/>
      </a:accent2>
      <a:accent3>
        <a:srgbClr val="112E51"/>
      </a:accent3>
      <a:accent4>
        <a:srgbClr val="F7B164"/>
      </a:accent4>
      <a:accent5>
        <a:srgbClr val="F15D2F"/>
      </a:accent5>
      <a:accent6>
        <a:srgbClr val="0070C0"/>
      </a:accent6>
      <a:hlink>
        <a:srgbClr val="01C6FD"/>
      </a:hlink>
      <a:folHlink>
        <a:srgbClr val="954F72"/>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1680</TotalTime>
  <Words>3274</Words>
  <Application>Microsoft Office PowerPoint</Application>
  <PresentationFormat>Widescreen</PresentationFormat>
  <Paragraphs>351</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Arial,Sans-Serif</vt:lpstr>
      <vt:lpstr>Calibri</vt:lpstr>
      <vt:lpstr>Palatino Linotype</vt:lpstr>
      <vt:lpstr>Times New Roman</vt:lpstr>
      <vt:lpstr>Wingdings</vt:lpstr>
      <vt:lpstr>Diamond Grid 16x9</vt:lpstr>
      <vt:lpstr>PowerPoint Presentation</vt:lpstr>
      <vt:lpstr>   </vt:lpstr>
      <vt:lpstr>   </vt:lpstr>
      <vt:lpstr>PowerPoint Presentation</vt:lpstr>
      <vt:lpstr>PowerPoint Presentation</vt:lpstr>
      <vt:lpstr>PowerPoint Presentation</vt:lpstr>
      <vt:lpstr>PowerPoint Presentation</vt:lpstr>
      <vt:lpstr>Search for Jobs – Vacancy Announcements </vt:lpstr>
      <vt:lpstr>Search for Jobs – Vacancy Announcements </vt:lpstr>
      <vt:lpstr>Applying for Federal Jobs – Vacancy Announcements </vt:lpstr>
      <vt:lpstr>Applying for Federal Jobs – Vacancy Announcements </vt:lpstr>
      <vt:lpstr>Applying for Federal Jobs – Vacancy Announcements </vt:lpstr>
      <vt:lpstr>Applying for Federal Jobs – Vacancy Announcements </vt:lpstr>
      <vt:lpstr>   </vt:lpstr>
      <vt:lpstr>Tracking Your Application</vt:lpstr>
      <vt:lpstr>Applying for Federal Jobs</vt:lpstr>
      <vt:lpstr>Resources  </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DOL Template 1</dc:title>
  <dc:creator>United States Department of Labor</dc:creator>
  <cp:lastModifiedBy>Campbell, Ty T - OASAM OHR</cp:lastModifiedBy>
  <cp:revision>34</cp:revision>
  <dcterms:created xsi:type="dcterms:W3CDTF">2018-07-17T18:20:11Z</dcterms:created>
  <dcterms:modified xsi:type="dcterms:W3CDTF">2022-06-14T22:45:59Z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