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2"/>
    <p:sldMasterId id="2147483680" r:id="rId3"/>
  </p:sldMasterIdLst>
  <p:notesMasterIdLst>
    <p:notesMasterId r:id="rId21"/>
  </p:notesMasterIdLst>
  <p:handoutMasterIdLst>
    <p:handoutMasterId r:id="rId22"/>
  </p:handoutMasterIdLst>
  <p:sldIdLst>
    <p:sldId id="463" r:id="rId4"/>
    <p:sldId id="462" r:id="rId5"/>
    <p:sldId id="289" r:id="rId6"/>
    <p:sldId id="290" r:id="rId7"/>
    <p:sldId id="291" r:id="rId8"/>
    <p:sldId id="460" r:id="rId9"/>
    <p:sldId id="461" r:id="rId10"/>
    <p:sldId id="429" r:id="rId11"/>
    <p:sldId id="430" r:id="rId12"/>
    <p:sldId id="431" r:id="rId13"/>
    <p:sldId id="432" r:id="rId14"/>
    <p:sldId id="434" r:id="rId15"/>
    <p:sldId id="438" r:id="rId16"/>
    <p:sldId id="295" r:id="rId17"/>
    <p:sldId id="458" r:id="rId18"/>
    <p:sldId id="459" r:id="rId19"/>
    <p:sldId id="328" r:id="rId20"/>
  </p:sldIdLst>
  <p:sldSz cx="9144000" cy="6858000" type="screen4x3"/>
  <p:notesSz cx="7010400" cy="9296400"/>
  <p:defaultTextStyle>
    <a:defPPr>
      <a:defRPr lang="en-US"/>
    </a:defPPr>
    <a:lvl1pPr algn="ctr" rtl="0" fontAlgn="base">
      <a:spcBef>
        <a:spcPct val="0"/>
      </a:spcBef>
      <a:spcAft>
        <a:spcPct val="0"/>
      </a:spcAft>
      <a:defRPr sz="2000" kern="1200">
        <a:solidFill>
          <a:schemeClr val="bg1"/>
        </a:solidFill>
        <a:latin typeface="Arial Black" pitchFamily="34" charset="0"/>
        <a:ea typeface="+mn-ea"/>
        <a:cs typeface="+mn-cs"/>
      </a:defRPr>
    </a:lvl1pPr>
    <a:lvl2pPr marL="457200" algn="ctr" rtl="0" fontAlgn="base">
      <a:spcBef>
        <a:spcPct val="0"/>
      </a:spcBef>
      <a:spcAft>
        <a:spcPct val="0"/>
      </a:spcAft>
      <a:defRPr sz="2000" kern="1200">
        <a:solidFill>
          <a:schemeClr val="bg1"/>
        </a:solidFill>
        <a:latin typeface="Arial Black" pitchFamily="34" charset="0"/>
        <a:ea typeface="+mn-ea"/>
        <a:cs typeface="+mn-cs"/>
      </a:defRPr>
    </a:lvl2pPr>
    <a:lvl3pPr marL="914400" algn="ctr" rtl="0" fontAlgn="base">
      <a:spcBef>
        <a:spcPct val="0"/>
      </a:spcBef>
      <a:spcAft>
        <a:spcPct val="0"/>
      </a:spcAft>
      <a:defRPr sz="2000" kern="1200">
        <a:solidFill>
          <a:schemeClr val="bg1"/>
        </a:solidFill>
        <a:latin typeface="Arial Black" pitchFamily="34" charset="0"/>
        <a:ea typeface="+mn-ea"/>
        <a:cs typeface="+mn-cs"/>
      </a:defRPr>
    </a:lvl3pPr>
    <a:lvl4pPr marL="1371600" algn="ctr" rtl="0" fontAlgn="base">
      <a:spcBef>
        <a:spcPct val="0"/>
      </a:spcBef>
      <a:spcAft>
        <a:spcPct val="0"/>
      </a:spcAft>
      <a:defRPr sz="2000" kern="1200">
        <a:solidFill>
          <a:schemeClr val="bg1"/>
        </a:solidFill>
        <a:latin typeface="Arial Black" pitchFamily="34" charset="0"/>
        <a:ea typeface="+mn-ea"/>
        <a:cs typeface="+mn-cs"/>
      </a:defRPr>
    </a:lvl4pPr>
    <a:lvl5pPr marL="1828800" algn="ctr" rtl="0" fontAlgn="base">
      <a:spcBef>
        <a:spcPct val="0"/>
      </a:spcBef>
      <a:spcAft>
        <a:spcPct val="0"/>
      </a:spcAft>
      <a:defRPr sz="2000" kern="1200">
        <a:solidFill>
          <a:schemeClr val="bg1"/>
        </a:solidFill>
        <a:latin typeface="Arial Black" pitchFamily="34" charset="0"/>
        <a:ea typeface="+mn-ea"/>
        <a:cs typeface="+mn-cs"/>
      </a:defRPr>
    </a:lvl5pPr>
    <a:lvl6pPr marL="2286000" algn="l" defTabSz="914400" rtl="0" eaLnBrk="1" latinLnBrk="0" hangingPunct="1">
      <a:defRPr sz="2000" kern="1200">
        <a:solidFill>
          <a:schemeClr val="bg1"/>
        </a:solidFill>
        <a:latin typeface="Arial Black" pitchFamily="34" charset="0"/>
        <a:ea typeface="+mn-ea"/>
        <a:cs typeface="+mn-cs"/>
      </a:defRPr>
    </a:lvl6pPr>
    <a:lvl7pPr marL="2743200" algn="l" defTabSz="914400" rtl="0" eaLnBrk="1" latinLnBrk="0" hangingPunct="1">
      <a:defRPr sz="2000" kern="1200">
        <a:solidFill>
          <a:schemeClr val="bg1"/>
        </a:solidFill>
        <a:latin typeface="Arial Black" pitchFamily="34" charset="0"/>
        <a:ea typeface="+mn-ea"/>
        <a:cs typeface="+mn-cs"/>
      </a:defRPr>
    </a:lvl7pPr>
    <a:lvl8pPr marL="3200400" algn="l" defTabSz="914400" rtl="0" eaLnBrk="1" latinLnBrk="0" hangingPunct="1">
      <a:defRPr sz="2000" kern="1200">
        <a:solidFill>
          <a:schemeClr val="bg1"/>
        </a:solidFill>
        <a:latin typeface="Arial Black" pitchFamily="34" charset="0"/>
        <a:ea typeface="+mn-ea"/>
        <a:cs typeface="+mn-cs"/>
      </a:defRPr>
    </a:lvl8pPr>
    <a:lvl9pPr marL="3657600" algn="l" defTabSz="914400" rtl="0" eaLnBrk="1" latinLnBrk="0" hangingPunct="1">
      <a:defRPr sz="2000" kern="1200">
        <a:solidFill>
          <a:schemeClr val="bg1"/>
        </a:solidFill>
        <a:latin typeface="Arial Blac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3696"/>
    <a:srgbClr val="900000"/>
    <a:srgbClr val="002B6A"/>
    <a:srgbClr val="002862"/>
    <a:srgbClr val="003582"/>
    <a:srgbClr val="0000CC"/>
    <a:srgbClr val="FF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90" autoAdjust="0"/>
    <p:restoredTop sz="58798" autoAdjust="0"/>
  </p:normalViewPr>
  <p:slideViewPr>
    <p:cSldViewPr>
      <p:cViewPr>
        <p:scale>
          <a:sx n="50" d="100"/>
          <a:sy n="50" d="100"/>
        </p:scale>
        <p:origin x="-1710"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78" d="100"/>
          <a:sy n="78" d="100"/>
        </p:scale>
        <p:origin x="-1302" y="29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2.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23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solidFill>
                  <a:schemeClr val="tx1"/>
                </a:solidFill>
                <a:latin typeface="Arial" pitchFamily="34" charset="0"/>
              </a:defRPr>
            </a:lvl1pPr>
          </a:lstStyle>
          <a:p>
            <a:pPr>
              <a:defRPr/>
            </a:pPr>
            <a:endParaRPr lang="en-US"/>
          </a:p>
        </p:txBody>
      </p:sp>
      <p:sp>
        <p:nvSpPr>
          <p:cNvPr id="44237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solidFill>
                  <a:schemeClr val="tx1"/>
                </a:solidFill>
                <a:latin typeface="Arial" pitchFamily="34" charset="0"/>
              </a:defRPr>
            </a:lvl1pPr>
          </a:lstStyle>
          <a:p>
            <a:pPr>
              <a:defRPr/>
            </a:pPr>
            <a:endParaRPr lang="en-US"/>
          </a:p>
        </p:txBody>
      </p:sp>
      <p:sp>
        <p:nvSpPr>
          <p:cNvPr id="44237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solidFill>
                  <a:schemeClr val="tx1"/>
                </a:solidFill>
                <a:latin typeface="Arial" pitchFamily="34" charset="0"/>
              </a:defRPr>
            </a:lvl1pPr>
          </a:lstStyle>
          <a:p>
            <a:pPr>
              <a:defRPr/>
            </a:pPr>
            <a:endParaRPr lang="en-US"/>
          </a:p>
        </p:txBody>
      </p:sp>
      <p:sp>
        <p:nvSpPr>
          <p:cNvPr id="44237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solidFill>
                  <a:schemeClr val="tx1"/>
                </a:solidFill>
                <a:latin typeface="Arial" pitchFamily="34" charset="0"/>
              </a:defRPr>
            </a:lvl1pPr>
          </a:lstStyle>
          <a:p>
            <a:pPr>
              <a:defRPr/>
            </a:pPr>
            <a:fld id="{C620E13C-4225-431E-BCC6-C4E373835076}" type="slidenum">
              <a:rPr lang="en-US"/>
              <a:pPr>
                <a:defRPr/>
              </a:pPr>
              <a:t>‹#›</a:t>
            </a:fld>
            <a:endParaRPr lang="en-US"/>
          </a:p>
        </p:txBody>
      </p:sp>
    </p:spTree>
    <p:extLst>
      <p:ext uri="{BB962C8B-B14F-4D97-AF65-F5344CB8AC3E}">
        <p14:creationId xmlns:p14="http://schemas.microsoft.com/office/powerpoint/2010/main" val="4012143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solidFill>
                  <a:schemeClr val="tx1"/>
                </a:solidFill>
                <a:latin typeface="Arial" pitchFamily="34" charset="0"/>
              </a:defRPr>
            </a:lvl1pPr>
          </a:lstStyle>
          <a:p>
            <a:pPr>
              <a:defRPr/>
            </a:pPr>
            <a:endParaRPr lang="en-US"/>
          </a:p>
        </p:txBody>
      </p:sp>
      <p:sp>
        <p:nvSpPr>
          <p:cNvPr id="5837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solidFill>
                  <a:schemeClr val="tx1"/>
                </a:solidFill>
                <a:latin typeface="Arial" pitchFamily="34"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solidFill>
                  <a:schemeClr val="tx1"/>
                </a:solidFill>
                <a:latin typeface="Arial" pitchFamily="34" charset="0"/>
              </a:defRPr>
            </a:lvl1pPr>
          </a:lstStyle>
          <a:p>
            <a:pPr>
              <a:defRPr/>
            </a:pPr>
            <a:endParaRPr lang="en-US"/>
          </a:p>
        </p:txBody>
      </p:sp>
      <p:sp>
        <p:nvSpPr>
          <p:cNvPr id="5837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solidFill>
                  <a:schemeClr val="tx1"/>
                </a:solidFill>
                <a:latin typeface="Arial" pitchFamily="34" charset="0"/>
              </a:defRPr>
            </a:lvl1pPr>
          </a:lstStyle>
          <a:p>
            <a:pPr>
              <a:defRPr/>
            </a:pPr>
            <a:fld id="{B7FBB287-A17E-4C9B-AD77-FAEEA83BA44D}" type="slidenum">
              <a:rPr lang="en-US"/>
              <a:pPr>
                <a:defRPr/>
              </a:pPr>
              <a:t>‹#›</a:t>
            </a:fld>
            <a:endParaRPr lang="en-US"/>
          </a:p>
        </p:txBody>
      </p:sp>
    </p:spTree>
    <p:extLst>
      <p:ext uri="{BB962C8B-B14F-4D97-AF65-F5344CB8AC3E}">
        <p14:creationId xmlns:p14="http://schemas.microsoft.com/office/powerpoint/2010/main" val="684054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663B871-6D5B-4158-BEE4-8002A84AA3FD}" type="slidenum">
              <a:rPr lang="en-US" altLang="en-US" smtClean="0"/>
              <a:pPr algn="r" eaLnBrk="1" hangingPunct="1">
                <a:spcBef>
                  <a:spcPct val="0"/>
                </a:spcBef>
              </a:pPr>
              <a:t>3</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B6EDF1E-6E07-4C2E-A659-BA3BB91D3D45}" type="slidenum">
              <a:rPr lang="en-US" altLang="en-US" smtClean="0"/>
              <a:pPr algn="r" eaLnBrk="1" hangingPunct="1">
                <a:spcBef>
                  <a:spcPct val="0"/>
                </a:spcBef>
              </a:pPr>
              <a:t>12</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EB85BC7-3B6B-425C-A796-FA3595F1A61E}" type="slidenum">
              <a:rPr lang="en-US" altLang="en-US" smtClean="0"/>
              <a:pPr algn="r" eaLnBrk="1" hangingPunct="1">
                <a:spcBef>
                  <a:spcPct val="0"/>
                </a:spcBef>
              </a:pPr>
              <a:t>13</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F801144-19AD-48FC-8F5B-625148BBECFC}" type="slidenum">
              <a:rPr lang="en-US" altLang="en-US" smtClean="0"/>
              <a:pPr algn="r" eaLnBrk="1" hangingPunct="1">
                <a:spcBef>
                  <a:spcPct val="0"/>
                </a:spcBef>
              </a:pPr>
              <a:t>14</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3395B4A-E451-4630-95E9-6BD55BAAA03D}" type="slidenum">
              <a:rPr lang="en-US" altLang="en-US" smtClean="0"/>
              <a:pPr algn="r" eaLnBrk="1" hangingPunct="1">
                <a:spcBef>
                  <a:spcPct val="0"/>
                </a:spcBef>
              </a:pPr>
              <a:t>15</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550C85C-5094-4EED-8FE5-C5532A131D21}" type="slidenum">
              <a:rPr lang="en-US" altLang="en-US" smtClean="0"/>
              <a:pPr algn="r" eaLnBrk="1" hangingPunct="1">
                <a:spcBef>
                  <a:spcPct val="0"/>
                </a:spcBef>
              </a:pPr>
              <a:t>16</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3765A40-2FB8-4A10-8DBB-13A158A9B9F3}" type="slidenum">
              <a:rPr lang="en-US" altLang="en-US" smtClean="0"/>
              <a:pPr algn="r" eaLnBrk="1" hangingPunct="1">
                <a:spcBef>
                  <a:spcPct val="0"/>
                </a:spcBef>
              </a:pPr>
              <a:t>17</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8B1CCD0-10B2-4AA9-AEF6-52CBCD583E32}" type="slidenum">
              <a:rPr lang="en-US" altLang="en-US" smtClean="0"/>
              <a:pPr algn="r" eaLnBrk="1" hangingPunct="1">
                <a:spcBef>
                  <a:spcPct val="0"/>
                </a:spcBef>
              </a:pPr>
              <a:t>4</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D40910C-1C49-476F-84ED-7A0C682630D3}" type="slidenum">
              <a:rPr lang="en-US" altLang="en-US" smtClean="0"/>
              <a:pPr algn="r" eaLnBrk="1" hangingPunct="1">
                <a:spcBef>
                  <a:spcPct val="0"/>
                </a:spcBef>
              </a:pPr>
              <a:t>5</a:t>
            </a:fld>
            <a:endParaRPr lang="en-US" alt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000">
                <a:solidFill>
                  <a:schemeClr val="bg1"/>
                </a:solidFill>
                <a:latin typeface="Arial Black" pitchFamily="34" charset="0"/>
              </a:defRPr>
            </a:lvl1pPr>
            <a:lvl2pPr marL="742950" indent="-285750" defTabSz="931863" eaLnBrk="0" hangingPunct="0">
              <a:defRPr sz="2000">
                <a:solidFill>
                  <a:schemeClr val="bg1"/>
                </a:solidFill>
                <a:latin typeface="Arial Black" pitchFamily="34" charset="0"/>
              </a:defRPr>
            </a:lvl2pPr>
            <a:lvl3pPr marL="1143000" indent="-228600" defTabSz="931863" eaLnBrk="0" hangingPunct="0">
              <a:defRPr sz="2000">
                <a:solidFill>
                  <a:schemeClr val="bg1"/>
                </a:solidFill>
                <a:latin typeface="Arial Black" pitchFamily="34" charset="0"/>
              </a:defRPr>
            </a:lvl3pPr>
            <a:lvl4pPr marL="1600200" indent="-228600" defTabSz="931863" eaLnBrk="0" hangingPunct="0">
              <a:defRPr sz="2000">
                <a:solidFill>
                  <a:schemeClr val="bg1"/>
                </a:solidFill>
                <a:latin typeface="Arial Black" pitchFamily="34" charset="0"/>
              </a:defRPr>
            </a:lvl4pPr>
            <a:lvl5pPr marL="2057400" indent="-228600" defTabSz="931863" eaLnBrk="0" hangingPunct="0">
              <a:defRPr sz="2000">
                <a:solidFill>
                  <a:schemeClr val="bg1"/>
                </a:solidFill>
                <a:latin typeface="Arial Black" pitchFamily="34" charset="0"/>
              </a:defRPr>
            </a:lvl5pPr>
            <a:lvl6pPr marL="2514600" indent="-228600" algn="ctr" defTabSz="931863" eaLnBrk="0" fontAlgn="base" hangingPunct="0">
              <a:spcBef>
                <a:spcPct val="0"/>
              </a:spcBef>
              <a:spcAft>
                <a:spcPct val="0"/>
              </a:spcAft>
              <a:defRPr sz="2000">
                <a:solidFill>
                  <a:schemeClr val="bg1"/>
                </a:solidFill>
                <a:latin typeface="Arial Black" pitchFamily="34" charset="0"/>
              </a:defRPr>
            </a:lvl6pPr>
            <a:lvl7pPr marL="2971800" indent="-228600" algn="ctr" defTabSz="931863" eaLnBrk="0" fontAlgn="base" hangingPunct="0">
              <a:spcBef>
                <a:spcPct val="0"/>
              </a:spcBef>
              <a:spcAft>
                <a:spcPct val="0"/>
              </a:spcAft>
              <a:defRPr sz="2000">
                <a:solidFill>
                  <a:schemeClr val="bg1"/>
                </a:solidFill>
                <a:latin typeface="Arial Black" pitchFamily="34" charset="0"/>
              </a:defRPr>
            </a:lvl7pPr>
            <a:lvl8pPr marL="3429000" indent="-228600" algn="ctr" defTabSz="931863" eaLnBrk="0" fontAlgn="base" hangingPunct="0">
              <a:spcBef>
                <a:spcPct val="0"/>
              </a:spcBef>
              <a:spcAft>
                <a:spcPct val="0"/>
              </a:spcAft>
              <a:defRPr sz="2000">
                <a:solidFill>
                  <a:schemeClr val="bg1"/>
                </a:solidFill>
                <a:latin typeface="Arial Black" pitchFamily="34" charset="0"/>
              </a:defRPr>
            </a:lvl8pPr>
            <a:lvl9pPr marL="3886200" indent="-228600" algn="ctr" defTabSz="931863" eaLnBrk="0" fontAlgn="base" hangingPunct="0">
              <a:spcBef>
                <a:spcPct val="0"/>
              </a:spcBef>
              <a:spcAft>
                <a:spcPct val="0"/>
              </a:spcAft>
              <a:defRPr sz="2000">
                <a:solidFill>
                  <a:schemeClr val="bg1"/>
                </a:solidFill>
                <a:latin typeface="Arial Black" pitchFamily="34" charset="0"/>
              </a:defRPr>
            </a:lvl9pPr>
          </a:lstStyle>
          <a:p>
            <a:pPr eaLnBrk="1" hangingPunct="1"/>
            <a:fld id="{76661A40-3074-4D3F-A028-E1FF21FD17EE}" type="slidenum">
              <a:rPr lang="en-US" altLang="en-US" sz="1200" smtClean="0">
                <a:solidFill>
                  <a:schemeClr val="tx1"/>
                </a:solidFill>
                <a:latin typeface="Arial" charset="0"/>
              </a:rPr>
              <a:pPr eaLnBrk="1" hangingPunct="1"/>
              <a:t>6</a:t>
            </a:fld>
            <a:endParaRPr lang="en-US" altLang="en-US" sz="1200" smtClean="0">
              <a:solidFill>
                <a:schemeClr val="tx1"/>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000">
                <a:solidFill>
                  <a:schemeClr val="bg1"/>
                </a:solidFill>
                <a:latin typeface="Arial Black" pitchFamily="34" charset="0"/>
              </a:defRPr>
            </a:lvl1pPr>
            <a:lvl2pPr marL="742950" indent="-285750" defTabSz="931863" eaLnBrk="0" hangingPunct="0">
              <a:defRPr sz="2000">
                <a:solidFill>
                  <a:schemeClr val="bg1"/>
                </a:solidFill>
                <a:latin typeface="Arial Black" pitchFamily="34" charset="0"/>
              </a:defRPr>
            </a:lvl2pPr>
            <a:lvl3pPr marL="1143000" indent="-228600" defTabSz="931863" eaLnBrk="0" hangingPunct="0">
              <a:defRPr sz="2000">
                <a:solidFill>
                  <a:schemeClr val="bg1"/>
                </a:solidFill>
                <a:latin typeface="Arial Black" pitchFamily="34" charset="0"/>
              </a:defRPr>
            </a:lvl3pPr>
            <a:lvl4pPr marL="1600200" indent="-228600" defTabSz="931863" eaLnBrk="0" hangingPunct="0">
              <a:defRPr sz="2000">
                <a:solidFill>
                  <a:schemeClr val="bg1"/>
                </a:solidFill>
                <a:latin typeface="Arial Black" pitchFamily="34" charset="0"/>
              </a:defRPr>
            </a:lvl4pPr>
            <a:lvl5pPr marL="2057400" indent="-228600" defTabSz="931863" eaLnBrk="0" hangingPunct="0">
              <a:defRPr sz="2000">
                <a:solidFill>
                  <a:schemeClr val="bg1"/>
                </a:solidFill>
                <a:latin typeface="Arial Black" pitchFamily="34" charset="0"/>
              </a:defRPr>
            </a:lvl5pPr>
            <a:lvl6pPr marL="2514600" indent="-228600" algn="ctr" defTabSz="931863" eaLnBrk="0" fontAlgn="base" hangingPunct="0">
              <a:spcBef>
                <a:spcPct val="0"/>
              </a:spcBef>
              <a:spcAft>
                <a:spcPct val="0"/>
              </a:spcAft>
              <a:defRPr sz="2000">
                <a:solidFill>
                  <a:schemeClr val="bg1"/>
                </a:solidFill>
                <a:latin typeface="Arial Black" pitchFamily="34" charset="0"/>
              </a:defRPr>
            </a:lvl6pPr>
            <a:lvl7pPr marL="2971800" indent="-228600" algn="ctr" defTabSz="931863" eaLnBrk="0" fontAlgn="base" hangingPunct="0">
              <a:spcBef>
                <a:spcPct val="0"/>
              </a:spcBef>
              <a:spcAft>
                <a:spcPct val="0"/>
              </a:spcAft>
              <a:defRPr sz="2000">
                <a:solidFill>
                  <a:schemeClr val="bg1"/>
                </a:solidFill>
                <a:latin typeface="Arial Black" pitchFamily="34" charset="0"/>
              </a:defRPr>
            </a:lvl7pPr>
            <a:lvl8pPr marL="3429000" indent="-228600" algn="ctr" defTabSz="931863" eaLnBrk="0" fontAlgn="base" hangingPunct="0">
              <a:spcBef>
                <a:spcPct val="0"/>
              </a:spcBef>
              <a:spcAft>
                <a:spcPct val="0"/>
              </a:spcAft>
              <a:defRPr sz="2000">
                <a:solidFill>
                  <a:schemeClr val="bg1"/>
                </a:solidFill>
                <a:latin typeface="Arial Black" pitchFamily="34" charset="0"/>
              </a:defRPr>
            </a:lvl8pPr>
            <a:lvl9pPr marL="3886200" indent="-228600" algn="ctr" defTabSz="931863" eaLnBrk="0" fontAlgn="base" hangingPunct="0">
              <a:spcBef>
                <a:spcPct val="0"/>
              </a:spcBef>
              <a:spcAft>
                <a:spcPct val="0"/>
              </a:spcAft>
              <a:defRPr sz="2000">
                <a:solidFill>
                  <a:schemeClr val="bg1"/>
                </a:solidFill>
                <a:latin typeface="Arial Black" pitchFamily="34" charset="0"/>
              </a:defRPr>
            </a:lvl9pPr>
          </a:lstStyle>
          <a:p>
            <a:pPr eaLnBrk="1" hangingPunct="1"/>
            <a:fld id="{12E89EAC-0836-4A5F-ACAA-A41E273152F2}" type="slidenum">
              <a:rPr lang="en-US" altLang="en-US" sz="1200" smtClean="0">
                <a:solidFill>
                  <a:schemeClr val="tx1"/>
                </a:solidFill>
                <a:latin typeface="Arial" charset="0"/>
              </a:rPr>
              <a:pPr eaLnBrk="1" hangingPunct="1"/>
              <a:t>7</a:t>
            </a:fld>
            <a:endParaRPr lang="en-US" altLang="en-US" sz="1200" smtClean="0">
              <a:solidFill>
                <a:schemeClr val="tx1"/>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0182435-D6ED-4C0C-AB72-5630CE31BE96}" type="slidenum">
              <a:rPr lang="en-US" altLang="en-US" smtClean="0"/>
              <a:pPr algn="r" eaLnBrk="1" hangingPunct="1">
                <a:spcBef>
                  <a:spcPct val="0"/>
                </a:spcBef>
              </a:pPr>
              <a:t>8</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F752F43-BF4A-43D0-97BF-D25423EE429F}" type="slidenum">
              <a:rPr lang="en-US" altLang="en-US" smtClean="0"/>
              <a:pPr algn="r" eaLnBrk="1" hangingPunct="1">
                <a:spcBef>
                  <a:spcPct val="0"/>
                </a:spcBef>
              </a:pPr>
              <a:t>9</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5398F96-3AF6-4934-BC06-3F7A89E914DE}" type="slidenum">
              <a:rPr lang="en-US" altLang="en-US" smtClean="0"/>
              <a:pPr algn="r" eaLnBrk="1" hangingPunct="1">
                <a:spcBef>
                  <a:spcPct val="0"/>
                </a:spcBef>
              </a:pPr>
              <a:t>10</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44362AE-C3D0-4B21-AAD9-D7A70825E689}" type="slidenum">
              <a:rPr lang="en-US" altLang="en-US" smtClean="0"/>
              <a:pPr algn="r" eaLnBrk="1" hangingPunct="1">
                <a:spcBef>
                  <a:spcPct val="0"/>
                </a:spcBef>
              </a:pPr>
              <a:t>11</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19DF57-ECDE-4DFA-B1D2-F7C637BD5036}" type="datetimeFigureOut">
              <a:rPr lang="en-US" smtClean="0"/>
              <a:t>06/22/2018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D6447-0E3D-4581-99DC-1CCDAEEE793D}" type="slidenum">
              <a:rPr lang="en-US" smtClean="0"/>
              <a:t>‹#›</a:t>
            </a:fld>
            <a:endParaRPr lang="en-US"/>
          </a:p>
        </p:txBody>
      </p:sp>
    </p:spTree>
    <p:extLst>
      <p:ext uri="{BB962C8B-B14F-4D97-AF65-F5344CB8AC3E}">
        <p14:creationId xmlns:p14="http://schemas.microsoft.com/office/powerpoint/2010/main" val="3075168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6524A-2391-4211-AA0B-5F8A4B584144}" type="datetimeFigureOut">
              <a:rPr lang="en-US" smtClean="0">
                <a:solidFill>
                  <a:prstClr val="black">
                    <a:tint val="75000"/>
                  </a:prstClr>
                </a:solidFill>
              </a:rPr>
              <a:pPr/>
              <a:t>06/22/2018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D0B6A53-A75E-4E71-B06E-50C03C616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0211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66524A-2391-4211-AA0B-5F8A4B584144}" type="datetimeFigureOut">
              <a:rPr lang="en-US" smtClean="0">
                <a:solidFill>
                  <a:prstClr val="black">
                    <a:tint val="75000"/>
                  </a:prstClr>
                </a:solidFill>
              </a:rPr>
              <a:pPr/>
              <a:t>06/22/2018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0B6A53-A75E-4E71-B06E-50C03C616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763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66524A-2391-4211-AA0B-5F8A4B584144}" type="datetimeFigureOut">
              <a:rPr lang="en-US" smtClean="0">
                <a:solidFill>
                  <a:prstClr val="black">
                    <a:tint val="75000"/>
                  </a:prstClr>
                </a:solidFill>
              </a:rPr>
              <a:pPr/>
              <a:t>06/22/2018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0B6A53-A75E-4E71-B06E-50C03C616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904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6524A-2391-4211-AA0B-5F8A4B584144}" type="datetimeFigureOut">
              <a:rPr lang="en-US" smtClean="0">
                <a:solidFill>
                  <a:prstClr val="black">
                    <a:tint val="75000"/>
                  </a:prstClr>
                </a:solidFill>
              </a:rPr>
              <a:pPr/>
              <a:t>06/22/2018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0B6A53-A75E-4E71-B06E-50C03C616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30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6524A-2391-4211-AA0B-5F8A4B584144}" type="datetimeFigureOut">
              <a:rPr lang="en-US" smtClean="0">
                <a:solidFill>
                  <a:prstClr val="black">
                    <a:tint val="75000"/>
                  </a:prstClr>
                </a:solidFill>
              </a:rPr>
              <a:pPr/>
              <a:t>06/22/2018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0B6A53-A75E-4E71-B06E-50C03C616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49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519DF57-ECDE-4DFA-B1D2-F7C637BD5036}" type="datetimeFigureOut">
              <a:rPr lang="en-US" smtClean="0"/>
              <a:t>06/22/2018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0D6447-0E3D-4581-99DC-1CCDAEEE793D}" type="slidenum">
              <a:rPr lang="en-US" smtClean="0"/>
              <a:t>‹#›</a:t>
            </a:fld>
            <a:endParaRPr lang="en-US"/>
          </a:p>
        </p:txBody>
      </p:sp>
    </p:spTree>
    <p:extLst>
      <p:ext uri="{BB962C8B-B14F-4D97-AF65-F5344CB8AC3E}">
        <p14:creationId xmlns:p14="http://schemas.microsoft.com/office/powerpoint/2010/main" val="1633282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66524A-2391-4211-AA0B-5F8A4B584144}" type="datetimeFigureOut">
              <a:rPr lang="en-US" smtClean="0"/>
              <a:t>06/22/2018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0B6A53-A75E-4E71-B06E-50C03C616139}" type="slidenum">
              <a:rPr lang="en-US" smtClean="0"/>
              <a:t>‹#›</a:t>
            </a:fld>
            <a:endParaRPr lang="en-US"/>
          </a:p>
        </p:txBody>
      </p:sp>
    </p:spTree>
    <p:extLst>
      <p:ext uri="{BB962C8B-B14F-4D97-AF65-F5344CB8AC3E}">
        <p14:creationId xmlns:p14="http://schemas.microsoft.com/office/powerpoint/2010/main" val="2527740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66524A-2391-4211-AA0B-5F8A4B584144}" type="datetimeFigureOut">
              <a:rPr lang="en-US" smtClean="0">
                <a:solidFill>
                  <a:prstClr val="black">
                    <a:tint val="75000"/>
                  </a:prstClr>
                </a:solidFill>
              </a:rPr>
              <a:pPr/>
              <a:t>06/22/2018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0B6A53-A75E-4E71-B06E-50C03C616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1113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6524A-2391-4211-AA0B-5F8A4B584144}" type="datetimeFigureOut">
              <a:rPr lang="en-US" smtClean="0">
                <a:solidFill>
                  <a:prstClr val="black">
                    <a:tint val="75000"/>
                  </a:prstClr>
                </a:solidFill>
              </a:rPr>
              <a:pPr/>
              <a:t>06/22/2018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0B6A53-A75E-4E71-B06E-50C03C616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66524A-2391-4211-AA0B-5F8A4B584144}" type="datetimeFigureOut">
              <a:rPr lang="en-US" smtClean="0">
                <a:solidFill>
                  <a:prstClr val="black">
                    <a:tint val="75000"/>
                  </a:prstClr>
                </a:solidFill>
              </a:rPr>
              <a:pPr/>
              <a:t>06/22/2018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0B6A53-A75E-4E71-B06E-50C03C616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66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66524A-2391-4211-AA0B-5F8A4B584144}" type="datetimeFigureOut">
              <a:rPr lang="en-US" smtClean="0">
                <a:solidFill>
                  <a:prstClr val="black">
                    <a:tint val="75000"/>
                  </a:prstClr>
                </a:solidFill>
              </a:rPr>
              <a:pPr/>
              <a:t>06/22/2018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0B6A53-A75E-4E71-B06E-50C03C616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590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66524A-2391-4211-AA0B-5F8A4B584144}" type="datetimeFigureOut">
              <a:rPr lang="en-US" smtClean="0">
                <a:solidFill>
                  <a:prstClr val="black">
                    <a:tint val="75000"/>
                  </a:prstClr>
                </a:solidFill>
              </a:rPr>
              <a:pPr/>
              <a:t>06/22/2018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D0B6A53-A75E-4E71-B06E-50C03C616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51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66524A-2391-4211-AA0B-5F8A4B584144}" type="datetimeFigureOut">
              <a:rPr lang="en-US" smtClean="0">
                <a:solidFill>
                  <a:prstClr val="black">
                    <a:tint val="75000"/>
                  </a:prstClr>
                </a:solidFill>
              </a:rPr>
              <a:pPr/>
              <a:t>06/22/2018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D0B6A53-A75E-4E71-B06E-50C03C616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6041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0104" y="76199"/>
            <a:ext cx="7886700" cy="9906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6524A-2391-4211-AA0B-5F8A4B584144}" type="datetimeFigureOut">
              <a:rPr lang="en-US" smtClean="0"/>
              <a:t>06/22/2018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B6A53-A75E-4E71-B06E-50C03C616139}" type="slidenum">
              <a:rPr lang="en-US" smtClean="0"/>
              <a:t>‹#›</a:t>
            </a:fld>
            <a:endParaRPr lang="en-US"/>
          </a:p>
        </p:txBody>
      </p:sp>
    </p:spTree>
    <p:extLst>
      <p:ext uri="{BB962C8B-B14F-4D97-AF65-F5344CB8AC3E}">
        <p14:creationId xmlns:p14="http://schemas.microsoft.com/office/powerpoint/2010/main" val="154168875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6566524A-2391-4211-AA0B-5F8A4B584144}" type="datetimeFigureOut">
              <a:rPr lang="en-US" smtClean="0">
                <a:solidFill>
                  <a:prstClr val="black">
                    <a:tint val="75000"/>
                  </a:prstClr>
                </a:solidFill>
                <a:latin typeface="Calibri" panose="020F0502020204030204"/>
              </a:rPr>
              <a:pPr defTabSz="457200" fontAlgn="auto">
                <a:spcBef>
                  <a:spcPts val="0"/>
                </a:spcBef>
                <a:spcAft>
                  <a:spcPts val="0"/>
                </a:spcAft>
              </a:pPr>
              <a:t>06/22/2018</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1D0B6A53-A75E-4E71-B06E-50C03C616139}" type="slidenum">
              <a:rPr lang="en-US" smtClean="0">
                <a:solidFill>
                  <a:prstClr val="black">
                    <a:tint val="75000"/>
                  </a:prstClr>
                </a:solidFill>
                <a:latin typeface="Calibri" panose="020F0502020204030204"/>
              </a:rPr>
              <a:pPr defTabSz="457200"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416732313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959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altLang="en-US" smtClean="0"/>
              <a:t>Annualization – Exception</a:t>
            </a:r>
            <a:br>
              <a:rPr lang="en-US" altLang="en-US" smtClean="0"/>
            </a:br>
            <a:r>
              <a:rPr lang="en-US" altLang="en-US" sz="2800" smtClean="0"/>
              <a:t>Certain Defined Contribution Pension Plans</a:t>
            </a:r>
          </a:p>
        </p:txBody>
      </p:sp>
      <p:sp>
        <p:nvSpPr>
          <p:cNvPr id="11267" name="Rectangle 3"/>
          <p:cNvSpPr>
            <a:spLocks noGrp="1" noChangeArrowheads="1"/>
          </p:cNvSpPr>
          <p:nvPr>
            <p:ph idx="1"/>
          </p:nvPr>
        </p:nvSpPr>
        <p:spPr/>
        <p:txBody>
          <a:bodyPr/>
          <a:lstStyle/>
          <a:p>
            <a:r>
              <a:rPr lang="en-US" altLang="en-US" sz="2600" smtClean="0"/>
              <a:t>An exception to annualization applies to:</a:t>
            </a:r>
          </a:p>
          <a:p>
            <a:pPr lvl="1"/>
            <a:r>
              <a:rPr lang="en-US" altLang="en-US" sz="2600" u="sng" smtClean="0"/>
              <a:t>Defined contribution</a:t>
            </a:r>
            <a:r>
              <a:rPr lang="en-US" altLang="en-US" sz="2600" smtClean="0"/>
              <a:t> pension plans that provide:</a:t>
            </a:r>
          </a:p>
          <a:p>
            <a:pPr lvl="2">
              <a:buSzPct val="65000"/>
            </a:pPr>
            <a:r>
              <a:rPr lang="en-US" altLang="en-US" sz="2600" u="sng" smtClean="0"/>
              <a:t>immediate participation; and</a:t>
            </a:r>
          </a:p>
          <a:p>
            <a:pPr lvl="2">
              <a:buSzPct val="65000"/>
            </a:pPr>
            <a:r>
              <a:rPr lang="en-US" altLang="en-US" sz="2600" u="sng" smtClean="0"/>
              <a:t>essentially immediate vesting</a:t>
            </a:r>
            <a:r>
              <a:rPr lang="en-US" altLang="en-US" sz="2600" smtClean="0"/>
              <a:t> </a:t>
            </a:r>
            <a:r>
              <a:rPr lang="en-US" altLang="en-US" smtClean="0"/>
              <a:t>(100% vesting after an employee works 500 or fewer hours)</a:t>
            </a:r>
            <a:r>
              <a:rPr lang="en-US" altLang="en-US" sz="2600" smtClean="0"/>
              <a:t>.</a:t>
            </a:r>
          </a:p>
          <a:p>
            <a:r>
              <a:rPr lang="en-US" altLang="en-US" sz="2600" smtClean="0"/>
              <a:t>This exception allows full credit for the amount of contributions made on Davis-Bacon work.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z="3200" smtClean="0"/>
              <a:t>Annualization – Example 1 </a:t>
            </a:r>
            <a:br>
              <a:rPr lang="en-US" altLang="en-US" sz="3200" smtClean="0"/>
            </a:br>
            <a:r>
              <a:rPr lang="en-US" altLang="en-US" sz="300" smtClean="0"/>
              <a:t/>
            </a:r>
            <a:br>
              <a:rPr lang="en-US" altLang="en-US" sz="300" smtClean="0"/>
            </a:br>
            <a:r>
              <a:rPr lang="en-US" altLang="en-US" sz="2800" smtClean="0"/>
              <a:t>Pension Plan with 5-Year Vesting Schedule</a:t>
            </a:r>
          </a:p>
        </p:txBody>
      </p:sp>
      <p:sp>
        <p:nvSpPr>
          <p:cNvPr id="12291" name="Rectangle 3"/>
          <p:cNvSpPr>
            <a:spLocks noGrp="1" noChangeArrowheads="1"/>
          </p:cNvSpPr>
          <p:nvPr>
            <p:ph idx="1"/>
          </p:nvPr>
        </p:nvSpPr>
        <p:spPr/>
        <p:txBody>
          <a:bodyPr/>
          <a:lstStyle/>
          <a:p>
            <a:r>
              <a:rPr lang="en-US" altLang="en-US" smtClean="0"/>
              <a:t>This pension plan does not provide for immediate or essentially immediate vesting.</a:t>
            </a:r>
          </a:p>
          <a:p>
            <a:endParaRPr lang="en-US" altLang="en-US" sz="200" smtClean="0"/>
          </a:p>
          <a:p>
            <a:r>
              <a:rPr lang="en-US" altLang="en-US" smtClean="0"/>
              <a:t>A contractor who wishes to receive a $2 per hour credit for contributions, must:</a:t>
            </a:r>
          </a:p>
          <a:p>
            <a:pPr lvl="1"/>
            <a:r>
              <a:rPr lang="en-US" altLang="en-US" smtClean="0"/>
              <a:t>Contribute at that rate for all hours worked during the year; or</a:t>
            </a:r>
          </a:p>
          <a:p>
            <a:pPr lvl="1"/>
            <a:r>
              <a:rPr lang="en-US" altLang="en-US" smtClean="0"/>
              <a:t>Make regular contributions at least quarterly that would result in a $2 average contribution to the plan based on all hours worked in the year.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altLang="en-US" sz="3200" smtClean="0"/>
              <a:t>Annualization </a:t>
            </a:r>
            <a:r>
              <a:rPr lang="en-US" altLang="en-US" smtClean="0"/>
              <a:t>– </a:t>
            </a:r>
            <a:r>
              <a:rPr lang="en-US" altLang="en-US" sz="3200" smtClean="0"/>
              <a:t>Example 2</a:t>
            </a:r>
            <a:br>
              <a:rPr lang="en-US" altLang="en-US" sz="3200" smtClean="0"/>
            </a:br>
            <a:r>
              <a:rPr lang="en-US" altLang="en-US" sz="3200" smtClean="0"/>
              <a:t>Defined Contribution Pension Plan</a:t>
            </a:r>
          </a:p>
        </p:txBody>
      </p:sp>
      <p:sp>
        <p:nvSpPr>
          <p:cNvPr id="13315" name="Rectangle 3"/>
          <p:cNvSpPr>
            <a:spLocks noGrp="1" noChangeArrowheads="1"/>
          </p:cNvSpPr>
          <p:nvPr>
            <p:ph idx="1"/>
          </p:nvPr>
        </p:nvSpPr>
        <p:spPr/>
        <p:txBody>
          <a:bodyPr/>
          <a:lstStyle/>
          <a:p>
            <a:r>
              <a:rPr lang="en-US" altLang="en-US" sz="2600" smtClean="0"/>
              <a:t>A firm’s contribution for an employee’s pension  plan that does not provide for immediate vesting</a:t>
            </a:r>
          </a:p>
          <a:p>
            <a:pPr>
              <a:lnSpc>
                <a:spcPct val="80000"/>
              </a:lnSpc>
              <a:buFont typeface="Wingdings" pitchFamily="2" charset="2"/>
              <a:buNone/>
            </a:pPr>
            <a:r>
              <a:rPr lang="en-US" altLang="en-US" sz="2600" smtClean="0"/>
              <a:t>	was computed at $2,000 a year.  </a:t>
            </a:r>
          </a:p>
          <a:p>
            <a:pPr lvl="1">
              <a:buFont typeface="Wingdings 2" pitchFamily="18" charset="2"/>
              <a:buNone/>
            </a:pPr>
            <a:endParaRPr lang="en-US" altLang="en-US" sz="600" smtClean="0"/>
          </a:p>
          <a:p>
            <a:pPr lvl="1"/>
            <a:r>
              <a:rPr lang="en-US" altLang="en-US" smtClean="0"/>
              <a:t>The employee worked 1,500 hours on a </a:t>
            </a:r>
          </a:p>
          <a:p>
            <a:pPr lvl="1">
              <a:buFont typeface="Wingdings 2" pitchFamily="18" charset="2"/>
              <a:buNone/>
            </a:pPr>
            <a:r>
              <a:rPr lang="en-US" altLang="en-US" smtClean="0"/>
              <a:t>	Davis-Bacon project and 500 hours on </a:t>
            </a:r>
          </a:p>
          <a:p>
            <a:pPr lvl="1">
              <a:buFont typeface="Wingdings 2" pitchFamily="18" charset="2"/>
              <a:buNone/>
            </a:pPr>
            <a:r>
              <a:rPr lang="en-US" altLang="en-US" smtClean="0"/>
              <a:t>	other jobs not Davis-Bacon covered.</a:t>
            </a:r>
          </a:p>
          <a:p>
            <a:pPr lvl="1">
              <a:buFont typeface="Wingdings 2" pitchFamily="18" charset="2"/>
              <a:buNone/>
            </a:pPr>
            <a:endParaRPr lang="en-US" altLang="en-US" sz="800" smtClean="0"/>
          </a:p>
          <a:p>
            <a:pPr lvl="1">
              <a:buFont typeface="Wingdings 2" pitchFamily="18" charset="2"/>
              <a:buNone/>
            </a:pPr>
            <a:r>
              <a:rPr lang="en-US" altLang="en-US" sz="2600" smtClean="0"/>
              <a:t>	</a:t>
            </a:r>
            <a:r>
              <a:rPr lang="en-US" altLang="en-US" smtClean="0"/>
              <a:t>Credit per hour:  $2,000 / 2000 (hours) = $1.00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altLang="en-US" sz="2800" smtClean="0"/>
              <a:t>Computing hourly fringe benefit equivalents </a:t>
            </a:r>
            <a:br>
              <a:rPr lang="en-US" altLang="en-US" sz="2800" smtClean="0"/>
            </a:br>
            <a:r>
              <a:rPr lang="en-US" altLang="en-US" sz="2800" smtClean="0"/>
              <a:t>creditable for contributions made </a:t>
            </a:r>
            <a:br>
              <a:rPr lang="en-US" altLang="en-US" sz="2800" smtClean="0"/>
            </a:br>
            <a:r>
              <a:rPr lang="en-US" altLang="en-US" sz="2800" smtClean="0"/>
              <a:t>weekly, monthly, quarterly, etc.</a:t>
            </a:r>
            <a:r>
              <a:rPr lang="en-US" altLang="en-US" sz="2400" smtClean="0"/>
              <a:t> </a:t>
            </a:r>
          </a:p>
        </p:txBody>
      </p:sp>
      <p:sp>
        <p:nvSpPr>
          <p:cNvPr id="14339" name="Rectangle 3"/>
          <p:cNvSpPr>
            <a:spLocks noGrp="1" noChangeArrowheads="1"/>
          </p:cNvSpPr>
          <p:nvPr>
            <p:ph idx="1"/>
          </p:nvPr>
        </p:nvSpPr>
        <p:spPr/>
        <p:txBody>
          <a:bodyPr/>
          <a:lstStyle/>
          <a:p>
            <a:r>
              <a:rPr lang="en-US" altLang="en-US" smtClean="0"/>
              <a:t>In determining cash equivalent credit for fringe benefit payments, the period of time to be used is the period covered by the contribution.  </a:t>
            </a:r>
          </a:p>
          <a:p>
            <a:pPr lvl="1"/>
            <a:r>
              <a:rPr lang="en-US" altLang="en-US" smtClean="0"/>
              <a:t>If contributions are made weekly, cash equivalents should be computed weekly.  </a:t>
            </a:r>
          </a:p>
          <a:p>
            <a:pPr lvl="1"/>
            <a:r>
              <a:rPr lang="en-US" altLang="en-US" smtClean="0"/>
              <a:t>If contributions are made quarterly, cash equivalents should be computed quarterly, etc.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z="3200" smtClean="0"/>
              <a:t>Computing the Hourly Equivalent Fringe Benefit Credit – Medical Insurance</a:t>
            </a:r>
          </a:p>
        </p:txBody>
      </p:sp>
      <p:sp>
        <p:nvSpPr>
          <p:cNvPr id="15363" name="Rectangle 3"/>
          <p:cNvSpPr>
            <a:spLocks noGrp="1" noChangeArrowheads="1"/>
          </p:cNvSpPr>
          <p:nvPr>
            <p:ph idx="1"/>
          </p:nvPr>
        </p:nvSpPr>
        <p:spPr/>
        <p:txBody>
          <a:bodyPr/>
          <a:lstStyle/>
          <a:p>
            <a:r>
              <a:rPr lang="en-US" altLang="en-US" smtClean="0"/>
              <a:t> Employer provides medical insurance at $200 per</a:t>
            </a:r>
          </a:p>
          <a:p>
            <a:pPr>
              <a:buFont typeface="Wingdings" pitchFamily="2" charset="2"/>
              <a:buNone/>
            </a:pPr>
            <a:r>
              <a:rPr lang="en-US" altLang="en-US" smtClean="0"/>
              <a:t>	 month to an electrician on a Davis-Bacon project.  </a:t>
            </a:r>
          </a:p>
          <a:p>
            <a:pPr>
              <a:buFont typeface="Wingdings" pitchFamily="2" charset="2"/>
              <a:buNone/>
            </a:pPr>
            <a:r>
              <a:rPr lang="en-US" altLang="en-US" smtClean="0"/>
              <a:t>	 The WD requires $16.00 plus $2.50 in FB’s, or $18.50  an hour.  Employee works 160 hours a month</a:t>
            </a:r>
          </a:p>
          <a:p>
            <a:pPr lvl="1">
              <a:buClr>
                <a:schemeClr val="accent2"/>
              </a:buClr>
            </a:pPr>
            <a:r>
              <a:rPr lang="en-US" altLang="en-US" smtClean="0"/>
              <a:t>$200/160 hours = $1.25 </a:t>
            </a:r>
            <a:r>
              <a:rPr lang="en-US" altLang="en-US" u="sng" smtClean="0"/>
              <a:t>credit per hour for the FB</a:t>
            </a:r>
            <a:endParaRPr lang="en-US" altLang="en-US" smtClean="0"/>
          </a:p>
          <a:p>
            <a:pPr lvl="1">
              <a:buClr>
                <a:schemeClr val="accent2"/>
              </a:buClr>
            </a:pPr>
            <a:r>
              <a:rPr lang="en-US" altLang="en-US" smtClean="0"/>
              <a:t>No other benefit provided</a:t>
            </a:r>
          </a:p>
          <a:p>
            <a:pPr lvl="1">
              <a:buClr>
                <a:schemeClr val="accent2"/>
              </a:buClr>
            </a:pPr>
            <a:r>
              <a:rPr lang="en-US" altLang="en-US" smtClean="0"/>
              <a:t>Electrician is due: $17.25 in cash wages per hour </a:t>
            </a:r>
          </a:p>
          <a:p>
            <a:pPr lvl="1">
              <a:buClr>
                <a:schemeClr val="accent2"/>
              </a:buClr>
              <a:buFont typeface="Wingdings 2" pitchFamily="18" charset="2"/>
              <a:buNone/>
            </a:pPr>
            <a:r>
              <a:rPr lang="en-US" altLang="en-US" smtClean="0"/>
              <a:t>				        ($18.50 - $1.25 = $17.25)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3200" smtClean="0"/>
              <a:t>Fringe Benefit Payments in Advance – converting to hourly cash equivalents</a:t>
            </a:r>
          </a:p>
        </p:txBody>
      </p:sp>
      <p:sp>
        <p:nvSpPr>
          <p:cNvPr id="16387" name="Rectangle 3"/>
          <p:cNvSpPr>
            <a:spLocks noGrp="1" noChangeArrowheads="1"/>
          </p:cNvSpPr>
          <p:nvPr>
            <p:ph idx="1"/>
          </p:nvPr>
        </p:nvSpPr>
        <p:spPr/>
        <p:txBody>
          <a:bodyPr/>
          <a:lstStyle/>
          <a:p>
            <a:pPr>
              <a:lnSpc>
                <a:spcPct val="80000"/>
              </a:lnSpc>
            </a:pPr>
            <a:r>
              <a:rPr lang="en-US" altLang="en-US" sz="2000" smtClean="0"/>
              <a:t>Where the contractor pays monthly health insurance premiums in advance on a lump sum basis, the total hours worked in the previous month or in the same month in the previous year may be used to determine (i.e. estimate) the hourly equivalent credit per employee during the current month.  </a:t>
            </a:r>
          </a:p>
          <a:p>
            <a:pPr lvl="1">
              <a:lnSpc>
                <a:spcPct val="80000"/>
              </a:lnSpc>
            </a:pPr>
            <a:r>
              <a:rPr lang="en-US" altLang="en-US" sz="2000" smtClean="0"/>
              <a:t>Any representative period may be used, provided the period selected is reasonable. </a:t>
            </a:r>
          </a:p>
          <a:p>
            <a:pPr lvl="1">
              <a:lnSpc>
                <a:spcPct val="80000"/>
              </a:lnSpc>
              <a:buClr>
                <a:schemeClr val="accent2"/>
              </a:buClr>
            </a:pPr>
            <a:r>
              <a:rPr lang="en-US" altLang="en-US" sz="2000" smtClean="0"/>
              <a:t>However, keep in mind that If the employer contributes at different rates, such as under a health insurance plan for single and family plan members, credit cannot be taken based on an across the board average, but rather must be computed to reflect the cash equivalent to be credited for each individual employee.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z="3200" smtClean="0"/>
              <a:t>Fringe Benefit Payments in Advance – converting to hourly cash equivalents</a:t>
            </a:r>
          </a:p>
        </p:txBody>
      </p:sp>
      <p:sp>
        <p:nvSpPr>
          <p:cNvPr id="17411" name="Rectangle 3"/>
          <p:cNvSpPr>
            <a:spLocks noGrp="1" noChangeArrowheads="1"/>
          </p:cNvSpPr>
          <p:nvPr>
            <p:ph idx="1"/>
          </p:nvPr>
        </p:nvSpPr>
        <p:spPr/>
        <p:txBody>
          <a:bodyPr/>
          <a:lstStyle/>
          <a:p>
            <a:pPr>
              <a:lnSpc>
                <a:spcPct val="80000"/>
              </a:lnSpc>
            </a:pPr>
            <a:r>
              <a:rPr lang="en-US" altLang="en-US" sz="2000" dirty="0" smtClean="0"/>
              <a:t>On occasion, a contractor may offset the annual cost of a particular fringe benefit by converting such costs to an hourly cash equivalent</a:t>
            </a:r>
          </a:p>
          <a:p>
            <a:pPr lvl="1">
              <a:lnSpc>
                <a:spcPct val="80000"/>
              </a:lnSpc>
            </a:pPr>
            <a:r>
              <a:rPr lang="en-US" altLang="en-US" sz="2000" dirty="0" smtClean="0"/>
              <a:t>Since construction workers often do not work a full year (2,080 hours), if a contractor makes annual payments in advance to cover the coming year cost, and actual hours worked will not be determinable until year-end, total hours worked by DB-covered workers in the preceding year (or plan year) can be considered representative of a normal work year in the computation.  </a:t>
            </a:r>
          </a:p>
          <a:p>
            <a:pPr lvl="1">
              <a:lnSpc>
                <a:spcPct val="80000"/>
              </a:lnSpc>
            </a:pPr>
            <a:r>
              <a:rPr lang="en-US" altLang="en-US" sz="2000" dirty="0" smtClean="0"/>
              <a:t>Example:  Assume total annual cost of pension program is $15,000, </a:t>
            </a:r>
            <a:r>
              <a:rPr lang="en-US" altLang="en-US" sz="2000" dirty="0"/>
              <a:t>and that the total working hours (DB and non-DB) for the workers on whose behalf the employer made contributions in the previous year was 15,000.  $15,000/15,000 hours = $1.00 per hour cash equivalent </a:t>
            </a:r>
            <a:endParaRPr lang="en-US" altLang="en-US" sz="20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t>Disclaimer</a:t>
            </a:r>
          </a:p>
        </p:txBody>
      </p:sp>
      <p:sp>
        <p:nvSpPr>
          <p:cNvPr id="18435" name="Rectangle 3"/>
          <p:cNvSpPr>
            <a:spLocks noGrp="1" noChangeArrowheads="1"/>
          </p:cNvSpPr>
          <p:nvPr>
            <p:ph idx="1"/>
          </p:nvPr>
        </p:nvSpPr>
        <p:spPr/>
        <p:txBody>
          <a:bodyPr/>
          <a:lstStyle/>
          <a:p>
            <a:pPr>
              <a:lnSpc>
                <a:spcPct val="80000"/>
              </a:lnSpc>
              <a:buFont typeface="Wingdings" pitchFamily="2" charset="2"/>
              <a:buChar char="v"/>
            </a:pPr>
            <a:r>
              <a:rPr lang="en-US" altLang="en-US" sz="1800" b="1" smtClean="0"/>
              <a:t>This presentation is intended as general information only and does not carry the force of legal opinion.</a:t>
            </a:r>
          </a:p>
          <a:p>
            <a:pPr>
              <a:lnSpc>
                <a:spcPct val="80000"/>
              </a:lnSpc>
              <a:buFont typeface="Wingdings" pitchFamily="2" charset="2"/>
              <a:buChar char="Ø"/>
            </a:pPr>
            <a:endParaRPr lang="en-US" altLang="en-US" sz="1800" b="1" smtClean="0"/>
          </a:p>
          <a:p>
            <a:pPr>
              <a:lnSpc>
                <a:spcPct val="80000"/>
              </a:lnSpc>
              <a:buFont typeface="Wingdings" pitchFamily="2" charset="2"/>
              <a:buChar char="v"/>
            </a:pPr>
            <a:r>
              <a:rPr lang="en-US" altLang="en-US" sz="1800" b="1" smtClean="0"/>
              <a:t>The Department of Labor is providing this information as a public service. This information and related materials are presented to give the public access to information on Department of Labor programs. You should be aware that, while we try to keep the information timely and accurate, there will often be a delay between official publications of the materials and the modification of these pages. Therefore, we make no express or implied guarantees. The </a:t>
            </a:r>
            <a:r>
              <a:rPr lang="en-US" altLang="en-US" sz="1800" b="1" i="1" smtClean="0"/>
              <a:t>Federal Register</a:t>
            </a:r>
            <a:r>
              <a:rPr lang="en-US" altLang="en-US" sz="1800" b="1" smtClean="0"/>
              <a:t> and the </a:t>
            </a:r>
            <a:r>
              <a:rPr lang="en-US" altLang="en-US" sz="1800" b="1" i="1" smtClean="0"/>
              <a:t>Code of Federal Regulations</a:t>
            </a:r>
            <a:r>
              <a:rPr lang="en-US" altLang="en-US" sz="1800" b="1" smtClean="0"/>
              <a:t> remain the official source for regulatory information published by the Department of Labor. We will make every effort to keep this information current and to correct errors brought to our attention.</a:t>
            </a:r>
          </a:p>
          <a:p>
            <a:pPr>
              <a:lnSpc>
                <a:spcPct val="80000"/>
              </a:lnSpc>
            </a:pPr>
            <a:endParaRPr lang="en-US" altLang="en-US" sz="18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62200"/>
            <a:ext cx="7886700" cy="2514600"/>
          </a:xfrm>
        </p:spPr>
        <p:txBody>
          <a:bodyPr>
            <a:normAutofit/>
          </a:bodyPr>
          <a:lstStyle/>
          <a:p>
            <a:r>
              <a:rPr lang="en-US" dirty="0" smtClean="0">
                <a:solidFill>
                  <a:schemeClr val="tx1"/>
                </a:solidFill>
              </a:rPr>
              <a:t>DBA/DBRA</a:t>
            </a:r>
            <a:br>
              <a:rPr lang="en-US" dirty="0" smtClean="0">
                <a:solidFill>
                  <a:schemeClr val="tx1"/>
                </a:solidFill>
              </a:rPr>
            </a:br>
            <a:r>
              <a:rPr lang="en-US" dirty="0" smtClean="0">
                <a:solidFill>
                  <a:schemeClr val="tx1"/>
                </a:solidFill>
              </a:rPr>
              <a:t>Fringe Benefits</a:t>
            </a:r>
            <a:endParaRPr lang="en-US" dirty="0">
              <a:solidFill>
                <a:schemeClr val="tx1"/>
              </a:solidFill>
            </a:endParaRPr>
          </a:p>
        </p:txBody>
      </p:sp>
    </p:spTree>
    <p:extLst>
      <p:ext uri="{BB962C8B-B14F-4D97-AF65-F5344CB8AC3E}">
        <p14:creationId xmlns:p14="http://schemas.microsoft.com/office/powerpoint/2010/main" val="3356725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smtClean="0"/>
              <a:t>Examples of Fringe Benefits</a:t>
            </a:r>
          </a:p>
        </p:txBody>
      </p:sp>
      <p:sp>
        <p:nvSpPr>
          <p:cNvPr id="35843" name="Rectangle 3"/>
          <p:cNvSpPr>
            <a:spLocks noGrp="1" noChangeArrowheads="1"/>
          </p:cNvSpPr>
          <p:nvPr>
            <p:ph idx="1"/>
          </p:nvPr>
        </p:nvSpPr>
        <p:spPr/>
        <p:txBody>
          <a:bodyPr/>
          <a:lstStyle/>
          <a:p>
            <a:r>
              <a:rPr lang="en-US" altLang="en-US" sz="2800" smtClean="0"/>
              <a:t>Life Insurance;</a:t>
            </a:r>
          </a:p>
          <a:p>
            <a:pPr>
              <a:lnSpc>
                <a:spcPct val="120000"/>
              </a:lnSpc>
            </a:pPr>
            <a:r>
              <a:rPr lang="en-US" altLang="en-US" sz="2800" smtClean="0"/>
              <a:t>Health Insurance;</a:t>
            </a:r>
          </a:p>
          <a:p>
            <a:pPr>
              <a:lnSpc>
                <a:spcPct val="120000"/>
              </a:lnSpc>
            </a:pPr>
            <a:r>
              <a:rPr lang="en-US" altLang="en-US" sz="2800" smtClean="0"/>
              <a:t>Pension;</a:t>
            </a:r>
          </a:p>
          <a:p>
            <a:pPr>
              <a:lnSpc>
                <a:spcPct val="120000"/>
              </a:lnSpc>
            </a:pPr>
            <a:r>
              <a:rPr lang="en-US" altLang="en-US" sz="2800" smtClean="0"/>
              <a:t>Vacation;</a:t>
            </a:r>
          </a:p>
          <a:p>
            <a:pPr>
              <a:lnSpc>
                <a:spcPct val="120000"/>
              </a:lnSpc>
            </a:pPr>
            <a:r>
              <a:rPr lang="en-US" altLang="en-US" sz="2800" smtClean="0"/>
              <a:t>Holiday; and</a:t>
            </a:r>
          </a:p>
          <a:p>
            <a:pPr>
              <a:lnSpc>
                <a:spcPct val="120000"/>
              </a:lnSpc>
            </a:pPr>
            <a:r>
              <a:rPr lang="en-US" altLang="en-US" sz="2800" smtClean="0"/>
              <a:t>Sick Leave.</a:t>
            </a: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8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t>Funded Fringe Benefit Plans</a:t>
            </a:r>
          </a:p>
        </p:txBody>
      </p:sp>
      <p:sp>
        <p:nvSpPr>
          <p:cNvPr id="5123" name="Rectangle 3"/>
          <p:cNvSpPr>
            <a:spLocks noGrp="1" noChangeArrowheads="1"/>
          </p:cNvSpPr>
          <p:nvPr>
            <p:ph idx="1"/>
          </p:nvPr>
        </p:nvSpPr>
        <p:spPr/>
        <p:txBody>
          <a:bodyPr/>
          <a:lstStyle/>
          <a:p>
            <a:r>
              <a:rPr lang="en-US" altLang="en-US" smtClean="0"/>
              <a:t>Contractors may take credit (without prior approval from DOL) for bona fide FB fund contributions made to third-party trustees or insurers that:</a:t>
            </a:r>
            <a:endParaRPr lang="en-US" altLang="en-US" sz="2000" smtClean="0"/>
          </a:p>
          <a:p>
            <a:endParaRPr lang="en-US" altLang="en-US" sz="700" smtClean="0"/>
          </a:p>
          <a:p>
            <a:pPr lvl="1"/>
            <a:r>
              <a:rPr lang="en-US" altLang="en-US" smtClean="0"/>
              <a:t>Are </a:t>
            </a:r>
            <a:r>
              <a:rPr lang="en-US" altLang="en-US" i="1" smtClean="0"/>
              <a:t>irrevocably </a:t>
            </a:r>
            <a:r>
              <a:rPr lang="en-US" altLang="en-US" smtClean="0"/>
              <a:t>paid; and </a:t>
            </a:r>
          </a:p>
          <a:p>
            <a:endParaRPr lang="en-US" altLang="en-US" sz="700" smtClean="0"/>
          </a:p>
          <a:p>
            <a:pPr lvl="1"/>
            <a:r>
              <a:rPr lang="en-US" altLang="en-US" smtClean="0"/>
              <a:t>Are made regularly, not less often than </a:t>
            </a:r>
            <a:r>
              <a:rPr lang="en-US" altLang="en-US" i="1" smtClean="0"/>
              <a:t>quarterly.</a:t>
            </a:r>
          </a:p>
          <a:p>
            <a:endParaRPr lang="en-US" altLang="en-US" sz="700" smtClean="0"/>
          </a:p>
          <a:p>
            <a:r>
              <a:rPr lang="en-US" altLang="en-US" smtClean="0"/>
              <a:t>Credit is for payments made for individual workers eligible to participate in the plan, program, or fund.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t>Unfunded Fringe Benefit Plans</a:t>
            </a:r>
          </a:p>
        </p:txBody>
      </p:sp>
      <p:sp>
        <p:nvSpPr>
          <p:cNvPr id="6147" name="Rectangle 3"/>
          <p:cNvSpPr>
            <a:spLocks noGrp="1" noChangeArrowheads="1"/>
          </p:cNvSpPr>
          <p:nvPr>
            <p:ph idx="1"/>
          </p:nvPr>
        </p:nvSpPr>
        <p:spPr/>
        <p:txBody>
          <a:bodyPr/>
          <a:lstStyle/>
          <a:p>
            <a:r>
              <a:rPr lang="en-US" altLang="en-US" dirty="0" smtClean="0"/>
              <a:t>Costs for an “unfunded” FB plan count towards WD obligation if specific criteria are met:</a:t>
            </a:r>
          </a:p>
          <a:p>
            <a:pPr lvl="1"/>
            <a:r>
              <a:rPr lang="en-US" altLang="en-US" dirty="0" smtClean="0"/>
              <a:t>The contributions reasonably anticipate the cost to provide a bona fide FB;</a:t>
            </a:r>
          </a:p>
          <a:p>
            <a:pPr lvl="1"/>
            <a:r>
              <a:rPr lang="en-US" altLang="en-US" dirty="0" smtClean="0"/>
              <a:t>Contributions are made pursuant to an enforceable commitment; </a:t>
            </a:r>
          </a:p>
          <a:p>
            <a:pPr lvl="1"/>
            <a:r>
              <a:rPr lang="en-US" altLang="en-US" dirty="0" smtClean="0"/>
              <a:t>That is carried out under a financially responsible plan; and</a:t>
            </a:r>
          </a:p>
          <a:p>
            <a:pPr lvl="1"/>
            <a:r>
              <a:rPr lang="en-US" altLang="en-US" dirty="0" smtClean="0"/>
              <a:t>The plan has been communicated in writing to affected workers. </a:t>
            </a:r>
          </a:p>
          <a:p>
            <a:pPr lvl="1"/>
            <a:r>
              <a:rPr lang="en-US" altLang="en-US" dirty="0" smtClean="0"/>
              <a:t>The plan has been approved by WHD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Eligibility and Participation</a:t>
            </a:r>
          </a:p>
        </p:txBody>
      </p:sp>
      <p:sp>
        <p:nvSpPr>
          <p:cNvPr id="7171" name="Content Placeholder 2"/>
          <p:cNvSpPr>
            <a:spLocks noGrp="1"/>
          </p:cNvSpPr>
          <p:nvPr>
            <p:ph idx="1"/>
          </p:nvPr>
        </p:nvSpPr>
        <p:spPr/>
        <p:txBody>
          <a:bodyPr/>
          <a:lstStyle/>
          <a:p>
            <a:r>
              <a:rPr lang="en-US" altLang="en-US" dirty="0" smtClean="0"/>
              <a:t>Employers may not take credit for contributions for employees who are not eligible to participate in the fringe benefit plan.</a:t>
            </a:r>
          </a:p>
          <a:p>
            <a:r>
              <a:rPr lang="en-US" altLang="en-US" dirty="0" smtClean="0"/>
              <a:t>Employers may take credit for contributions made on behalf of employees who will likely become participants in a plan but are not yet eligible to receive benefits (for example, a health insurance plan with a 30 day waiting period for new participants)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Administrative Expenses</a:t>
            </a:r>
          </a:p>
        </p:txBody>
      </p:sp>
      <p:sp>
        <p:nvSpPr>
          <p:cNvPr id="8195" name="Content Placeholder 2"/>
          <p:cNvSpPr>
            <a:spLocks noGrp="1"/>
          </p:cNvSpPr>
          <p:nvPr>
            <p:ph idx="1"/>
          </p:nvPr>
        </p:nvSpPr>
        <p:spPr/>
        <p:txBody>
          <a:bodyPr/>
          <a:lstStyle/>
          <a:p>
            <a:r>
              <a:rPr lang="en-US" altLang="en-US" dirty="0" smtClean="0"/>
              <a:t>The administrative expenses incurred by a contractor or subcontractor in connection with the administration of a bona fide fringe benefit plan are not creditable towards the prevailing wage under the DBA.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t>Annualization Principle</a:t>
            </a:r>
          </a:p>
        </p:txBody>
      </p:sp>
      <p:sp>
        <p:nvSpPr>
          <p:cNvPr id="9219" name="Rectangle 3"/>
          <p:cNvSpPr>
            <a:spLocks noGrp="1" noChangeArrowheads="1"/>
          </p:cNvSpPr>
          <p:nvPr>
            <p:ph idx="1"/>
          </p:nvPr>
        </p:nvSpPr>
        <p:spPr/>
        <p:txBody>
          <a:bodyPr/>
          <a:lstStyle/>
          <a:p>
            <a:pPr>
              <a:lnSpc>
                <a:spcPct val="90000"/>
              </a:lnSpc>
            </a:pPr>
            <a:r>
              <a:rPr lang="en-US" altLang="en-US" sz="2800" smtClean="0"/>
              <a:t>Davis-Bacon credit is based on the effective annual rate of contributions for all hours worked in a year (both Davis-Bacon and non-Davis-Bacon work).</a:t>
            </a:r>
            <a:endParaRPr lang="en-US" altLang="en-US" sz="1400" smtClean="0"/>
          </a:p>
          <a:p>
            <a:pPr>
              <a:lnSpc>
                <a:spcPct val="90000"/>
              </a:lnSpc>
            </a:pPr>
            <a:endParaRPr lang="en-US" altLang="en-US" sz="800" smtClean="0"/>
          </a:p>
          <a:p>
            <a:pPr lvl="1">
              <a:lnSpc>
                <a:spcPct val="90000"/>
              </a:lnSpc>
            </a:pPr>
            <a:r>
              <a:rPr lang="en-US" altLang="en-US" sz="2800" smtClean="0"/>
              <a:t>Davis-Bacon work may not be used as the exclusive or disproportionate source of funding for a benefit in effect during both covered and non-covered work.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altLang="en-US" smtClean="0"/>
              <a:t>Annualization – </a:t>
            </a:r>
            <a:br>
              <a:rPr lang="en-US" altLang="en-US" smtClean="0"/>
            </a:br>
            <a:r>
              <a:rPr lang="en-US" altLang="en-US" sz="2800" smtClean="0"/>
              <a:t>Computing the creditable hourly rate</a:t>
            </a:r>
          </a:p>
        </p:txBody>
      </p:sp>
      <p:sp>
        <p:nvSpPr>
          <p:cNvPr id="10243" name="Rectangle 3"/>
          <p:cNvSpPr>
            <a:spLocks noGrp="1" noChangeArrowheads="1"/>
          </p:cNvSpPr>
          <p:nvPr>
            <p:ph idx="1"/>
          </p:nvPr>
        </p:nvSpPr>
        <p:spPr/>
        <p:txBody>
          <a:bodyPr/>
          <a:lstStyle/>
          <a:p>
            <a:r>
              <a:rPr lang="en-US" altLang="en-US" sz="2800" smtClean="0"/>
              <a:t>Determine the hourly rate of contribution that is creditable towards a contractor’s Davis-Bacon prevailing wage obligation by:</a:t>
            </a:r>
          </a:p>
          <a:p>
            <a:pPr lvl="1"/>
            <a:endParaRPr lang="en-US" altLang="en-US" sz="1000" smtClean="0"/>
          </a:p>
          <a:p>
            <a:pPr lvl="1"/>
            <a:r>
              <a:rPr lang="en-US" altLang="en-US" sz="2800" smtClean="0"/>
              <a:t>Dividing the total annual contributions by the total annual hours worked (both Davis-Bacon and non-Davis-Bacon work).</a:t>
            </a:r>
          </a:p>
        </p:txBody>
      </p:sp>
    </p:spTree>
  </p:cSld>
  <p:clrMapOvr>
    <a:masterClrMapping/>
  </p:clrMapOvr>
</p:sld>
</file>

<file path=ppt/theme/theme1.xml><?xml version="1.0" encoding="utf-8"?>
<a:theme xmlns:a="http://schemas.openxmlformats.org/drawingml/2006/main" name="PWS 2017 Final">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LongProperties xmlns="http://schemas.microsoft.com/office/2006/metadata/longProperties"/>
</file>

<file path=customXml/itemProps1.xml><?xml version="1.0" encoding="utf-8"?>
<ds:datastoreItem xmlns:ds="http://schemas.openxmlformats.org/officeDocument/2006/customXml" ds:itemID="{6060ACB6-9885-4274-99A2-51DB5384B40B}">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0</TotalTime>
  <Words>1020</Words>
  <Application>Microsoft Office PowerPoint</Application>
  <PresentationFormat>On-screen Show (4:3)</PresentationFormat>
  <Paragraphs>96</Paragraphs>
  <Slides>17</Slides>
  <Notes>15</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PWS 2017 Final</vt:lpstr>
      <vt:lpstr>Office Theme</vt:lpstr>
      <vt:lpstr>PowerPoint Presentation</vt:lpstr>
      <vt:lpstr>DBA/DBRA Fringe Benefits</vt:lpstr>
      <vt:lpstr>Examples of Fringe Benefits</vt:lpstr>
      <vt:lpstr>Funded Fringe Benefit Plans</vt:lpstr>
      <vt:lpstr>Unfunded Fringe Benefit Plans</vt:lpstr>
      <vt:lpstr>Eligibility and Participation</vt:lpstr>
      <vt:lpstr>Administrative Expenses</vt:lpstr>
      <vt:lpstr>Annualization Principle</vt:lpstr>
      <vt:lpstr>Annualization –  Computing the creditable hourly rate</vt:lpstr>
      <vt:lpstr>Annualization – Exception Certain Defined Contribution Pension Plans</vt:lpstr>
      <vt:lpstr>Annualization – Example 1   Pension Plan with 5-Year Vesting Schedule</vt:lpstr>
      <vt:lpstr>Annualization – Example 2 Defined Contribution Pension Plan</vt:lpstr>
      <vt:lpstr>Computing hourly fringe benefit equivalents  creditable for contributions made  weekly, monthly, quarterly, etc. </vt:lpstr>
      <vt:lpstr>Computing the Hourly Equivalent Fringe Benefit Credit – Medical Insurance</vt:lpstr>
      <vt:lpstr>Fringe Benefit Payments in Advance – converting to hourly cash equivalents</vt:lpstr>
      <vt:lpstr>Fringe Benefit Payments in Advance – converting to hourly cash equivalents</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2018-06-22T18:38:57Z</dcterms:created>
  <dcterms:modified xsi:type="dcterms:W3CDTF">2018-06-22T18:39:07Z</dcterms:modified>
</cp:coreProperties>
</file>