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28"/>
  </p:notesMasterIdLst>
  <p:sldIdLst>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6" autoAdjust="0"/>
    <p:restoredTop sz="83278" autoAdjust="0"/>
  </p:normalViewPr>
  <p:slideViewPr>
    <p:cSldViewPr snapToGrid="0">
      <p:cViewPr>
        <p:scale>
          <a:sx n="50" d="100"/>
          <a:sy n="50" d="100"/>
        </p:scale>
        <p:origin x="-1968" y="-4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6488F-649C-4923-87F8-8BC908162D85}" type="datetimeFigureOut">
              <a:rPr lang="en-US" smtClean="0"/>
              <a:t>06/22/2018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755732-8A3D-437C-9752-D282965109AA}" type="slidenum">
              <a:rPr lang="en-US" smtClean="0"/>
              <a:t>‹#›</a:t>
            </a:fld>
            <a:endParaRPr lang="en-US"/>
          </a:p>
        </p:txBody>
      </p:sp>
    </p:spTree>
    <p:extLst>
      <p:ext uri="{BB962C8B-B14F-4D97-AF65-F5344CB8AC3E}">
        <p14:creationId xmlns:p14="http://schemas.microsoft.com/office/powerpoint/2010/main" val="1234689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2</a:t>
            </a:fld>
            <a:endParaRPr lang="en-US"/>
          </a:p>
        </p:txBody>
      </p:sp>
    </p:spTree>
    <p:extLst>
      <p:ext uri="{BB962C8B-B14F-4D97-AF65-F5344CB8AC3E}">
        <p14:creationId xmlns:p14="http://schemas.microsoft.com/office/powerpoint/2010/main" val="4415746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16</a:t>
            </a:fld>
            <a:endParaRPr lang="en-US"/>
          </a:p>
        </p:txBody>
      </p:sp>
    </p:spTree>
    <p:extLst>
      <p:ext uri="{BB962C8B-B14F-4D97-AF65-F5344CB8AC3E}">
        <p14:creationId xmlns:p14="http://schemas.microsoft.com/office/powerpoint/2010/main" val="3385522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17</a:t>
            </a:fld>
            <a:endParaRPr lang="en-US"/>
          </a:p>
        </p:txBody>
      </p:sp>
    </p:spTree>
    <p:extLst>
      <p:ext uri="{BB962C8B-B14F-4D97-AF65-F5344CB8AC3E}">
        <p14:creationId xmlns:p14="http://schemas.microsoft.com/office/powerpoint/2010/main" val="27951451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19</a:t>
            </a:fld>
            <a:endParaRPr lang="en-US"/>
          </a:p>
        </p:txBody>
      </p:sp>
    </p:spTree>
    <p:extLst>
      <p:ext uri="{BB962C8B-B14F-4D97-AF65-F5344CB8AC3E}">
        <p14:creationId xmlns:p14="http://schemas.microsoft.com/office/powerpoint/2010/main" val="1512785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21</a:t>
            </a:fld>
            <a:endParaRPr lang="en-US"/>
          </a:p>
        </p:txBody>
      </p:sp>
    </p:spTree>
    <p:extLst>
      <p:ext uri="{BB962C8B-B14F-4D97-AF65-F5344CB8AC3E}">
        <p14:creationId xmlns:p14="http://schemas.microsoft.com/office/powerpoint/2010/main" val="2030584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3</a:t>
            </a:fld>
            <a:endParaRPr lang="en-US"/>
          </a:p>
        </p:txBody>
      </p:sp>
    </p:spTree>
    <p:extLst>
      <p:ext uri="{BB962C8B-B14F-4D97-AF65-F5344CB8AC3E}">
        <p14:creationId xmlns:p14="http://schemas.microsoft.com/office/powerpoint/2010/main" val="3980743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4</a:t>
            </a:fld>
            <a:endParaRPr lang="en-US"/>
          </a:p>
        </p:txBody>
      </p:sp>
    </p:spTree>
    <p:extLst>
      <p:ext uri="{BB962C8B-B14F-4D97-AF65-F5344CB8AC3E}">
        <p14:creationId xmlns:p14="http://schemas.microsoft.com/office/powerpoint/2010/main" val="3033288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5</a:t>
            </a:fld>
            <a:endParaRPr lang="en-US"/>
          </a:p>
        </p:txBody>
      </p:sp>
    </p:spTree>
    <p:extLst>
      <p:ext uri="{BB962C8B-B14F-4D97-AF65-F5344CB8AC3E}">
        <p14:creationId xmlns:p14="http://schemas.microsoft.com/office/powerpoint/2010/main" val="2526121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11</a:t>
            </a:fld>
            <a:endParaRPr lang="en-US"/>
          </a:p>
        </p:txBody>
      </p:sp>
    </p:spTree>
    <p:extLst>
      <p:ext uri="{BB962C8B-B14F-4D97-AF65-F5344CB8AC3E}">
        <p14:creationId xmlns:p14="http://schemas.microsoft.com/office/powerpoint/2010/main" val="1284995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12</a:t>
            </a:fld>
            <a:endParaRPr lang="en-US"/>
          </a:p>
        </p:txBody>
      </p:sp>
    </p:spTree>
    <p:extLst>
      <p:ext uri="{BB962C8B-B14F-4D97-AF65-F5344CB8AC3E}">
        <p14:creationId xmlns:p14="http://schemas.microsoft.com/office/powerpoint/2010/main" val="3993178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13</a:t>
            </a:fld>
            <a:endParaRPr lang="en-US"/>
          </a:p>
        </p:txBody>
      </p:sp>
    </p:spTree>
    <p:extLst>
      <p:ext uri="{BB962C8B-B14F-4D97-AF65-F5344CB8AC3E}">
        <p14:creationId xmlns:p14="http://schemas.microsoft.com/office/powerpoint/2010/main" val="1209279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14</a:t>
            </a:fld>
            <a:endParaRPr lang="en-US"/>
          </a:p>
        </p:txBody>
      </p:sp>
    </p:spTree>
    <p:extLst>
      <p:ext uri="{BB962C8B-B14F-4D97-AF65-F5344CB8AC3E}">
        <p14:creationId xmlns:p14="http://schemas.microsoft.com/office/powerpoint/2010/main" val="2824533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55732-8A3D-437C-9752-D282965109AA}" type="slidenum">
              <a:rPr lang="en-US" smtClean="0"/>
              <a:t>15</a:t>
            </a:fld>
            <a:endParaRPr lang="en-US"/>
          </a:p>
        </p:txBody>
      </p:sp>
    </p:spTree>
    <p:extLst>
      <p:ext uri="{BB962C8B-B14F-4D97-AF65-F5344CB8AC3E}">
        <p14:creationId xmlns:p14="http://schemas.microsoft.com/office/powerpoint/2010/main" val="375322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t>06/22/2018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4150345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t>06/22/2018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188371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t>06/22/2018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3000846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1113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63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8664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2590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95171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96041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0211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2763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t>06/22/2018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30751689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89044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43071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492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66524A-2391-4211-AA0B-5F8A4B584144}" type="datetimeFigureOut">
              <a:rPr lang="en-US" smtClean="0"/>
              <a:t>06/22/2018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79821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66524A-2391-4211-AA0B-5F8A4B584144}" type="datetimeFigureOut">
              <a:rPr lang="en-US" smtClean="0"/>
              <a:t>06/22/2018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116465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66524A-2391-4211-AA0B-5F8A4B584144}" type="datetimeFigureOut">
              <a:rPr lang="en-US" smtClean="0"/>
              <a:t>06/22/2018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3406502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66524A-2391-4211-AA0B-5F8A4B584144}" type="datetimeFigureOut">
              <a:rPr lang="en-US" smtClean="0"/>
              <a:t>06/22/2018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2453242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6524A-2391-4211-AA0B-5F8A4B584144}" type="datetimeFigureOut">
              <a:rPr lang="en-US" smtClean="0"/>
              <a:t>06/22/2018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90654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566524A-2391-4211-AA0B-5F8A4B584144}" type="datetimeFigureOut">
              <a:rPr lang="en-US" smtClean="0"/>
              <a:t>06/22/2018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1213951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566524A-2391-4211-AA0B-5F8A4B584144}" type="datetimeFigureOut">
              <a:rPr lang="en-US" smtClean="0"/>
              <a:t>06/22/2018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B6A53-A75E-4E71-B06E-50C03C616139}" type="slidenum">
              <a:rPr lang="en-US" smtClean="0"/>
              <a:t>‹#›</a:t>
            </a:fld>
            <a:endParaRPr lang="en-US"/>
          </a:p>
        </p:txBody>
      </p:sp>
    </p:spTree>
    <p:extLst>
      <p:ext uri="{BB962C8B-B14F-4D97-AF65-F5344CB8AC3E}">
        <p14:creationId xmlns:p14="http://schemas.microsoft.com/office/powerpoint/2010/main" val="2622777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6524A-2391-4211-AA0B-5F8A4B584144}" type="datetimeFigureOut">
              <a:rPr lang="en-US" smtClean="0"/>
              <a:t>06/22/2018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B6A53-A75E-4E71-B06E-50C03C616139}" type="slidenum">
              <a:rPr lang="en-US" smtClean="0"/>
              <a:t>‹#›</a:t>
            </a:fld>
            <a:endParaRPr lang="en-US"/>
          </a:p>
        </p:txBody>
      </p:sp>
    </p:spTree>
    <p:extLst>
      <p:ext uri="{BB962C8B-B14F-4D97-AF65-F5344CB8AC3E}">
        <p14:creationId xmlns:p14="http://schemas.microsoft.com/office/powerpoint/2010/main" val="1541688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6524A-2391-4211-AA0B-5F8A4B584144}" type="datetimeFigureOut">
              <a:rPr lang="en-US" smtClean="0">
                <a:solidFill>
                  <a:prstClr val="black">
                    <a:tint val="75000"/>
                  </a:prstClr>
                </a:solidFill>
              </a:rPr>
              <a:pPr/>
              <a:t>06/22/2018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B6A53-A75E-4E71-B06E-50C03C61613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73231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8959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4000" dirty="0">
                <a:solidFill>
                  <a:schemeClr val="bg1"/>
                </a:solidFill>
              </a:rPr>
              <a:t>Directory – Shipping/Receiving Clerk</a:t>
            </a:r>
            <a:endParaRPr lang="en-US" sz="4000" dirty="0">
              <a:solidFill>
                <a:schemeClr val="bg1"/>
              </a:solidFill>
            </a:endParaRPr>
          </a:p>
        </p:txBody>
      </p:sp>
      <p:sp>
        <p:nvSpPr>
          <p:cNvPr id="3" name="Content Placeholder 2"/>
          <p:cNvSpPr>
            <a:spLocks noGrp="1"/>
          </p:cNvSpPr>
          <p:nvPr>
            <p:ph idx="1"/>
          </p:nvPr>
        </p:nvSpPr>
        <p:spPr/>
        <p:txBody>
          <a:bodyPr>
            <a:normAutofit fontScale="62500" lnSpcReduction="20000"/>
          </a:bodyPr>
          <a:lstStyle/>
          <a:p>
            <a:r>
              <a:rPr lang="en-US" altLang="en-US" dirty="0">
                <a:hlinkClick r:id="rId3" action="ppaction://hlinksldjump"/>
              </a:rPr>
              <a:t>21130 SHIPPING/RECEIVING CLERK </a:t>
            </a:r>
            <a:endParaRPr lang="en-US" altLang="en-US" dirty="0"/>
          </a:p>
          <a:p>
            <a:r>
              <a:rPr lang="en-US" altLang="en-US" dirty="0"/>
              <a:t>The Shipping/Receiving Clerk performs clerical and physical tasks in connection with shipping goods of the establishment in which employed and receiving incoming shipments. In performing day-to-day, routine tasks, this worker follows established guidelines. In handling unusual non-routine problems, this worker receives specific guidance from supervisor or other officials. This incumbent may direct and coordinate the activities of other workers engaged in handling goods to be shipped or being received. Shipping duties typically involve the following: verifying that orders are accurately filled by comparing items and quantities of goods gathered for shipment against documents; insuring that shipments are properly packaged, identified with shipping information, and loaded into transporting vehicles, and preparing and keeping records of goods shipped, e.g., manifests, bills of lading. Receiving duties typically involve the following: verifying the correctness of incoming shipments by comparing items and quantities unloaded against bills of lading, invoices, manifests, storage receipts, or other records, checking for damaged goods, insuring that goods are appropriately identified for routing to departments within the establishment, and preparing and keeping records of goods received. </a:t>
            </a:r>
          </a:p>
          <a:p>
            <a:endParaRPr lang="en-US" dirty="0"/>
          </a:p>
        </p:txBody>
      </p:sp>
    </p:spTree>
    <p:extLst>
      <p:ext uri="{BB962C8B-B14F-4D97-AF65-F5344CB8AC3E}">
        <p14:creationId xmlns:p14="http://schemas.microsoft.com/office/powerpoint/2010/main" val="3079519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Wage Payments for Work Subject to Different Rates</a:t>
            </a:r>
            <a:endParaRPr lang="en-US" sz="3600" dirty="0">
              <a:solidFill>
                <a:schemeClr val="bg1"/>
              </a:solidFill>
            </a:endParaRPr>
          </a:p>
        </p:txBody>
      </p:sp>
      <p:sp>
        <p:nvSpPr>
          <p:cNvPr id="3" name="Content Placeholder 2"/>
          <p:cNvSpPr>
            <a:spLocks noGrp="1"/>
          </p:cNvSpPr>
          <p:nvPr>
            <p:ph idx="1"/>
          </p:nvPr>
        </p:nvSpPr>
        <p:spPr/>
        <p:txBody>
          <a:bodyPr/>
          <a:lstStyle/>
          <a:p>
            <a:pPr>
              <a:buClr>
                <a:schemeClr val="accent2"/>
              </a:buClr>
              <a:buSzPct val="70000"/>
              <a:buFont typeface="Wingdings" panose="05000000000000000000" pitchFamily="2" charset="2"/>
              <a:buChar char="§"/>
            </a:pPr>
            <a:r>
              <a:rPr lang="en-US" altLang="en-US" sz="3200" dirty="0"/>
              <a:t>Employee must be paid:</a:t>
            </a:r>
          </a:p>
          <a:p>
            <a:pPr lvl="1">
              <a:buClr>
                <a:schemeClr val="accent2"/>
              </a:buClr>
              <a:buSzPct val="140000"/>
            </a:pPr>
            <a:r>
              <a:rPr lang="en-US" altLang="en-US" sz="3200" dirty="0"/>
              <a:t>Highest rate for all hours worked; unless</a:t>
            </a:r>
          </a:p>
          <a:p>
            <a:pPr lvl="1">
              <a:buClr>
                <a:schemeClr val="accent2"/>
              </a:buClr>
              <a:buSzPct val="140000"/>
            </a:pPr>
            <a:r>
              <a:rPr lang="en-US" altLang="en-US" sz="3200" dirty="0"/>
              <a:t>Employer’s payroll records or other affirmative proof show periods spent in each class of work.</a:t>
            </a:r>
          </a:p>
          <a:p>
            <a:pPr>
              <a:buClr>
                <a:schemeClr val="accent2"/>
              </a:buClr>
              <a:buSzPct val="70000"/>
              <a:buFont typeface="Wingdings" panose="05000000000000000000" pitchFamily="2" charset="2"/>
              <a:buChar char="§"/>
            </a:pPr>
            <a:r>
              <a:rPr lang="en-US" altLang="en-US" sz="3200" dirty="0"/>
              <a:t>Applies when employee works part of workweek on SCA-covered and non-SCA-covered work.</a:t>
            </a:r>
          </a:p>
          <a:p>
            <a:endParaRPr lang="en-US" dirty="0"/>
          </a:p>
        </p:txBody>
      </p:sp>
    </p:spTree>
    <p:extLst>
      <p:ext uri="{BB962C8B-B14F-4D97-AF65-F5344CB8AC3E}">
        <p14:creationId xmlns:p14="http://schemas.microsoft.com/office/powerpoint/2010/main" val="264921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200" dirty="0">
                <a:solidFill>
                  <a:schemeClr val="bg1"/>
                </a:solidFill>
              </a:rPr>
              <a:t>Tipped Employees – 29 CFR 4.6(q) and 4.167</a:t>
            </a:r>
            <a:endParaRPr lang="en-US" sz="3200" dirty="0">
              <a:solidFill>
                <a:schemeClr val="bg1"/>
              </a:solidFill>
            </a:endParaRPr>
          </a:p>
        </p:txBody>
      </p:sp>
      <p:sp>
        <p:nvSpPr>
          <p:cNvPr id="3" name="Content Placeholder 2"/>
          <p:cNvSpPr>
            <a:spLocks noGrp="1"/>
          </p:cNvSpPr>
          <p:nvPr>
            <p:ph idx="1"/>
          </p:nvPr>
        </p:nvSpPr>
        <p:spPr/>
        <p:txBody>
          <a:bodyPr/>
          <a:lstStyle/>
          <a:p>
            <a:pPr>
              <a:buClr>
                <a:schemeClr val="accent2"/>
              </a:buClr>
            </a:pPr>
            <a:r>
              <a:rPr lang="en-US" altLang="en-US" sz="2400" dirty="0"/>
              <a:t>Employers may use a “tip credit” to meet their SCA prevailing wage obligation if:</a:t>
            </a:r>
          </a:p>
          <a:p>
            <a:pPr lvl="1">
              <a:buClr>
                <a:schemeClr val="accent2"/>
              </a:buClr>
            </a:pPr>
            <a:r>
              <a:rPr lang="en-US" altLang="en-US" dirty="0"/>
              <a:t>The employees work in an occupation in which they customarily and regularly receive over $30 a month in tips</a:t>
            </a:r>
          </a:p>
          <a:p>
            <a:pPr lvl="1">
              <a:buClr>
                <a:schemeClr val="accent2"/>
              </a:buClr>
            </a:pPr>
            <a:r>
              <a:rPr lang="en-US" altLang="en-US" dirty="0"/>
              <a:t>The employer informs the employees of the tip credit before using it</a:t>
            </a:r>
          </a:p>
          <a:p>
            <a:pPr lvl="1">
              <a:buClr>
                <a:schemeClr val="accent2"/>
              </a:buClr>
            </a:pPr>
            <a:r>
              <a:rPr lang="en-US" altLang="en-US" dirty="0"/>
              <a:t>The employees are allowed to keep all tips individually or through a valid tip pooling arrangement</a:t>
            </a:r>
          </a:p>
          <a:p>
            <a:pPr lvl="1">
              <a:buClr>
                <a:schemeClr val="accent2"/>
              </a:buClr>
            </a:pPr>
            <a:r>
              <a:rPr lang="en-US" altLang="en-US" dirty="0"/>
              <a:t>The employer can show that the employees actually received the required SCA wage through a combination of direct wages and tips</a:t>
            </a:r>
          </a:p>
          <a:p>
            <a:endParaRPr lang="en-US" dirty="0"/>
          </a:p>
        </p:txBody>
      </p:sp>
    </p:spTree>
    <p:extLst>
      <p:ext uri="{BB962C8B-B14F-4D97-AF65-F5344CB8AC3E}">
        <p14:creationId xmlns:p14="http://schemas.microsoft.com/office/powerpoint/2010/main" val="235986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200" dirty="0">
                <a:solidFill>
                  <a:schemeClr val="bg1"/>
                </a:solidFill>
              </a:rPr>
              <a:t>Tipped Employees – 29 CFR 4.6(q) and 4.167</a:t>
            </a:r>
            <a:endParaRPr lang="en-US" sz="3200" dirty="0">
              <a:solidFill>
                <a:schemeClr val="bg1"/>
              </a:solidFill>
            </a:endParaRPr>
          </a:p>
        </p:txBody>
      </p:sp>
      <p:sp>
        <p:nvSpPr>
          <p:cNvPr id="3" name="Content Placeholder 2"/>
          <p:cNvSpPr>
            <a:spLocks noGrp="1"/>
          </p:cNvSpPr>
          <p:nvPr>
            <p:ph idx="1"/>
          </p:nvPr>
        </p:nvSpPr>
        <p:spPr/>
        <p:txBody>
          <a:bodyPr>
            <a:normAutofit lnSpcReduction="10000"/>
          </a:bodyPr>
          <a:lstStyle/>
          <a:p>
            <a:pPr>
              <a:buClr>
                <a:schemeClr val="accent2"/>
              </a:buClr>
            </a:pPr>
            <a:r>
              <a:rPr lang="en-US" altLang="en-US" dirty="0"/>
              <a:t>If all the necessary requirements are met, employers may claim a tip credit to the extent permitted by section 3(m) of the Fair Labor Standards Act and Regulations, 29 CFR part 531. </a:t>
            </a:r>
          </a:p>
          <a:p>
            <a:pPr>
              <a:buClr>
                <a:schemeClr val="accent2"/>
              </a:buClr>
            </a:pPr>
            <a:r>
              <a:rPr lang="en-US" altLang="en-US" dirty="0"/>
              <a:t>Currently, Section 3(m) of the FLSA and 29 CFR 531 permit a maximum tip credit of $5.12 per hour (the difference between the minimum required cash wage of $2.13 hour and the current federal minimum wage of $7.25).</a:t>
            </a:r>
          </a:p>
          <a:p>
            <a:pPr>
              <a:buClr>
                <a:schemeClr val="accent2"/>
              </a:buClr>
            </a:pPr>
            <a:r>
              <a:rPr lang="en-US" altLang="en-US" dirty="0"/>
              <a:t>In no event shall the tip credit claimed exceed the amount of tips actually received by the employee.</a:t>
            </a:r>
          </a:p>
          <a:p>
            <a:endParaRPr lang="en-US" dirty="0"/>
          </a:p>
        </p:txBody>
      </p:sp>
    </p:spTree>
    <p:extLst>
      <p:ext uri="{BB962C8B-B14F-4D97-AF65-F5344CB8AC3E}">
        <p14:creationId xmlns:p14="http://schemas.microsoft.com/office/powerpoint/2010/main" val="1464330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500" y="0"/>
            <a:ext cx="7886700" cy="1325563"/>
          </a:xfrm>
        </p:spPr>
        <p:txBody>
          <a:bodyPr>
            <a:normAutofit/>
          </a:bodyPr>
          <a:lstStyle/>
          <a:p>
            <a:r>
              <a:rPr lang="en-US" altLang="en-US" dirty="0">
                <a:solidFill>
                  <a:schemeClr val="bg1"/>
                </a:solidFill>
              </a:rPr>
              <a:t>Computation of Hours Worked</a:t>
            </a:r>
            <a:r>
              <a:rPr lang="en-US" altLang="en-US" sz="3200" dirty="0">
                <a:solidFill>
                  <a:schemeClr val="bg1"/>
                </a:solidFill>
              </a:rPr>
              <a:t/>
            </a:r>
            <a:br>
              <a:rPr lang="en-US" altLang="en-US" sz="3200" dirty="0">
                <a:solidFill>
                  <a:schemeClr val="bg1"/>
                </a:solidFill>
              </a:rPr>
            </a:br>
            <a:r>
              <a:rPr lang="en-US" altLang="en-US" sz="3200" dirty="0">
                <a:solidFill>
                  <a:schemeClr val="bg1"/>
                </a:solidFill>
              </a:rPr>
              <a:t>(29 C.F.R. §§ 4.178-4.179 &amp; Part 785)</a:t>
            </a:r>
            <a:endParaRPr lang="en-US" sz="3200" dirty="0">
              <a:solidFill>
                <a:schemeClr val="bg1"/>
              </a:solidFill>
            </a:endParaRPr>
          </a:p>
        </p:txBody>
      </p:sp>
      <p:sp>
        <p:nvSpPr>
          <p:cNvPr id="3" name="Content Placeholder 2"/>
          <p:cNvSpPr>
            <a:spLocks noGrp="1"/>
          </p:cNvSpPr>
          <p:nvPr>
            <p:ph idx="1"/>
          </p:nvPr>
        </p:nvSpPr>
        <p:spPr/>
        <p:txBody>
          <a:bodyPr/>
          <a:lstStyle/>
          <a:p>
            <a:pPr>
              <a:buClr>
                <a:schemeClr val="accent2"/>
              </a:buClr>
              <a:buSzPct val="70000"/>
            </a:pPr>
            <a:r>
              <a:rPr lang="en-US" altLang="en-US" dirty="0"/>
              <a:t>Determined under the FLSA pursuant to 29 C.F.R. Part 785.</a:t>
            </a:r>
          </a:p>
          <a:p>
            <a:pPr>
              <a:buClr>
                <a:schemeClr val="accent2"/>
              </a:buClr>
              <a:buSzPct val="70000"/>
            </a:pPr>
            <a:r>
              <a:rPr lang="en-US" altLang="en-US" dirty="0"/>
              <a:t>Includes all periods in which employee is “suffered or permitted” to work. </a:t>
            </a:r>
          </a:p>
          <a:p>
            <a:pPr>
              <a:buClr>
                <a:schemeClr val="accent2"/>
              </a:buClr>
              <a:buSzPct val="70000"/>
            </a:pPr>
            <a:r>
              <a:rPr lang="en-US" altLang="en-US" dirty="0"/>
              <a:t>Hours worked that are subject to the SCA are those performed on covered (SCA) contracts.</a:t>
            </a:r>
          </a:p>
          <a:p>
            <a:pPr>
              <a:buClr>
                <a:schemeClr val="accent2"/>
              </a:buClr>
              <a:buSzPct val="70000"/>
            </a:pPr>
            <a:r>
              <a:rPr lang="en-US" altLang="en-US" dirty="0"/>
              <a:t>Contractor must keep affirmative proof of the time spent on covered and non-covered work in a workweek.</a:t>
            </a:r>
          </a:p>
          <a:p>
            <a:endParaRPr lang="en-US" dirty="0"/>
          </a:p>
        </p:txBody>
      </p:sp>
    </p:spTree>
    <p:extLst>
      <p:ext uri="{BB962C8B-B14F-4D97-AF65-F5344CB8AC3E}">
        <p14:creationId xmlns:p14="http://schemas.microsoft.com/office/powerpoint/2010/main" val="3770798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4800" dirty="0">
                <a:solidFill>
                  <a:schemeClr val="bg1"/>
                </a:solidFill>
              </a:rPr>
              <a:t>Payment of Fringe Benefits</a:t>
            </a:r>
            <a:endParaRPr lang="en-US" sz="4800" dirty="0">
              <a:solidFill>
                <a:schemeClr val="bg1"/>
              </a:solidFill>
            </a:endParaRPr>
          </a:p>
        </p:txBody>
      </p:sp>
      <p:sp>
        <p:nvSpPr>
          <p:cNvPr id="3" name="Content Placeholder 2"/>
          <p:cNvSpPr>
            <a:spLocks noGrp="1"/>
          </p:cNvSpPr>
          <p:nvPr>
            <p:ph idx="1"/>
          </p:nvPr>
        </p:nvSpPr>
        <p:spPr/>
        <p:txBody>
          <a:bodyPr/>
          <a:lstStyle/>
          <a:p>
            <a:pPr lvl="1">
              <a:buClr>
                <a:schemeClr val="accent2"/>
              </a:buClr>
              <a:buSzPct val="70000"/>
              <a:buFont typeface="Wingdings" pitchFamily="2" charset="2"/>
              <a:buChar char="n"/>
            </a:pPr>
            <a:r>
              <a:rPr lang="en-US" altLang="en-US" sz="2800" dirty="0"/>
              <a:t>Cash payments in lieu of fringe benefits (FBs) must be paid on regular pay date (29 C.F.R. </a:t>
            </a:r>
            <a:r>
              <a:rPr lang="en-US" altLang="en-US" sz="2800" dirty="0">
                <a:cs typeface="Arial" charset="0"/>
              </a:rPr>
              <a:t>§</a:t>
            </a:r>
            <a:r>
              <a:rPr lang="en-US" altLang="en-US" sz="2800" dirty="0"/>
              <a:t> 4.165(a)).   </a:t>
            </a:r>
          </a:p>
          <a:p>
            <a:pPr lvl="1">
              <a:buClr>
                <a:schemeClr val="accent2"/>
              </a:buClr>
              <a:buSzPct val="70000"/>
              <a:buFont typeface="Wingdings" pitchFamily="2" charset="2"/>
              <a:buChar char="n"/>
            </a:pPr>
            <a:r>
              <a:rPr lang="en-US" altLang="en-US" sz="2800" dirty="0"/>
              <a:t>Payments into </a:t>
            </a:r>
            <a:r>
              <a:rPr lang="en-US" altLang="en-US" sz="2800" i="1" dirty="0"/>
              <a:t>bona fide</a:t>
            </a:r>
            <a:r>
              <a:rPr lang="en-US" altLang="en-US" sz="2800" dirty="0"/>
              <a:t> FB plans must be made no less often than quarterly   (29 C.F.R. </a:t>
            </a:r>
            <a:r>
              <a:rPr lang="en-US" altLang="en-US" sz="2800" dirty="0">
                <a:cs typeface="Arial" charset="0"/>
              </a:rPr>
              <a:t>§</a:t>
            </a:r>
            <a:r>
              <a:rPr lang="en-US" altLang="en-US" sz="2800" dirty="0"/>
              <a:t> 4.175(d)).</a:t>
            </a:r>
          </a:p>
          <a:p>
            <a:pPr lvl="1">
              <a:buClr>
                <a:schemeClr val="accent2"/>
              </a:buClr>
              <a:buSzPct val="70000"/>
              <a:buFont typeface="Wingdings" pitchFamily="2" charset="2"/>
              <a:buChar char="n"/>
            </a:pPr>
            <a:r>
              <a:rPr lang="en-US" altLang="en-US" sz="2800" dirty="0"/>
              <a:t>FB costs may not be credited toward  wage requirements (29 C.F.R. </a:t>
            </a:r>
            <a:r>
              <a:rPr lang="en-US" altLang="en-US" sz="2800" dirty="0">
                <a:cs typeface="Arial" charset="0"/>
              </a:rPr>
              <a:t>§ </a:t>
            </a:r>
            <a:r>
              <a:rPr lang="en-US" altLang="en-US" sz="2800" dirty="0"/>
              <a:t>4.167).</a:t>
            </a:r>
          </a:p>
          <a:p>
            <a:endParaRPr lang="en-US" dirty="0"/>
          </a:p>
        </p:txBody>
      </p:sp>
    </p:spTree>
    <p:extLst>
      <p:ext uri="{BB962C8B-B14F-4D97-AF65-F5344CB8AC3E}">
        <p14:creationId xmlns:p14="http://schemas.microsoft.com/office/powerpoint/2010/main" val="1785835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Discharging Minimum Wage</a:t>
            </a:r>
            <a:br>
              <a:rPr lang="en-US" altLang="en-US" sz="3600" dirty="0">
                <a:solidFill>
                  <a:schemeClr val="bg1"/>
                </a:solidFill>
              </a:rPr>
            </a:br>
            <a:r>
              <a:rPr lang="en-US" altLang="en-US" sz="3600" dirty="0">
                <a:solidFill>
                  <a:schemeClr val="bg1"/>
                </a:solidFill>
              </a:rPr>
              <a:t> &amp; Fringe Benefit Obligations</a:t>
            </a:r>
            <a:endParaRPr lang="en-US" sz="3600" dirty="0">
              <a:solidFill>
                <a:schemeClr val="bg1"/>
              </a:solidFill>
            </a:endParaRPr>
          </a:p>
        </p:txBody>
      </p:sp>
      <p:sp>
        <p:nvSpPr>
          <p:cNvPr id="3" name="Content Placeholder 2"/>
          <p:cNvSpPr>
            <a:spLocks noGrp="1"/>
          </p:cNvSpPr>
          <p:nvPr>
            <p:ph idx="1"/>
          </p:nvPr>
        </p:nvSpPr>
        <p:spPr/>
        <p:txBody>
          <a:bodyPr/>
          <a:lstStyle/>
          <a:p>
            <a:pPr marL="290513" lvl="0" indent="-290513" eaLnBrk="0" fontAlgn="base" hangingPunct="0">
              <a:lnSpc>
                <a:spcPct val="100000"/>
              </a:lnSpc>
              <a:spcBef>
                <a:spcPct val="20000"/>
              </a:spcBef>
              <a:spcAft>
                <a:spcPct val="0"/>
              </a:spcAft>
              <a:buClr>
                <a:srgbClr val="900000"/>
              </a:buClr>
              <a:buSzPct val="90000"/>
              <a:buNone/>
            </a:pPr>
            <a:r>
              <a:rPr lang="en-US" altLang="en-US" sz="2400" kern="0" dirty="0">
                <a:solidFill>
                  <a:srgbClr val="000000"/>
                </a:solidFill>
                <a:latin typeface="Arial"/>
              </a:rPr>
              <a:t>Under the SCA, the contractor may not credit excess </a:t>
            </a:r>
          </a:p>
          <a:p>
            <a:pPr marL="290513" lvl="0" indent="-290513" eaLnBrk="0" fontAlgn="base" hangingPunct="0">
              <a:lnSpc>
                <a:spcPct val="100000"/>
              </a:lnSpc>
              <a:spcBef>
                <a:spcPct val="20000"/>
              </a:spcBef>
              <a:spcAft>
                <a:spcPct val="0"/>
              </a:spcAft>
              <a:buClr>
                <a:srgbClr val="900000"/>
              </a:buClr>
              <a:buSzPct val="90000"/>
              <a:buNone/>
            </a:pPr>
            <a:r>
              <a:rPr lang="en-US" altLang="en-US" sz="2400" kern="0" dirty="0">
                <a:solidFill>
                  <a:srgbClr val="000000"/>
                </a:solidFill>
                <a:latin typeface="Arial"/>
              </a:rPr>
              <a:t>wage payments against the FB obligation: </a:t>
            </a:r>
          </a:p>
          <a:p>
            <a:pPr marL="290513" lvl="0" indent="-290513" eaLnBrk="0" fontAlgn="base" hangingPunct="0">
              <a:lnSpc>
                <a:spcPct val="100000"/>
              </a:lnSpc>
              <a:spcBef>
                <a:spcPct val="20000"/>
              </a:spcBef>
              <a:spcAft>
                <a:spcPct val="0"/>
              </a:spcAft>
              <a:buClr>
                <a:srgbClr val="900000"/>
              </a:buClr>
              <a:buSzPct val="90000"/>
              <a:buNone/>
            </a:pPr>
            <a:endParaRPr lang="en-US" altLang="en-US" sz="2000" kern="0" dirty="0">
              <a:solidFill>
                <a:srgbClr val="000000"/>
              </a:solidFill>
              <a:latin typeface="Arial"/>
            </a:endParaRPr>
          </a:p>
          <a:p>
            <a:pPr marL="290513" lvl="0" indent="-290513" eaLnBrk="0" fontAlgn="base" hangingPunct="0">
              <a:lnSpc>
                <a:spcPct val="100000"/>
              </a:lnSpc>
              <a:spcBef>
                <a:spcPct val="20000"/>
              </a:spcBef>
              <a:spcAft>
                <a:spcPct val="0"/>
              </a:spcAft>
              <a:buClr>
                <a:srgbClr val="900000"/>
              </a:buClr>
              <a:buSzPct val="90000"/>
              <a:buNone/>
            </a:pPr>
            <a:r>
              <a:rPr lang="en-US" altLang="en-US" sz="2000" kern="0" dirty="0">
                <a:solidFill>
                  <a:srgbClr val="000000"/>
                </a:solidFill>
                <a:latin typeface="Arial"/>
              </a:rPr>
              <a:t>	</a:t>
            </a:r>
            <a:r>
              <a:rPr lang="en-US" altLang="en-US" sz="2400" kern="0" dirty="0">
                <a:solidFill>
                  <a:srgbClr val="000000"/>
                </a:solidFill>
                <a:latin typeface="Arial"/>
              </a:rPr>
              <a:t>Wage Determination:    	Employee Paid:</a:t>
            </a:r>
          </a:p>
          <a:p>
            <a:pPr marL="290513" lvl="0" indent="-290513" eaLnBrk="0" fontAlgn="base" hangingPunct="0">
              <a:lnSpc>
                <a:spcPct val="100000"/>
              </a:lnSpc>
              <a:spcBef>
                <a:spcPct val="20000"/>
              </a:spcBef>
              <a:spcAft>
                <a:spcPct val="0"/>
              </a:spcAft>
              <a:buClr>
                <a:srgbClr val="900000"/>
              </a:buClr>
              <a:buSzPct val="90000"/>
              <a:buNone/>
            </a:pPr>
            <a:r>
              <a:rPr lang="en-US" altLang="en-US" sz="2400" kern="0" dirty="0">
                <a:solidFill>
                  <a:srgbClr val="000000"/>
                </a:solidFill>
                <a:latin typeface="Arial"/>
              </a:rPr>
              <a:t>    Wage	$10.25	 Wage    $12.61 </a:t>
            </a:r>
          </a:p>
          <a:p>
            <a:pPr marL="290513" lvl="0" indent="-290513" eaLnBrk="0" fontAlgn="base" hangingPunct="0">
              <a:lnSpc>
                <a:spcPct val="100000"/>
              </a:lnSpc>
              <a:spcBef>
                <a:spcPct val="20000"/>
              </a:spcBef>
              <a:spcAft>
                <a:spcPct val="0"/>
              </a:spcAft>
              <a:buClr>
                <a:srgbClr val="900000"/>
              </a:buClr>
              <a:buSzPct val="90000"/>
              <a:buNone/>
            </a:pPr>
            <a:r>
              <a:rPr lang="en-US" altLang="en-US" sz="2400" kern="0" dirty="0">
                <a:solidFill>
                  <a:srgbClr val="000000"/>
                </a:solidFill>
                <a:latin typeface="Arial"/>
              </a:rPr>
              <a:t>    </a:t>
            </a:r>
            <a:r>
              <a:rPr lang="en-US" altLang="en-US" sz="2400" u="sng" kern="0" dirty="0">
                <a:solidFill>
                  <a:srgbClr val="000000"/>
                </a:solidFill>
                <a:latin typeface="Arial"/>
              </a:rPr>
              <a:t>FB 		$  </a:t>
            </a:r>
            <a:r>
              <a:rPr lang="en-US" altLang="en-US" sz="2400" u="sng" kern="0" dirty="0" smtClean="0">
                <a:solidFill>
                  <a:srgbClr val="000000"/>
                </a:solidFill>
                <a:latin typeface="Arial"/>
              </a:rPr>
              <a:t>4.41</a:t>
            </a:r>
            <a:r>
              <a:rPr lang="en-US" altLang="en-US" sz="2400" u="sng" kern="0" dirty="0">
                <a:solidFill>
                  <a:srgbClr val="000000"/>
                </a:solidFill>
                <a:latin typeface="Arial"/>
              </a:rPr>
              <a:t>	 FB	    $  </a:t>
            </a:r>
            <a:r>
              <a:rPr lang="en-US" altLang="en-US" sz="2400" u="sng" kern="0" dirty="0" smtClean="0">
                <a:solidFill>
                  <a:srgbClr val="000000"/>
                </a:solidFill>
                <a:latin typeface="Arial"/>
              </a:rPr>
              <a:t>2.05</a:t>
            </a:r>
            <a:r>
              <a:rPr lang="en-US" altLang="en-US" sz="2400" kern="0" dirty="0" smtClean="0">
                <a:solidFill>
                  <a:srgbClr val="000000"/>
                </a:solidFill>
                <a:latin typeface="Arial"/>
              </a:rPr>
              <a:t> </a:t>
            </a:r>
            <a:endParaRPr lang="en-US" altLang="en-US" sz="2400" kern="0" dirty="0">
              <a:solidFill>
                <a:srgbClr val="000000"/>
              </a:solidFill>
              <a:latin typeface="Arial"/>
            </a:endParaRPr>
          </a:p>
          <a:p>
            <a:pPr marL="290513" lvl="0" indent="-290513" eaLnBrk="0" fontAlgn="base" hangingPunct="0">
              <a:lnSpc>
                <a:spcPct val="100000"/>
              </a:lnSpc>
              <a:spcBef>
                <a:spcPct val="20000"/>
              </a:spcBef>
              <a:spcAft>
                <a:spcPct val="0"/>
              </a:spcAft>
              <a:buClr>
                <a:srgbClr val="900000"/>
              </a:buClr>
              <a:buSzPct val="90000"/>
              <a:buNone/>
            </a:pPr>
            <a:r>
              <a:rPr lang="en-US" altLang="en-US" sz="2400" kern="0" dirty="0">
                <a:solidFill>
                  <a:srgbClr val="000000"/>
                </a:solidFill>
                <a:latin typeface="Arial"/>
              </a:rPr>
              <a:t>	Total	$</a:t>
            </a:r>
            <a:r>
              <a:rPr lang="en-US" altLang="en-US" sz="2400" kern="0" dirty="0" smtClean="0">
                <a:solidFill>
                  <a:srgbClr val="000000"/>
                </a:solidFill>
                <a:latin typeface="Arial"/>
              </a:rPr>
              <a:t>14.66</a:t>
            </a:r>
            <a:r>
              <a:rPr lang="en-US" altLang="en-US" sz="2400" kern="0" dirty="0">
                <a:solidFill>
                  <a:srgbClr val="000000"/>
                </a:solidFill>
                <a:latin typeface="Arial"/>
              </a:rPr>
              <a:t>	 Total	    $</a:t>
            </a:r>
            <a:r>
              <a:rPr lang="en-US" altLang="en-US" sz="2400" kern="0" dirty="0" smtClean="0">
                <a:solidFill>
                  <a:srgbClr val="000000"/>
                </a:solidFill>
                <a:latin typeface="Arial"/>
              </a:rPr>
              <a:t>14.66</a:t>
            </a:r>
            <a:endParaRPr lang="en-US" altLang="en-US" sz="2400" kern="0" dirty="0">
              <a:solidFill>
                <a:srgbClr val="000000"/>
              </a:solidFill>
              <a:latin typeface="Arial"/>
            </a:endParaRPr>
          </a:p>
          <a:p>
            <a:endParaRPr lang="en-US" dirty="0"/>
          </a:p>
        </p:txBody>
      </p:sp>
    </p:spTree>
    <p:extLst>
      <p:ext uri="{BB962C8B-B14F-4D97-AF65-F5344CB8AC3E}">
        <p14:creationId xmlns:p14="http://schemas.microsoft.com/office/powerpoint/2010/main" val="1985462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Vacation Fringe Benefits </a:t>
            </a:r>
            <a:br>
              <a:rPr lang="en-US" altLang="en-US" sz="3600" dirty="0">
                <a:solidFill>
                  <a:schemeClr val="bg1"/>
                </a:solidFill>
              </a:rPr>
            </a:br>
            <a:r>
              <a:rPr lang="en-US" altLang="en-US" sz="3200" dirty="0">
                <a:solidFill>
                  <a:schemeClr val="bg1"/>
                </a:solidFill>
              </a:rPr>
              <a:t>(29 C.F.R. </a:t>
            </a:r>
            <a:r>
              <a:rPr lang="en-US" altLang="en-US" sz="3200" dirty="0">
                <a:solidFill>
                  <a:schemeClr val="bg1"/>
                </a:solidFill>
                <a:cs typeface="Arial" charset="0"/>
              </a:rPr>
              <a:t>§</a:t>
            </a:r>
            <a:r>
              <a:rPr lang="en-US" altLang="en-US" sz="3200" dirty="0">
                <a:solidFill>
                  <a:schemeClr val="bg1"/>
                </a:solidFill>
              </a:rPr>
              <a:t> 4.173(c)(1))</a:t>
            </a:r>
            <a:endParaRPr lang="en-US" sz="3600" dirty="0">
              <a:solidFill>
                <a:schemeClr val="bg1"/>
              </a:solidFill>
            </a:endParaRPr>
          </a:p>
        </p:txBody>
      </p:sp>
      <p:sp>
        <p:nvSpPr>
          <p:cNvPr id="3" name="Content Placeholder 2"/>
          <p:cNvSpPr>
            <a:spLocks noGrp="1"/>
          </p:cNvSpPr>
          <p:nvPr>
            <p:ph idx="1"/>
          </p:nvPr>
        </p:nvSpPr>
        <p:spPr/>
        <p:txBody>
          <a:bodyPr/>
          <a:lstStyle/>
          <a:p>
            <a:pPr lvl="1">
              <a:buClr>
                <a:schemeClr val="accent2"/>
              </a:buClr>
              <a:buSzPct val="70000"/>
              <a:buFont typeface="Wingdings" pitchFamily="2" charset="2"/>
              <a:buChar char="n"/>
            </a:pPr>
            <a:r>
              <a:rPr lang="en-US" altLang="en-US" sz="2700" dirty="0"/>
              <a:t>Are vested and become due after the employee’s </a:t>
            </a:r>
            <a:r>
              <a:rPr lang="en-US" altLang="en-US" sz="2700" b="1" dirty="0"/>
              <a:t>anniversary date.</a:t>
            </a:r>
            <a:endParaRPr lang="en-US" altLang="en-US" sz="2700" dirty="0"/>
          </a:p>
          <a:p>
            <a:pPr lvl="1">
              <a:lnSpc>
                <a:spcPct val="50000"/>
              </a:lnSpc>
              <a:buClr>
                <a:schemeClr val="accent2"/>
              </a:buClr>
              <a:buSzPct val="70000"/>
              <a:buFont typeface="Wingdings" pitchFamily="2" charset="2"/>
              <a:buChar char="n"/>
            </a:pPr>
            <a:endParaRPr lang="en-US" altLang="en-US" sz="2700" dirty="0"/>
          </a:p>
          <a:p>
            <a:pPr lvl="1">
              <a:buClr>
                <a:schemeClr val="accent2"/>
              </a:buClr>
              <a:buSzPct val="70000"/>
              <a:buFont typeface="Wingdings" pitchFamily="2" charset="2"/>
              <a:buChar char="n"/>
            </a:pPr>
            <a:r>
              <a:rPr lang="en-US" altLang="en-US" sz="2700" dirty="0"/>
              <a:t>Need not be paid immediately after the anniversary date, but must be discharged before (whichever occurs first):</a:t>
            </a:r>
          </a:p>
          <a:p>
            <a:pPr lvl="2">
              <a:buClr>
                <a:schemeClr val="accent2"/>
              </a:buClr>
              <a:buSzPct val="140000"/>
              <a:buFontTx/>
              <a:buChar char="•"/>
            </a:pPr>
            <a:r>
              <a:rPr lang="en-US" altLang="en-US" sz="2500" dirty="0"/>
              <a:t>The next anniversary date;</a:t>
            </a:r>
          </a:p>
          <a:p>
            <a:pPr lvl="2">
              <a:buClr>
                <a:schemeClr val="accent2"/>
              </a:buClr>
              <a:buSzPct val="140000"/>
              <a:buFontTx/>
              <a:buChar char="•"/>
            </a:pPr>
            <a:r>
              <a:rPr lang="en-US" altLang="en-US" sz="2500" dirty="0"/>
              <a:t>The completion of the contract; or</a:t>
            </a:r>
          </a:p>
          <a:p>
            <a:pPr lvl="2">
              <a:buClr>
                <a:schemeClr val="accent2"/>
              </a:buClr>
              <a:buSzPct val="140000"/>
              <a:buFontTx/>
              <a:buChar char="•"/>
            </a:pPr>
            <a:r>
              <a:rPr lang="en-US" altLang="en-US" sz="2500" dirty="0"/>
              <a:t>The employee terminates employment</a:t>
            </a:r>
          </a:p>
          <a:p>
            <a:endParaRPr lang="en-US" dirty="0"/>
          </a:p>
        </p:txBody>
      </p:sp>
    </p:spTree>
    <p:extLst>
      <p:ext uri="{BB962C8B-B14F-4D97-AF65-F5344CB8AC3E}">
        <p14:creationId xmlns:p14="http://schemas.microsoft.com/office/powerpoint/2010/main" val="275900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2800" dirty="0">
                <a:solidFill>
                  <a:schemeClr val="bg1"/>
                </a:solidFill>
              </a:rPr>
              <a:t>Notification of Length of Service – 29 CFR 4(l)(2)</a:t>
            </a:r>
            <a:endParaRPr lang="en-US" sz="2800"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a:buClr>
                <a:schemeClr val="accent2"/>
              </a:buClr>
            </a:pPr>
            <a:r>
              <a:rPr lang="en-US" altLang="en-US" dirty="0"/>
              <a:t>Not less than 10 days prior to completion of the contract, the incumbent prime contractor shall furnish to the contracting officer a certified list of the names of all service employees on the contractor's or subcontractor's payroll during the last month of contract performance. </a:t>
            </a:r>
          </a:p>
          <a:p>
            <a:pPr>
              <a:buClr>
                <a:schemeClr val="accent2"/>
              </a:buClr>
            </a:pPr>
            <a:r>
              <a:rPr lang="en-US" altLang="en-US" dirty="0"/>
              <a:t>Such list shall also contain anniversary dates of employment on the contract either with the current or predecessor contractors of each such service employee. </a:t>
            </a:r>
          </a:p>
          <a:p>
            <a:pPr>
              <a:buClr>
                <a:schemeClr val="accent2"/>
              </a:buClr>
            </a:pPr>
            <a:r>
              <a:rPr lang="en-US" altLang="en-US" dirty="0"/>
              <a:t>The contracting officer shall turn over such list to the successor contractor at the commencement of the succeeding contract.</a:t>
            </a:r>
          </a:p>
          <a:p>
            <a:endParaRPr lang="en-US" dirty="0"/>
          </a:p>
        </p:txBody>
      </p:sp>
    </p:spTree>
    <p:extLst>
      <p:ext uri="{BB962C8B-B14F-4D97-AF65-F5344CB8AC3E}">
        <p14:creationId xmlns:p14="http://schemas.microsoft.com/office/powerpoint/2010/main" val="745462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Holiday Fringe Benefits</a:t>
            </a:r>
            <a:br>
              <a:rPr lang="en-US" altLang="en-US" sz="3600" dirty="0">
                <a:solidFill>
                  <a:schemeClr val="bg1"/>
                </a:solidFill>
              </a:rPr>
            </a:br>
            <a:r>
              <a:rPr lang="en-US" altLang="en-US" sz="3200" dirty="0">
                <a:solidFill>
                  <a:schemeClr val="bg1"/>
                </a:solidFill>
              </a:rPr>
              <a:t>(29 C.F.R. </a:t>
            </a:r>
            <a:r>
              <a:rPr lang="en-US" altLang="en-US" sz="3200" dirty="0">
                <a:solidFill>
                  <a:schemeClr val="bg1"/>
                </a:solidFill>
                <a:cs typeface="Arial" charset="0"/>
              </a:rPr>
              <a:t>§</a:t>
            </a:r>
            <a:r>
              <a:rPr lang="en-US" altLang="en-US" sz="3200" dirty="0">
                <a:solidFill>
                  <a:schemeClr val="bg1"/>
                </a:solidFill>
              </a:rPr>
              <a:t> 4.174)</a:t>
            </a:r>
            <a:endParaRPr lang="en-US" sz="3600" dirty="0">
              <a:solidFill>
                <a:schemeClr val="bg1"/>
              </a:solidFill>
            </a:endParaRPr>
          </a:p>
        </p:txBody>
      </p:sp>
      <p:sp>
        <p:nvSpPr>
          <p:cNvPr id="3" name="Content Placeholder 2"/>
          <p:cNvSpPr>
            <a:spLocks noGrp="1"/>
          </p:cNvSpPr>
          <p:nvPr>
            <p:ph idx="1"/>
          </p:nvPr>
        </p:nvSpPr>
        <p:spPr/>
        <p:txBody>
          <a:bodyPr/>
          <a:lstStyle/>
          <a:p>
            <a:pPr>
              <a:buClr>
                <a:schemeClr val="accent2"/>
              </a:buClr>
            </a:pPr>
            <a:r>
              <a:rPr lang="en-US" altLang="en-US" dirty="0"/>
              <a:t>An employee is entitled to holiday pay if he/she works in the holiday workweek. </a:t>
            </a:r>
          </a:p>
          <a:p>
            <a:pPr>
              <a:buClr>
                <a:schemeClr val="accent2"/>
              </a:buClr>
            </a:pPr>
            <a:endParaRPr lang="en-US" altLang="en-US" sz="1600" dirty="0"/>
          </a:p>
          <a:p>
            <a:pPr>
              <a:buClr>
                <a:schemeClr val="accent2"/>
              </a:buClr>
            </a:pPr>
            <a:r>
              <a:rPr lang="en-US" altLang="en-US" dirty="0"/>
              <a:t>An employee is not entitled to holiday pay if the holiday not named in the WD (</a:t>
            </a:r>
            <a:r>
              <a:rPr lang="en-US" altLang="en-US" i="1" dirty="0"/>
              <a:t>i.e.</a:t>
            </a:r>
            <a:r>
              <a:rPr lang="en-US" altLang="en-US" dirty="0"/>
              <a:t>, government closed by proclamation).</a:t>
            </a:r>
          </a:p>
          <a:p>
            <a:pPr>
              <a:buClr>
                <a:schemeClr val="accent2"/>
              </a:buClr>
            </a:pPr>
            <a:endParaRPr lang="en-US" altLang="en-US" sz="1600" dirty="0"/>
          </a:p>
          <a:p>
            <a:pPr>
              <a:buClr>
                <a:schemeClr val="accent2"/>
              </a:buClr>
            </a:pPr>
            <a:r>
              <a:rPr lang="en-US" altLang="en-US" dirty="0"/>
              <a:t>Paid holidays can be traded for another day off if communicated to employees.</a:t>
            </a:r>
          </a:p>
          <a:p>
            <a:endParaRPr lang="en-US" dirty="0"/>
          </a:p>
        </p:txBody>
      </p:sp>
    </p:spTree>
    <p:extLst>
      <p:ext uri="{BB962C8B-B14F-4D97-AF65-F5344CB8AC3E}">
        <p14:creationId xmlns:p14="http://schemas.microsoft.com/office/powerpoint/2010/main" val="213423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Autofit/>
          </a:bodyPr>
          <a:lstStyle/>
          <a:p>
            <a:pPr algn="ctr"/>
            <a:r>
              <a:rPr lang="en-US" altLang="en-US" sz="3600" dirty="0">
                <a:solidFill>
                  <a:schemeClr val="bg1"/>
                </a:solidFill>
              </a:rPr>
              <a:t>SCA Compliance </a:t>
            </a:r>
            <a:br>
              <a:rPr lang="en-US" altLang="en-US" sz="3600" dirty="0">
                <a:solidFill>
                  <a:schemeClr val="bg1"/>
                </a:solidFill>
              </a:rPr>
            </a:br>
            <a:r>
              <a:rPr lang="en-US" altLang="en-US" sz="3600" dirty="0">
                <a:solidFill>
                  <a:schemeClr val="bg1"/>
                </a:solidFill>
              </a:rPr>
              <a:t>Principles</a:t>
            </a:r>
            <a:endParaRPr lang="en-US" sz="3600" dirty="0"/>
          </a:p>
        </p:txBody>
      </p:sp>
      <p:sp>
        <p:nvSpPr>
          <p:cNvPr id="3" name="Content Placeholder 2"/>
          <p:cNvSpPr>
            <a:spLocks noGrp="1"/>
          </p:cNvSpPr>
          <p:nvPr>
            <p:ph idx="1"/>
          </p:nvPr>
        </p:nvSpPr>
        <p:spPr/>
        <p:txBody>
          <a:bodyPr/>
          <a:lstStyle/>
          <a:p>
            <a:pPr>
              <a:buClr>
                <a:schemeClr val="accent2"/>
              </a:buClr>
              <a:buSzPct val="70000"/>
            </a:pPr>
            <a:r>
              <a:rPr lang="en-US" altLang="en-US" dirty="0" smtClean="0"/>
              <a:t>Payment </a:t>
            </a:r>
            <a:r>
              <a:rPr lang="en-US" altLang="en-US" dirty="0"/>
              <a:t>of wages </a:t>
            </a:r>
          </a:p>
          <a:p>
            <a:pPr>
              <a:buClr>
                <a:schemeClr val="accent2"/>
              </a:buClr>
              <a:buSzPct val="70000"/>
            </a:pPr>
            <a:r>
              <a:rPr lang="en-US" altLang="en-US" dirty="0"/>
              <a:t>Payment of fringe benefits </a:t>
            </a:r>
          </a:p>
          <a:p>
            <a:pPr>
              <a:buClr>
                <a:schemeClr val="accent2"/>
              </a:buClr>
              <a:buSzPct val="70000"/>
            </a:pPr>
            <a:r>
              <a:rPr lang="en-US" altLang="en-US" dirty="0"/>
              <a:t>Vacation Fringe Benefits</a:t>
            </a:r>
          </a:p>
          <a:p>
            <a:pPr>
              <a:buClr>
                <a:schemeClr val="accent2"/>
              </a:buClr>
              <a:buSzPct val="70000"/>
            </a:pPr>
            <a:r>
              <a:rPr lang="en-US" altLang="en-US" dirty="0"/>
              <a:t>Holiday Fringe Benefits </a:t>
            </a:r>
          </a:p>
          <a:p>
            <a:pPr>
              <a:buClr>
                <a:schemeClr val="accent2"/>
              </a:buClr>
              <a:buSzPct val="70000"/>
            </a:pPr>
            <a:r>
              <a:rPr lang="en-US" altLang="en-US" dirty="0"/>
              <a:t>Deductions</a:t>
            </a:r>
          </a:p>
          <a:p>
            <a:pPr>
              <a:buClr>
                <a:schemeClr val="accent2"/>
              </a:buClr>
              <a:buSzPct val="70000"/>
            </a:pPr>
            <a:r>
              <a:rPr lang="en-US" altLang="en-US" dirty="0"/>
              <a:t>Recordkeeping</a:t>
            </a:r>
          </a:p>
          <a:p>
            <a:pPr>
              <a:buClr>
                <a:schemeClr val="accent2"/>
              </a:buClr>
              <a:buSzPct val="70000"/>
            </a:pPr>
            <a:r>
              <a:rPr lang="en-US" altLang="en-US" dirty="0"/>
              <a:t>Notice to employees</a:t>
            </a:r>
          </a:p>
          <a:p>
            <a:pPr marL="0" indent="0" algn="ctr">
              <a:buNone/>
            </a:pPr>
            <a:endParaRPr lang="en-US" dirty="0"/>
          </a:p>
        </p:txBody>
      </p:sp>
    </p:spTree>
    <p:extLst>
      <p:ext uri="{BB962C8B-B14F-4D97-AF65-F5344CB8AC3E}">
        <p14:creationId xmlns:p14="http://schemas.microsoft.com/office/powerpoint/2010/main" val="3786503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r>
              <a:rPr lang="en-US" altLang="en-US" sz="3600" dirty="0">
                <a:solidFill>
                  <a:schemeClr val="bg1"/>
                </a:solidFill>
              </a:rPr>
              <a:t>Deductions from Wages – 29 CFR 4.168</a:t>
            </a:r>
            <a:endParaRPr lang="en-US" sz="3600" dirty="0">
              <a:solidFill>
                <a:schemeClr val="bg1"/>
              </a:solidFill>
            </a:endParaRPr>
          </a:p>
        </p:txBody>
      </p:sp>
      <p:sp>
        <p:nvSpPr>
          <p:cNvPr id="3" name="Content Placeholder 2"/>
          <p:cNvSpPr>
            <a:spLocks noGrp="1"/>
          </p:cNvSpPr>
          <p:nvPr>
            <p:ph idx="1"/>
          </p:nvPr>
        </p:nvSpPr>
        <p:spPr/>
        <p:txBody>
          <a:bodyPr/>
          <a:lstStyle/>
          <a:p>
            <a:pPr>
              <a:buClr>
                <a:schemeClr val="accent2"/>
              </a:buClr>
            </a:pPr>
            <a:r>
              <a:rPr lang="en-US" altLang="en-US" dirty="0"/>
              <a:t>“The wage requirements of the Act will not be met where unauthorized deductions, rebates, or refunds reduce the wage payment made to the employee below the minimum amounts required under the provisions of the Act and the regulations thereunder, or where the employee fails to receive such amounts free and clear because he “kicks back” directly or indirectly to the employer or to another person for the employer's benefit the whole or part of the wage delivered to him.”</a:t>
            </a:r>
          </a:p>
          <a:p>
            <a:endParaRPr lang="en-US" dirty="0"/>
          </a:p>
        </p:txBody>
      </p:sp>
    </p:spTree>
    <p:extLst>
      <p:ext uri="{BB962C8B-B14F-4D97-AF65-F5344CB8AC3E}">
        <p14:creationId xmlns:p14="http://schemas.microsoft.com/office/powerpoint/2010/main" val="3414880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Deductions from Wages – 29 CFR 4.168</a:t>
            </a:r>
            <a:endParaRPr lang="en-US" sz="3600" dirty="0">
              <a:solidFill>
                <a:schemeClr val="bg1"/>
              </a:solidFill>
            </a:endParaRPr>
          </a:p>
        </p:txBody>
      </p:sp>
      <p:sp>
        <p:nvSpPr>
          <p:cNvPr id="3" name="Content Placeholder 2"/>
          <p:cNvSpPr>
            <a:spLocks noGrp="1"/>
          </p:cNvSpPr>
          <p:nvPr>
            <p:ph idx="1"/>
          </p:nvPr>
        </p:nvSpPr>
        <p:spPr/>
        <p:txBody>
          <a:bodyPr>
            <a:normAutofit fontScale="92500"/>
          </a:bodyPr>
          <a:lstStyle/>
          <a:p>
            <a:pPr>
              <a:buClr>
                <a:schemeClr val="accent2"/>
              </a:buClr>
              <a:defRPr/>
            </a:pPr>
            <a:r>
              <a:rPr lang="en-US" sz="2400" dirty="0"/>
              <a:t>Authorized deductions are limited to:</a:t>
            </a:r>
          </a:p>
          <a:p>
            <a:pPr lvl="1">
              <a:buClr>
                <a:schemeClr val="accent2"/>
              </a:buClr>
              <a:defRPr/>
            </a:pPr>
            <a:r>
              <a:rPr lang="en-US" dirty="0"/>
              <a:t>deductions required by law, such as taxes or court-ordered garnishments</a:t>
            </a:r>
          </a:p>
          <a:p>
            <a:pPr lvl="1">
              <a:buClr>
                <a:schemeClr val="accent2"/>
              </a:buClr>
              <a:defRPr/>
            </a:pPr>
            <a:r>
              <a:rPr lang="en-US" dirty="0"/>
              <a:t> deductions for the reasonable cost of board, lodging, or other facilities as set forth in 29 CFR 4.167</a:t>
            </a:r>
          </a:p>
          <a:p>
            <a:pPr lvl="1">
              <a:buClr>
                <a:schemeClr val="accent2"/>
              </a:buClr>
              <a:defRPr/>
            </a:pPr>
            <a:r>
              <a:rPr lang="en-US" dirty="0"/>
              <a:t>deductions authorized to be paid to third persons for the worker's benefit pursuant to his voluntary assignment or order or a bona fide collective bargaining agreement</a:t>
            </a:r>
          </a:p>
          <a:p>
            <a:pPr>
              <a:buClr>
                <a:schemeClr val="accent2"/>
              </a:buClr>
              <a:defRPr/>
            </a:pPr>
            <a:r>
              <a:rPr lang="en-US" sz="2400" dirty="0"/>
              <a:t>Deductions which cut into the wages required under the SCA may not be made if they are contrary to law, the contractor, sub-contractor or any affiliated person profits by them directly or indirectly, or the deductions are being made to a third party and the worker did not authorize them</a:t>
            </a:r>
          </a:p>
          <a:p>
            <a:endParaRPr lang="en-US" dirty="0"/>
          </a:p>
        </p:txBody>
      </p:sp>
    </p:spTree>
    <p:extLst>
      <p:ext uri="{BB962C8B-B14F-4D97-AF65-F5344CB8AC3E}">
        <p14:creationId xmlns:p14="http://schemas.microsoft.com/office/powerpoint/2010/main" val="835203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US" altLang="en-US" dirty="0">
                <a:solidFill>
                  <a:schemeClr val="bg1"/>
                </a:solidFill>
              </a:rPr>
              <a:t>Recordkeeping – 29 CFR 4.6(g)</a:t>
            </a:r>
            <a:endParaRPr lang="en-US"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a:buClr>
                <a:schemeClr val="accent2"/>
              </a:buClr>
            </a:pPr>
            <a:r>
              <a:rPr lang="en-US" altLang="en-US" dirty="0"/>
              <a:t>Contractors shall make and maintain for 3 years from the completion of the work records containing the following information:</a:t>
            </a:r>
          </a:p>
          <a:p>
            <a:pPr lvl="1">
              <a:buClr>
                <a:schemeClr val="accent2"/>
              </a:buClr>
            </a:pPr>
            <a:r>
              <a:rPr lang="en-US" altLang="en-US" sz="2800" dirty="0"/>
              <a:t>Name and address and social security number of each employee</a:t>
            </a:r>
          </a:p>
          <a:p>
            <a:pPr lvl="1">
              <a:buClr>
                <a:schemeClr val="accent2"/>
              </a:buClr>
            </a:pPr>
            <a:r>
              <a:rPr lang="en-US" altLang="en-US" sz="2800" dirty="0"/>
              <a:t>The correct work classification or classifications, rate or rates of monetary wages paid and fringe benefits provided, rate or rates of fringe benefit payments in lieu thereof, and total daily and weekly compensation of each employee</a:t>
            </a:r>
          </a:p>
          <a:p>
            <a:pPr lvl="1">
              <a:buClr>
                <a:schemeClr val="accent2"/>
              </a:buClr>
            </a:pPr>
            <a:r>
              <a:rPr lang="en-US" altLang="en-US" sz="2800" dirty="0"/>
              <a:t>The number of daily and weekly hours so worked by each employee </a:t>
            </a:r>
          </a:p>
          <a:p>
            <a:endParaRPr lang="en-US" dirty="0"/>
          </a:p>
        </p:txBody>
      </p:sp>
    </p:spTree>
    <p:extLst>
      <p:ext uri="{BB962C8B-B14F-4D97-AF65-F5344CB8AC3E}">
        <p14:creationId xmlns:p14="http://schemas.microsoft.com/office/powerpoint/2010/main" val="3632134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US" altLang="en-US" dirty="0">
                <a:solidFill>
                  <a:schemeClr val="bg1"/>
                </a:solidFill>
              </a:rPr>
              <a:t>Recordkeeping – 29 CFR 4.6(g)</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lvl="1">
              <a:buClr>
                <a:schemeClr val="accent2"/>
              </a:buClr>
            </a:pPr>
            <a:r>
              <a:rPr lang="en-US" altLang="en-US" sz="2800" dirty="0"/>
              <a:t>Any deductions, rebates, or refunds from the total daily or weekly compensation of each employee</a:t>
            </a:r>
          </a:p>
          <a:p>
            <a:pPr lvl="1">
              <a:buClr>
                <a:schemeClr val="accent2"/>
              </a:buClr>
            </a:pPr>
            <a:r>
              <a:rPr lang="en-US" altLang="en-US" sz="2800" dirty="0"/>
              <a:t>A list of monetary wages and fringe benefits for those classes of service employees not included in the wage determination attached to this contract but for which such wage rates or fringe benefits have been conformed</a:t>
            </a:r>
          </a:p>
          <a:p>
            <a:pPr lvl="1">
              <a:buClr>
                <a:schemeClr val="accent2"/>
              </a:buClr>
            </a:pPr>
            <a:r>
              <a:rPr lang="en-US" altLang="en-US" sz="2800" dirty="0"/>
              <a:t>Any list of the predecessor contractor's employees which had been furnished to the contractor pursuant to §4.6(l)(2).</a:t>
            </a:r>
          </a:p>
          <a:p>
            <a:endParaRPr lang="en-US" dirty="0"/>
          </a:p>
        </p:txBody>
      </p:sp>
    </p:spTree>
    <p:extLst>
      <p:ext uri="{BB962C8B-B14F-4D97-AF65-F5344CB8AC3E}">
        <p14:creationId xmlns:p14="http://schemas.microsoft.com/office/powerpoint/2010/main" val="2287734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4000" dirty="0">
                <a:solidFill>
                  <a:schemeClr val="bg1"/>
                </a:solidFill>
              </a:rPr>
              <a:t>Notice to Employees – 29 CFR 4.183 and 29 CFR 4.184</a:t>
            </a:r>
            <a:endParaRPr lang="en-US" sz="4000" dirty="0">
              <a:solidFill>
                <a:schemeClr val="bg1"/>
              </a:solidFill>
            </a:endParaRPr>
          </a:p>
        </p:txBody>
      </p:sp>
      <p:sp>
        <p:nvSpPr>
          <p:cNvPr id="3" name="Content Placeholder 2"/>
          <p:cNvSpPr>
            <a:spLocks noGrp="1"/>
          </p:cNvSpPr>
          <p:nvPr>
            <p:ph idx="1"/>
          </p:nvPr>
        </p:nvSpPr>
        <p:spPr/>
        <p:txBody>
          <a:bodyPr>
            <a:normAutofit lnSpcReduction="10000"/>
          </a:bodyPr>
          <a:lstStyle/>
          <a:p>
            <a:pPr>
              <a:buClr>
                <a:schemeClr val="accent2"/>
              </a:buClr>
            </a:pPr>
            <a:r>
              <a:rPr lang="en-US" altLang="en-US" dirty="0"/>
              <a:t>Contractors must notify each employee commencing work on a SCA contract of the wage rates and fringe benefits required to be paid for work performed on the contract. A notice form (WH Publication 1313 and any applicable wage determination) provided by the Wage and Hour Division is to be used for this purpose. It may be delivered to the employee or posted as stated in §4.184. </a:t>
            </a:r>
          </a:p>
          <a:p>
            <a:pPr>
              <a:buClr>
                <a:schemeClr val="accent2"/>
              </a:buClr>
            </a:pPr>
            <a:r>
              <a:rPr lang="en-US" altLang="en-US" dirty="0"/>
              <a:t>Posting of the notice provided by the Wage and Hour Division shall be in a prominent and accessible place at the worksite.</a:t>
            </a:r>
          </a:p>
          <a:p>
            <a:endParaRPr lang="en-US" dirty="0"/>
          </a:p>
        </p:txBody>
      </p:sp>
    </p:spTree>
    <p:extLst>
      <p:ext uri="{BB962C8B-B14F-4D97-AF65-F5344CB8AC3E}">
        <p14:creationId xmlns:p14="http://schemas.microsoft.com/office/powerpoint/2010/main" val="3950630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4800" dirty="0">
                <a:solidFill>
                  <a:schemeClr val="bg1"/>
                </a:solidFill>
              </a:rPr>
              <a:t>Disclaimer</a:t>
            </a:r>
            <a:endParaRPr lang="en-US" sz="4800" dirty="0">
              <a:solidFill>
                <a:schemeClr val="bg1"/>
              </a:solidFill>
            </a:endParaRPr>
          </a:p>
        </p:txBody>
      </p:sp>
      <p:sp>
        <p:nvSpPr>
          <p:cNvPr id="3" name="Content Placeholder 2"/>
          <p:cNvSpPr>
            <a:spLocks noGrp="1"/>
          </p:cNvSpPr>
          <p:nvPr>
            <p:ph idx="1"/>
          </p:nvPr>
        </p:nvSpPr>
        <p:spPr/>
        <p:txBody>
          <a:bodyPr>
            <a:normAutofit fontScale="85000" lnSpcReduction="20000"/>
          </a:bodyPr>
          <a:lstStyle/>
          <a:p>
            <a:pPr>
              <a:lnSpc>
                <a:spcPct val="80000"/>
              </a:lnSpc>
              <a:buClr>
                <a:schemeClr val="accent2"/>
              </a:buClr>
            </a:pPr>
            <a:r>
              <a:rPr lang="en-US" altLang="en-US" b="1" dirty="0"/>
              <a:t>This presentation is intended as general information only and does not carry the force of legal opinion.</a:t>
            </a:r>
          </a:p>
          <a:p>
            <a:pPr>
              <a:lnSpc>
                <a:spcPct val="80000"/>
              </a:lnSpc>
              <a:buClr>
                <a:schemeClr val="accent2"/>
              </a:buClr>
            </a:pPr>
            <a:endParaRPr lang="en-US" altLang="en-US" b="1" dirty="0"/>
          </a:p>
          <a:p>
            <a:pPr>
              <a:lnSpc>
                <a:spcPct val="80000"/>
              </a:lnSpc>
              <a:buClr>
                <a:schemeClr val="accent2"/>
              </a:buClr>
            </a:pPr>
            <a:r>
              <a:rPr lang="en-US" altLang="en-US" b="1" dirty="0"/>
              <a:t>The Department of Labor is providing this information as a public service. This information and related materials are presented to give the public access to information on Department of Labor programs. You should be aware that, while we try to keep the information timely and accurate, there will often be a delay between official publications of the materials and the modification of these pages. Therefore, we make no express or implied guarantees. The </a:t>
            </a:r>
            <a:r>
              <a:rPr lang="en-US" altLang="en-US" b="1" i="1" dirty="0"/>
              <a:t>Federal Register </a:t>
            </a:r>
            <a:r>
              <a:rPr lang="en-US" altLang="en-US" b="1" dirty="0"/>
              <a:t>and the </a:t>
            </a:r>
            <a:r>
              <a:rPr lang="en-US" altLang="en-US" b="1" i="1" dirty="0"/>
              <a:t>Code of Federal Regulations</a:t>
            </a:r>
            <a:r>
              <a:rPr lang="en-US" altLang="en-US" b="1" dirty="0"/>
              <a:t> remain the official source for regulatory information published by the Department of Labor. We will make every effort to keep this information current and to correct errors brought to our attention</a:t>
            </a:r>
          </a:p>
          <a:p>
            <a:endParaRPr lang="en-US" dirty="0"/>
          </a:p>
        </p:txBody>
      </p:sp>
    </p:spTree>
    <p:extLst>
      <p:ext uri="{BB962C8B-B14F-4D97-AF65-F5344CB8AC3E}">
        <p14:creationId xmlns:p14="http://schemas.microsoft.com/office/powerpoint/2010/main" val="148884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US" altLang="en-US" dirty="0">
                <a:solidFill>
                  <a:schemeClr val="bg1"/>
                </a:solidFill>
              </a:rPr>
              <a:t>Payment of Wages</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a:buClr>
                <a:schemeClr val="accent2"/>
              </a:buClr>
            </a:pPr>
            <a:r>
              <a:rPr lang="en-US" altLang="en-US" dirty="0"/>
              <a:t>The SCA requires contractors and subcontractors performing services on prime contracts in excess of $2,500 to pay service employees in various classes no less than the wage rates and fringe benefits found prevailing in the locality, or the rates (including prospective increases) contained in a predecessor contractor's collective bargaining agreement. </a:t>
            </a:r>
          </a:p>
          <a:p>
            <a:pPr>
              <a:buClr>
                <a:schemeClr val="accent2"/>
              </a:buClr>
            </a:pPr>
            <a:r>
              <a:rPr lang="en-US" altLang="en-US" dirty="0"/>
              <a:t>For contracts equal to or less than $2,500, contractors are required to pay the federal minimum wage as provided in Section 6(a)(1) of the Fair Labor Standards Act. </a:t>
            </a:r>
          </a:p>
          <a:p>
            <a:endParaRPr lang="en-US" dirty="0"/>
          </a:p>
        </p:txBody>
      </p:sp>
    </p:spTree>
    <p:extLst>
      <p:ext uri="{BB962C8B-B14F-4D97-AF65-F5344CB8AC3E}">
        <p14:creationId xmlns:p14="http://schemas.microsoft.com/office/powerpoint/2010/main" val="309667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90550" y="-190500"/>
            <a:ext cx="7886700" cy="1325563"/>
          </a:xfrm>
        </p:spPr>
        <p:txBody>
          <a:bodyPr>
            <a:normAutofit/>
          </a:bodyPr>
          <a:lstStyle/>
          <a:p>
            <a:pPr algn="ctr"/>
            <a:r>
              <a:rPr lang="en-US" altLang="en-US" sz="3600" dirty="0">
                <a:solidFill>
                  <a:schemeClr val="bg1"/>
                </a:solidFill>
              </a:rPr>
              <a:t>Payment of Wages </a:t>
            </a:r>
            <a:br>
              <a:rPr lang="en-US" altLang="en-US" sz="3600" dirty="0">
                <a:solidFill>
                  <a:schemeClr val="bg1"/>
                </a:solidFill>
              </a:rPr>
            </a:br>
            <a:r>
              <a:rPr lang="en-US" altLang="en-US" sz="3600" dirty="0">
                <a:solidFill>
                  <a:schemeClr val="bg1"/>
                </a:solidFill>
              </a:rPr>
              <a:t>(29 C.F.R. </a:t>
            </a:r>
            <a:r>
              <a:rPr lang="en-US" altLang="en-US" sz="3600" dirty="0">
                <a:solidFill>
                  <a:schemeClr val="bg1"/>
                </a:solidFill>
                <a:cs typeface="Arial" charset="0"/>
              </a:rPr>
              <a:t>§</a:t>
            </a:r>
            <a:r>
              <a:rPr lang="en-US" altLang="en-US" sz="3600" dirty="0">
                <a:solidFill>
                  <a:schemeClr val="bg1"/>
                </a:solidFill>
              </a:rPr>
              <a:t> 4.165)</a:t>
            </a:r>
            <a:endParaRPr lang="en-US" sz="3600" dirty="0">
              <a:solidFill>
                <a:schemeClr val="bg1"/>
              </a:solidFill>
            </a:endParaRPr>
          </a:p>
        </p:txBody>
      </p:sp>
      <p:sp>
        <p:nvSpPr>
          <p:cNvPr id="3" name="Content Placeholder 2"/>
          <p:cNvSpPr>
            <a:spLocks noGrp="1"/>
          </p:cNvSpPr>
          <p:nvPr>
            <p:ph idx="1"/>
          </p:nvPr>
        </p:nvSpPr>
        <p:spPr>
          <a:xfrm>
            <a:off x="323850" y="1485900"/>
            <a:ext cx="8191500" cy="4691063"/>
          </a:xfrm>
        </p:spPr>
        <p:txBody>
          <a:bodyPr>
            <a:normAutofit/>
          </a:bodyPr>
          <a:lstStyle/>
          <a:p>
            <a:pPr lvl="1">
              <a:buClr>
                <a:schemeClr val="accent2"/>
              </a:buClr>
              <a:buSzPct val="70000"/>
              <a:buFont typeface="Wingdings" pitchFamily="2" charset="2"/>
              <a:buChar char="n"/>
            </a:pPr>
            <a:r>
              <a:rPr lang="en-US" altLang="en-US" dirty="0"/>
              <a:t>Wages established by wage determination, otherwise FLSA  minimum wage (29 C.F.R. § 4.165(c)) </a:t>
            </a:r>
          </a:p>
          <a:p>
            <a:pPr lvl="1">
              <a:buClr>
                <a:schemeClr val="accent2"/>
              </a:buClr>
              <a:buSzPct val="70000"/>
              <a:buFont typeface="Wingdings" pitchFamily="2" charset="2"/>
              <a:buChar char="n"/>
            </a:pPr>
            <a:r>
              <a:rPr lang="en-US" altLang="en-US" dirty="0"/>
              <a:t>Monetary wages to be paid when promptly due (29 C.F.R. § 4.165(a)(1)) </a:t>
            </a:r>
          </a:p>
          <a:p>
            <a:pPr lvl="1">
              <a:buClr>
                <a:schemeClr val="accent2"/>
              </a:buClr>
              <a:buSzPct val="70000"/>
              <a:buFont typeface="Wingdings" pitchFamily="2" charset="2"/>
              <a:buChar char="n"/>
            </a:pPr>
            <a:r>
              <a:rPr lang="en-US" altLang="en-US" dirty="0"/>
              <a:t>No distinction between Full and Part Time Employees(29 C.F.R. § 4.165(a)(2)) </a:t>
            </a:r>
          </a:p>
          <a:p>
            <a:pPr lvl="1">
              <a:buClr>
                <a:schemeClr val="accent2"/>
              </a:buClr>
              <a:buSzPct val="70000"/>
              <a:buFont typeface="Wingdings" pitchFamily="2" charset="2"/>
              <a:buChar char="n"/>
            </a:pPr>
            <a:r>
              <a:rPr lang="en-US" altLang="en-US" dirty="0"/>
              <a:t>Calculated on fixed and regularly recurring workweek of 7 consecutive  24-hour workday periods (29 C.F.R. § 4.165(b)) </a:t>
            </a:r>
          </a:p>
          <a:p>
            <a:pPr lvl="2">
              <a:buClr>
                <a:schemeClr val="accent2"/>
              </a:buClr>
              <a:buSzPct val="140000"/>
              <a:buFontTx/>
              <a:buChar char="•"/>
            </a:pPr>
            <a:r>
              <a:rPr lang="en-US" altLang="en-US" sz="2400" dirty="0"/>
              <a:t>Payroll records kept on this basis</a:t>
            </a:r>
          </a:p>
          <a:p>
            <a:pPr lvl="2">
              <a:buClr>
                <a:schemeClr val="accent2"/>
              </a:buClr>
              <a:buSzPct val="140000"/>
              <a:buFontTx/>
              <a:buChar char="•"/>
            </a:pPr>
            <a:r>
              <a:rPr lang="en-US" altLang="en-US" sz="2400" dirty="0"/>
              <a:t>Bi-weekly or semi-monthly pay periods if advance notice </a:t>
            </a:r>
          </a:p>
          <a:p>
            <a:endParaRPr lang="en-US" dirty="0"/>
          </a:p>
        </p:txBody>
      </p:sp>
    </p:spTree>
    <p:extLst>
      <p:ext uri="{BB962C8B-B14F-4D97-AF65-F5344CB8AC3E}">
        <p14:creationId xmlns:p14="http://schemas.microsoft.com/office/powerpoint/2010/main" val="1814706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4800" dirty="0">
                <a:solidFill>
                  <a:schemeClr val="bg1"/>
                </a:solidFill>
              </a:rPr>
              <a:t>Finding the Correct Wage Rate </a:t>
            </a:r>
            <a:endParaRPr lang="en-US" sz="4800" dirty="0">
              <a:solidFill>
                <a:schemeClr val="bg1"/>
              </a:solidFill>
            </a:endParaRPr>
          </a:p>
        </p:txBody>
      </p:sp>
      <p:sp>
        <p:nvSpPr>
          <p:cNvPr id="3" name="Content Placeholder 2"/>
          <p:cNvSpPr>
            <a:spLocks noGrp="1"/>
          </p:cNvSpPr>
          <p:nvPr>
            <p:ph idx="1"/>
          </p:nvPr>
        </p:nvSpPr>
        <p:spPr/>
        <p:txBody>
          <a:bodyPr/>
          <a:lstStyle/>
          <a:p>
            <a:pPr>
              <a:buClr>
                <a:schemeClr val="accent2"/>
              </a:buClr>
            </a:pPr>
            <a:r>
              <a:rPr lang="en-US" altLang="en-US" dirty="0"/>
              <a:t>Workers must be paid the wage rate set forth in the wage determination for the classification of work they perform.</a:t>
            </a:r>
          </a:p>
          <a:p>
            <a:pPr>
              <a:buClr>
                <a:schemeClr val="accent2"/>
              </a:buClr>
            </a:pPr>
            <a:r>
              <a:rPr lang="en-US" altLang="en-US" dirty="0"/>
              <a:t>To prevent misclassification, it is very important that a contractor fully utilize the applicable wage determination and the Directory of Occupations to find the classification that most closely matches the workers’ duties.</a:t>
            </a:r>
          </a:p>
          <a:p>
            <a:endParaRPr lang="en-US" dirty="0"/>
          </a:p>
        </p:txBody>
      </p:sp>
    </p:spTree>
    <p:extLst>
      <p:ext uri="{BB962C8B-B14F-4D97-AF65-F5344CB8AC3E}">
        <p14:creationId xmlns:p14="http://schemas.microsoft.com/office/powerpoint/2010/main" val="382918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altLang="en-US" sz="4000" dirty="0">
                <a:solidFill>
                  <a:schemeClr val="bg1"/>
                </a:solidFill>
              </a:rPr>
              <a:t>Finding the Correct Wage Rate - Example</a:t>
            </a:r>
            <a:endParaRPr lang="en-US" sz="4000" dirty="0">
              <a:solidFill>
                <a:schemeClr val="bg1"/>
              </a:solidFill>
            </a:endParaRPr>
          </a:p>
        </p:txBody>
      </p:sp>
      <p:sp>
        <p:nvSpPr>
          <p:cNvPr id="3" name="Content Placeholder 2"/>
          <p:cNvSpPr>
            <a:spLocks noGrp="1"/>
          </p:cNvSpPr>
          <p:nvPr>
            <p:ph idx="1"/>
          </p:nvPr>
        </p:nvSpPr>
        <p:spPr>
          <a:xfrm>
            <a:off x="647700" y="1577974"/>
            <a:ext cx="7886700" cy="4879975"/>
          </a:xfrm>
        </p:spPr>
        <p:txBody>
          <a:bodyPr>
            <a:normAutofit fontScale="92500" lnSpcReduction="10000"/>
          </a:bodyPr>
          <a:lstStyle/>
          <a:p>
            <a:pPr>
              <a:buClr>
                <a:schemeClr val="accent2"/>
              </a:buClr>
            </a:pPr>
            <a:r>
              <a:rPr lang="en-US" altLang="en-US" dirty="0"/>
              <a:t>Contractor X has been awarded a contract to provide refrigerated warehouse services. Contractor X is trying to determine the correct classification for the employees who receive goods to be stored, verify the goods against the incoming bills of lading, and record and route them for appropriate storage.  When goods need to be shipped, the employee also verifies the goods against the incoming order and prepares the outgoing bills of lading. </a:t>
            </a:r>
          </a:p>
          <a:p>
            <a:pPr>
              <a:buClr>
                <a:schemeClr val="accent2"/>
              </a:buClr>
            </a:pPr>
            <a:r>
              <a:rPr lang="en-US" altLang="en-US" dirty="0"/>
              <a:t>Contractor X begins to read through the applicable wage determination and decides that </a:t>
            </a:r>
            <a:r>
              <a:rPr lang="en-US" altLang="en-US" dirty="0">
                <a:hlinkClick r:id="rId3" action="ppaction://hlinksldjump"/>
              </a:rPr>
              <a:t>Order Clerk </a:t>
            </a:r>
            <a:r>
              <a:rPr lang="en-US" altLang="en-US" dirty="0"/>
              <a:t>is the best </a:t>
            </a:r>
            <a:r>
              <a:rPr lang="en-US" altLang="en-US" dirty="0">
                <a:hlinkClick r:id="rId4" action="ppaction://hlinksldjump"/>
              </a:rPr>
              <a:t>classification</a:t>
            </a:r>
            <a:r>
              <a:rPr lang="en-US" altLang="en-US" dirty="0"/>
              <a:t>.</a:t>
            </a:r>
          </a:p>
          <a:p>
            <a:pPr>
              <a:buClr>
                <a:schemeClr val="accent2"/>
              </a:buClr>
            </a:pPr>
            <a:r>
              <a:rPr lang="en-US" altLang="en-US" dirty="0"/>
              <a:t>However, a further reading of the </a:t>
            </a:r>
            <a:r>
              <a:rPr lang="en-US" altLang="en-US" dirty="0">
                <a:hlinkClick r:id="rId5" action="ppaction://hlinksldjump"/>
              </a:rPr>
              <a:t>wage determination </a:t>
            </a:r>
            <a:r>
              <a:rPr lang="en-US" altLang="en-US" dirty="0"/>
              <a:t>and </a:t>
            </a:r>
            <a:r>
              <a:rPr lang="en-US" altLang="en-US" dirty="0">
                <a:hlinkClick r:id="rId6" action="ppaction://hlinksldjump"/>
              </a:rPr>
              <a:t>Directory of Occupations </a:t>
            </a:r>
            <a:r>
              <a:rPr lang="en-US" altLang="en-US" dirty="0"/>
              <a:t>indicates otherwise.</a:t>
            </a:r>
          </a:p>
          <a:p>
            <a:endParaRPr lang="en-US" dirty="0"/>
          </a:p>
        </p:txBody>
      </p:sp>
    </p:spTree>
    <p:extLst>
      <p:ext uri="{BB962C8B-B14F-4D97-AF65-F5344CB8AC3E}">
        <p14:creationId xmlns:p14="http://schemas.microsoft.com/office/powerpoint/2010/main" val="1142902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US" altLang="en-US" dirty="0">
                <a:solidFill>
                  <a:schemeClr val="bg1"/>
                </a:solidFill>
              </a:rPr>
              <a:t>WD Sample – Order Clerk</a:t>
            </a: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pPr>
              <a:buClr>
                <a:schemeClr val="accent2"/>
              </a:buClr>
            </a:pPr>
            <a:r>
              <a:rPr lang="en-US" altLang="en-US" dirty="0"/>
              <a:t> **Fringe Benefits Required Follow the Occupational Listing**</a:t>
            </a:r>
          </a:p>
          <a:p>
            <a:pPr>
              <a:buClr>
                <a:schemeClr val="accent2"/>
              </a:buClr>
            </a:pPr>
            <a:r>
              <a:rPr lang="en-US" altLang="en-US" dirty="0"/>
              <a:t>OCCUPATION CODE - TITLE               FOOTNOTE               RATE</a:t>
            </a:r>
          </a:p>
          <a:p>
            <a:pPr>
              <a:buClr>
                <a:schemeClr val="accent2"/>
              </a:buClr>
            </a:pPr>
            <a:r>
              <a:rPr lang="en-US" altLang="en-US" dirty="0"/>
              <a:t>01000 - Administrative Support And Clerical Occupations</a:t>
            </a:r>
          </a:p>
          <a:p>
            <a:pPr>
              <a:buClr>
                <a:schemeClr val="accent2"/>
              </a:buClr>
            </a:pPr>
            <a:r>
              <a:rPr lang="en-US" altLang="en-US" dirty="0"/>
              <a:t>**********************</a:t>
            </a:r>
          </a:p>
          <a:p>
            <a:pPr>
              <a:buClr>
                <a:schemeClr val="accent2"/>
              </a:buClr>
            </a:pPr>
            <a:r>
              <a:rPr lang="en-US" altLang="en-US" dirty="0" smtClean="0"/>
              <a:t>  01111 </a:t>
            </a:r>
            <a:r>
              <a:rPr lang="en-US" altLang="en-US" dirty="0"/>
              <a:t>- General Clerk I                                                     	10.33</a:t>
            </a:r>
          </a:p>
          <a:p>
            <a:pPr>
              <a:buClr>
                <a:schemeClr val="accent2"/>
              </a:buClr>
            </a:pPr>
            <a:r>
              <a:rPr lang="en-US" altLang="en-US" dirty="0"/>
              <a:t>  01112 - General Clerk II                                                     	11.52</a:t>
            </a:r>
          </a:p>
          <a:p>
            <a:pPr>
              <a:buClr>
                <a:schemeClr val="accent2"/>
              </a:buClr>
            </a:pPr>
            <a:r>
              <a:rPr lang="en-US" altLang="en-US" dirty="0"/>
              <a:t>  01113 - General Clerk III                                                    	12.65</a:t>
            </a:r>
          </a:p>
          <a:p>
            <a:pPr>
              <a:buClr>
                <a:schemeClr val="accent2"/>
              </a:buClr>
            </a:pPr>
            <a:r>
              <a:rPr lang="en-US" altLang="en-US" dirty="0"/>
              <a:t>  01120 - Housing Referral Assistant                                  </a:t>
            </a:r>
            <a:r>
              <a:rPr lang="en-US" altLang="en-US" dirty="0" smtClean="0"/>
              <a:t>17.13</a:t>
            </a:r>
            <a:endParaRPr lang="en-US" altLang="en-US" dirty="0"/>
          </a:p>
          <a:p>
            <a:pPr>
              <a:buClr>
                <a:schemeClr val="accent2"/>
              </a:buClr>
            </a:pPr>
            <a:r>
              <a:rPr lang="en-US" altLang="en-US" dirty="0"/>
              <a:t>  01141 - Messenger Courier                                               </a:t>
            </a:r>
            <a:r>
              <a:rPr lang="en-US" altLang="en-US" dirty="0" smtClean="0"/>
              <a:t>10.12</a:t>
            </a:r>
            <a:endParaRPr lang="en-US" altLang="en-US" dirty="0"/>
          </a:p>
          <a:p>
            <a:pPr>
              <a:buClr>
                <a:schemeClr val="accent2"/>
              </a:buClr>
            </a:pPr>
            <a:r>
              <a:rPr lang="en-US" altLang="en-US" dirty="0"/>
              <a:t>  01191 - Order Clerk I                                                        	 </a:t>
            </a:r>
            <a:r>
              <a:rPr lang="en-US" altLang="en-US" dirty="0">
                <a:hlinkClick r:id="rId3" action="ppaction://hlinksldjump"/>
              </a:rPr>
              <a:t>11.31</a:t>
            </a:r>
            <a:endParaRPr lang="en-US" altLang="en-US" dirty="0"/>
          </a:p>
          <a:p>
            <a:pPr>
              <a:buClr>
                <a:schemeClr val="accent2"/>
              </a:buClr>
            </a:pPr>
            <a:r>
              <a:rPr lang="en-US" altLang="en-US" dirty="0"/>
              <a:t>  01192 - Order Clerk II                                                       	 12.34</a:t>
            </a:r>
          </a:p>
          <a:p>
            <a:endParaRPr lang="en-US" dirty="0"/>
          </a:p>
        </p:txBody>
      </p:sp>
    </p:spTree>
    <p:extLst>
      <p:ext uri="{BB962C8B-B14F-4D97-AF65-F5344CB8AC3E}">
        <p14:creationId xmlns:p14="http://schemas.microsoft.com/office/powerpoint/2010/main" val="895389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Directory of Occupations – Order Clerk</a:t>
            </a:r>
            <a:endParaRPr lang="en-US" sz="3600" dirty="0">
              <a:solidFill>
                <a:schemeClr val="bg1"/>
              </a:solidFill>
            </a:endParaRPr>
          </a:p>
        </p:txBody>
      </p:sp>
      <p:sp>
        <p:nvSpPr>
          <p:cNvPr id="3" name="Content Placeholder 2"/>
          <p:cNvSpPr>
            <a:spLocks noGrp="1"/>
          </p:cNvSpPr>
          <p:nvPr>
            <p:ph idx="1"/>
          </p:nvPr>
        </p:nvSpPr>
        <p:spPr/>
        <p:txBody>
          <a:bodyPr>
            <a:normAutofit fontScale="70000" lnSpcReduction="20000"/>
          </a:bodyPr>
          <a:lstStyle/>
          <a:p>
            <a:pPr>
              <a:buClr>
                <a:schemeClr val="accent2"/>
              </a:buClr>
            </a:pPr>
            <a:r>
              <a:rPr lang="en-US" altLang="en-US" dirty="0"/>
              <a:t>01190 ORDER CLERK (Occupational Base) </a:t>
            </a:r>
          </a:p>
          <a:p>
            <a:pPr>
              <a:buClr>
                <a:schemeClr val="accent2"/>
              </a:buClr>
            </a:pPr>
            <a:r>
              <a:rPr lang="en-US" altLang="en-US" dirty="0"/>
              <a:t>The Order Clerk receives written or verbal purchase orders. Work typically involves some combination of the following duties: quoting prices, determining availability of ordered items and suggesting substitutes when necessary, advising expected delivery date and method of delivery, recording order and customer information on order sheets. The Order Clerk is responsible for checking order sheets for accuracy and adequacy of information; ascertaining credit rating of customer; furnishing customer with confirmation of receipt of order; order follow up, or informing customer of a delay in delivery. The Order Clerk maintains order files and verifies shipping invoices against original orders. </a:t>
            </a:r>
          </a:p>
          <a:p>
            <a:pPr>
              <a:buClr>
                <a:schemeClr val="accent2"/>
              </a:buClr>
            </a:pPr>
            <a:r>
              <a:rPr lang="en-US" altLang="en-US" dirty="0">
                <a:hlinkClick r:id="rId3" action="ppaction://hlinksldjump"/>
              </a:rPr>
              <a:t>01191 ORDER CLERK I </a:t>
            </a:r>
            <a:endParaRPr lang="en-US" altLang="en-US" dirty="0"/>
          </a:p>
          <a:p>
            <a:pPr>
              <a:buClr>
                <a:schemeClr val="accent2"/>
              </a:buClr>
            </a:pPr>
            <a:r>
              <a:rPr lang="en-US" altLang="en-US" dirty="0"/>
              <a:t>This position handles orders involving items that have readily identified uses and applications. The Order Clerk I may refer to a catalog, manufacturer's manual or similar document to insure that the proper item is supplied or to verify the price of order. </a:t>
            </a:r>
          </a:p>
          <a:p>
            <a:endParaRPr lang="en-US" dirty="0"/>
          </a:p>
        </p:txBody>
      </p:sp>
    </p:spTree>
    <p:extLst>
      <p:ext uri="{BB962C8B-B14F-4D97-AF65-F5344CB8AC3E}">
        <p14:creationId xmlns:p14="http://schemas.microsoft.com/office/powerpoint/2010/main" val="3812610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altLang="en-US" sz="3600" dirty="0">
                <a:solidFill>
                  <a:schemeClr val="bg1"/>
                </a:solidFill>
              </a:rPr>
              <a:t>WD Sample – Shipping/Receiving Clerk</a:t>
            </a:r>
            <a:endParaRPr lang="en-US" sz="3600" dirty="0">
              <a:solidFill>
                <a:schemeClr val="bg1"/>
              </a:solidFill>
            </a:endParaRPr>
          </a:p>
        </p:txBody>
      </p:sp>
      <p:sp>
        <p:nvSpPr>
          <p:cNvPr id="3" name="Content Placeholder 2"/>
          <p:cNvSpPr>
            <a:spLocks noGrp="1"/>
          </p:cNvSpPr>
          <p:nvPr>
            <p:ph idx="1"/>
          </p:nvPr>
        </p:nvSpPr>
        <p:spPr/>
        <p:txBody>
          <a:bodyPr>
            <a:normAutofit fontScale="77500" lnSpcReduction="20000"/>
          </a:bodyPr>
          <a:lstStyle/>
          <a:p>
            <a:pPr>
              <a:buClr>
                <a:schemeClr val="accent2"/>
              </a:buClr>
              <a:defRPr/>
            </a:pPr>
            <a:r>
              <a:rPr lang="en-US" dirty="0"/>
              <a:t>21000 - Materials Handling And Packing Occupations</a:t>
            </a:r>
          </a:p>
          <a:p>
            <a:pPr marL="0" indent="0">
              <a:buClr>
                <a:schemeClr val="accent2"/>
              </a:buClr>
              <a:buFont typeface="Wingdings" pitchFamily="2" charset="2"/>
              <a:buNone/>
              <a:defRPr/>
            </a:pPr>
            <a:r>
              <a:rPr lang="en-US" dirty="0"/>
              <a:t>****************************************</a:t>
            </a:r>
          </a:p>
          <a:p>
            <a:pPr>
              <a:buClr>
                <a:schemeClr val="accent2"/>
              </a:buClr>
              <a:defRPr/>
            </a:pPr>
            <a:r>
              <a:rPr lang="en-US" dirty="0"/>
              <a:t>  21020 - Forklift Operator                              		</a:t>
            </a:r>
            <a:r>
              <a:rPr lang="en-US" dirty="0" smtClean="0"/>
              <a:t>    13.53</a:t>
            </a:r>
            <a:endParaRPr lang="en-US" dirty="0"/>
          </a:p>
          <a:p>
            <a:pPr>
              <a:buClr>
                <a:schemeClr val="accent2"/>
              </a:buClr>
              <a:defRPr/>
            </a:pPr>
            <a:r>
              <a:rPr lang="en-US" dirty="0"/>
              <a:t>  21030 - Material Coordinator                       		</a:t>
            </a:r>
            <a:r>
              <a:rPr lang="en-US" dirty="0" smtClean="0"/>
              <a:t>    19.21</a:t>
            </a:r>
            <a:endParaRPr lang="en-US" dirty="0"/>
          </a:p>
          <a:p>
            <a:pPr>
              <a:buClr>
                <a:schemeClr val="accent2"/>
              </a:buClr>
              <a:defRPr/>
            </a:pPr>
            <a:r>
              <a:rPr lang="en-US" dirty="0"/>
              <a:t>  21040 - Material Expediter                                               </a:t>
            </a:r>
            <a:r>
              <a:rPr lang="en-US" dirty="0" smtClean="0"/>
              <a:t>     19.21</a:t>
            </a:r>
            <a:endParaRPr lang="en-US" dirty="0"/>
          </a:p>
          <a:p>
            <a:pPr>
              <a:buClr>
                <a:schemeClr val="accent2"/>
              </a:buClr>
              <a:defRPr/>
            </a:pPr>
            <a:r>
              <a:rPr lang="en-US" dirty="0"/>
              <a:t>  21050 - Material Handling Laborer                                   </a:t>
            </a:r>
            <a:r>
              <a:rPr lang="en-US" dirty="0" smtClean="0"/>
              <a:t>   11.22</a:t>
            </a:r>
            <a:endParaRPr lang="en-US" dirty="0"/>
          </a:p>
          <a:p>
            <a:pPr>
              <a:buClr>
                <a:schemeClr val="accent2"/>
              </a:buClr>
              <a:defRPr/>
            </a:pPr>
            <a:r>
              <a:rPr lang="en-US" dirty="0"/>
              <a:t>  21071 - Order Filler                                                         	</a:t>
            </a:r>
            <a:r>
              <a:rPr lang="en-US" dirty="0" smtClean="0"/>
              <a:t>    11.98</a:t>
            </a:r>
            <a:endParaRPr lang="en-US" dirty="0"/>
          </a:p>
          <a:p>
            <a:pPr>
              <a:buClr>
                <a:schemeClr val="accent2"/>
              </a:buClr>
              <a:defRPr/>
            </a:pPr>
            <a:r>
              <a:rPr lang="en-US" dirty="0"/>
              <a:t>  21080 - Production Line Worker (Food Processing)       </a:t>
            </a:r>
            <a:r>
              <a:rPr lang="en-US" dirty="0" smtClean="0"/>
              <a:t>   13.53</a:t>
            </a:r>
            <a:endParaRPr lang="en-US" dirty="0"/>
          </a:p>
          <a:p>
            <a:pPr>
              <a:buClr>
                <a:schemeClr val="accent2"/>
              </a:buClr>
              <a:defRPr/>
            </a:pPr>
            <a:r>
              <a:rPr lang="en-US" dirty="0"/>
              <a:t>  21110 - Shipping Packer                                                       </a:t>
            </a:r>
            <a:r>
              <a:rPr lang="en-US" dirty="0" smtClean="0"/>
              <a:t>  12.87</a:t>
            </a:r>
            <a:endParaRPr lang="en-US" dirty="0"/>
          </a:p>
          <a:p>
            <a:pPr>
              <a:buClr>
                <a:schemeClr val="accent2"/>
              </a:buClr>
              <a:defRPr/>
            </a:pPr>
            <a:r>
              <a:rPr lang="en-US" dirty="0"/>
              <a:t>  21130 - Shipping/Receiving Clerk                                         </a:t>
            </a:r>
            <a:r>
              <a:rPr lang="en-US" dirty="0">
                <a:hlinkClick r:id="rId3" action="ppaction://hlinksldjump"/>
              </a:rPr>
              <a:t>12.87</a:t>
            </a:r>
            <a:endParaRPr lang="en-US" dirty="0"/>
          </a:p>
          <a:p>
            <a:endParaRPr lang="en-US" dirty="0"/>
          </a:p>
        </p:txBody>
      </p:sp>
    </p:spTree>
    <p:extLst>
      <p:ext uri="{BB962C8B-B14F-4D97-AF65-F5344CB8AC3E}">
        <p14:creationId xmlns:p14="http://schemas.microsoft.com/office/powerpoint/2010/main" val="4929770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2067</Words>
  <Application>Microsoft Office PowerPoint</Application>
  <PresentationFormat>On-screen Show (4:3)</PresentationFormat>
  <Paragraphs>142</Paragraphs>
  <Slides>25</Slides>
  <Notes>13</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Office Theme</vt:lpstr>
      <vt:lpstr>1_Office Theme</vt:lpstr>
      <vt:lpstr>PowerPoint Presentation</vt:lpstr>
      <vt:lpstr>SCA Compliance  Principles</vt:lpstr>
      <vt:lpstr>Payment of Wages</vt:lpstr>
      <vt:lpstr>Payment of Wages  (29 C.F.R. § 4.165)</vt:lpstr>
      <vt:lpstr>Finding the Correct Wage Rate </vt:lpstr>
      <vt:lpstr>Finding the Correct Wage Rate - Example</vt:lpstr>
      <vt:lpstr>WD Sample – Order Clerk</vt:lpstr>
      <vt:lpstr>Directory of Occupations – Order Clerk</vt:lpstr>
      <vt:lpstr>WD Sample – Shipping/Receiving Clerk</vt:lpstr>
      <vt:lpstr>Directory – Shipping/Receiving Clerk</vt:lpstr>
      <vt:lpstr>Wage Payments for Work Subject to Different Rates</vt:lpstr>
      <vt:lpstr>Tipped Employees – 29 CFR 4.6(q) and 4.167</vt:lpstr>
      <vt:lpstr>Tipped Employees – 29 CFR 4.6(q) and 4.167</vt:lpstr>
      <vt:lpstr>Computation of Hours Worked (29 C.F.R. §§ 4.178-4.179 &amp; Part 785)</vt:lpstr>
      <vt:lpstr>Payment of Fringe Benefits</vt:lpstr>
      <vt:lpstr>Discharging Minimum Wage  &amp; Fringe Benefit Obligations</vt:lpstr>
      <vt:lpstr>Vacation Fringe Benefits  (29 C.F.R. § 4.173(c)(1))</vt:lpstr>
      <vt:lpstr>Notification of Length of Service – 29 CFR 4(l)(2)</vt:lpstr>
      <vt:lpstr>Holiday Fringe Benefits (29 C.F.R. § 4.174)</vt:lpstr>
      <vt:lpstr>Deductions from Wages – 29 CFR 4.168</vt:lpstr>
      <vt:lpstr>Deductions from Wages – 29 CFR 4.168</vt:lpstr>
      <vt:lpstr>Recordkeeping – 29 CFR 4.6(g)</vt:lpstr>
      <vt:lpstr>Recordkeeping – 29 CFR 4.6(g)</vt:lpstr>
      <vt:lpstr>Notice to Employees – 29 CFR 4.183 and 29 CFR 4.184</vt:lpstr>
      <vt:lpstr>Disclaimer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2018-06-22T18:44:36Z</dcterms:created>
  <dcterms:modified xsi:type="dcterms:W3CDTF">2018-06-22T18:44:48Z</dcterms:modified>
</cp:coreProperties>
</file>