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9" r:id="rId1"/>
  </p:sldMasterIdLst>
  <p:notesMasterIdLst>
    <p:notesMasterId r:id="rId81"/>
  </p:notesMasterIdLst>
  <p:handoutMasterIdLst>
    <p:handoutMasterId r:id="rId82"/>
  </p:handoutMasterIdLst>
  <p:sldIdLst>
    <p:sldId id="383" r:id="rId2"/>
    <p:sldId id="256" r:id="rId3"/>
    <p:sldId id="262" r:id="rId4"/>
    <p:sldId id="360" r:id="rId5"/>
    <p:sldId id="263" r:id="rId6"/>
    <p:sldId id="264" r:id="rId7"/>
    <p:sldId id="267" r:id="rId8"/>
    <p:sldId id="268" r:id="rId9"/>
    <p:sldId id="269" r:id="rId10"/>
    <p:sldId id="270" r:id="rId11"/>
    <p:sldId id="271" r:id="rId12"/>
    <p:sldId id="272" r:id="rId13"/>
    <p:sldId id="273" r:id="rId14"/>
    <p:sldId id="282" r:id="rId15"/>
    <p:sldId id="283" r:id="rId16"/>
    <p:sldId id="284" r:id="rId17"/>
    <p:sldId id="285" r:id="rId18"/>
    <p:sldId id="286" r:id="rId19"/>
    <p:sldId id="287" r:id="rId20"/>
    <p:sldId id="288" r:id="rId21"/>
    <p:sldId id="289" r:id="rId22"/>
    <p:sldId id="308" r:id="rId23"/>
    <p:sldId id="345" r:id="rId24"/>
    <p:sldId id="346" r:id="rId25"/>
    <p:sldId id="343" r:id="rId26"/>
    <p:sldId id="347" r:id="rId27"/>
    <p:sldId id="368" r:id="rId28"/>
    <p:sldId id="274" r:id="rId29"/>
    <p:sldId id="275" r:id="rId30"/>
    <p:sldId id="276" r:id="rId31"/>
    <p:sldId id="366" r:id="rId32"/>
    <p:sldId id="278" r:id="rId33"/>
    <p:sldId id="279" r:id="rId34"/>
    <p:sldId id="280" r:id="rId35"/>
    <p:sldId id="281" r:id="rId36"/>
    <p:sldId id="290" r:id="rId37"/>
    <p:sldId id="291" r:id="rId38"/>
    <p:sldId id="292" r:id="rId39"/>
    <p:sldId id="293" r:id="rId40"/>
    <p:sldId id="294" r:id="rId41"/>
    <p:sldId id="295" r:id="rId42"/>
    <p:sldId id="370" r:id="rId43"/>
    <p:sldId id="309" r:id="rId44"/>
    <p:sldId id="310" r:id="rId45"/>
    <p:sldId id="311" r:id="rId46"/>
    <p:sldId id="312" r:id="rId47"/>
    <p:sldId id="313" r:id="rId48"/>
    <p:sldId id="314" r:id="rId49"/>
    <p:sldId id="315" r:id="rId50"/>
    <p:sldId id="318" r:id="rId51"/>
    <p:sldId id="319" r:id="rId52"/>
    <p:sldId id="320" r:id="rId53"/>
    <p:sldId id="324" r:id="rId54"/>
    <p:sldId id="326" r:id="rId55"/>
    <p:sldId id="327" r:id="rId56"/>
    <p:sldId id="328" r:id="rId57"/>
    <p:sldId id="330" r:id="rId58"/>
    <p:sldId id="331" r:id="rId59"/>
    <p:sldId id="340" r:id="rId60"/>
    <p:sldId id="341" r:id="rId61"/>
    <p:sldId id="342" r:id="rId62"/>
    <p:sldId id="378" r:id="rId63"/>
    <p:sldId id="379" r:id="rId64"/>
    <p:sldId id="380" r:id="rId65"/>
    <p:sldId id="381" r:id="rId66"/>
    <p:sldId id="382" r:id="rId67"/>
    <p:sldId id="348" r:id="rId68"/>
    <p:sldId id="349" r:id="rId69"/>
    <p:sldId id="350" r:id="rId70"/>
    <p:sldId id="351" r:id="rId71"/>
    <p:sldId id="352" r:id="rId72"/>
    <p:sldId id="353" r:id="rId73"/>
    <p:sldId id="373" r:id="rId74"/>
    <p:sldId id="354" r:id="rId75"/>
    <p:sldId id="355" r:id="rId76"/>
    <p:sldId id="356" r:id="rId77"/>
    <p:sldId id="357" r:id="rId78"/>
    <p:sldId id="358" r:id="rId79"/>
    <p:sldId id="359" r:id="rId80"/>
  </p:sldIdLst>
  <p:sldSz cx="9144000" cy="6858000" type="screen4x3"/>
  <p:notesSz cx="7010400" cy="9296400"/>
  <p:defaultTextStyle>
    <a:defPPr>
      <a:defRPr lang="en-US"/>
    </a:defPPr>
    <a:lvl1pPr algn="ctr" rtl="0" fontAlgn="base">
      <a:spcBef>
        <a:spcPct val="0"/>
      </a:spcBef>
      <a:spcAft>
        <a:spcPct val="0"/>
      </a:spcAft>
      <a:defRPr sz="2000" kern="1200">
        <a:solidFill>
          <a:schemeClr val="bg1"/>
        </a:solidFill>
        <a:latin typeface="Arial Black" pitchFamily="34" charset="0"/>
        <a:ea typeface="+mn-ea"/>
        <a:cs typeface="+mn-cs"/>
      </a:defRPr>
    </a:lvl1pPr>
    <a:lvl2pPr marL="457200" algn="ctr" rtl="0" fontAlgn="base">
      <a:spcBef>
        <a:spcPct val="0"/>
      </a:spcBef>
      <a:spcAft>
        <a:spcPct val="0"/>
      </a:spcAft>
      <a:defRPr sz="2000" kern="1200">
        <a:solidFill>
          <a:schemeClr val="bg1"/>
        </a:solidFill>
        <a:latin typeface="Arial Black" pitchFamily="34" charset="0"/>
        <a:ea typeface="+mn-ea"/>
        <a:cs typeface="+mn-cs"/>
      </a:defRPr>
    </a:lvl2pPr>
    <a:lvl3pPr marL="914400" algn="ctr" rtl="0" fontAlgn="base">
      <a:spcBef>
        <a:spcPct val="0"/>
      </a:spcBef>
      <a:spcAft>
        <a:spcPct val="0"/>
      </a:spcAft>
      <a:defRPr sz="2000" kern="1200">
        <a:solidFill>
          <a:schemeClr val="bg1"/>
        </a:solidFill>
        <a:latin typeface="Arial Black" pitchFamily="34" charset="0"/>
        <a:ea typeface="+mn-ea"/>
        <a:cs typeface="+mn-cs"/>
      </a:defRPr>
    </a:lvl3pPr>
    <a:lvl4pPr marL="1371600" algn="ctr" rtl="0" fontAlgn="base">
      <a:spcBef>
        <a:spcPct val="0"/>
      </a:spcBef>
      <a:spcAft>
        <a:spcPct val="0"/>
      </a:spcAft>
      <a:defRPr sz="2000" kern="1200">
        <a:solidFill>
          <a:schemeClr val="bg1"/>
        </a:solidFill>
        <a:latin typeface="Arial Black" pitchFamily="34" charset="0"/>
        <a:ea typeface="+mn-ea"/>
        <a:cs typeface="+mn-cs"/>
      </a:defRPr>
    </a:lvl4pPr>
    <a:lvl5pPr marL="1828800" algn="ctr" rtl="0" fontAlgn="base">
      <a:spcBef>
        <a:spcPct val="0"/>
      </a:spcBef>
      <a:spcAft>
        <a:spcPct val="0"/>
      </a:spcAft>
      <a:defRPr sz="2000" kern="1200">
        <a:solidFill>
          <a:schemeClr val="bg1"/>
        </a:solidFill>
        <a:latin typeface="Arial Black" pitchFamily="34" charset="0"/>
        <a:ea typeface="+mn-ea"/>
        <a:cs typeface="+mn-cs"/>
      </a:defRPr>
    </a:lvl5pPr>
    <a:lvl6pPr marL="2286000" algn="l" defTabSz="914400" rtl="0" eaLnBrk="1" latinLnBrk="0" hangingPunct="1">
      <a:defRPr sz="2000" kern="1200">
        <a:solidFill>
          <a:schemeClr val="bg1"/>
        </a:solidFill>
        <a:latin typeface="Arial Black" pitchFamily="34" charset="0"/>
        <a:ea typeface="+mn-ea"/>
        <a:cs typeface="+mn-cs"/>
      </a:defRPr>
    </a:lvl6pPr>
    <a:lvl7pPr marL="2743200" algn="l" defTabSz="914400" rtl="0" eaLnBrk="1" latinLnBrk="0" hangingPunct="1">
      <a:defRPr sz="2000" kern="1200">
        <a:solidFill>
          <a:schemeClr val="bg1"/>
        </a:solidFill>
        <a:latin typeface="Arial Black" pitchFamily="34" charset="0"/>
        <a:ea typeface="+mn-ea"/>
        <a:cs typeface="+mn-cs"/>
      </a:defRPr>
    </a:lvl7pPr>
    <a:lvl8pPr marL="3200400" algn="l" defTabSz="914400" rtl="0" eaLnBrk="1" latinLnBrk="0" hangingPunct="1">
      <a:defRPr sz="2000" kern="1200">
        <a:solidFill>
          <a:schemeClr val="bg1"/>
        </a:solidFill>
        <a:latin typeface="Arial Black" pitchFamily="34" charset="0"/>
        <a:ea typeface="+mn-ea"/>
        <a:cs typeface="+mn-cs"/>
      </a:defRPr>
    </a:lvl8pPr>
    <a:lvl9pPr marL="3657600" algn="l" defTabSz="914400" rtl="0" eaLnBrk="1" latinLnBrk="0" hangingPunct="1">
      <a:defRPr sz="2000" kern="1200">
        <a:solidFill>
          <a:schemeClr val="bg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0"/>
    <a:srgbClr val="002B6A"/>
    <a:srgbClr val="002862"/>
    <a:srgbClr val="003582"/>
    <a:srgbClr val="7A0000"/>
    <a:srgbClr val="003D99"/>
    <a:srgbClr val="83A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29" autoAdjust="0"/>
    <p:restoredTop sz="89396" autoAdjust="0"/>
  </p:normalViewPr>
  <p:slideViewPr>
    <p:cSldViewPr>
      <p:cViewPr>
        <p:scale>
          <a:sx n="77" d="100"/>
          <a:sy n="77" d="100"/>
        </p:scale>
        <p:origin x="-1434" y="-61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1200" y="10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solidFill>
                  <a:schemeClr val="tx1"/>
                </a:solidFill>
                <a:latin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solidFill>
                  <a:schemeClr val="tx1"/>
                </a:solidFill>
                <a:latin typeface="Arial" charset="0"/>
              </a:defRPr>
            </a:lvl1pPr>
          </a:lstStyle>
          <a:p>
            <a:pPr>
              <a:defRPr/>
            </a:pPr>
            <a:fld id="{C00437F8-BB3F-467C-81CA-967C3CB4ADD7}" type="slidenum">
              <a:rPr lang="en-US"/>
              <a:pPr>
                <a:defRPr/>
              </a:pPr>
              <a:t>‹#›</a:t>
            </a:fld>
            <a:endParaRPr lang="en-US"/>
          </a:p>
        </p:txBody>
      </p:sp>
    </p:spTree>
    <p:extLst>
      <p:ext uri="{BB962C8B-B14F-4D97-AF65-F5344CB8AC3E}">
        <p14:creationId xmlns:p14="http://schemas.microsoft.com/office/powerpoint/2010/main" val="132741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solidFill>
                  <a:schemeClr val="tx1"/>
                </a:solidFill>
                <a:latin typeface="Arial"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solidFill>
                  <a:schemeClr val="tx1"/>
                </a:solidFill>
                <a:latin typeface="Arial" charset="0"/>
              </a:defRPr>
            </a:lvl1pPr>
          </a:lstStyle>
          <a:p>
            <a:pPr>
              <a:defRPr/>
            </a:pPr>
            <a:fld id="{83D77243-D155-4F35-B236-62ABEE8F0ECB}" type="slidenum">
              <a:rPr lang="en-US"/>
              <a:pPr>
                <a:defRPr/>
              </a:pPr>
              <a:t>‹#›</a:t>
            </a:fld>
            <a:endParaRPr lang="en-US"/>
          </a:p>
        </p:txBody>
      </p:sp>
    </p:spTree>
    <p:extLst>
      <p:ext uri="{BB962C8B-B14F-4D97-AF65-F5344CB8AC3E}">
        <p14:creationId xmlns:p14="http://schemas.microsoft.com/office/powerpoint/2010/main" val="3614893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7D9CAC4-9D0F-4546-A555-3D6AF6FE721C}" type="slidenum">
              <a:rPr lang="en-US"/>
              <a:pPr/>
              <a:t>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228600" indent="-228600"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3C3F43F-5F31-40DF-88F2-0E969EE341F3}" type="slidenum">
              <a:rPr lang="en-US"/>
              <a:pPr/>
              <a:t>11</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lnSpc>
                <a:spcPct val="9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B3150C2-B3C0-4700-BBF0-CFA39E3D6970}" type="slidenum">
              <a:rPr lang="en-US"/>
              <a:pPr/>
              <a:t>12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886AB13-E7CD-44E4-B14D-50CDB591D493}" type="slidenum">
              <a:rPr lang="en-US"/>
              <a:pPr/>
              <a:t>13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B2C7B20-B9C4-48A4-95A2-3D8FE95413DC}" type="slidenum">
              <a:rPr lang="en-US"/>
              <a:pPr/>
              <a:t>14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BCD59F9-A735-4B40-A550-50FCE12F501C}" type="slidenum">
              <a:rPr lang="en-US"/>
              <a:pPr/>
              <a:t>15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C6C1F95-B23C-40C6-8909-D785448D2B3E}" type="slidenum">
              <a:rPr lang="en-US"/>
              <a:pPr/>
              <a:t>16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EC130B1-DAEE-4638-885B-2DD7BB23B8F1}" type="slidenum">
              <a:rPr lang="en-US"/>
              <a:pPr/>
              <a:t>17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531C257-260E-45A1-BD8E-61C2867C8E11}" type="slidenum">
              <a:rPr lang="en-US"/>
              <a:pPr/>
              <a:t>18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F2E083E-8A3D-4F9F-B8AE-29DD35C3FFCE}" type="slidenum">
              <a:rPr lang="en-US"/>
              <a:pPr/>
              <a:t>19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lnSpc>
                <a:spcPct val="90000"/>
              </a:lnSpc>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7B398DF-6864-4F6D-8D8F-82310B3AA5DA}" type="slidenum">
              <a:rPr lang="en-US"/>
              <a:pPr/>
              <a:t>20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lnSpc>
                <a:spcPct val="80000"/>
              </a:lnSpc>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A6414D6-8114-4F99-948B-4A62FD3F2AF8}" type="slidenum">
              <a:rPr lang="en-US"/>
              <a:pPr/>
              <a:t>3</a:t>
            </a:fld>
            <a:endParaRPr lang="en-US"/>
          </a:p>
        </p:txBody>
      </p:sp>
      <p:sp>
        <p:nvSpPr>
          <p:cNvPr id="110595" name="Rectangle 2"/>
          <p:cNvSpPr>
            <a:spLocks noGrp="1" noRot="1" noChangeAspect="1" noChangeArrowheads="1" noTextEdit="1"/>
          </p:cNvSpPr>
          <p:nvPr>
            <p:ph type="sldImg"/>
          </p:nvPr>
        </p:nvSpPr>
        <p:spPr>
          <a:xfrm>
            <a:off x="1193800" y="706438"/>
            <a:ext cx="4622800" cy="3467100"/>
          </a:xfrm>
          <a:ln/>
        </p:spPr>
      </p:sp>
      <p:sp>
        <p:nvSpPr>
          <p:cNvPr id="110596" name="Rectangle 3"/>
          <p:cNvSpPr>
            <a:spLocks noGrp="1" noChangeArrowheads="1"/>
          </p:cNvSpPr>
          <p:nvPr>
            <p:ph type="body" idx="1"/>
          </p:nvPr>
        </p:nvSpPr>
        <p:spPr>
          <a:xfrm>
            <a:off x="935038" y="4418013"/>
            <a:ext cx="5140325" cy="4179887"/>
          </a:xfrm>
          <a:noFill/>
          <a:ln/>
        </p:spPr>
        <p:txBody>
          <a:bodyPr/>
          <a:lstStyle/>
          <a:p>
            <a:pPr defTabSz="949325"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9EFF7A8-7BE4-4E71-B747-ED215FA93A66}" type="slidenum">
              <a:rPr lang="en-US"/>
              <a:pPr/>
              <a:t>21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lnSpc>
                <a:spcPct val="80000"/>
              </a:lnSpc>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E4FC4F2-D7DC-4BE6-A2BB-394AAFC1217E}" type="slidenum">
              <a:rPr lang="en-US"/>
              <a:pPr/>
              <a:t>22</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00A77A7-7E22-45B4-B53B-2971DCC950F7}" type="slidenum">
              <a:rPr lang="en-US"/>
              <a:pPr/>
              <a:t>23</a:t>
            </a:fld>
            <a:endParaRPr lang="en-US"/>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494088B-9EE2-4200-9CA9-A0BF37FF2813}" type="slidenum">
              <a:rPr lang="en-US"/>
              <a:pPr/>
              <a:t>24</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BF6A793F-9028-45AC-8B70-BAE42F54A60C}" type="slidenum">
              <a:rPr lang="en-US"/>
              <a:pPr/>
              <a:t>25</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27CD20B-ADD4-44E5-B880-21E7E1B92EC4}" type="slidenum">
              <a:rPr lang="en-US"/>
              <a:pPr/>
              <a:t>26</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886AB13-E7CD-44E4-B14D-50CDB591D493}" type="slidenum">
              <a:rPr lang="en-US"/>
              <a:pPr/>
              <a:t>27</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45466ED-547F-4236-8778-27E75D429595}" type="slidenum">
              <a:rPr lang="en-US"/>
              <a:pPr/>
              <a:t>28</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F99E866-032C-4658-9C21-15A2A95E8029}" type="slidenum">
              <a:rPr lang="en-US"/>
              <a:pPr/>
              <a:t>29</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735D88C-4F6D-4744-A0DD-330896B7FC10}" type="slidenum">
              <a:rPr lang="en-US"/>
              <a:pPr/>
              <a:t>30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A980032-E89B-4CDE-AC00-2EB0616AEB2E}" type="slidenum">
              <a:rPr lang="en-US">
                <a:solidFill>
                  <a:prstClr val="white"/>
                </a:solidFill>
              </a:rPr>
              <a:pPr/>
              <a:t>4</a:t>
            </a:fld>
            <a:endParaRPr lang="en-US">
              <a:solidFill>
                <a:prstClr val="white"/>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D77243-D155-4F35-B236-62ABEE8F0ECB}" type="slidenum">
              <a:rPr lang="en-US" smtClean="0"/>
              <a:pPr>
                <a:defRPr/>
              </a:pPr>
              <a:t>31</a:t>
            </a:fld>
            <a:endParaRPr lang="en-US"/>
          </a:p>
        </p:txBody>
      </p:sp>
    </p:spTree>
    <p:extLst>
      <p:ext uri="{BB962C8B-B14F-4D97-AF65-F5344CB8AC3E}">
        <p14:creationId xmlns:p14="http://schemas.microsoft.com/office/powerpoint/2010/main" val="342031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77B762F-C84B-41F4-99D3-77EF04640E14}" type="slidenum">
              <a:rPr lang="en-US"/>
              <a:pPr/>
              <a:t>32</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4DCD7E1-E05B-4E9C-8A26-4CA78FD26C4D}" type="slidenum">
              <a:rPr lang="en-US"/>
              <a:pPr/>
              <a:t>33</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0766F01-B213-4A3A-86A7-EA36FB2680A9}" type="slidenum">
              <a:rPr lang="en-US"/>
              <a:pPr/>
              <a:t>34</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B86C287-6942-4D74-A5A4-566F359E3330}" type="slidenum">
              <a:rPr lang="en-US"/>
              <a:pPr/>
              <a:t>35</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F58F77A-26CA-4F03-BB88-B2B8EB02AB51}" type="slidenum">
              <a:rPr lang="en-US"/>
              <a:pPr/>
              <a:t>36</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2393212-E65F-4AF3-94D0-BEFC062DA66D}" type="slidenum">
              <a:rPr lang="en-US"/>
              <a:pPr/>
              <a:t>37</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0A0A9EC-5447-4B72-AF13-9E8AE092083C}" type="slidenum">
              <a:rPr lang="en-US"/>
              <a:pPr/>
              <a:t>38</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1818419-1E9C-4BFF-B863-C0480A069EDB}" type="slidenum">
              <a:rPr lang="en-US"/>
              <a:pPr/>
              <a:t>39</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B295DCF-1F9C-42EE-AD38-0607EC3E9A93}" type="slidenum">
              <a:rPr lang="en-US"/>
              <a:pPr/>
              <a:t>40</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54524FF-6724-4D66-B3A6-94BE265949B9}" type="slidenum">
              <a:rPr lang="en-US"/>
              <a:pPr/>
              <a:t>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lnSpc>
                <a:spcPct val="80000"/>
              </a:lnSpc>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CCB8836-CA75-47A0-8BA6-704398800182}" type="slidenum">
              <a:rPr lang="en-US"/>
              <a:pPr/>
              <a:t>41</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E4FC4F2-D7DC-4BE6-A2BB-394AAFC1217E}" type="slidenum">
              <a:rPr lang="en-US"/>
              <a:pPr/>
              <a:t>42</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1F72BAE-FADD-4BF7-83C1-A43C44132B3D}" type="slidenum">
              <a:rPr lang="en-US"/>
              <a:pPr/>
              <a:t>43</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6472C01-5030-4BB1-B937-26D6448BEC9F}" type="slidenum">
              <a:rPr lang="en-US"/>
              <a:pPr/>
              <a:t>44</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5BA0BE7-DFE2-4975-8ECF-BCEFC3FAE5A6}" type="slidenum">
              <a:rPr lang="en-US"/>
              <a:pPr/>
              <a:t>45</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ED028185-9C1A-4F03-B590-57459E79C0AC}" type="slidenum">
              <a:rPr lang="en-US"/>
              <a:pPr/>
              <a:t>46</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AC97FE4-EFE4-4C14-A0F7-FC755B8CC888}" type="slidenum">
              <a:rPr lang="en-US"/>
              <a:pPr/>
              <a:t>47</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77D878B-3F0B-4503-997D-C4377FB929DC}" type="slidenum">
              <a:rPr lang="en-US"/>
              <a:pPr/>
              <a:t>48</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D944187-F342-46D8-AF4F-6284C6285E46}" type="slidenum">
              <a:rPr lang="en-US"/>
              <a:pPr/>
              <a:t>49</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1C0D3D0-566D-4177-B78A-326BC26CA87B}" type="slidenum">
              <a:rPr lang="en-US"/>
              <a:pPr/>
              <a:t>50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588BD8F-EE9F-449B-A4B7-1C1170516171}" type="slidenum">
              <a:rPr lang="en-US"/>
              <a:pPr/>
              <a:t>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8AC4364-0AFB-4480-AFC1-9E3C12D4C88B}" type="slidenum">
              <a:rPr lang="en-US"/>
              <a:pPr/>
              <a:t>51</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957A4CA-5D6B-48C9-A698-6843C42480F9}" type="slidenum">
              <a:rPr lang="en-US"/>
              <a:pPr/>
              <a:t>52</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0A1EBCF5-C2A1-4E67-B31C-5829C2711E6F}" type="slidenum">
              <a:rPr lang="en-US"/>
              <a:pPr/>
              <a:t>53</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4C699C6-75BB-4F14-B9AF-C2D468D4C25E}" type="slidenum">
              <a:rPr lang="en-US"/>
              <a:pPr/>
              <a:t>54</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8E48D000-E45D-4C98-8C1D-409658DF1ACC}" type="slidenum">
              <a:rPr lang="en-US"/>
              <a:pPr/>
              <a:t>55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4E675D38-DC4D-413F-A5A1-1A1A73A1D930}" type="slidenum">
              <a:rPr lang="en-US"/>
              <a:pPr/>
              <a:t>56</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0F503C7-D190-4C01-BA98-89F29DAFF209}" type="slidenum">
              <a:rPr lang="en-US"/>
              <a:pPr/>
              <a:t>57</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3C6BC712-20B1-4671-B874-0E29783B4AF1}" type="slidenum">
              <a:rPr lang="en-US"/>
              <a:pPr/>
              <a:t>58</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924E684-048F-455F-82DD-5CF30E58AB1B}" type="slidenum">
              <a:rPr lang="en-US"/>
              <a:pPr/>
              <a:t>59</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5117F45-9F51-4D1B-B490-970EB92F7835}" type="slidenum">
              <a:rPr lang="en-US"/>
              <a:pPr/>
              <a:t>60</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A980032-E89B-4CDE-AC00-2EB0616AEB2E}" type="slidenum">
              <a:rPr lang="en-US"/>
              <a:pPr/>
              <a:t>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F2C2008-34B4-44D4-9E7D-AFEF9F231FCB}" type="slidenum">
              <a:rPr lang="en-US"/>
              <a:pPr/>
              <a:t>61</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D77243-D155-4F35-B236-62ABEE8F0ECB}" type="slidenum">
              <a:rPr lang="en-US" smtClean="0"/>
              <a:pPr>
                <a:defRPr/>
              </a:pPr>
              <a:t>62</a:t>
            </a:fld>
            <a:endParaRPr lang="en-US"/>
          </a:p>
        </p:txBody>
      </p:sp>
    </p:spTree>
    <p:extLst>
      <p:ext uri="{BB962C8B-B14F-4D97-AF65-F5344CB8AC3E}">
        <p14:creationId xmlns:p14="http://schemas.microsoft.com/office/powerpoint/2010/main" val="2000848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D77243-D155-4F35-B236-62ABEE8F0ECB}" type="slidenum">
              <a:rPr lang="en-US" smtClean="0"/>
              <a:pPr>
                <a:defRPr/>
              </a:pPr>
              <a:t>63</a:t>
            </a:fld>
            <a:endParaRPr lang="en-US"/>
          </a:p>
        </p:txBody>
      </p:sp>
    </p:spTree>
    <p:extLst>
      <p:ext uri="{BB962C8B-B14F-4D97-AF65-F5344CB8AC3E}">
        <p14:creationId xmlns:p14="http://schemas.microsoft.com/office/powerpoint/2010/main" val="3736479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D77243-D155-4F35-B236-62ABEE8F0ECB}" type="slidenum">
              <a:rPr lang="en-US" smtClean="0"/>
              <a:pPr>
                <a:defRPr/>
              </a:pPr>
              <a:t>64</a:t>
            </a:fld>
            <a:endParaRPr lang="en-US"/>
          </a:p>
        </p:txBody>
      </p:sp>
    </p:spTree>
    <p:extLst>
      <p:ext uri="{BB962C8B-B14F-4D97-AF65-F5344CB8AC3E}">
        <p14:creationId xmlns:p14="http://schemas.microsoft.com/office/powerpoint/2010/main" val="2852435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D77243-D155-4F35-B236-62ABEE8F0ECB}" type="slidenum">
              <a:rPr lang="en-US" smtClean="0"/>
              <a:pPr>
                <a:defRPr/>
              </a:pPr>
              <a:t>66</a:t>
            </a:fld>
            <a:endParaRPr lang="en-US"/>
          </a:p>
        </p:txBody>
      </p:sp>
    </p:spTree>
    <p:extLst>
      <p:ext uri="{BB962C8B-B14F-4D97-AF65-F5344CB8AC3E}">
        <p14:creationId xmlns:p14="http://schemas.microsoft.com/office/powerpoint/2010/main" val="17461843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1B67A857-7C19-42D3-89F1-6C607FCA084F}" type="slidenum">
              <a:rPr lang="en-US"/>
              <a:pPr/>
              <a:t>67</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4F4B08AA-CBB2-4E6F-846B-0CB6CC42BF2B}" type="slidenum">
              <a:rPr lang="en-US"/>
              <a:pPr/>
              <a:t>68</a:t>
            </a:fld>
            <a:endParaRPr lang="en-US"/>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E090537-7F0A-4BC8-9313-76A034987414}" type="slidenum">
              <a:rPr lang="en-US"/>
              <a:pPr/>
              <a:t>69</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B0F7DB8A-8712-4A75-B566-D3F993B11A85}" type="slidenum">
              <a:rPr lang="en-US"/>
              <a:pPr/>
              <a:t>70</a:t>
            </a:fld>
            <a:endParaRPr lang="en-US"/>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F216AB97-9153-4E2E-B973-5E56E9218201}" type="slidenum">
              <a:rPr lang="en-US"/>
              <a:pPr/>
              <a:t>71</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918255-DED9-4556-A14A-B37C3C43A994}" type="slidenum">
              <a:rPr lang="en-US"/>
              <a:pPr/>
              <a:t>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0E89233-05BF-4EC0-9454-7E59C6EA126B}" type="slidenum">
              <a:rPr lang="en-US"/>
              <a:pPr/>
              <a:t>72</a:t>
            </a:fld>
            <a:endParaRPr 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924E684-048F-455F-82DD-5CF30E58AB1B}" type="slidenum">
              <a:rPr lang="en-US"/>
              <a:pPr/>
              <a:t>73</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D4D7C11-E1DB-493F-89BD-79497365F517}" type="slidenum">
              <a:rPr lang="en-US"/>
              <a:pPr/>
              <a:t>74</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lnSpc>
                <a:spcPct val="80000"/>
              </a:lnSpc>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169FE072-12EF-4F0C-9325-F966328021A4}" type="slidenum">
              <a:rPr lang="en-US"/>
              <a:pPr/>
              <a:t>75</a:t>
            </a:fld>
            <a:endParaRPr 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70C1B0C9-D81A-404A-8008-46EB3636E51F}" type="slidenum">
              <a:rPr lang="en-US"/>
              <a:pPr/>
              <a:t>76</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D54DB6F8-2172-474B-9B6B-24D96ECC25B4}" type="slidenum">
              <a:rPr lang="en-US"/>
              <a:pPr/>
              <a:t>77</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1F74A61-B8F9-4947-836B-1156C9B9CB30}" type="slidenum">
              <a:rPr lang="en-US"/>
              <a:pPr/>
              <a:t>78</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39C2ABCC-27A1-430C-91E7-C341E5912D49}" type="slidenum">
              <a:rPr lang="en-US"/>
              <a:pPr/>
              <a:t>79</a:t>
            </a:fld>
            <a:endParaRPr 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3D70409-8093-4CB7-9C4C-2719A93A6172}" type="slidenum">
              <a:rPr lang="en-US"/>
              <a:pPr/>
              <a:t>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0E6293B-2C78-4D64-BA62-5E9C3439ECBE}" type="slidenum">
              <a:rPr lang="en-US"/>
              <a:pPr/>
              <a:t>10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307516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W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6524A-2391-4211-AA0B-5F8A4B584144}"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163328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886700" cy="990601"/>
          </a:xfrm>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566524A-2391-4211-AA0B-5F8A4B584144}"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83300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524A-2391-4211-AA0B-5F8A4B584144}"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
        <p:nvSpPr>
          <p:cNvPr id="7" name="Content Placeholder 6"/>
          <p:cNvSpPr>
            <a:spLocks noGrp="1"/>
          </p:cNvSpPr>
          <p:nvPr>
            <p:ph sz="quarter" idx="13"/>
          </p:nvPr>
        </p:nvSpPr>
        <p:spPr>
          <a:xfrm>
            <a:off x="685800" y="1828800"/>
            <a:ext cx="777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816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524A-2391-4211-AA0B-5F8A4B584144}" type="datetimeFigureOut">
              <a:rPr lang="en-US" smtClean="0"/>
              <a:t>10/16/2018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6A53-A75E-4E71-B06E-50C03C616139}" type="slidenum">
              <a:rPr lang="en-US" smtClean="0"/>
              <a:t>‹#›</a:t>
            </a:fld>
            <a:endParaRPr lang="en-US"/>
          </a:p>
        </p:txBody>
      </p:sp>
    </p:spTree>
    <p:extLst>
      <p:ext uri="{BB962C8B-B14F-4D97-AF65-F5344CB8AC3E}">
        <p14:creationId xmlns:p14="http://schemas.microsoft.com/office/powerpoint/2010/main" val="15416887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4" r:id="rId4"/>
    <p:sldLayoutId id="2147483753"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996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Enterprise Coverage</a:t>
            </a:r>
          </a:p>
        </p:txBody>
      </p:sp>
      <p:sp>
        <p:nvSpPr>
          <p:cNvPr id="16387" name="Rectangle 3"/>
          <p:cNvSpPr>
            <a:spLocks noGrp="1" noChangeArrowheads="1"/>
          </p:cNvSpPr>
          <p:nvPr>
            <p:ph idx="1"/>
          </p:nvPr>
        </p:nvSpPr>
        <p:spPr/>
        <p:txBody>
          <a:bodyPr/>
          <a:lstStyle/>
          <a:p>
            <a:r>
              <a:rPr lang="en-US" smtClean="0"/>
              <a:t>Enterprises with</a:t>
            </a:r>
          </a:p>
          <a:p>
            <a:pPr lvl="1"/>
            <a:r>
              <a:rPr lang="en-US" smtClean="0"/>
              <a:t>At least two (2) employees engaged in commerce or producing or handling goods that have moved in commerce</a:t>
            </a:r>
          </a:p>
          <a:p>
            <a:pPr lvl="1"/>
            <a:r>
              <a:rPr lang="en-US" smtClean="0"/>
              <a:t>At least $500,000 a year in business</a:t>
            </a:r>
          </a:p>
          <a:p>
            <a:r>
              <a:rPr lang="en-US" smtClean="0"/>
              <a:t>Hospitals, businesses providing medical or nursing care for residents, schools, preschools and government agencies (federal, state, and local)</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Individual Coverage</a:t>
            </a:r>
          </a:p>
        </p:txBody>
      </p:sp>
      <p:sp>
        <p:nvSpPr>
          <p:cNvPr id="17411" name="Rectangle 3"/>
          <p:cNvSpPr>
            <a:spLocks noGrp="1" noChangeArrowheads="1"/>
          </p:cNvSpPr>
          <p:nvPr>
            <p:ph idx="1"/>
          </p:nvPr>
        </p:nvSpPr>
        <p:spPr/>
        <p:txBody>
          <a:bodyPr/>
          <a:lstStyle/>
          <a:p>
            <a:pPr>
              <a:lnSpc>
                <a:spcPct val="90000"/>
              </a:lnSpc>
            </a:pPr>
            <a:r>
              <a:rPr lang="en-US" sz="2000" smtClean="0"/>
              <a:t>Workers who are engaged in:</a:t>
            </a:r>
          </a:p>
          <a:p>
            <a:pPr lvl="1">
              <a:lnSpc>
                <a:spcPct val="90000"/>
              </a:lnSpc>
            </a:pPr>
            <a:r>
              <a:rPr lang="en-US" sz="2000" smtClean="0"/>
              <a:t>Interstate commerce;</a:t>
            </a:r>
          </a:p>
          <a:p>
            <a:pPr lvl="1">
              <a:lnSpc>
                <a:spcPct val="90000"/>
              </a:lnSpc>
            </a:pPr>
            <a:r>
              <a:rPr lang="en-US" sz="2000" smtClean="0"/>
              <a:t>Production of goods for commerce;</a:t>
            </a:r>
          </a:p>
          <a:p>
            <a:pPr lvl="1">
              <a:lnSpc>
                <a:spcPct val="90000"/>
              </a:lnSpc>
            </a:pPr>
            <a:r>
              <a:rPr lang="en-US" sz="2000" smtClean="0"/>
              <a:t>Closely-related process or occupation directly essential (CRADE) to such production; or</a:t>
            </a:r>
          </a:p>
          <a:p>
            <a:pPr lvl="1">
              <a:lnSpc>
                <a:spcPct val="90000"/>
              </a:lnSpc>
            </a:pPr>
            <a:r>
              <a:rPr lang="en-US" sz="2000" smtClean="0"/>
              <a:t>Domestic service</a:t>
            </a:r>
          </a:p>
          <a:p>
            <a:pPr>
              <a:lnSpc>
                <a:spcPct val="90000"/>
              </a:lnSpc>
            </a:pPr>
            <a:r>
              <a:rPr lang="en-US" sz="2000" smtClean="0"/>
              <a:t>Engaging in “interstate commerce,” which may include:</a:t>
            </a:r>
          </a:p>
          <a:p>
            <a:pPr lvl="1">
              <a:lnSpc>
                <a:spcPct val="90000"/>
              </a:lnSpc>
            </a:pPr>
            <a:r>
              <a:rPr lang="en-US" sz="2000" smtClean="0"/>
              <a:t>Making telephone calls to other states</a:t>
            </a:r>
          </a:p>
          <a:p>
            <a:pPr lvl="1">
              <a:lnSpc>
                <a:spcPct val="90000"/>
              </a:lnSpc>
            </a:pPr>
            <a:r>
              <a:rPr lang="en-US" sz="2000" smtClean="0"/>
              <a:t>Typing letters to send to other states</a:t>
            </a:r>
          </a:p>
          <a:p>
            <a:pPr lvl="1">
              <a:lnSpc>
                <a:spcPct val="90000"/>
              </a:lnSpc>
            </a:pPr>
            <a:r>
              <a:rPr lang="en-US" sz="2000" smtClean="0"/>
              <a:t>Processing credit card transactions</a:t>
            </a:r>
          </a:p>
          <a:p>
            <a:pPr lvl="1">
              <a:lnSpc>
                <a:spcPct val="90000"/>
              </a:lnSpc>
            </a:pPr>
            <a:r>
              <a:rPr lang="en-US" sz="2000" smtClean="0"/>
              <a:t>Traveling to other states</a:t>
            </a:r>
          </a:p>
          <a:p>
            <a:pPr>
              <a:lnSpc>
                <a:spcPct val="90000"/>
              </a:lnSpc>
            </a:pPr>
            <a:endParaRPr lang="en-US"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The Bottom Line</a:t>
            </a:r>
          </a:p>
        </p:txBody>
      </p:sp>
      <p:sp>
        <p:nvSpPr>
          <p:cNvPr id="18435" name="Rectangle 3"/>
          <p:cNvSpPr>
            <a:spLocks noGrp="1" noChangeArrowheads="1"/>
          </p:cNvSpPr>
          <p:nvPr>
            <p:ph idx="1"/>
          </p:nvPr>
        </p:nvSpPr>
        <p:spPr/>
        <p:txBody>
          <a:bodyPr/>
          <a:lstStyle/>
          <a:p>
            <a:r>
              <a:rPr lang="en-US" sz="2800" dirty="0" smtClean="0"/>
              <a:t>Almost every employee in the United States is covered by the FLSA </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Hours Worked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Hours Worked: Issues</a:t>
            </a:r>
          </a:p>
        </p:txBody>
      </p:sp>
      <p:sp>
        <p:nvSpPr>
          <p:cNvPr id="28675" name="Rectangle 3"/>
          <p:cNvSpPr>
            <a:spLocks noGrp="1" noChangeArrowheads="1"/>
          </p:cNvSpPr>
          <p:nvPr>
            <p:ph idx="1"/>
          </p:nvPr>
        </p:nvSpPr>
        <p:spPr/>
        <p:txBody>
          <a:bodyPr/>
          <a:lstStyle/>
          <a:p>
            <a:r>
              <a:rPr lang="en-US" smtClean="0"/>
              <a:t>Suffered or Permitted</a:t>
            </a:r>
          </a:p>
          <a:p>
            <a:r>
              <a:rPr lang="en-US" smtClean="0"/>
              <a:t>Waiting Time</a:t>
            </a:r>
          </a:p>
          <a:p>
            <a:r>
              <a:rPr lang="en-US" smtClean="0"/>
              <a:t>On-Call Time</a:t>
            </a:r>
          </a:p>
          <a:p>
            <a:r>
              <a:rPr lang="en-US" smtClean="0"/>
              <a:t>Meal and Rest Periods</a:t>
            </a:r>
          </a:p>
          <a:p>
            <a:r>
              <a:rPr lang="en-US" smtClean="0"/>
              <a:t>Training Time</a:t>
            </a:r>
          </a:p>
          <a:p>
            <a:r>
              <a:rPr lang="en-US" smtClean="0"/>
              <a:t>Travel Time</a:t>
            </a:r>
          </a:p>
          <a:p>
            <a:r>
              <a:rPr lang="en-US" smtClean="0"/>
              <a:t>Sleep Time</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Suffered or Permitted</a:t>
            </a:r>
          </a:p>
        </p:txBody>
      </p:sp>
      <p:sp>
        <p:nvSpPr>
          <p:cNvPr id="29699" name="Rectangle 3"/>
          <p:cNvSpPr>
            <a:spLocks noGrp="1" noChangeArrowheads="1"/>
          </p:cNvSpPr>
          <p:nvPr>
            <p:ph idx="1"/>
          </p:nvPr>
        </p:nvSpPr>
        <p:spPr/>
        <p:txBody>
          <a:bodyPr/>
          <a:lstStyle/>
          <a:p>
            <a:pPr>
              <a:buFont typeface="Wingdings" pitchFamily="2" charset="2"/>
              <a:buNone/>
            </a:pPr>
            <a:endParaRPr lang="en-US" dirty="0" smtClean="0"/>
          </a:p>
          <a:p>
            <a:pPr>
              <a:buFont typeface="Wingdings" pitchFamily="2" charset="2"/>
              <a:buNone/>
            </a:pPr>
            <a:r>
              <a:rPr lang="en-US" dirty="0" smtClean="0"/>
              <a:t>  </a:t>
            </a:r>
            <a:r>
              <a:rPr lang="en-US" sz="2800" dirty="0" smtClean="0"/>
              <a:t>Any work suffered or permitted is work time, even if it was not requested</a:t>
            </a:r>
            <a:endParaRPr lang="en-US" dirty="0" smtClean="0"/>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Waiting Time</a:t>
            </a:r>
          </a:p>
        </p:txBody>
      </p:sp>
      <p:sp>
        <p:nvSpPr>
          <p:cNvPr id="30723" name="Rectangle 3"/>
          <p:cNvSpPr>
            <a:spLocks noGrp="1" noChangeArrowheads="1"/>
          </p:cNvSpPr>
          <p:nvPr>
            <p:ph idx="1"/>
          </p:nvPr>
        </p:nvSpPr>
        <p:spPr/>
        <p:txBody>
          <a:bodyPr/>
          <a:lstStyle/>
          <a:p>
            <a:pPr>
              <a:buFont typeface="Wingdings" pitchFamily="2" charset="2"/>
              <a:buNone/>
            </a:pPr>
            <a:r>
              <a:rPr lang="en-US" sz="2200" smtClean="0"/>
              <a:t>Counted as hours worked when</a:t>
            </a:r>
          </a:p>
          <a:p>
            <a:pPr lvl="1">
              <a:buClr>
                <a:schemeClr val="accent2"/>
              </a:buClr>
              <a:buFontTx/>
              <a:buChar char="•"/>
            </a:pPr>
            <a:r>
              <a:rPr lang="en-US" sz="2200" smtClean="0"/>
              <a:t>Employee is unable to use the time effectively for his or her own purposes; and </a:t>
            </a:r>
          </a:p>
          <a:p>
            <a:pPr lvl="1">
              <a:buClr>
                <a:schemeClr val="accent2"/>
              </a:buClr>
              <a:buFontTx/>
              <a:buChar char="•"/>
            </a:pPr>
            <a:r>
              <a:rPr lang="en-US" sz="2200" smtClean="0"/>
              <a:t>Time is controlled by the employer</a:t>
            </a:r>
          </a:p>
          <a:p>
            <a:endParaRPr lang="en-US" sz="2200" smtClean="0"/>
          </a:p>
          <a:p>
            <a:pPr>
              <a:buFont typeface="Wingdings" pitchFamily="2" charset="2"/>
              <a:buNone/>
            </a:pPr>
            <a:r>
              <a:rPr lang="en-US" sz="2200" smtClean="0"/>
              <a:t>Not counted as hours worked when</a:t>
            </a:r>
          </a:p>
          <a:p>
            <a:pPr lvl="1">
              <a:buClr>
                <a:schemeClr val="accent2"/>
              </a:buClr>
              <a:buFontTx/>
              <a:buChar char="•"/>
            </a:pPr>
            <a:r>
              <a:rPr lang="en-US" sz="2200" smtClean="0"/>
              <a:t>Employee is completely relieved from duty; and </a:t>
            </a:r>
          </a:p>
          <a:p>
            <a:pPr lvl="1">
              <a:buClr>
                <a:schemeClr val="accent2"/>
              </a:buClr>
              <a:buFontTx/>
              <a:buChar char="•"/>
            </a:pPr>
            <a:r>
              <a:rPr lang="en-US" sz="2200" smtClean="0"/>
              <a:t>Time is long enough to enable the employee to use it effectively for his or her own purposes</a:t>
            </a:r>
          </a:p>
          <a:p>
            <a:endParaRPr lang="en-US" sz="20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On-Call Time</a:t>
            </a:r>
          </a:p>
        </p:txBody>
      </p:sp>
      <p:sp>
        <p:nvSpPr>
          <p:cNvPr id="31747" name="Rectangle 3"/>
          <p:cNvSpPr>
            <a:spLocks noGrp="1" noChangeArrowheads="1"/>
          </p:cNvSpPr>
          <p:nvPr>
            <p:ph idx="1"/>
          </p:nvPr>
        </p:nvSpPr>
        <p:spPr/>
        <p:txBody>
          <a:bodyPr/>
          <a:lstStyle/>
          <a:p>
            <a:pPr>
              <a:buFont typeface="Wingdings" pitchFamily="2" charset="2"/>
              <a:buNone/>
            </a:pPr>
            <a:r>
              <a:rPr lang="en-US" sz="2200" smtClean="0"/>
              <a:t>On-call time is hours worked when</a:t>
            </a:r>
          </a:p>
          <a:p>
            <a:pPr lvl="1">
              <a:buClr>
                <a:schemeClr val="accent2"/>
              </a:buClr>
              <a:buFontTx/>
              <a:buChar char="•"/>
            </a:pPr>
            <a:r>
              <a:rPr lang="en-US" sz="2200" smtClean="0"/>
              <a:t>Employee has to stay on the employer’s premises </a:t>
            </a:r>
          </a:p>
          <a:p>
            <a:pPr lvl="1">
              <a:buClr>
                <a:schemeClr val="accent2"/>
              </a:buClr>
              <a:buFontTx/>
              <a:buChar char="•"/>
            </a:pPr>
            <a:r>
              <a:rPr lang="en-US" sz="2200" smtClean="0"/>
              <a:t>Employee has to stay so close to the employer’s premises that the employee cannot use that time effectively for his or her own purposes</a:t>
            </a:r>
          </a:p>
          <a:p>
            <a:pPr>
              <a:buFont typeface="Wingdings" pitchFamily="2" charset="2"/>
              <a:buNone/>
            </a:pPr>
            <a:r>
              <a:rPr lang="en-US" sz="2200" smtClean="0"/>
              <a:t>On-call time is not hours worked when</a:t>
            </a:r>
          </a:p>
          <a:p>
            <a:pPr lvl="1">
              <a:buClr>
                <a:schemeClr val="accent2"/>
              </a:buClr>
              <a:buFontTx/>
              <a:buChar char="•"/>
            </a:pPr>
            <a:r>
              <a:rPr lang="en-US" sz="2200" smtClean="0"/>
              <a:t>Employee is required to carry a pager or cell phone</a:t>
            </a:r>
          </a:p>
          <a:p>
            <a:pPr lvl="1">
              <a:buClr>
                <a:schemeClr val="accent2"/>
              </a:buClr>
              <a:buFontTx/>
              <a:buChar char="•"/>
            </a:pPr>
            <a:r>
              <a:rPr lang="en-US" sz="2200" smtClean="0"/>
              <a:t>Employee is required to leave word at home or with the employer where he or she can be reached</a:t>
            </a:r>
          </a:p>
          <a:p>
            <a:endParaRPr lang="en-US"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Meal and Rest Periods</a:t>
            </a:r>
          </a:p>
        </p:txBody>
      </p:sp>
      <p:sp>
        <p:nvSpPr>
          <p:cNvPr id="32771" name="Rectangle 3"/>
          <p:cNvSpPr>
            <a:spLocks noGrp="1" noChangeArrowheads="1"/>
          </p:cNvSpPr>
          <p:nvPr>
            <p:ph idx="1"/>
          </p:nvPr>
        </p:nvSpPr>
        <p:spPr/>
        <p:txBody>
          <a:bodyPr/>
          <a:lstStyle/>
          <a:p>
            <a:pPr>
              <a:buFont typeface="Wingdings" pitchFamily="2" charset="2"/>
              <a:buNone/>
            </a:pPr>
            <a:r>
              <a:rPr lang="en-US" smtClean="0"/>
              <a:t>	Meal periods are not hours worked when the employee is completely relieved of duties for the purpose of eating a meal </a:t>
            </a:r>
          </a:p>
          <a:p>
            <a:pPr>
              <a:buFont typeface="Wingdings" pitchFamily="2" charset="2"/>
              <a:buNone/>
            </a:pPr>
            <a:endParaRPr lang="en-US" smtClean="0"/>
          </a:p>
          <a:p>
            <a:pPr>
              <a:buFont typeface="Wingdings" pitchFamily="2" charset="2"/>
              <a:buNone/>
            </a:pPr>
            <a:r>
              <a:rPr lang="en-US" smtClean="0"/>
              <a:t>	Rest periods of short duration (normally 5 to 20 minutes) are counted as hours worked and must be paid</a:t>
            </a:r>
            <a:endParaRPr lang="en-US" sz="2000" smtClean="0"/>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Training Time</a:t>
            </a:r>
          </a:p>
        </p:txBody>
      </p:sp>
      <p:sp>
        <p:nvSpPr>
          <p:cNvPr id="33795" name="Rectangle 3"/>
          <p:cNvSpPr>
            <a:spLocks noGrp="1" noChangeArrowheads="1"/>
          </p:cNvSpPr>
          <p:nvPr>
            <p:ph idx="1"/>
          </p:nvPr>
        </p:nvSpPr>
        <p:spPr/>
        <p:txBody>
          <a:bodyPr/>
          <a:lstStyle/>
          <a:p>
            <a:pPr>
              <a:buFont typeface="Wingdings" pitchFamily="2" charset="2"/>
              <a:buNone/>
            </a:pPr>
            <a:r>
              <a:rPr lang="en-US" smtClean="0"/>
              <a:t>Time employees spend in meetings, lectures, or training is considered hours worked and must be paid, unless</a:t>
            </a:r>
          </a:p>
          <a:p>
            <a:pPr lvl="1">
              <a:buClr>
                <a:schemeClr val="accent2"/>
              </a:buClr>
              <a:buFontTx/>
              <a:buChar char="•"/>
            </a:pPr>
            <a:r>
              <a:rPr lang="en-US" smtClean="0"/>
              <a:t>Attendance is outside regular working hours</a:t>
            </a:r>
          </a:p>
          <a:p>
            <a:pPr lvl="1">
              <a:buClr>
                <a:schemeClr val="accent2"/>
              </a:buClr>
              <a:buFontTx/>
              <a:buChar char="•"/>
            </a:pPr>
            <a:r>
              <a:rPr lang="en-US" smtClean="0"/>
              <a:t>Attendance is voluntary</a:t>
            </a:r>
          </a:p>
          <a:p>
            <a:pPr lvl="1">
              <a:buClr>
                <a:schemeClr val="accent2"/>
              </a:buClr>
              <a:buFontTx/>
              <a:buChar char="•"/>
            </a:pPr>
            <a:r>
              <a:rPr lang="en-US" smtClean="0"/>
              <a:t>The course, lecture, or meeting is not job related</a:t>
            </a:r>
          </a:p>
          <a:p>
            <a:pPr lvl="1">
              <a:buClr>
                <a:schemeClr val="accent2"/>
              </a:buClr>
              <a:buFontTx/>
              <a:buChar char="•"/>
            </a:pPr>
            <a:r>
              <a:rPr lang="en-US" smtClean="0"/>
              <a:t>The employee does not perform any productive work during attendance</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normAutofit fontScale="90000"/>
          </a:bodyPr>
          <a:lstStyle/>
          <a:p>
            <a:r>
              <a:rPr lang="en-US" sz="3200" dirty="0" smtClean="0"/>
              <a:t>Fair Labor Standards Act</a:t>
            </a:r>
            <a:br>
              <a:rPr lang="en-US" sz="3200" dirty="0" smtClean="0"/>
            </a:br>
            <a:r>
              <a:rPr lang="en-US" sz="3200" dirty="0" smtClean="0"/>
              <a:t/>
            </a:r>
            <a:br>
              <a:rPr lang="en-US" sz="3200" dirty="0" smtClean="0"/>
            </a:br>
            <a:r>
              <a:rPr lang="en-US" sz="2500" dirty="0" smtClean="0"/>
              <a:t>Presented by the </a:t>
            </a:r>
            <a:br>
              <a:rPr lang="en-US" sz="2500" dirty="0" smtClean="0"/>
            </a:br>
            <a:r>
              <a:rPr lang="en-US" sz="2500" dirty="0" smtClean="0"/>
              <a:t>U.S. Department of Labor </a:t>
            </a:r>
            <a:br>
              <a:rPr lang="en-US" sz="2500" dirty="0" smtClean="0"/>
            </a:br>
            <a:r>
              <a:rPr lang="en-US" sz="2500" dirty="0" smtClean="0"/>
              <a:t>Wage and Hour Division</a:t>
            </a:r>
            <a:br>
              <a:rPr lang="en-US" sz="2500" dirty="0" smtClean="0"/>
            </a:br>
            <a:r>
              <a:rPr lang="en-US" sz="3200" dirty="0" smtClean="0"/>
              <a:t/>
            </a:r>
            <a:br>
              <a:rPr lang="en-US" sz="3200" dirty="0" smtClean="0"/>
            </a:br>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Travel Time</a:t>
            </a:r>
          </a:p>
        </p:txBody>
      </p:sp>
      <p:sp>
        <p:nvSpPr>
          <p:cNvPr id="34819" name="Rectangle 3"/>
          <p:cNvSpPr>
            <a:spLocks noGrp="1" noChangeArrowheads="1"/>
          </p:cNvSpPr>
          <p:nvPr>
            <p:ph idx="1"/>
          </p:nvPr>
        </p:nvSpPr>
        <p:spPr/>
        <p:txBody>
          <a:bodyPr/>
          <a:lstStyle/>
          <a:p>
            <a:r>
              <a:rPr lang="en-US" smtClean="0"/>
              <a:t>Ordinary home to work travel is not work time</a:t>
            </a:r>
          </a:p>
          <a:p>
            <a:endParaRPr lang="en-US" smtClean="0"/>
          </a:p>
          <a:p>
            <a:r>
              <a:rPr lang="en-US" smtClean="0"/>
              <a:t>Travel between job sites during the normal work day is work time</a:t>
            </a:r>
          </a:p>
          <a:p>
            <a:endParaRPr lang="en-US" smtClean="0"/>
          </a:p>
          <a:p>
            <a:r>
              <a:rPr lang="en-US" smtClean="0"/>
              <a:t>Special rules apply to travel away from the employee’s home community</a:t>
            </a:r>
          </a:p>
          <a:p>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Sleep Time</a:t>
            </a:r>
          </a:p>
        </p:txBody>
      </p:sp>
      <p:sp>
        <p:nvSpPr>
          <p:cNvPr id="35843"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mtClean="0"/>
              <a:t>Less than 24 hour duty:	</a:t>
            </a:r>
          </a:p>
          <a:p>
            <a:pPr>
              <a:lnSpc>
                <a:spcPct val="90000"/>
              </a:lnSpc>
              <a:buClr>
                <a:schemeClr val="accent2"/>
              </a:buClr>
            </a:pPr>
            <a:r>
              <a:rPr lang="en-US" smtClean="0"/>
              <a:t>Employee who is on duty for less than 24 hours is considered to be working even if allowed to sleep or engage in other personal pursuits</a:t>
            </a:r>
          </a:p>
          <a:p>
            <a:pPr>
              <a:lnSpc>
                <a:spcPct val="90000"/>
              </a:lnSpc>
              <a:buFont typeface="Wingdings" pitchFamily="2" charset="2"/>
              <a:buNone/>
            </a:pPr>
            <a:r>
              <a:rPr lang="en-US" smtClean="0"/>
              <a:t>Duty of 24 hours or more:</a:t>
            </a:r>
          </a:p>
          <a:p>
            <a:r>
              <a:rPr lang="en-US" smtClean="0"/>
              <a:t>Parties can agree to exclude bona fide sleep  and meal periods of not more than 8 hours </a:t>
            </a:r>
          </a:p>
          <a:p>
            <a:r>
              <a:rPr lang="en-US" smtClean="0"/>
              <a:t>If the employee cannot get at least 5 hours sleep, the entire sleeping period is counted  as working time</a:t>
            </a:r>
          </a:p>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Recordkeeping Requirements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Recordkeeping</a:t>
            </a:r>
          </a:p>
        </p:txBody>
      </p:sp>
      <p:sp>
        <p:nvSpPr>
          <p:cNvPr id="93187" name="Rectangle 3"/>
          <p:cNvSpPr>
            <a:spLocks noGrp="1" noChangeArrowheads="1"/>
          </p:cNvSpPr>
          <p:nvPr>
            <p:ph idx="1"/>
          </p:nvPr>
        </p:nvSpPr>
        <p:spPr/>
        <p:txBody>
          <a:bodyPr/>
          <a:lstStyle/>
          <a:p>
            <a:pPr>
              <a:defRPr/>
            </a:pPr>
            <a:r>
              <a:rPr lang="en-US" altLang="en-US" dirty="0"/>
              <a:t>The FLSA requires that all employers subject to any provision of the Act make, keep, and preserve certain records.</a:t>
            </a:r>
          </a:p>
          <a:p>
            <a:pPr marL="0" indent="0">
              <a:buFontTx/>
              <a:buNone/>
              <a:defRPr/>
            </a:pPr>
            <a:endParaRPr lang="en-US" altLang="en-US" dirty="0"/>
          </a:p>
          <a:p>
            <a:pPr>
              <a:defRPr/>
            </a:pPr>
            <a:r>
              <a:rPr lang="en-US" altLang="en-US" dirty="0"/>
              <a:t>Time clocks are not required and records need not be kept in any particular form.</a:t>
            </a:r>
          </a:p>
          <a:p>
            <a:pPr marL="0" indent="0">
              <a:buFontTx/>
              <a:buNone/>
              <a:defRPr/>
            </a:pPr>
            <a:endParaRPr lang="en-US" altLang="en-US" dirty="0"/>
          </a:p>
          <a:p>
            <a:pPr>
              <a:defRPr/>
            </a:pPr>
            <a:r>
              <a:rPr lang="en-US" altLang="en-US" dirty="0"/>
              <a:t>Nonetheless, every covered employer must keep certain records for each non-exempt worker</a:t>
            </a: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Recordkeeping</a:t>
            </a:r>
          </a:p>
        </p:txBody>
      </p:sp>
      <p:sp>
        <p:nvSpPr>
          <p:cNvPr id="94211" name="Rectangle 3"/>
          <p:cNvSpPr>
            <a:spLocks noGrp="1" noChangeArrowheads="1"/>
          </p:cNvSpPr>
          <p:nvPr>
            <p:ph idx="1"/>
          </p:nvPr>
        </p:nvSpPr>
        <p:spPr>
          <a:xfrm>
            <a:off x="609600" y="1600200"/>
            <a:ext cx="7769225" cy="4419600"/>
          </a:xfrm>
        </p:spPr>
        <p:txBody>
          <a:bodyPr/>
          <a:lstStyle/>
          <a:p>
            <a:pPr marL="338138" indent="-338138" eaLnBrk="1" hangingPunct="1">
              <a:lnSpc>
                <a:spcPct val="90000"/>
              </a:lnSpc>
              <a:buFontTx/>
              <a:buNone/>
              <a:tabLst>
                <a:tab pos="465138" algn="l"/>
              </a:tabLst>
              <a:defRPr/>
            </a:pPr>
            <a:r>
              <a:rPr lang="en-US" dirty="0" smtClean="0"/>
              <a:t> </a:t>
            </a:r>
            <a:r>
              <a:rPr lang="en-US" dirty="0"/>
              <a:t> “</a:t>
            </a:r>
            <a:r>
              <a:rPr lang="en-US" i="1" dirty="0"/>
              <a:t>Basic records” </a:t>
            </a:r>
            <a:r>
              <a:rPr lang="en-US" dirty="0"/>
              <a:t>that a covered employer </a:t>
            </a:r>
            <a:r>
              <a:rPr lang="en-US" u="sng" dirty="0"/>
              <a:t>must </a:t>
            </a:r>
            <a:r>
              <a:rPr lang="en-US" dirty="0"/>
              <a:t>keep </a:t>
            </a:r>
            <a:r>
              <a:rPr lang="en-US" dirty="0" smtClean="0"/>
              <a:t>for </a:t>
            </a:r>
            <a:r>
              <a:rPr lang="en-US" dirty="0"/>
              <a:t>each non-exempt </a:t>
            </a:r>
            <a:r>
              <a:rPr lang="en-US" dirty="0" smtClean="0"/>
              <a:t>worker</a:t>
            </a:r>
            <a:r>
              <a:rPr lang="en-US" i="1" dirty="0" smtClean="0"/>
              <a:t>:</a:t>
            </a:r>
            <a:endParaRPr lang="en-US" i="1" dirty="0"/>
          </a:p>
          <a:p>
            <a:pPr eaLnBrk="1" hangingPunct="1">
              <a:lnSpc>
                <a:spcPct val="90000"/>
              </a:lnSpc>
              <a:tabLst>
                <a:tab pos="465138" algn="l"/>
              </a:tabLst>
              <a:defRPr/>
            </a:pPr>
            <a:endParaRPr lang="en-US" sz="800" i="1" dirty="0" smtClean="0"/>
          </a:p>
          <a:p>
            <a:pPr eaLnBrk="1" hangingPunct="1">
              <a:lnSpc>
                <a:spcPct val="90000"/>
              </a:lnSpc>
              <a:tabLst>
                <a:tab pos="465138" algn="l"/>
              </a:tabLst>
              <a:defRPr/>
            </a:pPr>
            <a:endParaRPr lang="en-US" sz="800" i="1" dirty="0"/>
          </a:p>
          <a:p>
            <a:pPr eaLnBrk="1" hangingPunct="1">
              <a:lnSpc>
                <a:spcPct val="90000"/>
              </a:lnSpc>
              <a:tabLst>
                <a:tab pos="465138" algn="l"/>
              </a:tabLst>
              <a:defRPr/>
            </a:pPr>
            <a:r>
              <a:rPr lang="en-US" i="1" dirty="0" smtClean="0"/>
              <a:t>Full </a:t>
            </a:r>
            <a:r>
              <a:rPr lang="en-US" i="1" dirty="0"/>
              <a:t>Name, sex, social security number, age (if younger than 19);</a:t>
            </a:r>
          </a:p>
          <a:p>
            <a:pPr eaLnBrk="1" hangingPunct="1">
              <a:lnSpc>
                <a:spcPct val="90000"/>
              </a:lnSpc>
              <a:tabLst>
                <a:tab pos="465138" algn="l"/>
              </a:tabLst>
              <a:defRPr/>
            </a:pPr>
            <a:r>
              <a:rPr lang="en-US" i="1" dirty="0"/>
              <a:t>Regular rate of pay, total hours worked, total daily or weekly straight-time earnings</a:t>
            </a:r>
          </a:p>
          <a:p>
            <a:pPr eaLnBrk="1" hangingPunct="1">
              <a:lnSpc>
                <a:spcPct val="90000"/>
              </a:lnSpc>
              <a:tabLst>
                <a:tab pos="465138" algn="l"/>
              </a:tabLst>
              <a:defRPr/>
            </a:pPr>
            <a:r>
              <a:rPr lang="en-US" i="1" dirty="0"/>
              <a:t>Deductions and date of payment and pay period for payment, etc. </a:t>
            </a:r>
          </a:p>
          <a:p>
            <a:pPr marL="0" indent="0" eaLnBrk="1" hangingPunct="1">
              <a:lnSpc>
                <a:spcPct val="90000"/>
              </a:lnSpc>
              <a:buFontTx/>
              <a:buNone/>
              <a:tabLst>
                <a:tab pos="465138" algn="l"/>
              </a:tabLst>
              <a:defRPr/>
            </a:pPr>
            <a:endParaRPr lang="en-US" sz="800" i="1" dirty="0">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Recordkeeping</a:t>
            </a:r>
          </a:p>
        </p:txBody>
      </p:sp>
      <p:sp>
        <p:nvSpPr>
          <p:cNvPr id="91139" name="Rectangle 3"/>
          <p:cNvSpPr>
            <a:spLocks noGrp="1" noChangeArrowheads="1"/>
          </p:cNvSpPr>
          <p:nvPr>
            <p:ph idx="1"/>
          </p:nvPr>
        </p:nvSpPr>
        <p:spPr/>
        <p:txBody>
          <a:bodyPr/>
          <a:lstStyle/>
          <a:p>
            <a:pPr>
              <a:buFont typeface="Wingdings" pitchFamily="2" charset="2"/>
              <a:buNone/>
            </a:pPr>
            <a:r>
              <a:rPr lang="en-US" sz="2800" dirty="0" smtClean="0"/>
              <a:t>	An accurate record of the hours worked each day and total hours worked each week is </a:t>
            </a:r>
            <a:r>
              <a:rPr lang="en-US" sz="2800" b="1" dirty="0" smtClean="0"/>
              <a:t>critical</a:t>
            </a:r>
            <a:r>
              <a:rPr lang="en-US" sz="2800" dirty="0" smtClean="0"/>
              <a:t> to avoiding compliance problems.</a:t>
            </a:r>
            <a:endParaRPr lang="en-US" sz="2000" dirty="0" smtClean="0"/>
          </a:p>
          <a:p>
            <a:endParaRPr lang="en-US" dirty="0"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Required Posting</a:t>
            </a:r>
          </a:p>
        </p:txBody>
      </p:sp>
      <p:sp>
        <p:nvSpPr>
          <p:cNvPr id="95235" name="Rectangle 3"/>
          <p:cNvSpPr>
            <a:spLocks noGrp="1" noChangeArrowheads="1"/>
          </p:cNvSpPr>
          <p:nvPr>
            <p:ph idx="1"/>
          </p:nvPr>
        </p:nvSpPr>
        <p:spPr/>
        <p:txBody>
          <a:bodyPr/>
          <a:lstStyle/>
          <a:p>
            <a:pPr>
              <a:buFont typeface="Wingdings" pitchFamily="2" charset="2"/>
              <a:buNone/>
            </a:pPr>
            <a:r>
              <a:rPr lang="en-US" sz="2800" smtClean="0"/>
              <a:t>	Covered employers must post a notice explaining the FLSA, as prescribed by the Wage and Hour Division, in a conspicuous place</a:t>
            </a:r>
            <a:endParaRPr lang="en-US" smtClean="0"/>
          </a:p>
          <a:p>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Minimum Wage</a:t>
            </a:r>
          </a:p>
        </p:txBody>
      </p:sp>
    </p:spTree>
    <p:extLst>
      <p:ext uri="{BB962C8B-B14F-4D97-AF65-F5344CB8AC3E}">
        <p14:creationId xmlns:p14="http://schemas.microsoft.com/office/powerpoint/2010/main" val="216636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Minimum Wage: Basics</a:t>
            </a:r>
          </a:p>
        </p:txBody>
      </p:sp>
      <p:sp>
        <p:nvSpPr>
          <p:cNvPr id="20483" name="Rectangle 3"/>
          <p:cNvSpPr>
            <a:spLocks noGrp="1" noChangeArrowheads="1"/>
          </p:cNvSpPr>
          <p:nvPr>
            <p:ph idx="1"/>
          </p:nvPr>
        </p:nvSpPr>
        <p:spPr/>
        <p:txBody>
          <a:bodyPr/>
          <a:lstStyle/>
          <a:p>
            <a:r>
              <a:rPr lang="en-US" smtClean="0"/>
              <a:t>Covered, non-exempt employees must be paid not less than the federal minimum wage for all hours worked</a:t>
            </a:r>
          </a:p>
          <a:p>
            <a:r>
              <a:rPr lang="en-US" smtClean="0"/>
              <a:t>The minimum wage is $7.25 per hour effective July 24, 2009  </a:t>
            </a:r>
          </a:p>
          <a:p>
            <a:r>
              <a:rPr lang="en-US" smtClean="0"/>
              <a:t>Cash or equivalent – free and clear</a:t>
            </a:r>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Minimum Wage: Issues</a:t>
            </a:r>
          </a:p>
        </p:txBody>
      </p:sp>
      <p:sp>
        <p:nvSpPr>
          <p:cNvPr id="21507" name="Rectangle 3"/>
          <p:cNvSpPr>
            <a:spLocks noGrp="1" noChangeArrowheads="1"/>
          </p:cNvSpPr>
          <p:nvPr>
            <p:ph idx="1"/>
          </p:nvPr>
        </p:nvSpPr>
        <p:spPr/>
        <p:txBody>
          <a:bodyPr/>
          <a:lstStyle/>
          <a:p>
            <a:r>
              <a:rPr lang="en-US" smtClean="0"/>
              <a:t>Compensation Included</a:t>
            </a:r>
          </a:p>
          <a:p>
            <a:r>
              <a:rPr lang="en-US" smtClean="0"/>
              <a:t>Deductions</a:t>
            </a:r>
          </a:p>
          <a:p>
            <a:r>
              <a:rPr lang="en-US" smtClean="0"/>
              <a:t>Tipped Employees </a:t>
            </a:r>
          </a:p>
          <a:p>
            <a:r>
              <a:rPr lang="en-US" smtClean="0"/>
              <a:t>Hours Worked</a:t>
            </a:r>
          </a:p>
          <a:p>
            <a:endParaRPr lang="en-US" smtClean="0"/>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Major Provisions	</a:t>
            </a:r>
          </a:p>
        </p:txBody>
      </p:sp>
      <p:sp>
        <p:nvSpPr>
          <p:cNvPr id="8195" name="Rectangle 3"/>
          <p:cNvSpPr>
            <a:spLocks noGrp="1" noChangeArrowheads="1"/>
          </p:cNvSpPr>
          <p:nvPr>
            <p:ph idx="1"/>
          </p:nvPr>
        </p:nvSpPr>
        <p:spPr>
          <a:xfrm>
            <a:off x="609600" y="1828800"/>
            <a:ext cx="8001000" cy="4114800"/>
          </a:xfrm>
        </p:spPr>
        <p:txBody>
          <a:bodyPr/>
          <a:lstStyle/>
          <a:p>
            <a:r>
              <a:rPr lang="en-US" sz="2800" dirty="0" smtClean="0"/>
              <a:t>Employment Relationship</a:t>
            </a:r>
          </a:p>
          <a:p>
            <a:r>
              <a:rPr lang="en-US" sz="2800" dirty="0" smtClean="0"/>
              <a:t>Coverage</a:t>
            </a:r>
          </a:p>
          <a:p>
            <a:r>
              <a:rPr lang="en-US" sz="2800" dirty="0" smtClean="0"/>
              <a:t>Minimum Wage</a:t>
            </a:r>
          </a:p>
          <a:p>
            <a:r>
              <a:rPr lang="en-US" sz="2800" dirty="0" smtClean="0"/>
              <a:t>Overtime Pay</a:t>
            </a:r>
          </a:p>
          <a:p>
            <a:r>
              <a:rPr lang="en-US" sz="2800" dirty="0" smtClean="0"/>
              <a:t>Youth Employment</a:t>
            </a:r>
          </a:p>
          <a:p>
            <a:r>
              <a:rPr lang="en-US" sz="2800" dirty="0" smtClean="0"/>
              <a:t>Recordkeeping</a:t>
            </a:r>
            <a:endParaRPr lang="en-US" dirty="0" smtClean="0"/>
          </a:p>
          <a:p>
            <a:endParaRPr lang="en-US" sz="2800" b="1" i="1" dirty="0" smtClean="0"/>
          </a:p>
          <a:p>
            <a:endParaRPr lang="en-US" sz="2800" b="1" i="1" dirty="0" smtClean="0"/>
          </a:p>
          <a:p>
            <a:pPr lvl="2">
              <a:lnSpc>
                <a:spcPct val="120000"/>
              </a:lnSpc>
            </a:pP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Compensation Included</a:t>
            </a:r>
          </a:p>
        </p:txBody>
      </p:sp>
      <p:sp>
        <p:nvSpPr>
          <p:cNvPr id="22531" name="Rectangle 3"/>
          <p:cNvSpPr>
            <a:spLocks noGrp="1" noChangeArrowheads="1"/>
          </p:cNvSpPr>
          <p:nvPr>
            <p:ph idx="1"/>
          </p:nvPr>
        </p:nvSpPr>
        <p:spPr/>
        <p:txBody>
          <a:bodyPr>
            <a:normAutofit lnSpcReduction="10000"/>
          </a:bodyPr>
          <a:lstStyle/>
          <a:p>
            <a:r>
              <a:rPr lang="en-US" dirty="0" smtClean="0"/>
              <a:t>Wages (salary, hourly, piece rate)</a:t>
            </a:r>
          </a:p>
          <a:p>
            <a:r>
              <a:rPr lang="en-US" dirty="0" smtClean="0"/>
              <a:t>Commissions</a:t>
            </a:r>
          </a:p>
          <a:p>
            <a:r>
              <a:rPr lang="en-US" dirty="0" smtClean="0"/>
              <a:t>Certain bonuses</a:t>
            </a:r>
          </a:p>
          <a:p>
            <a:r>
              <a:rPr lang="en-US" dirty="0" smtClean="0"/>
              <a:t>Tips received by eligible tipped employees (up to $3.72 per hour effective July 24, 2007; $4.42 per hour July 24, 2008; and $5.12 per hour July 24, 2009) </a:t>
            </a:r>
          </a:p>
          <a:p>
            <a:r>
              <a:rPr lang="en-US" i="1" dirty="0" smtClean="0"/>
              <a:t>Reasonable cost </a:t>
            </a:r>
            <a:r>
              <a:rPr lang="en-US" dirty="0" smtClean="0"/>
              <a:t>of room, board and other “facilities” provided by the employer for the employee’s benefit</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Cost</a:t>
            </a:r>
            <a:endParaRPr lang="en-US" dirty="0"/>
          </a:p>
        </p:txBody>
      </p:sp>
      <p:sp>
        <p:nvSpPr>
          <p:cNvPr id="3" name="Content Placeholder 2"/>
          <p:cNvSpPr>
            <a:spLocks noGrp="1"/>
          </p:cNvSpPr>
          <p:nvPr>
            <p:ph idx="1"/>
          </p:nvPr>
        </p:nvSpPr>
        <p:spPr/>
        <p:txBody>
          <a:bodyPr/>
          <a:lstStyle/>
          <a:p>
            <a:pPr eaLnBrk="1" hangingPunct="1"/>
            <a:r>
              <a:rPr lang="en-US" altLang="en-US" dirty="0"/>
              <a:t>Cannot exceed actual cost</a:t>
            </a:r>
          </a:p>
          <a:p>
            <a:pPr eaLnBrk="1" hangingPunct="1"/>
            <a:r>
              <a:rPr lang="en-US" altLang="en-US" dirty="0"/>
              <a:t>Cannot include a profit to the employer</a:t>
            </a:r>
          </a:p>
          <a:p>
            <a:pPr eaLnBrk="1" hangingPunct="1"/>
            <a:r>
              <a:rPr lang="en-US" altLang="en-US" dirty="0"/>
              <a:t>Employer’s method of determining reasonable cost should follow good accounting practices</a:t>
            </a:r>
          </a:p>
          <a:p>
            <a:pPr eaLnBrk="1" hangingPunct="1"/>
            <a:r>
              <a:rPr lang="en-US" altLang="en-US" dirty="0"/>
              <a:t>Employer cannot take a credit when no cost is incurred</a:t>
            </a:r>
          </a:p>
          <a:p>
            <a:endParaRPr lang="en-US" dirty="0"/>
          </a:p>
        </p:txBody>
      </p:sp>
    </p:spTree>
    <p:extLst>
      <p:ext uri="{BB962C8B-B14F-4D97-AF65-F5344CB8AC3E}">
        <p14:creationId xmlns:p14="http://schemas.microsoft.com/office/powerpoint/2010/main" val="184225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Deductions</a:t>
            </a:r>
          </a:p>
        </p:txBody>
      </p:sp>
      <p:sp>
        <p:nvSpPr>
          <p:cNvPr id="24579" name="Rectangle 3"/>
          <p:cNvSpPr>
            <a:spLocks noGrp="1" noChangeArrowheads="1"/>
          </p:cNvSpPr>
          <p:nvPr>
            <p:ph idx="1"/>
          </p:nvPr>
        </p:nvSpPr>
        <p:spPr/>
        <p:txBody>
          <a:bodyPr/>
          <a:lstStyle/>
          <a:p>
            <a:pPr>
              <a:lnSpc>
                <a:spcPct val="90000"/>
              </a:lnSpc>
              <a:buClr>
                <a:schemeClr val="accent2"/>
              </a:buClr>
              <a:buFont typeface="Wingdings" pitchFamily="2" charset="2"/>
              <a:buNone/>
            </a:pPr>
            <a:r>
              <a:rPr lang="en-US" smtClean="0"/>
              <a:t>Deductions from pay illegal if</a:t>
            </a:r>
          </a:p>
          <a:p>
            <a:pPr lvl="1">
              <a:lnSpc>
                <a:spcPct val="90000"/>
              </a:lnSpc>
              <a:buClr>
                <a:schemeClr val="accent2"/>
              </a:buClr>
            </a:pPr>
            <a:r>
              <a:rPr lang="en-US" smtClean="0"/>
              <a:t>Deduction is for item considered primarily for the benefit or convenience of the employer; and</a:t>
            </a:r>
          </a:p>
          <a:p>
            <a:pPr lvl="1">
              <a:lnSpc>
                <a:spcPct val="90000"/>
              </a:lnSpc>
              <a:buClr>
                <a:schemeClr val="accent2"/>
              </a:buClr>
            </a:pPr>
            <a:r>
              <a:rPr lang="en-US" smtClean="0"/>
              <a:t>The deduction reduces employee’s earnings below required minimum wage</a:t>
            </a:r>
          </a:p>
          <a:p>
            <a:pPr>
              <a:lnSpc>
                <a:spcPct val="90000"/>
              </a:lnSpc>
              <a:buClr>
                <a:schemeClr val="accent2"/>
              </a:buClr>
              <a:buFont typeface="Wingdings" pitchFamily="2" charset="2"/>
              <a:buNone/>
            </a:pPr>
            <a:r>
              <a:rPr lang="en-US" smtClean="0"/>
              <a:t>Examples of illegal deductions </a:t>
            </a:r>
          </a:p>
          <a:p>
            <a:pPr lvl="1">
              <a:lnSpc>
                <a:spcPct val="90000"/>
              </a:lnSpc>
              <a:buClr>
                <a:schemeClr val="accent2"/>
              </a:buClr>
              <a:buFontTx/>
              <a:buChar char="•"/>
            </a:pPr>
            <a:r>
              <a:rPr lang="en-US" smtClean="0"/>
              <a:t>Tools used for work</a:t>
            </a:r>
          </a:p>
          <a:p>
            <a:pPr lvl="1">
              <a:lnSpc>
                <a:spcPct val="90000"/>
              </a:lnSpc>
              <a:buClr>
                <a:schemeClr val="accent2"/>
              </a:buClr>
              <a:buFontTx/>
              <a:buChar char="•"/>
            </a:pPr>
            <a:r>
              <a:rPr lang="en-US" smtClean="0"/>
              <a:t>Damages to employer’s property</a:t>
            </a:r>
          </a:p>
          <a:p>
            <a:pPr lvl="1">
              <a:lnSpc>
                <a:spcPct val="90000"/>
              </a:lnSpc>
              <a:buClr>
                <a:schemeClr val="accent2"/>
              </a:buClr>
              <a:buFontTx/>
              <a:buChar char="•"/>
            </a:pPr>
            <a:r>
              <a:rPr lang="en-US" smtClean="0"/>
              <a:t>Cash register shortages</a:t>
            </a:r>
          </a:p>
          <a:p>
            <a:pPr>
              <a:lnSpc>
                <a:spcPct val="90000"/>
              </a:lnSpc>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Minimum Wage Example</a:t>
            </a:r>
          </a:p>
        </p:txBody>
      </p:sp>
      <p:sp>
        <p:nvSpPr>
          <p:cNvPr id="25603" name="Rectangle 3"/>
          <p:cNvSpPr>
            <a:spLocks noGrp="1" noChangeArrowheads="1"/>
          </p:cNvSpPr>
          <p:nvPr>
            <p:ph idx="1"/>
          </p:nvPr>
        </p:nvSpPr>
        <p:spPr/>
        <p:txBody>
          <a:bodyPr/>
          <a:lstStyle/>
          <a:p>
            <a:pPr>
              <a:buFont typeface="Wingdings" pitchFamily="2" charset="2"/>
              <a:buNone/>
            </a:pPr>
            <a:r>
              <a:rPr lang="en-US" dirty="0" smtClean="0"/>
              <a:t>Employee receives $7 per hour for 40 hours plus $5 in commission and $20 in reasonable cost of board, lodging or other facilities</a:t>
            </a:r>
          </a:p>
          <a:p>
            <a:pPr>
              <a:buFont typeface="Wingdings" pitchFamily="2" charset="2"/>
              <a:buNone/>
            </a:pPr>
            <a:endParaRPr lang="en-US" dirty="0" smtClean="0"/>
          </a:p>
          <a:p>
            <a:pPr>
              <a:buFont typeface="Wingdings" pitchFamily="2" charset="2"/>
              <a:buNone/>
            </a:pPr>
            <a:r>
              <a:rPr lang="en-US" dirty="0" smtClean="0"/>
              <a:t>Total earnings = $280 + $5 + $20 = $305</a:t>
            </a:r>
          </a:p>
          <a:p>
            <a:pPr>
              <a:buFont typeface="Wingdings" pitchFamily="2" charset="2"/>
              <a:buNone/>
            </a:pPr>
            <a:endParaRPr lang="en-US" dirty="0" smtClean="0"/>
          </a:p>
          <a:p>
            <a:pPr>
              <a:buFont typeface="Wingdings" pitchFamily="2" charset="2"/>
              <a:buNone/>
            </a:pPr>
            <a:r>
              <a:rPr lang="en-US" dirty="0" smtClean="0"/>
              <a:t>Total earnings/total hours $305/40 = $7.62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Tipped Employee</a:t>
            </a:r>
          </a:p>
        </p:txBody>
      </p:sp>
      <p:sp>
        <p:nvSpPr>
          <p:cNvPr id="26627" name="Rectangle 3"/>
          <p:cNvSpPr>
            <a:spLocks noGrp="1" noChangeArrowheads="1"/>
          </p:cNvSpPr>
          <p:nvPr>
            <p:ph idx="1"/>
          </p:nvPr>
        </p:nvSpPr>
        <p:spPr/>
        <p:txBody>
          <a:bodyPr/>
          <a:lstStyle/>
          <a:p>
            <a:r>
              <a:rPr lang="en-US" smtClean="0"/>
              <a:t>Works in occupation in which he or she customarily and regularly receives more than $30 per month in tips</a:t>
            </a:r>
          </a:p>
          <a:p>
            <a:endParaRPr lang="en-US" smtClean="0"/>
          </a:p>
          <a:p>
            <a:r>
              <a:rPr lang="en-US" smtClean="0"/>
              <a:t>Paid at least $2.13 in cash by employer, who may claim a “tip credit” for the rest of minimum wage</a:t>
            </a:r>
          </a:p>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Tip Credit</a:t>
            </a:r>
          </a:p>
        </p:txBody>
      </p:sp>
      <p:sp>
        <p:nvSpPr>
          <p:cNvPr id="27651" name="Rectangle 3"/>
          <p:cNvSpPr>
            <a:spLocks noGrp="1" noChangeArrowheads="1"/>
          </p:cNvSpPr>
          <p:nvPr>
            <p:ph idx="1"/>
          </p:nvPr>
        </p:nvSpPr>
        <p:spPr/>
        <p:txBody>
          <a:bodyPr/>
          <a:lstStyle/>
          <a:p>
            <a:pPr>
              <a:lnSpc>
                <a:spcPct val="90000"/>
              </a:lnSpc>
              <a:buFont typeface="Wingdings" pitchFamily="2" charset="2"/>
              <a:buNone/>
            </a:pPr>
            <a:r>
              <a:rPr lang="en-US" sz="2600" smtClean="0"/>
              <a:t>Employer may claim “tip credit” only if</a:t>
            </a:r>
          </a:p>
          <a:p>
            <a:pPr lvl="1">
              <a:lnSpc>
                <a:spcPct val="90000"/>
              </a:lnSpc>
              <a:buClr>
                <a:schemeClr val="accent2"/>
              </a:buClr>
              <a:buFontTx/>
              <a:buChar char="•"/>
            </a:pPr>
            <a:r>
              <a:rPr lang="en-US" smtClean="0"/>
              <a:t>The employer informs each tipped employee about the tip credit allowance, including amount to be credited before the credit is utilized</a:t>
            </a:r>
          </a:p>
          <a:p>
            <a:pPr lvl="1">
              <a:lnSpc>
                <a:spcPct val="90000"/>
              </a:lnSpc>
              <a:buClr>
                <a:schemeClr val="accent2"/>
              </a:buClr>
              <a:buFontTx/>
              <a:buChar char="•"/>
            </a:pPr>
            <a:r>
              <a:rPr lang="en-US" smtClean="0"/>
              <a:t>The employer can document that the employee received at least enough tips to bring the total wage paid up to minimum wage or more</a:t>
            </a:r>
          </a:p>
          <a:p>
            <a:pPr lvl="1">
              <a:lnSpc>
                <a:spcPct val="90000"/>
              </a:lnSpc>
              <a:buClr>
                <a:schemeClr val="accent2"/>
              </a:buClr>
              <a:buFontTx/>
              <a:buChar char="•"/>
            </a:pPr>
            <a:r>
              <a:rPr lang="en-US" smtClean="0"/>
              <a:t>All tips are retained by the employee and are not shared with the employer or other employees, unless through a valid tip pooling arrangement</a:t>
            </a:r>
          </a:p>
          <a:p>
            <a:pPr>
              <a:lnSpc>
                <a:spcPct val="90000"/>
              </a:lnSpc>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Overtime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Overtime Pay</a:t>
            </a:r>
          </a:p>
        </p:txBody>
      </p:sp>
      <p:sp>
        <p:nvSpPr>
          <p:cNvPr id="37891" name="Rectangle 3"/>
          <p:cNvSpPr>
            <a:spLocks noGrp="1" noChangeArrowheads="1"/>
          </p:cNvSpPr>
          <p:nvPr>
            <p:ph idx="1"/>
          </p:nvPr>
        </p:nvSpPr>
        <p:spPr/>
        <p:txBody>
          <a:bodyPr/>
          <a:lstStyle/>
          <a:p>
            <a:pPr>
              <a:buFont typeface="Wingdings" pitchFamily="2" charset="2"/>
              <a:buNone/>
            </a:pPr>
            <a:r>
              <a:rPr lang="en-US" sz="2800" smtClean="0"/>
              <a:t>Covered, non-exempt employees must receive one and one-half times the regular rate of pay for all hours worked over forty in a workweek</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Overtime Issues</a:t>
            </a:r>
          </a:p>
        </p:txBody>
      </p:sp>
      <p:sp>
        <p:nvSpPr>
          <p:cNvPr id="38915" name="Rectangle 3"/>
          <p:cNvSpPr>
            <a:spLocks noGrp="1" noChangeArrowheads="1"/>
          </p:cNvSpPr>
          <p:nvPr>
            <p:ph idx="1"/>
          </p:nvPr>
        </p:nvSpPr>
        <p:spPr/>
        <p:txBody>
          <a:bodyPr/>
          <a:lstStyle/>
          <a:p>
            <a:r>
              <a:rPr lang="en-US" smtClean="0"/>
              <a:t>Each workweek stands alone</a:t>
            </a:r>
          </a:p>
          <a:p>
            <a:r>
              <a:rPr lang="en-US" smtClean="0"/>
              <a:t>Regular rate</a:t>
            </a:r>
          </a:p>
          <a:p>
            <a:pPr lvl="1"/>
            <a:r>
              <a:rPr lang="en-US" smtClean="0"/>
              <a:t>Payments excluded from rate</a:t>
            </a:r>
          </a:p>
          <a:p>
            <a:pPr lvl="1"/>
            <a:r>
              <a:rPr lang="en-US" smtClean="0"/>
              <a:t>Payments other than hourly rates</a:t>
            </a:r>
          </a:p>
          <a:p>
            <a:pPr lvl="1"/>
            <a:r>
              <a:rPr lang="en-US" smtClean="0"/>
              <a:t>Tipped Employees</a:t>
            </a:r>
          </a:p>
          <a:p>
            <a:r>
              <a:rPr lang="en-US" smtClean="0"/>
              <a:t>Deductions</a:t>
            </a:r>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Workweek</a:t>
            </a:r>
          </a:p>
        </p:txBody>
      </p:sp>
      <p:sp>
        <p:nvSpPr>
          <p:cNvPr id="39939" name="Rectangle 3"/>
          <p:cNvSpPr>
            <a:spLocks noGrp="1" noChangeArrowheads="1"/>
          </p:cNvSpPr>
          <p:nvPr>
            <p:ph idx="1"/>
          </p:nvPr>
        </p:nvSpPr>
        <p:spPr/>
        <p:txBody>
          <a:bodyPr/>
          <a:lstStyle/>
          <a:p>
            <a:r>
              <a:rPr lang="en-US" smtClean="0"/>
              <a:t>Compliance is determined by workweek, and each workweek stands by itself</a:t>
            </a:r>
          </a:p>
          <a:p>
            <a:endParaRPr lang="en-US" smtClean="0"/>
          </a:p>
          <a:p>
            <a:r>
              <a:rPr lang="en-US" smtClean="0"/>
              <a:t>Workweek is 7 consecutive 24 hour periods (168 hours)</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400" dirty="0" smtClean="0"/>
              <a:t>Employment Relationship</a:t>
            </a:r>
          </a:p>
        </p:txBody>
      </p:sp>
    </p:spTree>
    <p:extLst>
      <p:ext uri="{BB962C8B-B14F-4D97-AF65-F5344CB8AC3E}">
        <p14:creationId xmlns:p14="http://schemas.microsoft.com/office/powerpoint/2010/main" val="176930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Regular Rate</a:t>
            </a:r>
          </a:p>
        </p:txBody>
      </p:sp>
      <p:sp>
        <p:nvSpPr>
          <p:cNvPr id="40963" name="Rectangle 3"/>
          <p:cNvSpPr>
            <a:spLocks noGrp="1" noChangeArrowheads="1"/>
          </p:cNvSpPr>
          <p:nvPr>
            <p:ph idx="1"/>
          </p:nvPr>
        </p:nvSpPr>
        <p:spPr/>
        <p:txBody>
          <a:bodyPr/>
          <a:lstStyle/>
          <a:p>
            <a:pPr lvl="1">
              <a:buSzPct val="75000"/>
              <a:buFont typeface="Monotype Sorts" pitchFamily="2" charset="2"/>
              <a:buChar char="l"/>
            </a:pPr>
            <a:r>
              <a:rPr lang="en-US" smtClean="0"/>
              <a:t>Is determined by dividing total earnings in the workweek by the total number of hours worked in the workweek</a:t>
            </a:r>
          </a:p>
          <a:p>
            <a:pPr lvl="1">
              <a:buSzPct val="75000"/>
              <a:buFont typeface="Monotype Sorts" pitchFamily="2" charset="2"/>
              <a:buNone/>
            </a:pPr>
            <a:endParaRPr lang="en-US" smtClean="0"/>
          </a:p>
          <a:p>
            <a:pPr lvl="1">
              <a:buSzPct val="75000"/>
              <a:buFont typeface="Monotype Sorts" pitchFamily="2" charset="2"/>
              <a:buChar char="l"/>
            </a:pPr>
            <a:r>
              <a:rPr lang="en-US" smtClean="0"/>
              <a:t>May not be less than the applicable minimum wage (including state and local minimum wages)</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Regular Rate Exclusions</a:t>
            </a:r>
          </a:p>
        </p:txBody>
      </p:sp>
      <p:sp>
        <p:nvSpPr>
          <p:cNvPr id="41987" name="Rectangle 3"/>
          <p:cNvSpPr>
            <a:spLocks noGrp="1" noChangeArrowheads="1"/>
          </p:cNvSpPr>
          <p:nvPr>
            <p:ph idx="1"/>
          </p:nvPr>
        </p:nvSpPr>
        <p:spPr>
          <a:xfrm>
            <a:off x="1981200" y="1752600"/>
            <a:ext cx="7769225" cy="3733800"/>
          </a:xfrm>
        </p:spPr>
        <p:txBody>
          <a:bodyPr>
            <a:normAutofit lnSpcReduction="10000"/>
          </a:bodyPr>
          <a:lstStyle/>
          <a:p>
            <a:r>
              <a:rPr lang="en-US" smtClean="0"/>
              <a:t>Sums paid as gifts</a:t>
            </a:r>
          </a:p>
          <a:p>
            <a:r>
              <a:rPr lang="en-US" smtClean="0"/>
              <a:t> Payments for time not worked</a:t>
            </a:r>
          </a:p>
          <a:p>
            <a:r>
              <a:rPr lang="en-US" smtClean="0"/>
              <a:t> Reimbursement for expenses</a:t>
            </a:r>
          </a:p>
          <a:p>
            <a:r>
              <a:rPr lang="en-US" smtClean="0"/>
              <a:t> Discretionary bonuses </a:t>
            </a:r>
          </a:p>
          <a:p>
            <a:r>
              <a:rPr lang="en-US" smtClean="0"/>
              <a:t> Profit sharing plans</a:t>
            </a:r>
          </a:p>
          <a:p>
            <a:r>
              <a:rPr lang="en-US" smtClean="0"/>
              <a:t> Retirement and insurance plans</a:t>
            </a:r>
          </a:p>
          <a:p>
            <a:r>
              <a:rPr lang="en-US" smtClean="0"/>
              <a:t> Overtime premium payments </a:t>
            </a:r>
          </a:p>
          <a:p>
            <a:r>
              <a:rPr lang="en-US" smtClean="0"/>
              <a:t> Stock options</a:t>
            </a:r>
          </a:p>
          <a:p>
            <a:endParaRPr lang="en-US"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“White Collar” Exemptions</a:t>
            </a:r>
          </a:p>
        </p:txBody>
      </p:sp>
    </p:spTree>
    <p:extLst>
      <p:ext uri="{BB962C8B-B14F-4D97-AF65-F5344CB8AC3E}">
        <p14:creationId xmlns:p14="http://schemas.microsoft.com/office/powerpoint/2010/main" val="2783516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“White Collar” Exemptions</a:t>
            </a:r>
          </a:p>
        </p:txBody>
      </p:sp>
      <p:sp>
        <p:nvSpPr>
          <p:cNvPr id="56323" name="Rectangle 3"/>
          <p:cNvSpPr>
            <a:spLocks noGrp="1" noChangeArrowheads="1"/>
          </p:cNvSpPr>
          <p:nvPr>
            <p:ph idx="1"/>
          </p:nvPr>
        </p:nvSpPr>
        <p:spPr/>
        <p:txBody>
          <a:bodyPr/>
          <a:lstStyle/>
          <a:p>
            <a:pPr>
              <a:buFont typeface="Wingdings" pitchFamily="2" charset="2"/>
              <a:buNone/>
            </a:pPr>
            <a:r>
              <a:rPr lang="en-US" smtClean="0"/>
              <a:t>The most common FLSA minimum wage and overtime exemption -- often called the “541” or “white collar” exemption -- applies to certain</a:t>
            </a:r>
          </a:p>
          <a:p>
            <a:r>
              <a:rPr lang="en-US" smtClean="0"/>
              <a:t>  Executive Employees</a:t>
            </a:r>
          </a:p>
          <a:p>
            <a:r>
              <a:rPr lang="en-US" smtClean="0"/>
              <a:t>  Administrative Employees</a:t>
            </a:r>
          </a:p>
          <a:p>
            <a:r>
              <a:rPr lang="en-US" smtClean="0"/>
              <a:t>  Professional Employees</a:t>
            </a:r>
          </a:p>
          <a:p>
            <a:r>
              <a:rPr lang="en-US" smtClean="0"/>
              <a:t>  Outside Sales Employees</a:t>
            </a:r>
          </a:p>
          <a:p>
            <a:r>
              <a:rPr lang="en-US" smtClean="0"/>
              <a:t>  Computer Employees</a:t>
            </a:r>
          </a:p>
          <a:p>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Three Tests for Exemption</a:t>
            </a:r>
          </a:p>
        </p:txBody>
      </p:sp>
      <p:sp>
        <p:nvSpPr>
          <p:cNvPr id="57347" name="Rectangle 3"/>
          <p:cNvSpPr>
            <a:spLocks noGrp="1" noChangeArrowheads="1"/>
          </p:cNvSpPr>
          <p:nvPr>
            <p:ph idx="1"/>
          </p:nvPr>
        </p:nvSpPr>
        <p:spPr/>
        <p:txBody>
          <a:bodyPr/>
          <a:lstStyle/>
          <a:p>
            <a:pPr>
              <a:buFont typeface="Wingdings" pitchFamily="2" charset="2"/>
              <a:buNone/>
            </a:pPr>
            <a:r>
              <a:rPr lang="en-US" b="1" smtClean="0"/>
              <a:t>Salary Level</a:t>
            </a:r>
          </a:p>
          <a:p>
            <a:pPr>
              <a:buFont typeface="Wingdings" pitchFamily="2" charset="2"/>
              <a:buNone/>
            </a:pPr>
            <a:endParaRPr lang="en-US" b="1" smtClean="0"/>
          </a:p>
          <a:p>
            <a:pPr>
              <a:buFont typeface="Wingdings" pitchFamily="2" charset="2"/>
              <a:buNone/>
            </a:pPr>
            <a:r>
              <a:rPr lang="en-US" b="1" smtClean="0"/>
              <a:t>Salary Basis</a:t>
            </a:r>
          </a:p>
          <a:p>
            <a:pPr>
              <a:buFont typeface="Wingdings" pitchFamily="2" charset="2"/>
              <a:buNone/>
            </a:pPr>
            <a:endParaRPr lang="en-US" b="1" smtClean="0"/>
          </a:p>
          <a:p>
            <a:pPr>
              <a:buFont typeface="Wingdings" pitchFamily="2" charset="2"/>
              <a:buNone/>
            </a:pPr>
            <a:r>
              <a:rPr lang="en-US" b="1" smtClean="0"/>
              <a:t>Job Duties</a:t>
            </a:r>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Minimum Salary Level</a:t>
            </a:r>
          </a:p>
        </p:txBody>
      </p:sp>
      <p:sp>
        <p:nvSpPr>
          <p:cNvPr id="58371" name="Rectangle 3"/>
          <p:cNvSpPr>
            <a:spLocks noGrp="1" noChangeArrowheads="1"/>
          </p:cNvSpPr>
          <p:nvPr>
            <p:ph idx="1"/>
          </p:nvPr>
        </p:nvSpPr>
        <p:spPr>
          <a:xfrm>
            <a:off x="609600" y="1752600"/>
            <a:ext cx="7769225" cy="3962400"/>
          </a:xfrm>
        </p:spPr>
        <p:txBody>
          <a:bodyPr/>
          <a:lstStyle/>
          <a:p>
            <a:r>
              <a:rPr lang="en-US" dirty="0" smtClean="0"/>
              <a:t>For most employees, the minimum salary level currently in effect for the exemption is $455 per week.</a:t>
            </a:r>
          </a:p>
          <a:p>
            <a:pPr marL="0" indent="0">
              <a:buNone/>
            </a:pP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Salary Basis Test</a:t>
            </a:r>
          </a:p>
        </p:txBody>
      </p:sp>
      <p:sp>
        <p:nvSpPr>
          <p:cNvPr id="59395" name="Rectangle 3"/>
          <p:cNvSpPr>
            <a:spLocks noGrp="1" noChangeArrowheads="1"/>
          </p:cNvSpPr>
          <p:nvPr>
            <p:ph idx="1"/>
          </p:nvPr>
        </p:nvSpPr>
        <p:spPr/>
        <p:txBody>
          <a:bodyPr/>
          <a:lstStyle/>
          <a:p>
            <a:pPr>
              <a:lnSpc>
                <a:spcPct val="90000"/>
              </a:lnSpc>
            </a:pPr>
            <a:r>
              <a:rPr lang="en-US" smtClean="0"/>
              <a:t>Regularly receives a predetermined amount of compensation each pay period (on a weekly or less frequent basis)</a:t>
            </a:r>
          </a:p>
          <a:p>
            <a:pPr>
              <a:lnSpc>
                <a:spcPct val="90000"/>
              </a:lnSpc>
            </a:pPr>
            <a:r>
              <a:rPr lang="en-US" smtClean="0"/>
              <a:t>The compensation cannot be reduced because of variations in the quality or quantity of the work performed</a:t>
            </a:r>
          </a:p>
          <a:p>
            <a:pPr>
              <a:lnSpc>
                <a:spcPct val="90000"/>
              </a:lnSpc>
            </a:pPr>
            <a:r>
              <a:rPr lang="en-US" smtClean="0"/>
              <a:t>Must be paid the full salary for any week in which the employee performs </a:t>
            </a:r>
            <a:r>
              <a:rPr lang="en-US" b="1" i="1" smtClean="0"/>
              <a:t>any</a:t>
            </a:r>
            <a:r>
              <a:rPr lang="en-US" smtClean="0"/>
              <a:t> work</a:t>
            </a:r>
          </a:p>
          <a:p>
            <a:pPr>
              <a:lnSpc>
                <a:spcPct val="90000"/>
              </a:lnSpc>
            </a:pPr>
            <a:r>
              <a:rPr lang="en-US" smtClean="0"/>
              <a:t>Need not be paid for any workweek when no work is performed</a:t>
            </a:r>
          </a:p>
          <a:p>
            <a:pPr>
              <a:lnSpc>
                <a:spcPct val="90000"/>
              </a:lnSpc>
            </a:pPr>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Deductions From Salary</a:t>
            </a:r>
          </a:p>
        </p:txBody>
      </p:sp>
      <p:sp>
        <p:nvSpPr>
          <p:cNvPr id="60419" name="Rectangle 3"/>
          <p:cNvSpPr>
            <a:spLocks noGrp="1" noChangeArrowheads="1"/>
          </p:cNvSpPr>
          <p:nvPr>
            <p:ph idx="1"/>
          </p:nvPr>
        </p:nvSpPr>
        <p:spPr/>
        <p:txBody>
          <a:bodyPr/>
          <a:lstStyle/>
          <a:p>
            <a:r>
              <a:rPr lang="en-US" smtClean="0"/>
              <a:t>An employee is not paid on a salary basis if deductions from the predetermined salary are made for absences occasioned by the employer or by the operating requirements of the businesses</a:t>
            </a:r>
          </a:p>
          <a:p>
            <a:endParaRPr lang="en-US" smtClean="0"/>
          </a:p>
          <a:p>
            <a:r>
              <a:rPr lang="en-US" smtClean="0"/>
              <a:t>If the employee is ready, willing and able to work, deductions may not be made for time when work is not available</a:t>
            </a:r>
          </a:p>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Permitted Salary Deductions</a:t>
            </a:r>
          </a:p>
        </p:txBody>
      </p:sp>
      <p:sp>
        <p:nvSpPr>
          <p:cNvPr id="61443" name="Rectangle 3"/>
          <p:cNvSpPr>
            <a:spLocks noGrp="1" noChangeArrowheads="1"/>
          </p:cNvSpPr>
          <p:nvPr>
            <p:ph idx="1"/>
          </p:nvPr>
        </p:nvSpPr>
        <p:spPr/>
        <p:txBody>
          <a:bodyPr/>
          <a:lstStyle/>
          <a:p>
            <a:pPr>
              <a:buFont typeface="Wingdings" pitchFamily="2" charset="2"/>
              <a:buNone/>
            </a:pPr>
            <a:r>
              <a:rPr lang="en-US" sz="2000" smtClean="0"/>
              <a:t>Seven exceptions from the “no pay-docking” rule</a:t>
            </a:r>
          </a:p>
          <a:p>
            <a:endParaRPr lang="en-US" sz="2000" smtClean="0"/>
          </a:p>
          <a:p>
            <a:pPr lvl="1">
              <a:buFont typeface="Wingdings" pitchFamily="2" charset="2"/>
              <a:buAutoNum type="arabicPeriod"/>
            </a:pPr>
            <a:r>
              <a:rPr lang="en-US" sz="2000" smtClean="0"/>
              <a:t>Absence from work for one or more full days for personal reasons, other than sickness or disability</a:t>
            </a:r>
          </a:p>
          <a:p>
            <a:pPr lvl="1">
              <a:buFont typeface="Wingdings" pitchFamily="2" charset="2"/>
              <a:buAutoNum type="arabicPeriod"/>
            </a:pPr>
            <a:r>
              <a:rPr lang="en-US" sz="2000" smtClean="0"/>
              <a:t>Absence from work for one or more full days due to sickness or disability if deductions made under a bona fide plan, policy, or practice of providing wage replacement benefits for these types of absences</a:t>
            </a:r>
          </a:p>
          <a:p>
            <a:pPr lvl="1">
              <a:buFont typeface="Wingdings" pitchFamily="2" charset="2"/>
              <a:buAutoNum type="arabicPeriod"/>
            </a:pPr>
            <a:r>
              <a:rPr lang="en-US" sz="2000" smtClean="0"/>
              <a:t>To offset any amounts received as payment for jury fees, witness fees, or military pay</a:t>
            </a:r>
          </a:p>
          <a:p>
            <a:endParaRPr lang="en-US" sz="20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mtClean="0"/>
              <a:t>Permitted Salary Deductions (continued)</a:t>
            </a:r>
          </a:p>
        </p:txBody>
      </p:sp>
      <p:sp>
        <p:nvSpPr>
          <p:cNvPr id="62467" name="Rectangle 3"/>
          <p:cNvSpPr>
            <a:spLocks noGrp="1" noChangeArrowheads="1"/>
          </p:cNvSpPr>
          <p:nvPr>
            <p:ph sz="quarter" idx="13"/>
          </p:nvPr>
        </p:nvSpPr>
        <p:spPr/>
        <p:txBody>
          <a:bodyPr/>
          <a:lstStyle/>
          <a:p>
            <a:pPr marL="457200" indent="-457200">
              <a:lnSpc>
                <a:spcPct val="90000"/>
              </a:lnSpc>
              <a:buFont typeface="Wingdings" pitchFamily="2" charset="2"/>
              <a:buNone/>
            </a:pPr>
            <a:r>
              <a:rPr lang="en-US" sz="2000" smtClean="0"/>
              <a:t>Seven exceptions from the “no pay-docking” rule (cont.)</a:t>
            </a:r>
          </a:p>
          <a:p>
            <a:pPr marL="457200" indent="-457200">
              <a:lnSpc>
                <a:spcPct val="90000"/>
              </a:lnSpc>
              <a:buFont typeface="Wingdings" pitchFamily="2" charset="2"/>
              <a:buNone/>
            </a:pPr>
            <a:endParaRPr lang="en-US" sz="2000" smtClean="0"/>
          </a:p>
          <a:p>
            <a:pPr marL="862013" lvl="1" indent="-457200">
              <a:lnSpc>
                <a:spcPct val="90000"/>
              </a:lnSpc>
              <a:buFont typeface="Wingdings" pitchFamily="2" charset="2"/>
              <a:buAutoNum type="arabicPeriod" startAt="4"/>
            </a:pPr>
            <a:r>
              <a:rPr lang="en-US" sz="2000" smtClean="0"/>
              <a:t>Penalties imposed in good faith for violating safety rules of “major significance”</a:t>
            </a:r>
          </a:p>
          <a:p>
            <a:pPr marL="862013" lvl="1" indent="-457200">
              <a:lnSpc>
                <a:spcPct val="90000"/>
              </a:lnSpc>
              <a:buFont typeface="Wingdings" pitchFamily="2" charset="2"/>
              <a:buAutoNum type="arabicPeriod" startAt="4"/>
            </a:pPr>
            <a:r>
              <a:rPr lang="en-US" sz="2000" smtClean="0"/>
              <a:t>Unpaid disciplinary suspension of one or more full days imposed in good faith for violations of written workplace conduct rules</a:t>
            </a:r>
          </a:p>
          <a:p>
            <a:pPr marL="862013" lvl="1" indent="-457200">
              <a:lnSpc>
                <a:spcPct val="90000"/>
              </a:lnSpc>
              <a:buFont typeface="Wingdings" pitchFamily="2" charset="2"/>
              <a:buAutoNum type="arabicPeriod" startAt="4"/>
            </a:pPr>
            <a:r>
              <a:rPr lang="en-US" sz="2000" smtClean="0"/>
              <a:t>Proportionate part of an employee’s full salary may be paid for time actually worked in the first and last weeks of employment</a:t>
            </a:r>
          </a:p>
          <a:p>
            <a:pPr marL="862013" lvl="1" indent="-457200">
              <a:lnSpc>
                <a:spcPct val="90000"/>
              </a:lnSpc>
              <a:buFont typeface="Wingdings" pitchFamily="2" charset="2"/>
              <a:buAutoNum type="arabicPeriod" startAt="4"/>
            </a:pPr>
            <a:r>
              <a:rPr lang="en-US" sz="2000" smtClean="0"/>
              <a:t>Unpaid leave taken pursuant to the Family and Medical Leave 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dirty="0" smtClean="0"/>
              <a:t>Employee or Independent Contractor?</a:t>
            </a:r>
          </a:p>
        </p:txBody>
      </p:sp>
      <p:sp>
        <p:nvSpPr>
          <p:cNvPr id="9219" name="Rectangle 3"/>
          <p:cNvSpPr>
            <a:spLocks noGrp="1" noChangeArrowheads="1"/>
          </p:cNvSpPr>
          <p:nvPr>
            <p:ph idx="1"/>
          </p:nvPr>
        </p:nvSpPr>
        <p:spPr>
          <a:xfrm>
            <a:off x="609600" y="2209800"/>
            <a:ext cx="7769225" cy="3733800"/>
          </a:xfrm>
        </p:spPr>
        <p:txBody>
          <a:bodyPr/>
          <a:lstStyle/>
          <a:p>
            <a:r>
              <a:rPr lang="en-US" dirty="0" smtClean="0"/>
              <a:t> In order for the FLSA to apply, there must be an employment relationship between the “employer” and the “employee”</a:t>
            </a:r>
          </a:p>
          <a:p>
            <a:r>
              <a:rPr lang="en-US" dirty="0" smtClean="0"/>
              <a:t>The </a:t>
            </a:r>
            <a:r>
              <a:rPr lang="en-US" i="1" dirty="0" smtClean="0"/>
              <a:t>economic reality </a:t>
            </a:r>
            <a:r>
              <a:rPr lang="en-US" dirty="0" smtClean="0"/>
              <a:t>of the worker’s relationship with the employer determines whether the worker is economically dependent on the employer (an employee), or is in business for himself or herself (an independent contractor)</a:t>
            </a:r>
          </a:p>
          <a:p>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Executive Duties</a:t>
            </a:r>
          </a:p>
        </p:txBody>
      </p:sp>
      <p:sp>
        <p:nvSpPr>
          <p:cNvPr id="65539" name="Rectangle 3"/>
          <p:cNvSpPr>
            <a:spLocks noGrp="1" noChangeArrowheads="1"/>
          </p:cNvSpPr>
          <p:nvPr>
            <p:ph idx="1"/>
          </p:nvPr>
        </p:nvSpPr>
        <p:spPr/>
        <p:txBody>
          <a:bodyPr/>
          <a:lstStyle/>
          <a:p>
            <a:r>
              <a:rPr lang="en-US" smtClean="0"/>
              <a:t>Primary duty is management of the enterprise or of a customarily recognized department or subdivision </a:t>
            </a:r>
          </a:p>
          <a:p>
            <a:r>
              <a:rPr lang="en-US" smtClean="0"/>
              <a:t>Customarily and regularly directs the work of two or more other employees</a:t>
            </a:r>
          </a:p>
          <a:p>
            <a:r>
              <a:rPr lang="en-US" smtClean="0"/>
              <a:t>Authority to hire or fire other employees or recommendations as to the hiring, firing, advancement, promotion or other change of status of other employees given particular weight</a:t>
            </a:r>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20% Owner Executives</a:t>
            </a:r>
          </a:p>
        </p:txBody>
      </p:sp>
      <p:sp>
        <p:nvSpPr>
          <p:cNvPr id="66563" name="Rectangle 3"/>
          <p:cNvSpPr>
            <a:spLocks noGrp="1" noChangeArrowheads="1"/>
          </p:cNvSpPr>
          <p:nvPr>
            <p:ph idx="1"/>
          </p:nvPr>
        </p:nvSpPr>
        <p:spPr/>
        <p:txBody>
          <a:bodyPr/>
          <a:lstStyle/>
          <a:p>
            <a:r>
              <a:rPr lang="en-US" smtClean="0"/>
              <a:t>The executive exemption also includes employees who</a:t>
            </a:r>
          </a:p>
          <a:p>
            <a:pPr lvl="1">
              <a:buClr>
                <a:schemeClr val="accent2"/>
              </a:buClr>
              <a:buFont typeface="Verdana" pitchFamily="34" charset="0"/>
              <a:buChar char="–"/>
            </a:pPr>
            <a:r>
              <a:rPr lang="en-US" smtClean="0"/>
              <a:t>own at least a bona fide 20-percent equity interest in the enterprise </a:t>
            </a:r>
          </a:p>
          <a:p>
            <a:pPr lvl="1">
              <a:buClr>
                <a:schemeClr val="accent2"/>
              </a:buClr>
              <a:buFont typeface="Verdana" pitchFamily="34" charset="0"/>
              <a:buChar char="–"/>
            </a:pPr>
            <a:r>
              <a:rPr lang="en-US" smtClean="0"/>
              <a:t>are actively engaged in management of the enterprise</a:t>
            </a:r>
          </a:p>
          <a:p>
            <a:r>
              <a:rPr lang="en-US" smtClean="0"/>
              <a:t>The salary level and salary basis requirements do not apply to exempt 20% equity owners</a:t>
            </a:r>
          </a:p>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Administrative Duties</a:t>
            </a:r>
          </a:p>
        </p:txBody>
      </p:sp>
      <p:sp>
        <p:nvSpPr>
          <p:cNvPr id="67587" name="Rectangle 3"/>
          <p:cNvSpPr>
            <a:spLocks noGrp="1" noChangeArrowheads="1"/>
          </p:cNvSpPr>
          <p:nvPr>
            <p:ph idx="1"/>
          </p:nvPr>
        </p:nvSpPr>
        <p:spPr/>
        <p:txBody>
          <a:bodyPr/>
          <a:lstStyle/>
          <a:p>
            <a:r>
              <a:rPr lang="en-US" smtClean="0"/>
              <a:t>Primary duty is the performance of office or non-manual work directly related to the management or general business operations of the employer or the employer’s customers </a:t>
            </a:r>
          </a:p>
          <a:p>
            <a:r>
              <a:rPr lang="en-US" smtClean="0"/>
              <a:t>Primary duty includes the exercise of discretion and independent judgment with respect to matters of significance</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Professional Duties</a:t>
            </a:r>
          </a:p>
        </p:txBody>
      </p:sp>
      <p:sp>
        <p:nvSpPr>
          <p:cNvPr id="71683" name="Rectangle 3"/>
          <p:cNvSpPr>
            <a:spLocks noGrp="1" noChangeArrowheads="1"/>
          </p:cNvSpPr>
          <p:nvPr>
            <p:ph idx="1"/>
          </p:nvPr>
        </p:nvSpPr>
        <p:spPr/>
        <p:txBody>
          <a:bodyPr/>
          <a:lstStyle/>
          <a:p>
            <a:r>
              <a:rPr lang="en-US" smtClean="0"/>
              <a:t>Primary duty is the performance of work requiring knowledge of an advanced type in a field of science or learning customarily acquired by a prolonged course of specialized intellectual instruction</a:t>
            </a:r>
          </a:p>
          <a:p>
            <a:r>
              <a:rPr lang="en-US" smtClean="0"/>
              <a:t>Primary duty is the performance of work requiring invention, imagination, originality, or talent in a recognized field of artistic or creative endeavor</a:t>
            </a:r>
          </a:p>
          <a:p>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Exempt Medical Professions</a:t>
            </a:r>
          </a:p>
        </p:txBody>
      </p:sp>
      <p:sp>
        <p:nvSpPr>
          <p:cNvPr id="73731" name="Rectangle 3"/>
          <p:cNvSpPr>
            <a:spLocks noGrp="1" noChangeArrowheads="1"/>
          </p:cNvSpPr>
          <p:nvPr>
            <p:ph idx="1"/>
          </p:nvPr>
        </p:nvSpPr>
        <p:spPr/>
        <p:txBody>
          <a:bodyPr/>
          <a:lstStyle/>
          <a:p>
            <a:pPr>
              <a:lnSpc>
                <a:spcPct val="80000"/>
              </a:lnSpc>
            </a:pPr>
            <a:r>
              <a:rPr lang="en-US" sz="2000" smtClean="0"/>
              <a:t>Doctors</a:t>
            </a:r>
          </a:p>
          <a:p>
            <a:pPr>
              <a:lnSpc>
                <a:spcPct val="80000"/>
              </a:lnSpc>
            </a:pPr>
            <a:r>
              <a:rPr lang="en-US" sz="2000" smtClean="0"/>
              <a:t>Registered Nurses</a:t>
            </a:r>
          </a:p>
          <a:p>
            <a:pPr>
              <a:lnSpc>
                <a:spcPct val="80000"/>
              </a:lnSpc>
            </a:pPr>
            <a:r>
              <a:rPr lang="en-US" sz="2000" smtClean="0"/>
              <a:t>Registered or certified medical technologists</a:t>
            </a:r>
          </a:p>
          <a:p>
            <a:pPr lvl="1">
              <a:lnSpc>
                <a:spcPct val="80000"/>
              </a:lnSpc>
            </a:pPr>
            <a:r>
              <a:rPr lang="en-US" sz="2000" smtClean="0"/>
              <a:t>3 years of pre-professional study in an accredited college or university, plus 1 year of professional study in an accredited school of medical technology</a:t>
            </a:r>
          </a:p>
          <a:p>
            <a:pPr>
              <a:lnSpc>
                <a:spcPct val="80000"/>
              </a:lnSpc>
            </a:pPr>
            <a:r>
              <a:rPr lang="en-US" sz="2000" smtClean="0"/>
              <a:t>Dental hygienists</a:t>
            </a:r>
          </a:p>
          <a:p>
            <a:pPr lvl="1">
              <a:lnSpc>
                <a:spcPct val="80000"/>
              </a:lnSpc>
            </a:pPr>
            <a:r>
              <a:rPr lang="en-US" sz="2000" smtClean="0"/>
              <a:t>4 years of pre-professional and professional study in an accredited college or university</a:t>
            </a:r>
          </a:p>
          <a:p>
            <a:pPr>
              <a:lnSpc>
                <a:spcPct val="80000"/>
              </a:lnSpc>
            </a:pPr>
            <a:r>
              <a:rPr lang="en-US" sz="2000" smtClean="0"/>
              <a:t>Certified physician assistants</a:t>
            </a:r>
          </a:p>
          <a:p>
            <a:pPr lvl="1">
              <a:lnSpc>
                <a:spcPct val="80000"/>
              </a:lnSpc>
            </a:pPr>
            <a:r>
              <a:rPr lang="en-US" sz="2000" smtClean="0"/>
              <a:t>4 years of pre-professional and professional study, including graduation from an accredited physician assistant program</a:t>
            </a:r>
          </a:p>
          <a:p>
            <a:pPr>
              <a:lnSpc>
                <a:spcPct val="80000"/>
              </a:lnSpc>
            </a:pPr>
            <a:endParaRPr lang="en-US" sz="20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mtClean="0"/>
              <a:t>Other Commonly Exempt Professions</a:t>
            </a:r>
          </a:p>
        </p:txBody>
      </p:sp>
      <p:sp>
        <p:nvSpPr>
          <p:cNvPr id="74755" name="Rectangle 3"/>
          <p:cNvSpPr>
            <a:spLocks noGrp="1" noChangeArrowheads="1"/>
          </p:cNvSpPr>
          <p:nvPr>
            <p:ph idx="1"/>
          </p:nvPr>
        </p:nvSpPr>
        <p:spPr/>
        <p:txBody>
          <a:bodyPr>
            <a:normAutofit lnSpcReduction="10000"/>
          </a:bodyPr>
          <a:lstStyle/>
          <a:p>
            <a:pPr>
              <a:lnSpc>
                <a:spcPct val="90000"/>
              </a:lnSpc>
            </a:pPr>
            <a:r>
              <a:rPr lang="en-US" smtClean="0"/>
              <a:t>Lawyers</a:t>
            </a:r>
          </a:p>
          <a:p>
            <a:pPr>
              <a:lnSpc>
                <a:spcPct val="90000"/>
              </a:lnSpc>
            </a:pPr>
            <a:r>
              <a:rPr lang="en-US" smtClean="0"/>
              <a:t>Teachers</a:t>
            </a:r>
          </a:p>
          <a:p>
            <a:pPr>
              <a:lnSpc>
                <a:spcPct val="90000"/>
              </a:lnSpc>
            </a:pPr>
            <a:r>
              <a:rPr lang="en-US" smtClean="0"/>
              <a:t>Accountants</a:t>
            </a:r>
          </a:p>
          <a:p>
            <a:pPr>
              <a:lnSpc>
                <a:spcPct val="90000"/>
              </a:lnSpc>
            </a:pPr>
            <a:r>
              <a:rPr lang="en-US" smtClean="0"/>
              <a:t>Pharmacists</a:t>
            </a:r>
          </a:p>
          <a:p>
            <a:pPr>
              <a:lnSpc>
                <a:spcPct val="90000"/>
              </a:lnSpc>
            </a:pPr>
            <a:r>
              <a:rPr lang="en-US" smtClean="0"/>
              <a:t>Engineers</a:t>
            </a:r>
          </a:p>
          <a:p>
            <a:pPr>
              <a:lnSpc>
                <a:spcPct val="90000"/>
              </a:lnSpc>
            </a:pPr>
            <a:r>
              <a:rPr lang="en-US" smtClean="0"/>
              <a:t>Actuaries</a:t>
            </a:r>
          </a:p>
          <a:p>
            <a:pPr>
              <a:lnSpc>
                <a:spcPct val="90000"/>
              </a:lnSpc>
            </a:pPr>
            <a:r>
              <a:rPr lang="en-US" smtClean="0"/>
              <a:t>Chefs</a:t>
            </a:r>
          </a:p>
          <a:p>
            <a:pPr>
              <a:lnSpc>
                <a:spcPct val="90000"/>
              </a:lnSpc>
            </a:pPr>
            <a:r>
              <a:rPr lang="en-US" smtClean="0"/>
              <a:t>Certified athletic trainers</a:t>
            </a:r>
          </a:p>
          <a:p>
            <a:pPr>
              <a:lnSpc>
                <a:spcPct val="90000"/>
              </a:lnSpc>
            </a:pPr>
            <a:r>
              <a:rPr lang="en-US" smtClean="0"/>
              <a:t>Licensed funeral directors or embalmers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mtClean="0"/>
              <a:t>Additional Nonexempt Professions</a:t>
            </a:r>
          </a:p>
        </p:txBody>
      </p:sp>
      <p:sp>
        <p:nvSpPr>
          <p:cNvPr id="75779" name="Rectangle 3"/>
          <p:cNvSpPr>
            <a:spLocks noGrp="1" noChangeArrowheads="1"/>
          </p:cNvSpPr>
          <p:nvPr>
            <p:ph idx="1"/>
          </p:nvPr>
        </p:nvSpPr>
        <p:spPr/>
        <p:txBody>
          <a:bodyPr/>
          <a:lstStyle/>
          <a:p>
            <a:r>
              <a:rPr lang="en-US" smtClean="0"/>
              <a:t>Licensed practical nurses</a:t>
            </a:r>
          </a:p>
          <a:p>
            <a:r>
              <a:rPr lang="en-US" smtClean="0"/>
              <a:t>Accounting clerks and bookkeepers who normally perform a great deal of routine work</a:t>
            </a:r>
          </a:p>
          <a:p>
            <a:r>
              <a:rPr lang="en-US" smtClean="0"/>
              <a:t>Cooks who perform predominantly routine mental, manual, mechanical or physical work</a:t>
            </a:r>
          </a:p>
          <a:p>
            <a:r>
              <a:rPr lang="en-US" smtClean="0"/>
              <a:t>Paralegals and legal assistants</a:t>
            </a:r>
          </a:p>
          <a:p>
            <a:r>
              <a:rPr lang="en-US" smtClean="0"/>
              <a:t>Engineering technicians</a:t>
            </a:r>
          </a:p>
          <a:p>
            <a:endParaRPr lang="en-US" smtClean="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Computer Related Occupations</a:t>
            </a:r>
          </a:p>
        </p:txBody>
      </p:sp>
      <p:sp>
        <p:nvSpPr>
          <p:cNvPr id="77827" name="Rectangle 3"/>
          <p:cNvSpPr>
            <a:spLocks noGrp="1" noChangeArrowheads="1"/>
          </p:cNvSpPr>
          <p:nvPr>
            <p:ph idx="1"/>
          </p:nvPr>
        </p:nvSpPr>
        <p:spPr/>
        <p:txBody>
          <a:bodyPr/>
          <a:lstStyle/>
          <a:p>
            <a:pPr>
              <a:buFont typeface="Wingdings" pitchFamily="2" charset="2"/>
              <a:buNone/>
            </a:pPr>
            <a:r>
              <a:rPr lang="en-US" smtClean="0"/>
              <a:t>Primary duty is:</a:t>
            </a:r>
          </a:p>
          <a:p>
            <a:pPr lvl="1">
              <a:buClr>
                <a:schemeClr val="accent2"/>
              </a:buClr>
              <a:buFontTx/>
              <a:buChar char="•"/>
            </a:pPr>
            <a:r>
              <a:rPr lang="en-US" sz="2000" smtClean="0"/>
              <a:t>The application of systems analysis techniques and procedures, including consulting with users, to determine hardware, software, or system functional specifications</a:t>
            </a:r>
          </a:p>
          <a:p>
            <a:pPr lvl="1">
              <a:buClr>
                <a:schemeClr val="accent2"/>
              </a:buClr>
              <a:buFontTx/>
              <a:buChar char="•"/>
            </a:pPr>
            <a:r>
              <a:rPr lang="en-US" sz="2000" smtClean="0">
                <a:sym typeface="Monotype Sorts" pitchFamily="2" charset="2"/>
              </a:rPr>
              <a:t>The design, development, documentation, analysis, creation, testing, or modification of computer systems or programs, including prototypes, based on and related to user or system design specifications;</a:t>
            </a:r>
          </a:p>
          <a:p>
            <a:pPr lvl="1">
              <a:buClr>
                <a:schemeClr val="accent2"/>
              </a:buClr>
              <a:buFontTx/>
              <a:buChar char="•"/>
            </a:pPr>
            <a:r>
              <a:rPr lang="en-US" sz="2000" smtClean="0">
                <a:sym typeface="Monotype Sorts" pitchFamily="2" charset="2"/>
              </a:rPr>
              <a:t>The design, documentation, testing, creation, or modification of computer programs related to machine operating systems</a:t>
            </a:r>
          </a:p>
          <a:p>
            <a:endParaRPr lang="en-US" sz="20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smtClean="0"/>
              <a:t>Computer Related Occupations (Cont’d.)</a:t>
            </a:r>
          </a:p>
        </p:txBody>
      </p:sp>
      <p:sp>
        <p:nvSpPr>
          <p:cNvPr id="78851" name="Rectangle 3"/>
          <p:cNvSpPr>
            <a:spLocks noGrp="1" noChangeArrowheads="1"/>
          </p:cNvSpPr>
          <p:nvPr>
            <p:ph idx="1"/>
          </p:nvPr>
        </p:nvSpPr>
        <p:spPr>
          <a:xfrm>
            <a:off x="609600" y="2286000"/>
            <a:ext cx="7769225" cy="3733800"/>
          </a:xfrm>
        </p:spPr>
        <p:txBody>
          <a:bodyPr/>
          <a:lstStyle/>
          <a:p>
            <a:pPr>
              <a:buClr>
                <a:schemeClr val="accent2"/>
              </a:buClr>
            </a:pPr>
            <a:r>
              <a:rPr lang="en-US" dirty="0" smtClean="0">
                <a:sym typeface="Monotype Sorts" pitchFamily="2" charset="2"/>
              </a:rPr>
              <a:t>A combination of the primary duties on the previous slide requiring the same level of skills, </a:t>
            </a:r>
            <a:r>
              <a:rPr lang="en-US" u="sng" dirty="0" smtClean="0">
                <a:sym typeface="Monotype Sorts" pitchFamily="2" charset="2"/>
              </a:rPr>
              <a:t>and</a:t>
            </a:r>
            <a:r>
              <a:rPr lang="en-US" dirty="0" smtClean="0">
                <a:sym typeface="Monotype Sorts" pitchFamily="2" charset="2"/>
              </a:rPr>
              <a:t> t</a:t>
            </a:r>
            <a:r>
              <a:rPr lang="en-US" dirty="0" smtClean="0"/>
              <a:t>he employee must also receive either</a:t>
            </a:r>
          </a:p>
          <a:p>
            <a:pPr>
              <a:buSzPct val="110000"/>
            </a:pPr>
            <a:endParaRPr lang="en-US" dirty="0" smtClean="0"/>
          </a:p>
          <a:p>
            <a:pPr lvl="1"/>
            <a:r>
              <a:rPr lang="en-US" dirty="0" smtClean="0"/>
              <a:t>A guaranteed salary or fee </a:t>
            </a:r>
            <a:r>
              <a:rPr lang="en-US" smtClean="0"/>
              <a:t>(currently $455 </a:t>
            </a:r>
            <a:r>
              <a:rPr lang="en-US" dirty="0" smtClean="0"/>
              <a:t>per week </a:t>
            </a:r>
            <a:r>
              <a:rPr lang="en-US" smtClean="0"/>
              <a:t>or more), </a:t>
            </a:r>
            <a:r>
              <a:rPr lang="en-US" dirty="0" smtClean="0"/>
              <a:t>or </a:t>
            </a:r>
          </a:p>
          <a:p>
            <a:pPr lvl="1"/>
            <a:r>
              <a:rPr lang="en-US" dirty="0" smtClean="0"/>
              <a:t>An hourly rate of not less than $27.63 per hour</a:t>
            </a:r>
          </a:p>
          <a:p>
            <a:endParaRPr lang="en-US" sz="20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400" dirty="0" smtClean="0"/>
              <a:t>Youth Employment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Determining Employment Relationship</a:t>
            </a:r>
          </a:p>
        </p:txBody>
      </p:sp>
      <p:sp>
        <p:nvSpPr>
          <p:cNvPr id="10243" name="Rectangle 3"/>
          <p:cNvSpPr>
            <a:spLocks noGrp="1" noChangeArrowheads="1"/>
          </p:cNvSpPr>
          <p:nvPr>
            <p:ph idx="1"/>
          </p:nvPr>
        </p:nvSpPr>
        <p:spPr>
          <a:xfrm>
            <a:off x="609600" y="1447800"/>
            <a:ext cx="7769225" cy="3733800"/>
          </a:xfrm>
        </p:spPr>
        <p:txBody>
          <a:bodyPr>
            <a:normAutofit lnSpcReduction="10000"/>
          </a:bodyPr>
          <a:lstStyle/>
          <a:p>
            <a:pPr>
              <a:spcBef>
                <a:spcPct val="0"/>
              </a:spcBef>
              <a:buFont typeface="Wingdings" pitchFamily="2" charset="2"/>
              <a:buNone/>
            </a:pPr>
            <a:endParaRPr lang="en-US" dirty="0" smtClean="0">
              <a:latin typeface="Tahoma" pitchFamily="34" charset="0"/>
            </a:endParaRPr>
          </a:p>
          <a:p>
            <a:r>
              <a:rPr lang="en-US" dirty="0" smtClean="0"/>
              <a:t>The Supreme Court has indicated there is no single rule or test for determining whether an individual is an independent contractor or an employee for purposes of the FLSA.</a:t>
            </a:r>
          </a:p>
          <a:p>
            <a:r>
              <a:rPr lang="en-US" dirty="0" smtClean="0"/>
              <a:t>Courts generally apply a number of “economic realities” factors as guides when making the determination, but the factors applied can vary and no one set of factors is exclusive</a:t>
            </a:r>
          </a:p>
          <a:p>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Youth  Employment</a:t>
            </a:r>
          </a:p>
        </p:txBody>
      </p:sp>
      <p:sp>
        <p:nvSpPr>
          <p:cNvPr id="89091" name="Rectangle 3"/>
          <p:cNvSpPr>
            <a:spLocks noGrp="1" noChangeArrowheads="1"/>
          </p:cNvSpPr>
          <p:nvPr>
            <p:ph idx="1"/>
          </p:nvPr>
        </p:nvSpPr>
        <p:spPr/>
        <p:txBody>
          <a:bodyPr/>
          <a:lstStyle/>
          <a:p>
            <a:r>
              <a:rPr lang="en-US" dirty="0" smtClean="0"/>
              <a:t>Federal youth employment rules set both hours and occupational standards for youth</a:t>
            </a:r>
          </a:p>
          <a:p>
            <a:r>
              <a:rPr lang="en-US" dirty="0" smtClean="0"/>
              <a:t>Federal child labor provisions do not require minors to obtain work permits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Youth Employment</a:t>
            </a:r>
          </a:p>
        </p:txBody>
      </p:sp>
      <p:sp>
        <p:nvSpPr>
          <p:cNvPr id="90115" name="Rectangle 3"/>
          <p:cNvSpPr>
            <a:spLocks noGrp="1" noChangeArrowheads="1"/>
          </p:cNvSpPr>
          <p:nvPr>
            <p:ph idx="1"/>
          </p:nvPr>
        </p:nvSpPr>
        <p:spPr/>
        <p:txBody>
          <a:bodyPr/>
          <a:lstStyle/>
          <a:p>
            <a:pPr>
              <a:buFont typeface="Wingdings" pitchFamily="2" charset="2"/>
              <a:buNone/>
            </a:pPr>
            <a:r>
              <a:rPr lang="en-US" sz="2000" dirty="0" smtClean="0"/>
              <a:t>Sixteen- and 17-year-olds may be employed for 	unlimited hours in any occupation other than those declared hazardous by the Secretary of Labor</a:t>
            </a:r>
          </a:p>
          <a:p>
            <a:pPr>
              <a:buFont typeface="Wingdings" pitchFamily="2" charset="2"/>
              <a:buNone/>
            </a:pPr>
            <a:endParaRPr lang="en-US" sz="2000" dirty="0" smtClean="0"/>
          </a:p>
          <a:p>
            <a:pPr>
              <a:buFont typeface="Wingdings" pitchFamily="2" charset="2"/>
              <a:buNone/>
            </a:pPr>
            <a:r>
              <a:rPr lang="en-US" sz="2000" dirty="0" smtClean="0"/>
              <a:t>Fourteen-and 15-year-olds may be employed outside school hours in a variety of non-manufacturing and non-hazardous jobs for limited periods of time and under specified conditions</a:t>
            </a:r>
          </a:p>
          <a:p>
            <a:pPr>
              <a:buFont typeface="Wingdings" pitchFamily="2" charset="2"/>
              <a:buNone/>
            </a:pPr>
            <a:endParaRPr lang="en-US" sz="2000" dirty="0" smtClean="0"/>
          </a:p>
          <a:p>
            <a:pPr>
              <a:buFont typeface="Wingdings" pitchFamily="2" charset="2"/>
              <a:buNone/>
            </a:pPr>
            <a:r>
              <a:rPr lang="en-US" sz="2000" dirty="0" smtClean="0"/>
              <a:t>Children under 14 years of age may not be employed in non-agricultural occupations covered by the FLSA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Hours that 14 and 15 Year-Old Minors May Work</a:t>
            </a:r>
            <a:endParaRPr lang="en-US" dirty="0"/>
          </a:p>
        </p:txBody>
      </p:sp>
      <p:sp>
        <p:nvSpPr>
          <p:cNvPr id="3" name="Content Placeholder 2"/>
          <p:cNvSpPr>
            <a:spLocks noGrp="1"/>
          </p:cNvSpPr>
          <p:nvPr>
            <p:ph idx="1"/>
          </p:nvPr>
        </p:nvSpPr>
        <p:spPr/>
        <p:txBody>
          <a:bodyPr/>
          <a:lstStyle/>
          <a:p>
            <a:r>
              <a:rPr lang="en-US" dirty="0" smtClean="0"/>
              <a:t>No more than three hours on a school day</a:t>
            </a:r>
          </a:p>
          <a:p>
            <a:r>
              <a:rPr lang="en-US" dirty="0" smtClean="0"/>
              <a:t>No more than eighteen hours during a week when school is in session</a:t>
            </a:r>
          </a:p>
          <a:p>
            <a:r>
              <a:rPr lang="en-US" dirty="0" smtClean="0"/>
              <a:t>No more than eight hours a day on a non-school day</a:t>
            </a:r>
          </a:p>
          <a:p>
            <a:r>
              <a:rPr lang="en-US" dirty="0" smtClean="0"/>
              <a:t>No more than forty hours during a week when school is not in session</a:t>
            </a:r>
            <a:endParaRPr lang="en-US" dirty="0"/>
          </a:p>
        </p:txBody>
      </p:sp>
    </p:spTree>
    <p:extLst>
      <p:ext uri="{BB962C8B-B14F-4D97-AF65-F5344CB8AC3E}">
        <p14:creationId xmlns:p14="http://schemas.microsoft.com/office/powerpoint/2010/main" val="1327832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Times When 14 and 15 Year-Old Minors May Work</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Between 7 AM and 7 PM; or</a:t>
            </a:r>
          </a:p>
          <a:p>
            <a:r>
              <a:rPr lang="en-US" dirty="0" smtClean="0"/>
              <a:t>Between 7 AM and 9 PM from June 1 through Labor Day; and</a:t>
            </a:r>
          </a:p>
          <a:p>
            <a:r>
              <a:rPr lang="en-US" dirty="0" smtClean="0"/>
              <a:t>Outside school hours</a:t>
            </a:r>
            <a:endParaRPr lang="en-US" dirty="0"/>
          </a:p>
        </p:txBody>
      </p:sp>
    </p:spTree>
    <p:extLst>
      <p:ext uri="{BB962C8B-B14F-4D97-AF65-F5344CB8AC3E}">
        <p14:creationId xmlns:p14="http://schemas.microsoft.com/office/powerpoint/2010/main" val="1058432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Permitted Occupations for 14 and 15 Year-Old Minors</a:t>
            </a:r>
            <a:endParaRPr lang="en-US" dirty="0"/>
          </a:p>
        </p:txBody>
      </p:sp>
      <p:sp>
        <p:nvSpPr>
          <p:cNvPr id="3" name="Content Placeholder 2"/>
          <p:cNvSpPr>
            <a:spLocks noGrp="1"/>
          </p:cNvSpPr>
          <p:nvPr>
            <p:ph idx="1"/>
          </p:nvPr>
        </p:nvSpPr>
        <p:spPr/>
        <p:txBody>
          <a:bodyPr/>
          <a:lstStyle/>
          <a:p>
            <a:r>
              <a:rPr lang="en-US" dirty="0" smtClean="0"/>
              <a:t>Cashiering and selling, bagging groceries</a:t>
            </a:r>
          </a:p>
          <a:p>
            <a:r>
              <a:rPr lang="en-US" dirty="0" smtClean="0"/>
              <a:t>Price marking, assembling orders, packing</a:t>
            </a:r>
          </a:p>
          <a:p>
            <a:r>
              <a:rPr lang="en-US" dirty="0" smtClean="0"/>
              <a:t>Office and clerical work</a:t>
            </a:r>
          </a:p>
          <a:p>
            <a:r>
              <a:rPr lang="en-US" dirty="0" smtClean="0"/>
              <a:t>Hand washing cars</a:t>
            </a:r>
          </a:p>
          <a:p>
            <a:r>
              <a:rPr lang="en-US" dirty="0" smtClean="0"/>
              <a:t>Cooking with electric or gas grills that does not entail cooking over an open flame</a:t>
            </a:r>
          </a:p>
          <a:p>
            <a:r>
              <a:rPr lang="en-US" dirty="0" smtClean="0"/>
              <a:t>Work as a lifeguard or swimming instructor at a swimming pool if at least 15 years of age and properly certified.</a:t>
            </a:r>
            <a:endParaRPr lang="en-US" dirty="0"/>
          </a:p>
        </p:txBody>
      </p:sp>
    </p:spTree>
    <p:extLst>
      <p:ext uri="{BB962C8B-B14F-4D97-AF65-F5344CB8AC3E}">
        <p14:creationId xmlns:p14="http://schemas.microsoft.com/office/powerpoint/2010/main" val="312401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Commonly Encountered Hazardous Occupation Orders</a:t>
            </a:r>
            <a:endParaRPr lang="en-US" dirty="0"/>
          </a:p>
        </p:txBody>
      </p:sp>
      <p:sp>
        <p:nvSpPr>
          <p:cNvPr id="3" name="Content Placeholder 2"/>
          <p:cNvSpPr>
            <a:spLocks noGrp="1"/>
          </p:cNvSpPr>
          <p:nvPr>
            <p:ph sz="quarter" idx="13"/>
          </p:nvPr>
        </p:nvSpPr>
        <p:spPr/>
        <p:txBody>
          <a:bodyPr>
            <a:normAutofit/>
          </a:bodyPr>
          <a:lstStyle/>
          <a:p>
            <a:r>
              <a:rPr lang="en-US" dirty="0" smtClean="0"/>
              <a:t>HO 2 – driving a motor vehicle and being an outside helper</a:t>
            </a:r>
          </a:p>
          <a:p>
            <a:r>
              <a:rPr lang="en-US" dirty="0" smtClean="0"/>
              <a:t>HO 7 – Power driven hoisting apparatus, including forklifts, backhoes, skid-steer loaders, Bobcat loaders, front end loaders, etc.</a:t>
            </a:r>
          </a:p>
          <a:p>
            <a:r>
              <a:rPr lang="en-US" dirty="0" smtClean="0"/>
              <a:t>HO 10 – Meat and poultry packing or processing, including operating and cleaning power driven meat slicers</a:t>
            </a:r>
          </a:p>
          <a:p>
            <a:r>
              <a:rPr lang="en-US" dirty="0" smtClean="0"/>
              <a:t>HO 11 – Power driven bakery machines, including vertical dough mixers</a:t>
            </a:r>
          </a:p>
          <a:p>
            <a:endParaRPr lang="en-US" dirty="0">
              <a:solidFill>
                <a:srgbClr val="FF0000"/>
              </a:solidFill>
            </a:endParaRPr>
          </a:p>
        </p:txBody>
      </p:sp>
    </p:spTree>
    <p:extLst>
      <p:ext uri="{BB962C8B-B14F-4D97-AF65-F5344CB8AC3E}">
        <p14:creationId xmlns:p14="http://schemas.microsoft.com/office/powerpoint/2010/main" val="149464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Commonly Encountered Hazardous Occupation Orders</a:t>
            </a:r>
          </a:p>
        </p:txBody>
      </p:sp>
      <p:sp>
        <p:nvSpPr>
          <p:cNvPr id="3" name="Content Placeholder 2"/>
          <p:cNvSpPr>
            <a:spLocks noGrp="1"/>
          </p:cNvSpPr>
          <p:nvPr>
            <p:ph idx="1"/>
          </p:nvPr>
        </p:nvSpPr>
        <p:spPr/>
        <p:txBody>
          <a:bodyPr/>
          <a:lstStyle/>
          <a:p>
            <a:r>
              <a:rPr lang="en-US" dirty="0" smtClean="0"/>
              <a:t>HO 12 – Compactors, balers, and power-driven paper products processing machines</a:t>
            </a:r>
          </a:p>
          <a:p>
            <a:r>
              <a:rPr lang="en-US" dirty="0" smtClean="0"/>
              <a:t>HO 14 – Power driven circular saws, band saws, chain saws, reciprocating saws, wood chippers, abrasive cutting discs and guillotine shears</a:t>
            </a:r>
          </a:p>
          <a:p>
            <a:r>
              <a:rPr lang="en-US" dirty="0" smtClean="0"/>
              <a:t>HO 15 – Wrecking, demolition, and ship-breaking operations</a:t>
            </a:r>
          </a:p>
          <a:p>
            <a:r>
              <a:rPr lang="en-US" dirty="0" smtClean="0"/>
              <a:t>HO 16 – Roofing operations and all work on or around a roof</a:t>
            </a:r>
            <a:endParaRPr lang="en-US" dirty="0"/>
          </a:p>
        </p:txBody>
      </p:sp>
    </p:spTree>
    <p:extLst>
      <p:ext uri="{BB962C8B-B14F-4D97-AF65-F5344CB8AC3E}">
        <p14:creationId xmlns:p14="http://schemas.microsoft.com/office/powerpoint/2010/main" val="4086600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400" dirty="0" smtClean="0"/>
              <a:t>Common Errors to Avoid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Common Errors to Avoid</a:t>
            </a:r>
          </a:p>
        </p:txBody>
      </p:sp>
      <p:sp>
        <p:nvSpPr>
          <p:cNvPr id="97283" name="Rectangle 3"/>
          <p:cNvSpPr>
            <a:spLocks noGrp="1" noChangeArrowheads="1"/>
          </p:cNvSpPr>
          <p:nvPr>
            <p:ph idx="1"/>
          </p:nvPr>
        </p:nvSpPr>
        <p:spPr/>
        <p:txBody>
          <a:bodyPr/>
          <a:lstStyle/>
          <a:p>
            <a:r>
              <a:rPr lang="en-US" smtClean="0"/>
              <a:t>Assuming that all employees paid a salary are not due overtime</a:t>
            </a:r>
          </a:p>
          <a:p>
            <a:r>
              <a:rPr lang="en-US" smtClean="0"/>
              <a:t>Improperly applying an exemption</a:t>
            </a:r>
          </a:p>
          <a:p>
            <a:r>
              <a:rPr lang="en-US" smtClean="0"/>
              <a:t>Failing to pay for all hours an employee is “suffered or permitted” to work</a:t>
            </a:r>
          </a:p>
          <a:p>
            <a:r>
              <a:rPr lang="en-US" smtClean="0"/>
              <a:t>Limiting the number of hours employees are allowed to record</a:t>
            </a:r>
          </a:p>
          <a:p>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Common Errors to Avoid</a:t>
            </a:r>
          </a:p>
        </p:txBody>
      </p:sp>
      <p:sp>
        <p:nvSpPr>
          <p:cNvPr id="98307" name="Rectangle 3"/>
          <p:cNvSpPr>
            <a:spLocks noGrp="1" noChangeArrowheads="1"/>
          </p:cNvSpPr>
          <p:nvPr>
            <p:ph idx="1"/>
          </p:nvPr>
        </p:nvSpPr>
        <p:spPr/>
        <p:txBody>
          <a:bodyPr/>
          <a:lstStyle/>
          <a:p>
            <a:r>
              <a:rPr lang="en-US" smtClean="0"/>
              <a:t>Failing to include all pay required to be included in calculating the regular rate for overtime</a:t>
            </a:r>
          </a:p>
          <a:p>
            <a:r>
              <a:rPr lang="en-US" smtClean="0"/>
              <a:t>Failing to add all hours worked in separate establishments for the same employer when calculating overtime due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400" dirty="0" smtClean="0"/>
              <a:t>Coverage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Common Errors to Avoid</a:t>
            </a:r>
          </a:p>
        </p:txBody>
      </p:sp>
      <p:sp>
        <p:nvSpPr>
          <p:cNvPr id="99331" name="Rectangle 3"/>
          <p:cNvSpPr>
            <a:spLocks noGrp="1" noChangeArrowheads="1"/>
          </p:cNvSpPr>
          <p:nvPr>
            <p:ph idx="1"/>
          </p:nvPr>
        </p:nvSpPr>
        <p:spPr/>
        <p:txBody>
          <a:bodyPr/>
          <a:lstStyle/>
          <a:p>
            <a:r>
              <a:rPr lang="en-US" smtClean="0"/>
              <a:t>Making improper deductions from wages that cut into the required minimum wage or overtime.  Examples: shortages, drive-offs, damage, tools, and uniforms</a:t>
            </a:r>
          </a:p>
          <a:p>
            <a:r>
              <a:rPr lang="en-US" smtClean="0"/>
              <a:t>Treating an employee as an independent contractor</a:t>
            </a:r>
          </a:p>
          <a:p>
            <a:r>
              <a:rPr lang="en-US" smtClean="0"/>
              <a:t>Confusing Federal law and State law</a:t>
            </a:r>
          </a:p>
          <a:p>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The FLSA Does Not Require</a:t>
            </a:r>
          </a:p>
        </p:txBody>
      </p:sp>
      <p:sp>
        <p:nvSpPr>
          <p:cNvPr id="100355" name="Rectangle 3"/>
          <p:cNvSpPr>
            <a:spLocks noGrp="1" noChangeArrowheads="1"/>
          </p:cNvSpPr>
          <p:nvPr>
            <p:ph idx="1"/>
          </p:nvPr>
        </p:nvSpPr>
        <p:spPr/>
        <p:txBody>
          <a:bodyPr/>
          <a:lstStyle/>
          <a:p>
            <a:r>
              <a:rPr lang="en-US" sz="2200" smtClean="0"/>
              <a:t>Vacation, holiday, severance, or sick pay</a:t>
            </a:r>
          </a:p>
          <a:p>
            <a:r>
              <a:rPr lang="en-US" sz="2200" smtClean="0"/>
              <a:t>Meal or rest periods, holidays off, or vacations</a:t>
            </a:r>
          </a:p>
          <a:p>
            <a:r>
              <a:rPr lang="en-US" sz="2200" smtClean="0"/>
              <a:t>Premium pay for weekend or holiday work</a:t>
            </a:r>
          </a:p>
          <a:p>
            <a:r>
              <a:rPr lang="en-US" sz="2200" smtClean="0"/>
              <a:t>A discharge notice, reason for discharge, or immediate payment of final wages to terminated employees</a:t>
            </a:r>
          </a:p>
          <a:p>
            <a:r>
              <a:rPr lang="en-US" sz="2200" smtClean="0"/>
              <a:t>Any limit on the number of hours in a day or days in a week an employee at least 16 years old may be required or scheduled to work</a:t>
            </a:r>
          </a:p>
          <a:p>
            <a:r>
              <a:rPr lang="en-US" sz="2200" smtClean="0"/>
              <a:t>Pay raises or fringe benefits</a:t>
            </a:r>
          </a:p>
          <a:p>
            <a:endParaRPr lang="en-US" sz="20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smtClean="0"/>
              <a:t>Compliance Assistance Materials - FLSA</a:t>
            </a:r>
          </a:p>
        </p:txBody>
      </p:sp>
      <p:sp>
        <p:nvSpPr>
          <p:cNvPr id="101379" name="Rectangle 3"/>
          <p:cNvSpPr>
            <a:spLocks noGrp="1" noChangeArrowheads="1"/>
          </p:cNvSpPr>
          <p:nvPr>
            <p:ph idx="1"/>
          </p:nvPr>
        </p:nvSpPr>
        <p:spPr/>
        <p:txBody>
          <a:bodyPr/>
          <a:lstStyle/>
          <a:p>
            <a:r>
              <a:rPr lang="en-US" sz="2200" smtClean="0"/>
              <a:t>The Law</a:t>
            </a:r>
          </a:p>
          <a:p>
            <a:r>
              <a:rPr lang="en-US" sz="2200" smtClean="0"/>
              <a:t>The Regulations ( 29 C.F.R. Part 500-899)</a:t>
            </a:r>
          </a:p>
          <a:p>
            <a:r>
              <a:rPr lang="en-US" sz="2200" smtClean="0"/>
              <a:t>Interpretive Guidance (opinion letters, field operations handbook, and field bulletins)</a:t>
            </a:r>
          </a:p>
          <a:p>
            <a:r>
              <a:rPr lang="en-US" sz="2200" smtClean="0"/>
              <a:t>FLSA Poster</a:t>
            </a:r>
          </a:p>
          <a:p>
            <a:r>
              <a:rPr lang="en-US" sz="2200" smtClean="0"/>
              <a:t>Handy Reference Guide</a:t>
            </a:r>
          </a:p>
          <a:p>
            <a:r>
              <a:rPr lang="en-US" sz="2200" smtClean="0"/>
              <a:t>Fact Sheets</a:t>
            </a:r>
          </a:p>
          <a:p>
            <a:r>
              <a:rPr lang="en-US" sz="2200" smtClean="0"/>
              <a:t>Information for New Businesses</a:t>
            </a:r>
          </a:p>
          <a:p>
            <a:r>
              <a:rPr lang="en-US" sz="2200" smtClean="0"/>
              <a:t>Department of Labor Home Page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400" dirty="0" smtClean="0"/>
              <a:t>Enforcement</a:t>
            </a:r>
          </a:p>
        </p:txBody>
      </p:sp>
    </p:spTree>
    <p:extLst>
      <p:ext uri="{BB962C8B-B14F-4D97-AF65-F5344CB8AC3E}">
        <p14:creationId xmlns:p14="http://schemas.microsoft.com/office/powerpoint/2010/main" val="1702591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Enforcement</a:t>
            </a:r>
          </a:p>
        </p:txBody>
      </p:sp>
      <p:sp>
        <p:nvSpPr>
          <p:cNvPr id="102403" name="Rectangle 3"/>
          <p:cNvSpPr>
            <a:spLocks noGrp="1" noChangeArrowheads="1"/>
          </p:cNvSpPr>
          <p:nvPr>
            <p:ph idx="1"/>
          </p:nvPr>
        </p:nvSpPr>
        <p:spPr/>
        <p:txBody>
          <a:bodyPr/>
          <a:lstStyle/>
          <a:p>
            <a:r>
              <a:rPr lang="en-US" sz="2200" dirty="0" smtClean="0"/>
              <a:t>FLSA enforcement is carried out by Wage and Hour staff throughout the U.S.</a:t>
            </a:r>
          </a:p>
          <a:p>
            <a:r>
              <a:rPr lang="en-US" sz="2200" dirty="0" smtClean="0"/>
              <a:t>Where violations are found, Wage and Hour advises employers of the steps needed to correct violations, secures agreement to comply in the future and supervises voluntary payment of back wages as applicable.</a:t>
            </a:r>
          </a:p>
          <a:p>
            <a:r>
              <a:rPr lang="en-US" sz="2200" dirty="0" smtClean="0"/>
              <a:t>A 2-year statute of limitations generally applies to the recovery of back pay.  In the case of a willful violation, a 3-year statute of limitations may apply.</a:t>
            </a:r>
          </a:p>
          <a:p>
            <a:endParaRPr lang="en-US" sz="20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Enforcement</a:t>
            </a:r>
          </a:p>
        </p:txBody>
      </p:sp>
      <p:sp>
        <p:nvSpPr>
          <p:cNvPr id="103427" name="Rectangle 3"/>
          <p:cNvSpPr>
            <a:spLocks noGrp="1" noChangeArrowheads="1"/>
          </p:cNvSpPr>
          <p:nvPr>
            <p:ph idx="1"/>
          </p:nvPr>
        </p:nvSpPr>
        <p:spPr/>
        <p:txBody>
          <a:bodyPr/>
          <a:lstStyle/>
          <a:p>
            <a:pPr>
              <a:lnSpc>
                <a:spcPct val="90000"/>
              </a:lnSpc>
              <a:spcBef>
                <a:spcPct val="0"/>
              </a:spcBef>
              <a:buClr>
                <a:schemeClr val="bg1"/>
              </a:buClr>
              <a:buFontTx/>
              <a:buNone/>
            </a:pPr>
            <a:r>
              <a:rPr lang="en-US" b="1" dirty="0" smtClean="0"/>
              <a:t>In the event there is not a voluntary agreement to comply and/or pay back wages, the Wage and Hour Division may:</a:t>
            </a:r>
          </a:p>
          <a:p>
            <a:pPr>
              <a:lnSpc>
                <a:spcPct val="90000"/>
              </a:lnSpc>
              <a:spcBef>
                <a:spcPct val="0"/>
              </a:spcBef>
              <a:buClr>
                <a:schemeClr val="bg1"/>
              </a:buClr>
              <a:buFontTx/>
              <a:buChar char="•"/>
            </a:pPr>
            <a:endParaRPr lang="en-US" b="1" dirty="0" smtClean="0"/>
          </a:p>
          <a:p>
            <a:pPr lvl="1">
              <a:buClr>
                <a:schemeClr val="accent2"/>
              </a:buClr>
              <a:buFontTx/>
              <a:buChar char="•"/>
            </a:pPr>
            <a:r>
              <a:rPr lang="en-US" dirty="0" smtClean="0"/>
              <a:t>Bring suit to obtain an injunction to restrain the employer from violating the FLSA, including the withholding of proper minimum wage and overtime.</a:t>
            </a:r>
          </a:p>
          <a:p>
            <a:pPr lvl="1">
              <a:buClr>
                <a:schemeClr val="accent2"/>
              </a:buClr>
              <a:buFontTx/>
              <a:buChar char="•"/>
            </a:pPr>
            <a:r>
              <a:rPr lang="en-US" dirty="0" smtClean="0"/>
              <a:t>Bring suit for back wages and an equal amount as liquidated damages.</a:t>
            </a:r>
          </a:p>
          <a:p>
            <a:endParaRPr lang="en-US"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Employee Private Rights</a:t>
            </a:r>
          </a:p>
        </p:txBody>
      </p:sp>
      <p:sp>
        <p:nvSpPr>
          <p:cNvPr id="104451" name="Rectangle 3"/>
          <p:cNvSpPr>
            <a:spLocks noGrp="1" noChangeArrowheads="1"/>
          </p:cNvSpPr>
          <p:nvPr>
            <p:ph idx="1"/>
          </p:nvPr>
        </p:nvSpPr>
        <p:spPr/>
        <p:txBody>
          <a:bodyPr/>
          <a:lstStyle/>
          <a:p>
            <a:pPr>
              <a:buFont typeface="Wingdings" pitchFamily="2" charset="2"/>
              <a:buNone/>
            </a:pPr>
            <a:r>
              <a:rPr lang="en-US" dirty="0" smtClean="0"/>
              <a:t>	An employee may file a private suit for back pay and an equal amount as liquidated damages, plus attorney’s fees and court costs.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Penalties</a:t>
            </a:r>
          </a:p>
        </p:txBody>
      </p:sp>
      <p:sp>
        <p:nvSpPr>
          <p:cNvPr id="105475" name="Rectangle 3"/>
          <p:cNvSpPr>
            <a:spLocks noGrp="1" noChangeArrowheads="1"/>
          </p:cNvSpPr>
          <p:nvPr>
            <p:ph idx="1"/>
          </p:nvPr>
        </p:nvSpPr>
        <p:spPr/>
        <p:txBody>
          <a:bodyPr/>
          <a:lstStyle/>
          <a:p>
            <a:r>
              <a:rPr lang="en-US" sz="2200" smtClean="0"/>
              <a:t>Employers who willfully violate the Act may be prosecuted criminally and fined up to $11,000</a:t>
            </a:r>
          </a:p>
          <a:p>
            <a:r>
              <a:rPr lang="en-US" sz="2200" smtClean="0"/>
              <a:t>Employers who violate the youth employment provisions are subject to a civil money penalty of up to $11,000 for each employee who was the subject of a violation</a:t>
            </a:r>
          </a:p>
          <a:p>
            <a:r>
              <a:rPr lang="en-US" sz="2200" smtClean="0"/>
              <a:t>Employers who willfully or repeatedly violate the minimum wage or overtime pay requirements are subject to a civil money penalty of up to $1,100 for each such violation</a:t>
            </a:r>
          </a:p>
          <a:p>
            <a:endParaRPr lang="en-US" sz="20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Additional Information</a:t>
            </a:r>
          </a:p>
        </p:txBody>
      </p:sp>
      <p:sp>
        <p:nvSpPr>
          <p:cNvPr id="106499" name="Rectangle 3"/>
          <p:cNvSpPr>
            <a:spLocks noGrp="1" noChangeArrowheads="1"/>
          </p:cNvSpPr>
          <p:nvPr>
            <p:ph idx="1"/>
          </p:nvPr>
        </p:nvSpPr>
        <p:spPr/>
        <p:txBody>
          <a:bodyPr/>
          <a:lstStyle/>
          <a:p>
            <a:r>
              <a:rPr lang="en-US" sz="2200" smtClean="0"/>
              <a:t>Visit the WHD homepage at: </a:t>
            </a:r>
            <a:r>
              <a:rPr lang="en-US" sz="2200" u="sng" smtClean="0">
                <a:solidFill>
                  <a:srgbClr val="666633"/>
                </a:solidFill>
              </a:rPr>
              <a:t>www.wagehour.dol.gov</a:t>
            </a:r>
          </a:p>
          <a:p>
            <a:r>
              <a:rPr lang="en-US" sz="2200" smtClean="0"/>
              <a:t>Call the WHD toll-free information and helpline at </a:t>
            </a:r>
          </a:p>
          <a:p>
            <a:pPr>
              <a:buFont typeface="Wingdings" pitchFamily="2" charset="2"/>
              <a:buNone/>
            </a:pPr>
            <a:r>
              <a:rPr lang="en-US" sz="2200" smtClean="0">
                <a:solidFill>
                  <a:srgbClr val="666633"/>
                </a:solidFill>
              </a:rPr>
              <a:t>	1-866-4US-WAGE (1-866-487-9243)</a:t>
            </a:r>
          </a:p>
          <a:p>
            <a:r>
              <a:rPr lang="en-US" sz="2200" smtClean="0"/>
              <a:t>Use the DOL interactive advisor system  - </a:t>
            </a:r>
            <a:r>
              <a:rPr lang="en-US" sz="2200" i="1" smtClean="0"/>
              <a:t>ELAWS (E</a:t>
            </a:r>
            <a:r>
              <a:rPr lang="en-US" sz="2200" smtClean="0"/>
              <a:t>mployment </a:t>
            </a:r>
            <a:r>
              <a:rPr lang="en-US" sz="2200" i="1" smtClean="0"/>
              <a:t>L</a:t>
            </a:r>
            <a:r>
              <a:rPr lang="en-US" sz="2200" smtClean="0"/>
              <a:t>aws </a:t>
            </a:r>
            <a:r>
              <a:rPr lang="en-US" sz="2200" i="1" smtClean="0"/>
              <a:t>A</a:t>
            </a:r>
            <a:r>
              <a:rPr lang="en-US" sz="2200" smtClean="0"/>
              <a:t>ssistance for </a:t>
            </a:r>
            <a:r>
              <a:rPr lang="en-US" sz="2200" i="1" smtClean="0"/>
              <a:t>W</a:t>
            </a:r>
            <a:r>
              <a:rPr lang="en-US" sz="2200" smtClean="0"/>
              <a:t>orkers and </a:t>
            </a:r>
            <a:r>
              <a:rPr lang="en-US" sz="2200" i="1" smtClean="0"/>
              <a:t>S</a:t>
            </a:r>
            <a:r>
              <a:rPr lang="en-US" sz="2200" smtClean="0"/>
              <a:t>mall Businesses) at: </a:t>
            </a:r>
            <a:r>
              <a:rPr lang="en-US" sz="2200" smtClean="0">
                <a:solidFill>
                  <a:srgbClr val="666633"/>
                </a:solidFill>
              </a:rPr>
              <a:t>www.dol.gov/elaws</a:t>
            </a:r>
            <a:r>
              <a:rPr lang="en-US" sz="2200" smtClean="0"/>
              <a:t> </a:t>
            </a:r>
          </a:p>
          <a:p>
            <a:r>
              <a:rPr lang="en-US" sz="2200" smtClean="0"/>
              <a:t>Call or visit the nearest Wage and Hour Division Office</a:t>
            </a:r>
          </a:p>
          <a:p>
            <a:endParaRPr lang="en-US" sz="2200" smtClean="0"/>
          </a:p>
          <a:p>
            <a:endParaRPr lang="en-US" sz="20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Disclaimer</a:t>
            </a:r>
          </a:p>
        </p:txBody>
      </p:sp>
      <p:sp>
        <p:nvSpPr>
          <p:cNvPr id="107523" name="Rectangle 3"/>
          <p:cNvSpPr>
            <a:spLocks noGrp="1" noChangeArrowheads="1"/>
          </p:cNvSpPr>
          <p:nvPr>
            <p:ph sz="quarter" idx="13"/>
          </p:nvPr>
        </p:nvSpPr>
        <p:spPr/>
        <p:txBody>
          <a:bodyPr/>
          <a:lstStyle/>
          <a:p>
            <a:pPr>
              <a:lnSpc>
                <a:spcPct val="90000"/>
              </a:lnSpc>
              <a:buFont typeface="Wingdings" pitchFamily="2" charset="2"/>
              <a:buNone/>
            </a:pPr>
            <a:r>
              <a:rPr lang="en-US" sz="1800" dirty="0" smtClean="0"/>
              <a:t>	This presentation is intended as general information only and does not carry the force of legal opinion.</a:t>
            </a:r>
          </a:p>
          <a:p>
            <a:pPr>
              <a:lnSpc>
                <a:spcPct val="90000"/>
              </a:lnSpc>
              <a:buFont typeface="Wingdings" pitchFamily="2" charset="2"/>
              <a:buNone/>
            </a:pPr>
            <a:endParaRPr lang="en-US" sz="1800" dirty="0" smtClean="0"/>
          </a:p>
          <a:p>
            <a:pPr>
              <a:lnSpc>
                <a:spcPct val="90000"/>
              </a:lnSpc>
              <a:buFont typeface="Wingdings" pitchFamily="2" charset="2"/>
              <a:buNone/>
            </a:pPr>
            <a:r>
              <a:rPr lang="en-US" sz="1800" dirty="0" smtClean="0"/>
              <a:t>	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1800" i="1" dirty="0" smtClean="0"/>
              <a:t>Federal Register </a:t>
            </a:r>
            <a:r>
              <a:rPr lang="en-US" sz="1800" dirty="0" smtClean="0"/>
              <a:t>and the </a:t>
            </a:r>
            <a:r>
              <a:rPr lang="en-US" sz="1800" i="1" dirty="0" smtClean="0"/>
              <a:t>Code of Federal Regulations</a:t>
            </a:r>
            <a:r>
              <a:rPr lang="en-US" sz="1800" dirty="0" smtClean="0"/>
              <a:t> remain the official source for regulatory information published by the Department of Labor.  We will make every effort to keep this information current and to correct errors brought to our attention.</a:t>
            </a:r>
          </a:p>
          <a:p>
            <a:pPr>
              <a:lnSpc>
                <a:spcPct val="90000"/>
              </a:lnSpc>
            </a:pPr>
            <a:endParaRPr lang="en-US" sz="1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Coverage</a:t>
            </a:r>
          </a:p>
        </p:txBody>
      </p:sp>
      <p:sp>
        <p:nvSpPr>
          <p:cNvPr id="14339" name="Rectangle 3"/>
          <p:cNvSpPr>
            <a:spLocks noGrp="1" noChangeArrowheads="1"/>
          </p:cNvSpPr>
          <p:nvPr>
            <p:ph idx="1"/>
          </p:nvPr>
        </p:nvSpPr>
        <p:spPr/>
        <p:txBody>
          <a:bodyPr/>
          <a:lstStyle/>
          <a:p>
            <a:pPr>
              <a:buFont typeface="Wingdings" pitchFamily="2" charset="2"/>
              <a:buNone/>
            </a:pPr>
            <a:r>
              <a:rPr lang="en-US" dirty="0" smtClean="0"/>
              <a:t>	More than </a:t>
            </a:r>
            <a:r>
              <a:rPr lang="en-US" dirty="0" smtClean="0"/>
              <a:t>143 </a:t>
            </a:r>
            <a:r>
              <a:rPr lang="en-US" dirty="0" smtClean="0"/>
              <a:t>million workers in more </a:t>
            </a:r>
            <a:r>
              <a:rPr lang="en-US" smtClean="0"/>
              <a:t>than </a:t>
            </a:r>
            <a:r>
              <a:rPr lang="en-US" smtClean="0"/>
              <a:t>9.8 </a:t>
            </a:r>
            <a:r>
              <a:rPr lang="en-US" dirty="0" smtClean="0"/>
              <a:t>million workplaces are protected or “</a:t>
            </a:r>
            <a:r>
              <a:rPr lang="en-US" b="1" dirty="0" smtClean="0"/>
              <a:t>covered</a:t>
            </a:r>
            <a:r>
              <a:rPr lang="en-US" dirty="0" smtClean="0"/>
              <a:t>” by the Fair Labor Standards Act (FLSA), which is enforced by the Wage and Hour Division of the U.S. Department of Labor </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Coverage</a:t>
            </a:r>
          </a:p>
        </p:txBody>
      </p:sp>
      <p:sp>
        <p:nvSpPr>
          <p:cNvPr id="15363" name="Rectangle 3"/>
          <p:cNvSpPr>
            <a:spLocks noGrp="1" noChangeArrowheads="1"/>
          </p:cNvSpPr>
          <p:nvPr>
            <p:ph idx="1"/>
          </p:nvPr>
        </p:nvSpPr>
        <p:spPr/>
        <p:txBody>
          <a:bodyPr/>
          <a:lstStyle/>
          <a:p>
            <a:pPr>
              <a:buFont typeface="Wingdings" pitchFamily="2" charset="2"/>
              <a:buNone/>
            </a:pPr>
            <a:r>
              <a:rPr lang="en-US" smtClean="0"/>
              <a:t>Two types of coverage</a:t>
            </a:r>
          </a:p>
          <a:p>
            <a:r>
              <a:rPr lang="en-US" smtClean="0"/>
              <a:t>Enterprise coverage: If an enterprise is covered, all employees of the enterprise are entitled to FLSA protections</a:t>
            </a:r>
          </a:p>
          <a:p>
            <a:r>
              <a:rPr lang="en-US" smtClean="0"/>
              <a:t>Individual coverage: Even if the enterprise is not covered, individual employees may be covered and entitled to FLSA protections</a:t>
            </a:r>
          </a:p>
        </p:txBody>
      </p:sp>
    </p:spTree>
  </p:cSld>
  <p:clrMapOvr>
    <a:masterClrMapping/>
  </p:clrMapOvr>
</p:sld>
</file>

<file path=ppt/theme/theme1.xml><?xml version="1.0" encoding="utf-8"?>
<a:theme xmlns:a="http://schemas.openxmlformats.org/drawingml/2006/main" name="PWS 2017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3018</Words>
  <Application>Microsoft Office PowerPoint</Application>
  <PresentationFormat>On-screen Show (4:3)</PresentationFormat>
  <Paragraphs>437</Paragraphs>
  <Slides>79</Slides>
  <Notes>77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PWS 2017 Final</vt:lpstr>
      <vt:lpstr>PowerPoint Presentation</vt:lpstr>
      <vt:lpstr>Fair Labor Standards Act  Presented by the  U.S. Department of Labor  Wage and Hour Division  </vt:lpstr>
      <vt:lpstr>Major Provisions </vt:lpstr>
      <vt:lpstr>Employment Relationship</vt:lpstr>
      <vt:lpstr>Employee or Independent Contractor?</vt:lpstr>
      <vt:lpstr>Determining Employment Relationship</vt:lpstr>
      <vt:lpstr>Coverage</vt:lpstr>
      <vt:lpstr>Coverage</vt:lpstr>
      <vt:lpstr>Coverage</vt:lpstr>
      <vt:lpstr>Enterprise Coverage</vt:lpstr>
      <vt:lpstr>Individual Coverage</vt:lpstr>
      <vt:lpstr>The Bottom Line</vt:lpstr>
      <vt:lpstr>Hours Worked</vt:lpstr>
      <vt:lpstr>Hours Worked: Issues</vt:lpstr>
      <vt:lpstr>Suffered or Permitted</vt:lpstr>
      <vt:lpstr>Waiting Time</vt:lpstr>
      <vt:lpstr>On-Call Time</vt:lpstr>
      <vt:lpstr>Meal and Rest Periods</vt:lpstr>
      <vt:lpstr>Training Time</vt:lpstr>
      <vt:lpstr>Travel Time</vt:lpstr>
      <vt:lpstr>Sleep Time</vt:lpstr>
      <vt:lpstr>Recordkeeping Requirements</vt:lpstr>
      <vt:lpstr>Recordkeeping</vt:lpstr>
      <vt:lpstr>Recordkeeping</vt:lpstr>
      <vt:lpstr>Recordkeeping</vt:lpstr>
      <vt:lpstr>Required Posting</vt:lpstr>
      <vt:lpstr>Minimum Wage</vt:lpstr>
      <vt:lpstr>Minimum Wage: Basics</vt:lpstr>
      <vt:lpstr>Minimum Wage: Issues</vt:lpstr>
      <vt:lpstr>Compensation Included</vt:lpstr>
      <vt:lpstr>Reasonable Cost</vt:lpstr>
      <vt:lpstr>Deductions</vt:lpstr>
      <vt:lpstr>Minimum Wage Example</vt:lpstr>
      <vt:lpstr>Tipped Employee</vt:lpstr>
      <vt:lpstr>Tip Credit</vt:lpstr>
      <vt:lpstr>Overtime</vt:lpstr>
      <vt:lpstr>Overtime Pay</vt:lpstr>
      <vt:lpstr>Overtime Issues</vt:lpstr>
      <vt:lpstr>Workweek</vt:lpstr>
      <vt:lpstr>Regular Rate</vt:lpstr>
      <vt:lpstr>Regular Rate Exclusions</vt:lpstr>
      <vt:lpstr>“White Collar” Exemptions</vt:lpstr>
      <vt:lpstr>“White Collar” Exemptions</vt:lpstr>
      <vt:lpstr>Three Tests for Exemption</vt:lpstr>
      <vt:lpstr>Minimum Salary Level</vt:lpstr>
      <vt:lpstr>Salary Basis Test</vt:lpstr>
      <vt:lpstr>Deductions From Salary</vt:lpstr>
      <vt:lpstr>Permitted Salary Deductions</vt:lpstr>
      <vt:lpstr>Permitted Salary Deductions (continued)</vt:lpstr>
      <vt:lpstr>Executive Duties</vt:lpstr>
      <vt:lpstr>20% Owner Executives</vt:lpstr>
      <vt:lpstr>Administrative Duties</vt:lpstr>
      <vt:lpstr>Professional Duties</vt:lpstr>
      <vt:lpstr>Exempt Medical Professions</vt:lpstr>
      <vt:lpstr>Other Commonly Exempt Professions</vt:lpstr>
      <vt:lpstr>Additional Nonexempt Professions</vt:lpstr>
      <vt:lpstr>Computer Related Occupations</vt:lpstr>
      <vt:lpstr>Computer Related Occupations (Cont’d.)</vt:lpstr>
      <vt:lpstr>Youth Employment</vt:lpstr>
      <vt:lpstr>Youth  Employment</vt:lpstr>
      <vt:lpstr>Youth Employment</vt:lpstr>
      <vt:lpstr>Hours that 14 and 15 Year-Old Minors May Work</vt:lpstr>
      <vt:lpstr>Times When 14 and 15 Year-Old Minors May Work</vt:lpstr>
      <vt:lpstr>Permitted Occupations for 14 and 15 Year-Old Minors</vt:lpstr>
      <vt:lpstr>Commonly Encountered Hazardous Occupation Orders</vt:lpstr>
      <vt:lpstr>Commonly Encountered Hazardous Occupation Orders</vt:lpstr>
      <vt:lpstr>Common Errors to Avoid</vt:lpstr>
      <vt:lpstr>Common Errors to Avoid</vt:lpstr>
      <vt:lpstr>Common Errors to Avoid</vt:lpstr>
      <vt:lpstr>Common Errors to Avoid</vt:lpstr>
      <vt:lpstr>The FLSA Does Not Require</vt:lpstr>
      <vt:lpstr>Compliance Assistance Materials - FLSA</vt:lpstr>
      <vt:lpstr>Enforcement</vt:lpstr>
      <vt:lpstr>Enforcement</vt:lpstr>
      <vt:lpstr>Enforcement</vt:lpstr>
      <vt:lpstr>Employee Private Rights</vt:lpstr>
      <vt:lpstr>Penalties</vt:lpstr>
      <vt:lpstr>Additional Information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2018-06-22T18:36:05Z</dcterms:created>
  <dcterms:modified xsi:type="dcterms:W3CDTF">2018-10-16T12:50:14Z</dcterms:modified>
</cp:coreProperties>
</file>