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2" r:id="rId2"/>
    <p:sldId id="394" r:id="rId3"/>
    <p:sldId id="402" r:id="rId4"/>
    <p:sldId id="401" r:id="rId5"/>
    <p:sldId id="399" r:id="rId6"/>
    <p:sldId id="400" r:id="rId7"/>
    <p:sldId id="403" r:id="rId8"/>
    <p:sldId id="3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-604" y="-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257175" indent="0" algn="ctr">
              <a:buNone/>
              <a:defRPr/>
            </a:lvl2pPr>
            <a:lvl3pPr marL="514350" indent="0" algn="ctr">
              <a:buNone/>
              <a:defRPr/>
            </a:lvl3pPr>
            <a:lvl4pPr marL="771525" indent="0" algn="ctr">
              <a:buNone/>
              <a:defRPr/>
            </a:lvl4pPr>
            <a:lvl5pPr marL="1028700" indent="0" algn="ctr">
              <a:buNone/>
              <a:defRPr/>
            </a:lvl5pPr>
            <a:lvl6pPr marL="1285875" indent="0" algn="ctr">
              <a:buNone/>
              <a:defRPr/>
            </a:lvl6pPr>
            <a:lvl7pPr marL="1543050" indent="0" algn="ctr">
              <a:buNone/>
              <a:defRPr/>
            </a:lvl7pPr>
            <a:lvl8pPr marL="1800225" indent="0" algn="ctr">
              <a:buNone/>
              <a:defRPr/>
            </a:lvl8pPr>
            <a:lvl9pPr marL="20574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1A6C5-B849-45C3-8F7B-9A3711E9EC1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993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04533-47B8-42FE-87CD-EABA7932B7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39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274643"/>
            <a:ext cx="2895600" cy="56229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4643"/>
            <a:ext cx="8483600" cy="56229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C9624-94D9-4CD8-B9E8-BF6DAA5C45C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030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214C6-9EB1-4820-B76D-101E49E17E0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39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125"/>
            </a:lvl1pPr>
            <a:lvl2pPr marL="257175" indent="0">
              <a:buNone/>
              <a:defRPr sz="1013"/>
            </a:lvl2pPr>
            <a:lvl3pPr marL="514350" indent="0">
              <a:buNone/>
              <a:defRPr sz="900"/>
            </a:lvl3pPr>
            <a:lvl4pPr marL="771525" indent="0">
              <a:buNone/>
              <a:defRPr sz="788"/>
            </a:lvl4pPr>
            <a:lvl5pPr marL="1028700" indent="0">
              <a:buNone/>
              <a:defRPr sz="788"/>
            </a:lvl5pPr>
            <a:lvl6pPr marL="1285875" indent="0">
              <a:buNone/>
              <a:defRPr sz="788"/>
            </a:lvl6pPr>
            <a:lvl7pPr marL="1543050" indent="0">
              <a:buNone/>
              <a:defRPr sz="788"/>
            </a:lvl7pPr>
            <a:lvl8pPr marL="1800225" indent="0">
              <a:buNone/>
              <a:defRPr sz="788"/>
            </a:lvl8pPr>
            <a:lvl9pPr marL="2057400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fld id="{DDBC6C96-5284-4953-9C21-5BDA912E75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90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3716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8000" y="1371605"/>
            <a:ext cx="53848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003C50-E0EE-4F79-8652-F98D6852028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6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350" b="1">
                <a:solidFill>
                  <a:srgbClr val="FFFF00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1350" b="1">
                <a:solidFill>
                  <a:srgbClr val="FFFF00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A358A8-FABD-40A0-95EB-BAEF14911F7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19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E3D74-DFAC-4532-954E-84214334A8D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186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EA7AC-0061-462D-B841-F23F7AF35D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22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184-1DA6-439B-9BAE-6BE4CF4D7D7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0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1661B-B3D7-46CD-A15E-1E3426867ED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12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36"/>
            </a:gs>
            <a:gs pos="64000">
              <a:srgbClr val="0A128C"/>
            </a:gs>
            <a:gs pos="100000">
              <a:srgbClr val="2429E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371605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88">
                <a:solidFill>
                  <a:srgbClr val="FFFF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88">
                <a:solidFill>
                  <a:srgbClr val="FFFF00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88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3C54D5-8ACE-446F-AC15-ABF9907B9C1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5pPr>
      <a:lvl6pPr marL="257175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6pPr>
      <a:lvl7pPr marL="514350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7pPr>
      <a:lvl8pPr marL="771525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8pPr>
      <a:lvl9pPr marL="1028700" algn="ctr" rtl="0" fontAlgn="base">
        <a:spcBef>
          <a:spcPct val="0"/>
        </a:spcBef>
        <a:spcAft>
          <a:spcPct val="0"/>
        </a:spcAft>
        <a:defRPr sz="2475">
          <a:solidFill>
            <a:srgbClr val="FFFF00"/>
          </a:solidFill>
          <a:latin typeface="Arial" charset="0"/>
        </a:defRPr>
      </a:lvl9pPr>
    </p:titleStyle>
    <p:bodyStyle>
      <a:lvl1pPr marL="192881" indent="-192881" algn="l" rtl="0" fontAlgn="base">
        <a:spcBef>
          <a:spcPct val="20000"/>
        </a:spcBef>
        <a:spcAft>
          <a:spcPct val="0"/>
        </a:spcAft>
        <a:buChar char="•"/>
        <a:defRPr sz="1800">
          <a:solidFill>
            <a:srgbClr val="FFFF00"/>
          </a:solidFill>
          <a:latin typeface="+mn-lt"/>
          <a:ea typeface="+mn-ea"/>
          <a:cs typeface="+mn-cs"/>
        </a:defRPr>
      </a:lvl1pPr>
      <a:lvl2pPr marL="417910" indent="-160735" algn="l" rtl="0" fontAlgn="base">
        <a:spcBef>
          <a:spcPct val="20000"/>
        </a:spcBef>
        <a:spcAft>
          <a:spcPct val="0"/>
        </a:spcAft>
        <a:buChar char="–"/>
        <a:defRPr sz="1575">
          <a:solidFill>
            <a:srgbClr val="FFFF00"/>
          </a:solidFill>
          <a:latin typeface="+mn-lt"/>
        </a:defRPr>
      </a:lvl2pPr>
      <a:lvl3pPr marL="642938" indent="-128588" algn="l" rtl="0" fontAlgn="base">
        <a:spcBef>
          <a:spcPct val="20000"/>
        </a:spcBef>
        <a:spcAft>
          <a:spcPct val="0"/>
        </a:spcAft>
        <a:buChar char="•"/>
        <a:defRPr sz="1350">
          <a:solidFill>
            <a:srgbClr val="FFFF00"/>
          </a:solidFill>
          <a:latin typeface="+mn-lt"/>
        </a:defRPr>
      </a:lvl3pPr>
      <a:lvl4pPr marL="900113" indent="-128588" algn="l" rtl="0" fontAlgn="base">
        <a:spcBef>
          <a:spcPct val="20000"/>
        </a:spcBef>
        <a:spcAft>
          <a:spcPct val="0"/>
        </a:spcAft>
        <a:buChar char="–"/>
        <a:defRPr sz="1125">
          <a:solidFill>
            <a:srgbClr val="FFFF00"/>
          </a:solidFill>
          <a:latin typeface="+mn-lt"/>
        </a:defRPr>
      </a:lvl4pPr>
      <a:lvl5pPr marL="11572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5pPr>
      <a:lvl6pPr marL="141446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6pPr>
      <a:lvl7pPr marL="167163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7pPr>
      <a:lvl8pPr marL="1928813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8pPr>
      <a:lvl9pPr marL="2185988" indent="-128588" algn="l" rtl="0" fontAlgn="base">
        <a:spcBef>
          <a:spcPct val="20000"/>
        </a:spcBef>
        <a:spcAft>
          <a:spcPct val="0"/>
        </a:spcAft>
        <a:buChar char="»"/>
        <a:defRPr sz="1125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6404" y="20931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       Agenda Item #7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    Six Minute Walk Test</a:t>
            </a:r>
          </a:p>
        </p:txBody>
      </p:sp>
    </p:spTree>
    <p:extLst>
      <p:ext uri="{BB962C8B-B14F-4D97-AF65-F5344CB8AC3E}">
        <p14:creationId xmlns:p14="http://schemas.microsoft.com/office/powerpoint/2010/main" val="321410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74B066-8952-4BB7-B049-CFAF1EAF4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8350" y="14923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Six Minute Walk Test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83C48A8-08AE-452A-90C4-0C69AE1840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1862138"/>
            <a:ext cx="8877300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20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AMA Guides to Evaluation of Permanent Impairment, 5</a:t>
            </a:r>
            <a:r>
              <a:rPr lang="en-US" baseline="30000" dirty="0" smtClean="0"/>
              <a:t>th</a:t>
            </a:r>
            <a:r>
              <a:rPr lang="en-US" dirty="0" smtClean="0"/>
              <a:t> Edition</a:t>
            </a:r>
            <a:br>
              <a:rPr lang="en-US" dirty="0" smtClean="0"/>
            </a:br>
            <a:r>
              <a:rPr lang="en-US" dirty="0" smtClean="0"/>
              <a:t>Table 5-12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844" y="1182005"/>
            <a:ext cx="9797784" cy="5585460"/>
          </a:xfrm>
        </p:spPr>
      </p:pic>
    </p:spTree>
    <p:extLst>
      <p:ext uri="{BB962C8B-B14F-4D97-AF65-F5344CB8AC3E}">
        <p14:creationId xmlns:p14="http://schemas.microsoft.com/office/powerpoint/2010/main" val="499733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7CFA71-95A1-4CAE-B4B9-45AC99493B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3125" y="58738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6MWT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162DF31-643F-4FD1-814E-E2984C8661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2725" y="2286000"/>
            <a:ext cx="6400800" cy="1752600"/>
          </a:xfrm>
        </p:spPr>
        <p:txBody>
          <a:bodyPr/>
          <a:lstStyle/>
          <a:p>
            <a:pPr algn="l"/>
            <a:r>
              <a:rPr lang="en-US" dirty="0"/>
              <a:t>The 6MWT is a field test that is widely available, does not require specialized equipment, and can be performed safely in a typical medical office setting by most patients with pulmonary or cardiac compromise.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The ERS/ATS Technical Standard published by Holland et al. (2014) provides standardized instructions and quality assurance procedures for the 6MWT.</a:t>
            </a:r>
          </a:p>
        </p:txBody>
      </p:sp>
    </p:spTree>
    <p:extLst>
      <p:ext uri="{BB962C8B-B14F-4D97-AF65-F5344CB8AC3E}">
        <p14:creationId xmlns:p14="http://schemas.microsoft.com/office/powerpoint/2010/main" val="341760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445D90-13DE-4991-977D-1A0AB79239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4775" y="-133350"/>
            <a:ext cx="7772400" cy="1470025"/>
          </a:xfrm>
        </p:spPr>
        <p:txBody>
          <a:bodyPr/>
          <a:lstStyle/>
          <a:p>
            <a:r>
              <a:rPr lang="en-US" dirty="0"/>
              <a:t>Six Minute Walk 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D890E4-A88D-43C5-9648-945397F65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1470025"/>
            <a:ext cx="7105650" cy="1752600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en-US" dirty="0"/>
              <a:t>The 6MWT has been well studied for patients with a variety of lung disorders and is reported to have acceptable repeatability, reproducibility, safety and precision to predict mean VO</a:t>
            </a:r>
            <a:r>
              <a:rPr lang="en-US" baseline="-25000" dirty="0"/>
              <a:t>2</a:t>
            </a:r>
            <a:r>
              <a:rPr lang="en-US" dirty="0"/>
              <a:t>max of a group (Singh, 2014; </a:t>
            </a:r>
            <a:r>
              <a:rPr lang="en-US" dirty="0" err="1"/>
              <a:t>Sood</a:t>
            </a:r>
            <a:r>
              <a:rPr lang="en-US" dirty="0"/>
              <a:t>, 2014; Ross, 2010; </a:t>
            </a:r>
            <a:r>
              <a:rPr lang="en-US" dirty="0" err="1"/>
              <a:t>Cahalin</a:t>
            </a:r>
            <a:r>
              <a:rPr lang="en-US" dirty="0"/>
              <a:t>, 1995). </a:t>
            </a:r>
          </a:p>
          <a:p>
            <a:pPr marL="342900" indent="-342900" algn="l">
              <a:buAutoNum type="arabicPeriod"/>
            </a:pPr>
            <a:endParaRPr lang="en-US" dirty="0"/>
          </a:p>
          <a:p>
            <a:pPr marL="342900" indent="-342900" algn="l">
              <a:buAutoNum type="arabicPeriod"/>
            </a:pPr>
            <a:r>
              <a:rPr lang="en-US" dirty="0"/>
              <a:t>A systematic review by the European Respiratory Society / American Thoracic Society in 2014 concluded that the 6MWT is a valid, reliable, and “robust test of functional exercise capacity in adults with chronic respiratory disease” (Singh 2014). </a:t>
            </a:r>
          </a:p>
          <a:p>
            <a:pPr marL="342900" indent="-342900" algn="l">
              <a:buAutoNum type="arabicPeriod"/>
            </a:pPr>
            <a:endParaRPr lang="en-US" dirty="0"/>
          </a:p>
          <a:p>
            <a:pPr algn="l"/>
            <a:r>
              <a:rPr lang="en-US" dirty="0"/>
              <a:t>3.  The systematic review also concluded that the relationship   </a:t>
            </a:r>
          </a:p>
          <a:p>
            <a:pPr algn="l"/>
            <a:r>
              <a:rPr lang="en-US" dirty="0"/>
              <a:t>     between 6MWD and either VO2peak or peak work on a     </a:t>
            </a:r>
          </a:p>
          <a:p>
            <a:pPr algn="l"/>
            <a:r>
              <a:rPr lang="en-US" dirty="0"/>
              <a:t>     progressive incremental Cardiopulmonary Exercise Testing </a:t>
            </a:r>
          </a:p>
          <a:p>
            <a:pPr algn="l"/>
            <a:r>
              <a:rPr lang="en-US" dirty="0"/>
              <a:t>     (CPET) was moderate to strong and was consistent across </a:t>
            </a:r>
          </a:p>
          <a:p>
            <a:pPr algn="l"/>
            <a:r>
              <a:rPr lang="en-US" dirty="0"/>
              <a:t>     patient groups with chronic obstructive pulmonary disease and </a:t>
            </a:r>
          </a:p>
          <a:p>
            <a:pPr algn="l"/>
            <a:r>
              <a:rPr lang="en-US" dirty="0"/>
              <a:t>     interstitial lung disease.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67451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900470-3A28-4951-9D61-3C7009208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5519" y="272447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Six Minute Walk 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D3258BB-61AF-4038-9CDB-D339A88ED1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0" y="2193587"/>
            <a:ext cx="6400800" cy="1752600"/>
          </a:xfrm>
        </p:spPr>
        <p:txBody>
          <a:bodyPr/>
          <a:lstStyle/>
          <a:p>
            <a:pPr algn="l"/>
            <a:r>
              <a:rPr lang="en-US" dirty="0"/>
              <a:t>The 6MWT measures peak VO</a:t>
            </a:r>
            <a:r>
              <a:rPr lang="en-US" baseline="-25000" dirty="0"/>
              <a:t>2 </a:t>
            </a:r>
            <a:r>
              <a:rPr lang="en-US" dirty="0"/>
              <a:t>(VO</a:t>
            </a:r>
            <a:r>
              <a:rPr lang="en-US" baseline="-25000" dirty="0"/>
              <a:t>2</a:t>
            </a:r>
            <a:r>
              <a:rPr lang="en-US" dirty="0"/>
              <a:t>peak), which provides acceptable estimates of VO</a:t>
            </a:r>
            <a:r>
              <a:rPr lang="en-US" baseline="-25000" dirty="0"/>
              <a:t>2</a:t>
            </a:r>
            <a:r>
              <a:rPr lang="en-US" dirty="0"/>
              <a:t>max when VO</a:t>
            </a:r>
            <a:r>
              <a:rPr lang="en-US" baseline="-25000" dirty="0"/>
              <a:t>2</a:t>
            </a:r>
            <a:r>
              <a:rPr lang="en-US" dirty="0"/>
              <a:t>max is not clinically advisable or achievable. Both the CPET and the 6MWT would generally yield a VO</a:t>
            </a:r>
            <a:r>
              <a:rPr lang="en-US" baseline="-25000" dirty="0"/>
              <a:t>2</a:t>
            </a:r>
            <a:r>
              <a:rPr lang="en-US" dirty="0"/>
              <a:t>peak rather than a VO</a:t>
            </a:r>
            <a:r>
              <a:rPr lang="en-US" baseline="-25000" dirty="0"/>
              <a:t>2</a:t>
            </a:r>
            <a:r>
              <a:rPr lang="en-US" dirty="0"/>
              <a:t>max in most or all of these patients since individuals with significant lung disease can rarely achieve the maximal anaerobic level of exertion needed to generate a true VO</a:t>
            </a:r>
            <a:r>
              <a:rPr lang="en-US" baseline="-25000" dirty="0"/>
              <a:t>2</a:t>
            </a:r>
            <a:r>
              <a:rPr lang="en-US" dirty="0"/>
              <a:t>max on the CPET.</a:t>
            </a:r>
          </a:p>
        </p:txBody>
      </p:sp>
    </p:spTree>
    <p:extLst>
      <p:ext uri="{BB962C8B-B14F-4D97-AF65-F5344CB8AC3E}">
        <p14:creationId xmlns:p14="http://schemas.microsoft.com/office/powerpoint/2010/main" val="360001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74B066-8952-4BB7-B049-CFAF1EAF4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8350" y="14923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Six Minute Walk Test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0BDFE79-9478-4A51-9B7E-0501DA56392C}"/>
              </a:ext>
            </a:extLst>
          </p:cNvPr>
          <p:cNvSpPr/>
          <p:nvPr/>
        </p:nvSpPr>
        <p:spPr>
          <a:xfrm>
            <a:off x="2443116" y="1339896"/>
            <a:ext cx="7620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best available method to estimate the VO</a:t>
            </a:r>
            <a:r>
              <a:rPr lang="en-US" baseline="-25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peak in an individual patient is to use the equation published by Ross et al in 2010. This equation is:</a:t>
            </a:r>
          </a:p>
          <a:p>
            <a:pPr indent="45720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7200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Mean Peak VO2 (ml / kg /min) = 4.948 +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0.023* mean 6MWD </a:t>
            </a: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(meters)</a:t>
            </a:r>
          </a:p>
          <a:p>
            <a:pPr indent="228600"/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This regression equation was derived from pooled data taken from 11 studies conducted between 1996 and 2006 including a total of 1,083 patients with diverse cardiopulmonary disorders. </a:t>
            </a:r>
            <a:endParaRPr lang="en-US" dirty="0" smtClean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We recommend using this equation with the individual patient’s 6MWD in place of a group mean 6MWD. </a:t>
            </a:r>
          </a:p>
          <a:p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470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302630-E4E7-4F8B-96CB-363E7F518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8325" y="41593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Recommendation: 6MWT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318D54C-ABD6-49E6-A387-59017416F8A7}"/>
              </a:ext>
            </a:extLst>
          </p:cNvPr>
          <p:cNvSpPr/>
          <p:nvPr/>
        </p:nvSpPr>
        <p:spPr>
          <a:xfrm>
            <a:off x="2352675" y="1806803"/>
            <a:ext cx="7772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Board advises that the 6MWT is an entirely acceptable to measure the VO</a:t>
            </a:r>
            <a:r>
              <a:rPr 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max for the purposes of impairment assessment. </a:t>
            </a:r>
          </a:p>
          <a:p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best valid and available method to estimate a value of VO</a:t>
            </a:r>
            <a:r>
              <a:rPr lang="en-US" sz="2000" baseline="-25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max from the 6MWD for application in Table 5-12 of the AMA Impairment Guide is to use the equation derived by Ross et al (2010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):</a:t>
            </a:r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Mean Peak VO2 (ml / kg /min) = 4.948 + </a:t>
            </a:r>
            <a:r>
              <a:rPr lang="en-US" sz="2000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0.023*6MWD </a:t>
            </a:r>
            <a:r>
              <a:rPr lang="en-US" sz="20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(meters)</a:t>
            </a:r>
          </a:p>
          <a:p>
            <a:endParaRPr lang="en-US" sz="2000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dirty="0">
              <a:solidFill>
                <a:srgbClr val="FFFF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204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446</Words>
  <Application>Microsoft Office PowerPoint</Application>
  <PresentationFormat>Custom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Six Minute Walk Test</vt:lpstr>
      <vt:lpstr>AMA Guides to Evaluation of Permanent Impairment, 5th Edition Table 5-12</vt:lpstr>
      <vt:lpstr>6MWT</vt:lpstr>
      <vt:lpstr>Six Minute Walk Test</vt:lpstr>
      <vt:lpstr>Six Minute Walk Test</vt:lpstr>
      <vt:lpstr>Six Minute Walk Test</vt:lpstr>
      <vt:lpstr>Recommendation: 6MWT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Markowitz</dc:creator>
  <cp:lastModifiedBy>I</cp:lastModifiedBy>
  <cp:revision>6</cp:revision>
  <dcterms:created xsi:type="dcterms:W3CDTF">2021-04-22T12:32:50Z</dcterms:created>
  <dcterms:modified xsi:type="dcterms:W3CDTF">2021-04-23T18:14:23Z</dcterms:modified>
</cp:coreProperties>
</file>