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35"/>
  </p:notesMasterIdLst>
  <p:sldIdLst>
    <p:sldId id="256" r:id="rId5"/>
    <p:sldId id="298" r:id="rId6"/>
    <p:sldId id="257" r:id="rId7"/>
    <p:sldId id="292" r:id="rId8"/>
    <p:sldId id="277" r:id="rId9"/>
    <p:sldId id="286" r:id="rId10"/>
    <p:sldId id="273" r:id="rId11"/>
    <p:sldId id="263" r:id="rId12"/>
    <p:sldId id="279" r:id="rId13"/>
    <p:sldId id="293" r:id="rId14"/>
    <p:sldId id="280" r:id="rId15"/>
    <p:sldId id="261" r:id="rId16"/>
    <p:sldId id="294" r:id="rId17"/>
    <p:sldId id="299" r:id="rId18"/>
    <p:sldId id="283" r:id="rId19"/>
    <p:sldId id="288" r:id="rId20"/>
    <p:sldId id="284" r:id="rId21"/>
    <p:sldId id="287" r:id="rId22"/>
    <p:sldId id="285" r:id="rId23"/>
    <p:sldId id="300" r:id="rId24"/>
    <p:sldId id="295" r:id="rId25"/>
    <p:sldId id="290" r:id="rId26"/>
    <p:sldId id="281" r:id="rId27"/>
    <p:sldId id="296" r:id="rId28"/>
    <p:sldId id="271" r:id="rId29"/>
    <p:sldId id="297" r:id="rId30"/>
    <p:sldId id="282" r:id="rId31"/>
    <p:sldId id="291" r:id="rId32"/>
    <p:sldId id="275" r:id="rId33"/>
    <p:sldId id="274"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9A0A2B-6A3D-FC59-4421-D7EF77AF2996}" name="Amanda Fallon" initials="AF" userId="S::Fallon.Amanda.M@dol.gov::cd2553de-e036-4e0d-a5a0-2cf31bea3f19" providerId="AD"/>
  <p188:author id="{0C10F4F3-C0A5-6F7B-C7E9-8392A523BF2A}" name="Price, Susan G - OMBUDSMAN" initials="SP" userId="S::Price.Susan.G@dol.gov::bfc1d8e3-de7d-4c79-8c07-5c083f8d40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04A"/>
    <a:srgbClr val="000000"/>
    <a:srgbClr val="FF0000"/>
    <a:srgbClr val="0070C0"/>
    <a:srgbClr val="1F47DB"/>
    <a:srgbClr val="0099FF"/>
    <a:srgbClr val="2D3B83"/>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23:55:50.973"/>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23:55:57.464"/>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23:56:10.022"/>
    </inkml:context>
    <inkml:brush xml:id="br0">
      <inkml:brushProperty name="width" value="0.035" units="cm"/>
      <inkml:brushProperty name="height" value="0.035" units="cm"/>
      <inkml:brushProperty name="color" value="#E71224"/>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23:56:11.103"/>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6T23:56:11.470"/>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341F5D-1C2F-4791-A34B-A2226F7B887E}" type="datetimeFigureOut">
              <a:rPr lang="en-US" smtClean="0"/>
              <a:t>9/6/2024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E8DE17-6055-471A-9216-813E7B63F669}" type="slidenum">
              <a:rPr lang="en-US" smtClean="0"/>
              <a:t>‹#›</a:t>
            </a:fld>
            <a:endParaRPr lang="en-US" dirty="0"/>
          </a:p>
        </p:txBody>
      </p:sp>
    </p:spTree>
    <p:extLst>
      <p:ext uri="{BB962C8B-B14F-4D97-AF65-F5344CB8AC3E}">
        <p14:creationId xmlns:p14="http://schemas.microsoft.com/office/powerpoint/2010/main" val="284031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FCDA3B-FE1F-4CA9-A4A4-D21A7EEF74B2}"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518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6EB04D3-F21C-4FB8-AF9E-5D3A893C6706}" type="datetime1">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32449510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6AD1D-1DBB-4DDD-B9D0-548B901AD2E4}"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61712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04D3-F21C-4FB8-AF9E-5D3A893C6706}"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33803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04D3-F21C-4FB8-AF9E-5D3A893C6706}"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19082983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04D3-F21C-4FB8-AF9E-5D3A893C6706}"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210367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B04D3-F21C-4FB8-AF9E-5D3A893C6706}"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33007251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B91DE-4A37-4DC0-AF81-107B723713DF}"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2136748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5EF58-D825-4608-9989-9DBF3972A32C}"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103624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01A553-C830-4266-8569-9494978D5D80}"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23559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32E42-F943-4223-AE64-BE1F9F3521B0}"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118016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A055B-04C1-4271-91A8-3ADEC6558056}"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205338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324D24-01CF-41A2-B386-95796D92EA30}" type="datetime1">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230921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A118AD-4B8F-47A2-B3EF-9B691A510F00}" type="datetime1">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407584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1B59D-EA9A-405A-9E10-CBEE802BB5CD}"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312149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CB5373-67F2-4526-A2D6-7A8906456D45}"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380731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551789-AB6B-4F5A-B4C4-4BD497F9D394}"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877E08-9988-4E38-9152-E49F2D7F9FCD}" type="slidenum">
              <a:rPr lang="en-US" smtClean="0"/>
              <a:t>‹#›</a:t>
            </a:fld>
            <a:endParaRPr lang="en-US" dirty="0"/>
          </a:p>
        </p:txBody>
      </p:sp>
    </p:spTree>
    <p:extLst>
      <p:ext uri="{BB962C8B-B14F-4D97-AF65-F5344CB8AC3E}">
        <p14:creationId xmlns:p14="http://schemas.microsoft.com/office/powerpoint/2010/main" val="206102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artisticMarker/>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6EB04D3-F21C-4FB8-AF9E-5D3A893C6706}" type="datetime1">
              <a:rPr lang="en-US" smtClean="0"/>
              <a:t>9/6/2024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F877E08-9988-4E38-9152-E49F2D7F9FCD}" type="slidenum">
              <a:rPr lang="en-US" smtClean="0"/>
              <a:t>‹#›</a:t>
            </a:fld>
            <a:endParaRPr lang="en-US" dirty="0"/>
          </a:p>
        </p:txBody>
      </p:sp>
    </p:spTree>
    <p:extLst>
      <p:ext uri="{BB962C8B-B14F-4D97-AF65-F5344CB8AC3E}">
        <p14:creationId xmlns:p14="http://schemas.microsoft.com/office/powerpoint/2010/main" val="323712034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mailto:ombudsman@dol.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0.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F5BC-7B74-BA6C-6088-B41B25FADA75}"/>
              </a:ext>
            </a:extLst>
          </p:cNvPr>
          <p:cNvSpPr>
            <a:spLocks noGrp="1"/>
          </p:cNvSpPr>
          <p:nvPr>
            <p:ph type="ctrTitle"/>
          </p:nvPr>
        </p:nvSpPr>
        <p:spPr>
          <a:xfrm>
            <a:off x="661528" y="435429"/>
            <a:ext cx="7904584" cy="2591933"/>
          </a:xfrm>
          <a:ln w="0">
            <a:noFill/>
          </a:ln>
          <a:effectLst/>
        </p:spPr>
        <p:txBody>
          <a:bodyPr>
            <a:noAutofit/>
          </a:bodyPr>
          <a:lstStyle/>
          <a:p>
            <a:pPr algn="ctr"/>
            <a:r>
              <a:rPr lang="en-US" sz="5400" b="1" dirty="0">
                <a:solidFill>
                  <a:schemeClr val="bg2">
                    <a:lumMod val="75000"/>
                  </a:schemeClr>
                </a:solidFill>
                <a:effectLst/>
                <a:latin typeface="Aptos ExtraBold" panose="020B0004020202020204" pitchFamily="34" charset="0"/>
                <a:cs typeface="Arial" panose="020B0604020202020204" pitchFamily="34" charset="0"/>
              </a:rPr>
              <a:t>THE OFFICE OF THE OMBUDSMAN</a:t>
            </a:r>
            <a:br>
              <a:rPr lang="en-US" sz="5400" b="1" dirty="0">
                <a:solidFill>
                  <a:schemeClr val="bg2">
                    <a:lumMod val="75000"/>
                  </a:schemeClr>
                </a:solidFill>
                <a:effectLst/>
                <a:latin typeface="Aptos ExtraBold" panose="020B0004020202020204" pitchFamily="34" charset="0"/>
                <a:cs typeface="Arial" panose="020B0604020202020204" pitchFamily="34" charset="0"/>
              </a:rPr>
            </a:br>
            <a:r>
              <a:rPr lang="en-US" sz="5400" b="1" dirty="0">
                <a:solidFill>
                  <a:schemeClr val="bg2">
                    <a:lumMod val="75000"/>
                  </a:schemeClr>
                </a:solidFill>
                <a:effectLst/>
                <a:latin typeface="Aptos ExtraBold" panose="020B0004020202020204" pitchFamily="34" charset="0"/>
                <a:cs typeface="Arial" panose="020B0604020202020204" pitchFamily="34" charset="0"/>
              </a:rPr>
              <a:t>FOR THE EEOICPA</a:t>
            </a:r>
          </a:p>
        </p:txBody>
      </p:sp>
      <p:sp>
        <p:nvSpPr>
          <p:cNvPr id="3" name="Subtitle 2">
            <a:extLst>
              <a:ext uri="{FF2B5EF4-FFF2-40B4-BE49-F238E27FC236}">
                <a16:creationId xmlns:a16="http://schemas.microsoft.com/office/drawing/2014/main" id="{A3837282-7294-7D76-50DA-801FBF402E00}"/>
              </a:ext>
            </a:extLst>
          </p:cNvPr>
          <p:cNvSpPr>
            <a:spLocks noGrp="1"/>
          </p:cNvSpPr>
          <p:nvPr>
            <p:ph type="subTitle" idx="1"/>
          </p:nvPr>
        </p:nvSpPr>
        <p:spPr>
          <a:xfrm>
            <a:off x="228600" y="3287487"/>
            <a:ext cx="10635343" cy="2939142"/>
          </a:xfrm>
          <a:effectLst/>
        </p:spPr>
        <p:txBody>
          <a:bodyPr>
            <a:normAutofit/>
          </a:bodyPr>
          <a:lstStyle/>
          <a:p>
            <a:pPr algn="ctr"/>
            <a:r>
              <a:rPr lang="en-US" sz="3600" b="1" dirty="0">
                <a:solidFill>
                  <a:srgbClr val="0070C0"/>
                </a:solidFill>
                <a:effectLst/>
              </a:rPr>
              <a:t>JOINT OUTREACH TASK GROUP</a:t>
            </a:r>
          </a:p>
          <a:p>
            <a:pPr algn="ctr"/>
            <a:r>
              <a:rPr lang="en-US" sz="3600" b="1" dirty="0">
                <a:solidFill>
                  <a:srgbClr val="0070C0"/>
                </a:solidFill>
              </a:rPr>
              <a:t>Gallup, NM -</a:t>
            </a:r>
            <a:r>
              <a:rPr lang="en-US" sz="3600" b="1" dirty="0">
                <a:solidFill>
                  <a:srgbClr val="0070C0"/>
                </a:solidFill>
                <a:effectLst/>
              </a:rPr>
              <a:t> September 10, 2024</a:t>
            </a:r>
          </a:p>
          <a:p>
            <a:pPr algn="ctr"/>
            <a:r>
              <a:rPr lang="en-US" sz="3600" b="1" dirty="0">
                <a:solidFill>
                  <a:srgbClr val="0070C0"/>
                </a:solidFill>
              </a:rPr>
              <a:t>Grants, NM - September 11, 2024</a:t>
            </a:r>
          </a:p>
          <a:p>
            <a:pPr algn="ctr"/>
            <a:r>
              <a:rPr lang="en-US" sz="3600" b="1" dirty="0">
                <a:solidFill>
                  <a:srgbClr val="0070C0"/>
                </a:solidFill>
                <a:effectLst/>
              </a:rPr>
              <a:t>Albuquerque, NM - September 12, 2024</a:t>
            </a:r>
          </a:p>
        </p:txBody>
      </p:sp>
      <p:pic>
        <p:nvPicPr>
          <p:cNvPr id="6" name="DOL seal" descr="A logo of a department of labor&#10;&#10;Description automatically generated">
            <a:extLst>
              <a:ext uri="{FF2B5EF4-FFF2-40B4-BE49-F238E27FC236}">
                <a16:creationId xmlns:a16="http://schemas.microsoft.com/office/drawing/2014/main" id="{13E3341D-BBB2-3DEA-B288-123B2F200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435429"/>
            <a:ext cx="2612663" cy="2307771"/>
          </a:xfrm>
          <a:prstGeom prst="rect">
            <a:avLst/>
          </a:prstGeom>
        </p:spPr>
      </p:pic>
      <p:sp>
        <p:nvSpPr>
          <p:cNvPr id="7" name="Rectangle 6">
            <a:extLst>
              <a:ext uri="{FF2B5EF4-FFF2-40B4-BE49-F238E27FC236}">
                <a16:creationId xmlns:a16="http://schemas.microsoft.com/office/drawing/2014/main" id="{B26E8A8D-93AA-3793-A8C4-25299ADB14A0}"/>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221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7D8182-0209-4B22-12C7-069555AC5D2B}"/>
              </a:ext>
            </a:extLst>
          </p:cNvPr>
          <p:cNvSpPr txBox="1"/>
          <p:nvPr/>
        </p:nvSpPr>
        <p:spPr>
          <a:xfrm>
            <a:off x="190500" y="762000"/>
            <a:ext cx="11811000" cy="5632311"/>
          </a:xfrm>
          <a:prstGeom prst="rect">
            <a:avLst/>
          </a:prstGeom>
          <a:noFill/>
        </p:spPr>
        <p:txBody>
          <a:bodyPr wrap="square">
            <a:spAutoFit/>
          </a:bodyPr>
          <a:lstStyle/>
          <a:p>
            <a:pPr marL="1314450" lvl="2" indent="-457200">
              <a:buClr>
                <a:srgbClr val="0070C0"/>
              </a:buClr>
              <a:buSzPct val="99000"/>
              <a:buFont typeface="Wingdings" panose="05000000000000000000" pitchFamily="2" charset="2"/>
              <a:buChar char="§"/>
              <a:defRPr/>
            </a:pPr>
            <a:r>
              <a:rPr lang="en-US" altLang="en-US" sz="3600" b="1" dirty="0">
                <a:solidFill>
                  <a:schemeClr val="bg2">
                    <a:lumMod val="50000"/>
                  </a:schemeClr>
                </a:solidFill>
              </a:rPr>
              <a:t>We assist claimants, attorneys, lay representatives, health care providers, congressional staff and others.</a:t>
            </a:r>
          </a:p>
          <a:p>
            <a:pPr marL="1314450" lvl="2" indent="-457200">
              <a:buClr>
                <a:srgbClr val="0070C0"/>
              </a:buClr>
              <a:buSzPct val="99000"/>
              <a:buFont typeface="Wingdings" panose="05000000000000000000" pitchFamily="2" charset="2"/>
              <a:buChar char="§"/>
              <a:defRPr/>
            </a:pPr>
            <a:endParaRPr lang="en-US" altLang="en-US" sz="3600" b="1" dirty="0">
              <a:solidFill>
                <a:schemeClr val="bg2">
                  <a:lumMod val="50000"/>
                </a:schemeClr>
              </a:solidFill>
            </a:endParaRPr>
          </a:p>
          <a:p>
            <a:pPr marL="1314450" lvl="2" indent="-457200">
              <a:buClr>
                <a:srgbClr val="0070C0"/>
              </a:buClr>
              <a:buSzPct val="99000"/>
              <a:buFont typeface="Wingdings" panose="05000000000000000000" pitchFamily="2" charset="2"/>
              <a:buChar char="§"/>
              <a:defRPr/>
            </a:pPr>
            <a:r>
              <a:rPr lang="en-US" altLang="en-US" sz="3600" b="1" dirty="0">
                <a:solidFill>
                  <a:schemeClr val="bg2">
                    <a:lumMod val="50000"/>
                  </a:schemeClr>
                </a:solidFill>
              </a:rPr>
              <a:t>We explain, review, and discuss the EEOICPA claim development and benefit processes.</a:t>
            </a:r>
          </a:p>
          <a:p>
            <a:pPr marL="1314450" lvl="2" indent="-457200">
              <a:buClr>
                <a:srgbClr val="0070C0"/>
              </a:buClr>
              <a:buSzPct val="99000"/>
              <a:buFont typeface="Wingdings" panose="05000000000000000000" pitchFamily="2" charset="2"/>
              <a:buChar char="§"/>
              <a:defRPr/>
            </a:pPr>
            <a:endParaRPr lang="en-US" altLang="en-US" sz="3600" b="1" dirty="0">
              <a:solidFill>
                <a:schemeClr val="bg2">
                  <a:lumMod val="50000"/>
                </a:schemeClr>
              </a:solidFill>
            </a:endParaRPr>
          </a:p>
          <a:p>
            <a:pPr marL="1314450" lvl="2" indent="-457200">
              <a:buClr>
                <a:srgbClr val="0070C0"/>
              </a:buClr>
              <a:buSzPct val="99000"/>
              <a:buFont typeface="Wingdings" panose="05000000000000000000" pitchFamily="2" charset="2"/>
              <a:buChar char="§"/>
              <a:defRPr/>
            </a:pPr>
            <a:r>
              <a:rPr lang="en-US" altLang="en-US" sz="3600" b="1" dirty="0">
                <a:solidFill>
                  <a:schemeClr val="bg2">
                    <a:lumMod val="50000"/>
                  </a:schemeClr>
                </a:solidFill>
              </a:rPr>
              <a:t>We answer questions and provide assistance to individuals encountering difficulties with their claims.</a:t>
            </a:r>
            <a:r>
              <a:rPr kumimoji="0" lang="en-US" altLang="en-US" sz="3600" b="1" i="0" u="none" strike="noStrike" kern="1200" cap="none" spc="0" normalizeH="0" noProof="0" dirty="0">
                <a:ln>
                  <a:noFill/>
                </a:ln>
                <a:solidFill>
                  <a:schemeClr val="bg2">
                    <a:lumMod val="50000"/>
                  </a:schemeClr>
                </a:solidFill>
                <a:effectLst/>
                <a:uLnTx/>
                <a:uFillTx/>
              </a:rPr>
              <a:t> </a:t>
            </a:r>
          </a:p>
        </p:txBody>
      </p:sp>
      <p:sp>
        <p:nvSpPr>
          <p:cNvPr id="6" name="Rectangle 5">
            <a:extLst>
              <a:ext uri="{FF2B5EF4-FFF2-40B4-BE49-F238E27FC236}">
                <a16:creationId xmlns:a16="http://schemas.microsoft.com/office/drawing/2014/main" id="{7AAA60D9-967C-9405-35D7-A30B93430E82}"/>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21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AB6C85-BE43-B40E-EE2D-6E48FFA44DE6}"/>
              </a:ext>
            </a:extLst>
          </p:cNvPr>
          <p:cNvSpPr txBox="1"/>
          <p:nvPr/>
        </p:nvSpPr>
        <p:spPr>
          <a:xfrm>
            <a:off x="661514" y="457200"/>
            <a:ext cx="10936705" cy="5509200"/>
          </a:xfrm>
          <a:prstGeom prst="rect">
            <a:avLst/>
          </a:prstGeom>
          <a:noFill/>
        </p:spPr>
        <p:txBody>
          <a:bodyPr wrap="square">
            <a:spAutoFit/>
          </a:bodyPr>
          <a:lstStyle/>
          <a:p>
            <a:pPr marL="742950" lvl="1" indent="-342900">
              <a:buClr>
                <a:schemeClr val="tx1"/>
              </a:buClr>
              <a:buSzPct val="99000"/>
              <a:buFont typeface="Wingdings" panose="05000000000000000000" pitchFamily="2" charset="2"/>
              <a:buChar char="Ø"/>
              <a:defRPr/>
            </a:pPr>
            <a:endParaRPr lang="en-US" altLang="en-US" sz="2800" b="1" dirty="0">
              <a:latin typeface="Abadi" panose="020B0604020104020204" pitchFamily="34" charset="0"/>
            </a:endParaRPr>
          </a:p>
          <a:p>
            <a:pPr marL="857250" lvl="1" indent="-457200">
              <a:buClr>
                <a:srgbClr val="0070C0"/>
              </a:buClr>
              <a:buSzPct val="99000"/>
              <a:buFont typeface="Wingdings" panose="05000000000000000000" pitchFamily="2" charset="2"/>
              <a:buChar char="§"/>
              <a:defRPr/>
            </a:pPr>
            <a:r>
              <a:rPr kumimoji="0" lang="en-US" altLang="en-US" sz="3600" b="1" i="0" u="none" strike="noStrike" kern="1200" cap="none" spc="0" normalizeH="0" noProof="0" dirty="0">
                <a:ln>
                  <a:noFill/>
                </a:ln>
                <a:solidFill>
                  <a:schemeClr val="bg2">
                    <a:lumMod val="50000"/>
                  </a:schemeClr>
                </a:solidFill>
                <a:effectLst/>
                <a:uLnTx/>
                <a:uFillTx/>
              </a:rPr>
              <a:t>We are available to speak to individuals on a one-on-one basis</a:t>
            </a:r>
            <a:r>
              <a:rPr lang="en-US" altLang="en-US" sz="3600" b="1" dirty="0">
                <a:solidFill>
                  <a:schemeClr val="bg2">
                    <a:lumMod val="50000"/>
                  </a:schemeClr>
                </a:solidFill>
              </a:rPr>
              <a:t> and we communicate with individuals by email.</a:t>
            </a:r>
            <a:endParaRPr kumimoji="0" lang="en-US" altLang="en-US" sz="3600" b="1" i="0" u="none" strike="noStrike" kern="1200" cap="none" spc="0" normalizeH="0" noProof="0" dirty="0">
              <a:ln>
                <a:noFill/>
              </a:ln>
              <a:solidFill>
                <a:schemeClr val="bg2">
                  <a:lumMod val="50000"/>
                </a:schemeClr>
              </a:solidFill>
              <a:effectLst/>
              <a:uLnTx/>
              <a:uFillTx/>
            </a:endParaRPr>
          </a:p>
          <a:p>
            <a:pPr marL="400050" lvl="1">
              <a:buClr>
                <a:srgbClr val="0070C0"/>
              </a:buClr>
              <a:buSzPct val="99000"/>
              <a:defRPr/>
            </a:pPr>
            <a:endParaRPr kumimoji="0" lang="en-US" altLang="en-US" sz="3600" b="1" i="0" u="none" strike="noStrike" kern="1200" cap="none" spc="0" normalizeH="0" noProof="0" dirty="0">
              <a:ln>
                <a:noFill/>
              </a:ln>
              <a:solidFill>
                <a:schemeClr val="bg2">
                  <a:lumMod val="50000"/>
                </a:schemeClr>
              </a:solidFill>
              <a:effectLst/>
              <a:uLnTx/>
              <a:uFillTx/>
            </a:endParaRPr>
          </a:p>
          <a:p>
            <a:pPr marL="857250" lvl="1" indent="-457200">
              <a:buClr>
                <a:srgbClr val="0070C0"/>
              </a:buClr>
              <a:buSzPct val="99000"/>
              <a:buFont typeface="Wingdings" panose="05000000000000000000" pitchFamily="2" charset="2"/>
              <a:buChar char="§"/>
              <a:defRPr/>
            </a:pPr>
            <a:r>
              <a:rPr lang="en-US" altLang="en-US" sz="3600" b="1" dirty="0">
                <a:solidFill>
                  <a:schemeClr val="bg2">
                    <a:lumMod val="50000"/>
                  </a:schemeClr>
                </a:solidFill>
              </a:rPr>
              <a:t>We participate in outreach efforts to provide information to the public about the program.</a:t>
            </a:r>
          </a:p>
          <a:p>
            <a:pPr marL="400050" lvl="1">
              <a:buClr>
                <a:srgbClr val="0070C0"/>
              </a:buClr>
              <a:buSzPct val="99000"/>
              <a:defRPr/>
            </a:pPr>
            <a:endParaRPr kumimoji="0" lang="en-US" altLang="en-US" sz="3600" b="1" i="0" u="none" strike="noStrike" kern="1200" cap="none" spc="0" normalizeH="0" noProof="0" dirty="0">
              <a:ln>
                <a:noFill/>
              </a:ln>
              <a:solidFill>
                <a:schemeClr val="bg2">
                  <a:lumMod val="50000"/>
                </a:schemeClr>
              </a:solidFill>
              <a:effectLst/>
              <a:uLnTx/>
              <a:uFillTx/>
            </a:endParaRPr>
          </a:p>
          <a:p>
            <a:pPr marL="857250" lvl="1" indent="-457200">
              <a:buClr>
                <a:srgbClr val="0070C0"/>
              </a:buClr>
              <a:buSzPct val="99000"/>
              <a:buFont typeface="Wingdings" panose="05000000000000000000" pitchFamily="2" charset="2"/>
              <a:buChar char="§"/>
              <a:defRPr/>
            </a:pPr>
            <a:r>
              <a:rPr lang="en-US" altLang="en-US" sz="3600" b="1" dirty="0">
                <a:solidFill>
                  <a:schemeClr val="bg2">
                    <a:lumMod val="50000"/>
                  </a:schemeClr>
                </a:solidFill>
              </a:rPr>
              <a:t>We identify and discuss EEOICPA concerns in our annual report to Congress.</a:t>
            </a:r>
          </a:p>
        </p:txBody>
      </p:sp>
      <p:sp>
        <p:nvSpPr>
          <p:cNvPr id="10" name="Rectangle 9">
            <a:extLst>
              <a:ext uri="{FF2B5EF4-FFF2-40B4-BE49-F238E27FC236}">
                <a16:creationId xmlns:a16="http://schemas.microsoft.com/office/drawing/2014/main" id="{CB111850-6327-93CD-51B3-ABDD8819D4A5}"/>
              </a:ext>
            </a:extLst>
          </p:cNvPr>
          <p:cNvSpPr/>
          <p:nvPr/>
        </p:nvSpPr>
        <p:spPr>
          <a:xfrm>
            <a:off x="33867"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039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1E34-D3AE-40A1-430F-FF4A37714123}"/>
              </a:ext>
            </a:extLst>
          </p:cNvPr>
          <p:cNvSpPr>
            <a:spLocks noGrp="1"/>
          </p:cNvSpPr>
          <p:nvPr>
            <p:ph type="title"/>
          </p:nvPr>
        </p:nvSpPr>
        <p:spPr>
          <a:xfrm>
            <a:off x="838200" y="2895600"/>
            <a:ext cx="10744200" cy="771990"/>
          </a:xfrm>
        </p:spPr>
        <p:txBody>
          <a:bodyPr>
            <a:noAutofit/>
          </a:bodyPr>
          <a:lstStyle/>
          <a:p>
            <a:pPr algn="ctr"/>
            <a:r>
              <a:rPr lang="en-US" sz="6000" b="1" dirty="0">
                <a:ln w="3175" cmpd="sng">
                  <a:solidFill>
                    <a:schemeClr val="bg2">
                      <a:lumMod val="50000"/>
                    </a:schemeClr>
                  </a:solidFill>
                </a:ln>
                <a:solidFill>
                  <a:srgbClr val="0070C0"/>
                </a:solidFill>
                <a:latin typeface="Aptos Black" panose="020B0004020202020204" pitchFamily="34" charset="0"/>
              </a:rPr>
              <a:t>practical information &amp; tips</a:t>
            </a:r>
            <a:endParaRPr lang="en-US" sz="6000" b="1" dirty="0">
              <a:ln w="3175" cmpd="sng">
                <a:solidFill>
                  <a:schemeClr val="bg2">
                    <a:lumMod val="50000"/>
                  </a:schemeClr>
                </a:solidFill>
              </a:ln>
              <a:solidFill>
                <a:srgbClr val="0070C0"/>
              </a:solidFill>
              <a:latin typeface="Aptos Black" panose="020B00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23555B1-432E-2B7F-32FD-2B4BE6D8B544}"/>
              </a:ext>
            </a:extLst>
          </p:cNvPr>
          <p:cNvSpPr/>
          <p:nvPr/>
        </p:nvSpPr>
        <p:spPr>
          <a:xfrm>
            <a:off x="0" y="8467"/>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0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AE2027-96DA-B227-15DE-CAA84DEE8640}"/>
              </a:ext>
            </a:extLst>
          </p:cNvPr>
          <p:cNvSpPr txBox="1"/>
          <p:nvPr/>
        </p:nvSpPr>
        <p:spPr>
          <a:xfrm>
            <a:off x="914400" y="989801"/>
            <a:ext cx="10363200" cy="5570756"/>
          </a:xfrm>
          <a:prstGeom prst="rect">
            <a:avLst/>
          </a:prstGeom>
          <a:noFill/>
        </p:spPr>
        <p:txBody>
          <a:bodyPr wrap="square">
            <a:spAutoFit/>
          </a:bodyPr>
          <a:lstStyle/>
          <a:p>
            <a:r>
              <a:rPr lang="en-US" sz="4000" b="1" dirty="0">
                <a:solidFill>
                  <a:schemeClr val="bg2">
                    <a:lumMod val="50000"/>
                  </a:schemeClr>
                </a:solidFill>
              </a:rPr>
              <a:t>Current and former employees may use the </a:t>
            </a:r>
            <a:r>
              <a:rPr lang="en-US" sz="4000" b="1" i="1" dirty="0">
                <a:solidFill>
                  <a:srgbClr val="0070C0"/>
                </a:solidFill>
              </a:rPr>
              <a:t>Claim for Benefits (Form EE-1)</a:t>
            </a:r>
            <a:r>
              <a:rPr lang="en-US" sz="4000" b="1" dirty="0">
                <a:solidFill>
                  <a:schemeClr val="bg2">
                    <a:lumMod val="50000"/>
                  </a:schemeClr>
                </a:solidFill>
              </a:rPr>
              <a:t> for the following reasons:</a:t>
            </a:r>
          </a:p>
          <a:p>
            <a:endParaRPr lang="en-US" sz="1600" b="1" dirty="0">
              <a:solidFill>
                <a:schemeClr val="bg2">
                  <a:lumMod val="50000"/>
                </a:schemeClr>
              </a:solidFill>
            </a:endParaRPr>
          </a:p>
          <a:p>
            <a:pPr marL="914400" lvl="1" indent="-457200">
              <a:buClr>
                <a:srgbClr val="0070C0"/>
              </a:buClr>
              <a:buSzPct val="90000"/>
              <a:buFont typeface="Wingdings" panose="05000000000000000000" pitchFamily="2" charset="2"/>
              <a:buChar char="§"/>
            </a:pPr>
            <a:r>
              <a:rPr lang="en-US" sz="4000" b="1" dirty="0">
                <a:solidFill>
                  <a:schemeClr val="bg2">
                    <a:lumMod val="50000"/>
                  </a:schemeClr>
                </a:solidFill>
              </a:rPr>
              <a:t>To file an </a:t>
            </a:r>
            <a:r>
              <a:rPr lang="en-US" sz="4000" b="1" i="1" dirty="0">
                <a:solidFill>
                  <a:srgbClr val="0070C0"/>
                </a:solidFill>
              </a:rPr>
              <a:t>initial claim</a:t>
            </a:r>
            <a:r>
              <a:rPr lang="en-US" sz="4000" b="1" dirty="0">
                <a:solidFill>
                  <a:schemeClr val="bg2">
                    <a:lumMod val="50000"/>
                  </a:schemeClr>
                </a:solidFill>
              </a:rPr>
              <a:t>. </a:t>
            </a:r>
          </a:p>
          <a:p>
            <a:pPr marL="914400" lvl="1" indent="-457200">
              <a:buClr>
                <a:srgbClr val="0070C0"/>
              </a:buClr>
              <a:buSzPct val="90000"/>
              <a:buFont typeface="Wingdings" panose="05000000000000000000" pitchFamily="2" charset="2"/>
              <a:buChar char="§"/>
            </a:pPr>
            <a:r>
              <a:rPr lang="en-US" sz="4000" b="1" dirty="0">
                <a:solidFill>
                  <a:schemeClr val="bg2">
                    <a:lumMod val="50000"/>
                  </a:schemeClr>
                </a:solidFill>
              </a:rPr>
              <a:t>To file a </a:t>
            </a:r>
            <a:r>
              <a:rPr lang="en-US" sz="4000" b="1" i="1" dirty="0">
                <a:solidFill>
                  <a:srgbClr val="0070C0"/>
                </a:solidFill>
              </a:rPr>
              <a:t>claim for new illnesses </a:t>
            </a:r>
            <a:r>
              <a:rPr lang="en-US" sz="4000" b="1" dirty="0">
                <a:solidFill>
                  <a:schemeClr val="bg2">
                    <a:lumMod val="50000"/>
                  </a:schemeClr>
                </a:solidFill>
              </a:rPr>
              <a:t>as they are diagnosed (e.g., additional cancers, or respiratory issues).</a:t>
            </a:r>
          </a:p>
          <a:p>
            <a:pPr marL="914400" lvl="1" indent="-457200">
              <a:buClr>
                <a:srgbClr val="0070C0"/>
              </a:buClr>
              <a:buSzPct val="90000"/>
              <a:buFont typeface="Wingdings" panose="05000000000000000000" pitchFamily="2" charset="2"/>
              <a:buChar char="§"/>
            </a:pPr>
            <a:endParaRPr lang="en-US" sz="3000" b="1" dirty="0">
              <a:solidFill>
                <a:schemeClr val="bg2">
                  <a:lumMod val="50000"/>
                </a:schemeClr>
              </a:solidFill>
            </a:endParaRPr>
          </a:p>
          <a:p>
            <a:pPr marL="914400" lvl="1" indent="-457200">
              <a:buClr>
                <a:srgbClr val="0070C0"/>
              </a:buClr>
              <a:buSzPct val="90000"/>
              <a:buFont typeface="Wingdings" panose="05000000000000000000" pitchFamily="2" charset="2"/>
              <a:buChar char="§"/>
            </a:pPr>
            <a:endParaRPr lang="en-US" sz="3000" b="1" dirty="0">
              <a:solidFill>
                <a:schemeClr val="bg2">
                  <a:lumMod val="50000"/>
                </a:schemeClr>
              </a:solidFill>
            </a:endParaRPr>
          </a:p>
        </p:txBody>
      </p:sp>
      <p:sp>
        <p:nvSpPr>
          <p:cNvPr id="6" name="Rectangle 5">
            <a:extLst>
              <a:ext uri="{FF2B5EF4-FFF2-40B4-BE49-F238E27FC236}">
                <a16:creationId xmlns:a16="http://schemas.microsoft.com/office/drawing/2014/main" id="{E62310E1-059A-1ED4-B527-5B81668843A4}"/>
              </a:ext>
            </a:extLst>
          </p:cNvPr>
          <p:cNvSpPr/>
          <p:nvPr/>
        </p:nvSpPr>
        <p:spPr>
          <a:xfrm>
            <a:off x="0" y="8467"/>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61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75475-5741-0772-F1D8-B54C8BFAEF7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73E2DF9-C09C-C478-2724-5AEF3271ECBC}"/>
              </a:ext>
            </a:extLst>
          </p:cNvPr>
          <p:cNvSpPr>
            <a:spLocks noGrp="1"/>
          </p:cNvSpPr>
          <p:nvPr>
            <p:ph type="body" idx="1"/>
          </p:nvPr>
        </p:nvSpPr>
        <p:spPr>
          <a:xfrm>
            <a:off x="345689" y="1395644"/>
            <a:ext cx="11030650" cy="5114925"/>
          </a:xfrm>
          <a:effectLst/>
        </p:spPr>
        <p:txBody>
          <a:bodyPr>
            <a:normAutofit/>
            <a:scene3d>
              <a:camera prst="orthographicFront"/>
              <a:lightRig rig="soft" dir="t">
                <a:rot lat="0" lon="0" rev="15600000"/>
              </a:lightRig>
            </a:scene3d>
            <a:sp3d extrusionH="25400" prstMaterial="softEdge">
              <a:bevelT w="25400" h="38100" prst="artDeco"/>
              <a:extrusionClr>
                <a:schemeClr val="tx1"/>
              </a:extrusionClr>
            </a:sp3d>
          </a:bodyPr>
          <a:lstStyle/>
          <a:p>
            <a:pPr marR="0" lvl="1" algn="ctr" defTabSz="457200" rtl="0" eaLnBrk="1" fontAlgn="auto" latinLnBrk="0" hangingPunct="1">
              <a:lnSpc>
                <a:spcPct val="100000"/>
              </a:lnSpc>
              <a:spcBef>
                <a:spcPts val="0"/>
              </a:spcBef>
              <a:spcAft>
                <a:spcPts val="0"/>
              </a:spcAft>
              <a:buClr>
                <a:srgbClr val="0070C0"/>
              </a:buClr>
              <a:buSzPct val="90000"/>
              <a:tabLst/>
              <a:defRPr/>
            </a:pPr>
            <a:r>
              <a:rPr lang="en-US" sz="4400" b="1" dirty="0">
                <a:ln w="10160">
                  <a:solidFill>
                    <a:schemeClr val="bg1">
                      <a:lumMod val="85000"/>
                      <a:lumOff val="15000"/>
                    </a:schemeClr>
                  </a:solidFill>
                  <a:prstDash val="solid"/>
                </a:ln>
                <a:solidFill>
                  <a:schemeClr val="accent1">
                    <a:lumMod val="60000"/>
                    <a:lumOff val="40000"/>
                  </a:schemeClr>
                </a:solidFill>
                <a:effectLst>
                  <a:outerShdw blurRad="50800" dist="38100" dir="10800000" algn="r" rotWithShape="0">
                    <a:prstClr val="black">
                      <a:alpha val="40000"/>
                    </a:prstClr>
                  </a:outerShdw>
                </a:effectLst>
                <a:latin typeface="Century Gothic" panose="020B0502020202020204"/>
              </a:rPr>
              <a:t>IMPORTANT TO</a:t>
            </a:r>
            <a:r>
              <a:rPr kumimoji="0" lang="en-US" sz="4400" b="1" i="0" u="none" strike="noStrike" kern="1200" normalizeH="0" baseline="0" noProof="0" dirty="0">
                <a:ln w="10160">
                  <a:solidFill>
                    <a:schemeClr val="bg1">
                      <a:lumMod val="85000"/>
                      <a:lumOff val="15000"/>
                    </a:schemeClr>
                  </a:solidFill>
                  <a:prstDash val="solid"/>
                </a:ln>
                <a:solidFill>
                  <a:schemeClr val="accent1">
                    <a:lumMod val="60000"/>
                    <a:lumOff val="40000"/>
                  </a:schemeClr>
                </a:solidFill>
                <a:effectLst>
                  <a:outerShdw blurRad="50800" dist="38100" dir="10800000" algn="r" rotWithShape="0">
                    <a:prstClr val="black">
                      <a:alpha val="40000"/>
                    </a:prstClr>
                  </a:outerShdw>
                </a:effectLst>
                <a:uLnTx/>
                <a:uFillTx/>
                <a:latin typeface="Century Gothic" panose="020B0502020202020204"/>
              </a:rPr>
              <a:t> NOTE </a:t>
            </a:r>
          </a:p>
          <a:p>
            <a:pPr marR="0" lvl="1" algn="ctr" defTabSz="457200" rtl="0" eaLnBrk="1" fontAlgn="auto" latinLnBrk="0" hangingPunct="1">
              <a:lnSpc>
                <a:spcPct val="100000"/>
              </a:lnSpc>
              <a:spcBef>
                <a:spcPts val="0"/>
              </a:spcBef>
              <a:spcAft>
                <a:spcPts val="0"/>
              </a:spcAft>
              <a:buClr>
                <a:srgbClr val="0070C0"/>
              </a:buClr>
              <a:buSzPct val="90000"/>
              <a:tabLst/>
              <a:defRPr/>
            </a:pPr>
            <a:endParaRPr kumimoji="0" lang="en-US" sz="4400" b="1" i="0" u="none" strike="noStrike" kern="1200" normalizeH="0" baseline="0" noProof="0" dirty="0">
              <a:ln/>
              <a:solidFill>
                <a:srgbClr val="0A304A"/>
              </a:solidFill>
              <a:effectLst/>
              <a:uLnTx/>
              <a:uFillTx/>
              <a:latin typeface="Century Gothic" panose="020B0502020202020204"/>
            </a:endParaRPr>
          </a:p>
          <a:p>
            <a:pPr marR="0" lvl="1" defTabSz="457200" rtl="0" eaLnBrk="1" fontAlgn="auto" latinLnBrk="0" hangingPunct="1">
              <a:lnSpc>
                <a:spcPct val="100000"/>
              </a:lnSpc>
              <a:spcBef>
                <a:spcPts val="0"/>
              </a:spcBef>
              <a:spcAft>
                <a:spcPts val="0"/>
              </a:spcAft>
              <a:buClr>
                <a:srgbClr val="0070C0"/>
              </a:buClr>
              <a:buSzPct val="90000"/>
              <a:tabLst/>
              <a:defRPr/>
            </a:pPr>
            <a:r>
              <a:rPr kumimoji="0" lang="en-US" sz="4400" b="1" i="0" u="none" strike="noStrike" kern="1200" normalizeH="0" baseline="0" noProof="0" dirty="0">
                <a:ln/>
                <a:solidFill>
                  <a:srgbClr val="0A304A"/>
                </a:solidFill>
                <a:effectLst/>
                <a:uLnTx/>
                <a:uFillTx/>
                <a:latin typeface="Century Gothic" panose="020B0502020202020204"/>
              </a:rPr>
              <a:t>The </a:t>
            </a:r>
            <a:r>
              <a:rPr kumimoji="0" lang="en-US" sz="4400" b="1" i="0" u="sng" strike="noStrike" kern="1200" normalizeH="0" baseline="0" noProof="0" dirty="0">
                <a:ln/>
                <a:solidFill>
                  <a:srgbClr val="0A304A"/>
                </a:solidFill>
                <a:effectLst/>
                <a:uLnTx/>
                <a:uFillTx/>
                <a:latin typeface="Century Gothic" panose="020B0502020202020204"/>
              </a:rPr>
              <a:t>filing date </a:t>
            </a:r>
            <a:r>
              <a:rPr kumimoji="0" lang="en-US" sz="4400" b="1" i="0" u="none" strike="noStrike" kern="1200" normalizeH="0" baseline="0" noProof="0" dirty="0">
                <a:ln/>
                <a:solidFill>
                  <a:srgbClr val="0A304A"/>
                </a:solidFill>
                <a:effectLst/>
                <a:uLnTx/>
                <a:uFillTx/>
                <a:latin typeface="Century Gothic" panose="020B0502020202020204"/>
              </a:rPr>
              <a:t>of the EE-1 form is used to establish the date of the entitlement to medical benefits.</a:t>
            </a:r>
          </a:p>
          <a:p>
            <a:endParaRPr lang="en-US" b="1" dirty="0">
              <a:ln/>
              <a:solidFill>
                <a:schemeClr val="accent4"/>
              </a:solidFill>
              <a:effectLst/>
            </a:endParaRPr>
          </a:p>
        </p:txBody>
      </p:sp>
    </p:spTree>
    <p:extLst>
      <p:ext uri="{BB962C8B-B14F-4D97-AF65-F5344CB8AC3E}">
        <p14:creationId xmlns:p14="http://schemas.microsoft.com/office/powerpoint/2010/main" val="2587162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E8F602-0D77-374F-CD6F-F894B0C968E0}"/>
              </a:ext>
            </a:extLst>
          </p:cNvPr>
          <p:cNvSpPr>
            <a:spLocks noGrp="1"/>
          </p:cNvSpPr>
          <p:nvPr>
            <p:ph type="body" idx="1"/>
          </p:nvPr>
        </p:nvSpPr>
        <p:spPr>
          <a:xfrm>
            <a:off x="683532" y="1129604"/>
            <a:ext cx="6257305" cy="5257800"/>
          </a:xfrm>
        </p:spPr>
        <p:txBody>
          <a:bodyPr vert="horz" lIns="91440" tIns="45720" rIns="91440" bIns="45720" rtlCol="0" anchor="t">
            <a:normAutofit fontScale="92500" lnSpcReduction="20000"/>
          </a:bodyPr>
          <a:lstStyle/>
          <a:p>
            <a:pPr marL="457200" indent="-457200">
              <a:lnSpc>
                <a:spcPct val="110000"/>
              </a:lnSpc>
              <a:spcBef>
                <a:spcPts val="0"/>
              </a:spcBef>
              <a:spcAft>
                <a:spcPts val="0"/>
              </a:spcAft>
              <a:buClr>
                <a:srgbClr val="0070C0"/>
              </a:buClr>
              <a:buFont typeface="Wingdings" panose="05000000000000000000" pitchFamily="2" charset="2"/>
              <a:buChar char="§"/>
            </a:pPr>
            <a:r>
              <a:rPr lang="en-US" sz="3300" b="1" dirty="0">
                <a:solidFill>
                  <a:schemeClr val="bg2">
                    <a:lumMod val="50000"/>
                  </a:schemeClr>
                </a:solidFill>
              </a:rPr>
              <a:t>Make sure you have reported any/all </a:t>
            </a:r>
            <a:r>
              <a:rPr lang="en-US" sz="3300" b="1" i="1" dirty="0">
                <a:solidFill>
                  <a:srgbClr val="0070C0"/>
                </a:solidFill>
              </a:rPr>
              <a:t>potentially covered employment </a:t>
            </a:r>
            <a:r>
              <a:rPr lang="en-US" sz="3300" b="1" dirty="0">
                <a:solidFill>
                  <a:schemeClr val="bg2">
                    <a:lumMod val="50000"/>
                  </a:schemeClr>
                </a:solidFill>
              </a:rPr>
              <a:t>to the Energy Program. </a:t>
            </a:r>
          </a:p>
          <a:p>
            <a:pPr>
              <a:lnSpc>
                <a:spcPct val="110000"/>
              </a:lnSpc>
              <a:spcBef>
                <a:spcPts val="0"/>
              </a:spcBef>
              <a:spcAft>
                <a:spcPts val="0"/>
              </a:spcAft>
              <a:buClr>
                <a:srgbClr val="0070C0"/>
              </a:buClr>
            </a:pPr>
            <a:endParaRPr lang="en-US" sz="1600" b="1" dirty="0">
              <a:solidFill>
                <a:schemeClr val="bg2">
                  <a:lumMod val="50000"/>
                </a:schemeClr>
              </a:solidFill>
            </a:endParaRPr>
          </a:p>
          <a:p>
            <a:pPr marL="457200" indent="-457200">
              <a:lnSpc>
                <a:spcPct val="110000"/>
              </a:lnSpc>
              <a:spcBef>
                <a:spcPts val="0"/>
              </a:spcBef>
              <a:spcAft>
                <a:spcPts val="0"/>
              </a:spcAft>
              <a:buClr>
                <a:srgbClr val="0070C0"/>
              </a:buClr>
              <a:buFont typeface="Wingdings" panose="05000000000000000000" pitchFamily="2" charset="2"/>
              <a:buChar char="§"/>
            </a:pPr>
            <a:r>
              <a:rPr lang="en-US" sz="3300" b="1" dirty="0">
                <a:solidFill>
                  <a:schemeClr val="bg2">
                    <a:lumMod val="50000"/>
                  </a:schemeClr>
                </a:solidFill>
              </a:rPr>
              <a:t>Review your Occupational History Interview for completeness and accuracy. If you remember additional information, send it in writing to your Claims Examiner.  </a:t>
            </a:r>
          </a:p>
          <a:p>
            <a:pPr>
              <a:lnSpc>
                <a:spcPct val="90000"/>
              </a:lnSpc>
            </a:pPr>
            <a:endParaRPr lang="en-US" sz="1000" dirty="0"/>
          </a:p>
        </p:txBody>
      </p:sp>
      <p:sp>
        <p:nvSpPr>
          <p:cNvPr id="5" name="Rectangle 4">
            <a:extLst>
              <a:ext uri="{FF2B5EF4-FFF2-40B4-BE49-F238E27FC236}">
                <a16:creationId xmlns:a16="http://schemas.microsoft.com/office/drawing/2014/main" id="{8B6093CC-CE31-62BA-21E3-1430C595D5F4}"/>
              </a:ext>
            </a:extLst>
          </p:cNvPr>
          <p:cNvSpPr/>
          <p:nvPr/>
        </p:nvSpPr>
        <p:spPr>
          <a:xfrm>
            <a:off x="152400" y="228600"/>
            <a:ext cx="12039600" cy="66294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group of barrels stacked on top of each other">
            <a:extLst>
              <a:ext uri="{FF2B5EF4-FFF2-40B4-BE49-F238E27FC236}">
                <a16:creationId xmlns:a16="http://schemas.microsoft.com/office/drawing/2014/main" id="{1B767916-6BFF-3428-4E6B-ECA59D27D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4682">
            <a:off x="7186348" y="1502717"/>
            <a:ext cx="4123658" cy="3852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F90E1A7A-3111-B34B-2AB9-836E8C709774}"/>
                  </a:ext>
                </a:extLst>
              </p:cNvPr>
              <p:cNvGraphicFramePr>
                <a:graphicFrameLocks noChangeAspect="1"/>
              </p:cNvGraphicFramePr>
              <p:nvPr>
                <p:extLst>
                  <p:ext uri="{D42A27DB-BD31-4B8C-83A1-F6EECF244321}">
                    <p14:modId xmlns:p14="http://schemas.microsoft.com/office/powerpoint/2010/main" val="912306284"/>
                  </p:ext>
                </p:extLst>
              </p:nvPr>
            </p:nvGraphicFramePr>
            <p:xfrm>
              <a:off x="-3505200" y="1733550"/>
              <a:ext cx="3048000" cy="1714500"/>
            </p:xfrm>
            <a:graphic>
              <a:graphicData uri="http://schemas.microsoft.com/office/powerpoint/2016/slidezoom">
                <pslz:sldZm>
                  <pslz:sldZmObj sldId="283" cId="2174990833">
                    <pslz:zmPr id="{54C059DF-0326-4E95-AD24-8EAAC7742A23}"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F90E1A7A-3111-B34B-2AB9-836E8C709774}"/>
                  </a:ext>
                </a:extLst>
              </p:cNvPr>
              <p:cNvPicPr>
                <a:picLocks noGrp="1" noRot="1" noChangeAspect="1" noMove="1" noResize="1" noEditPoints="1" noAdjustHandles="1" noChangeArrowheads="1" noChangeShapeType="1"/>
              </p:cNvPicPr>
              <p:nvPr/>
            </p:nvPicPr>
            <p:blipFill>
              <a:blip r:embed="rId5"/>
              <a:stretch>
                <a:fillRect/>
              </a:stretch>
            </p:blipFill>
            <p:spPr>
              <a:xfrm>
                <a:off x="-3505200" y="1733550"/>
                <a:ext cx="3048000" cy="1714500"/>
              </a:xfrm>
              <a:prstGeom prst="rect">
                <a:avLst/>
              </a:prstGeom>
            </p:spPr>
          </p:pic>
        </mc:Fallback>
      </mc:AlternateContent>
    </p:spTree>
    <p:extLst>
      <p:ext uri="{BB962C8B-B14F-4D97-AF65-F5344CB8AC3E}">
        <p14:creationId xmlns:p14="http://schemas.microsoft.com/office/powerpoint/2010/main" val="217499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B379D-5673-151F-EBD0-7999B80D0F30}"/>
              </a:ext>
            </a:extLst>
          </p:cNvPr>
          <p:cNvSpPr/>
          <p:nvPr/>
        </p:nvSpPr>
        <p:spPr>
          <a:xfrm>
            <a:off x="0" y="106878"/>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A3E9617-0661-4A04-5679-6CCDE09D6D63}"/>
              </a:ext>
            </a:extLst>
          </p:cNvPr>
          <p:cNvSpPr txBox="1"/>
          <p:nvPr/>
        </p:nvSpPr>
        <p:spPr>
          <a:xfrm>
            <a:off x="-115154" y="1300783"/>
            <a:ext cx="11782081" cy="6001643"/>
          </a:xfrm>
          <a:prstGeom prst="rect">
            <a:avLst/>
          </a:prstGeom>
          <a:noFill/>
        </p:spPr>
        <p:txBody>
          <a:bodyPr wrap="square">
            <a:spAutoFit/>
          </a:bodyPr>
          <a:lstStyle/>
          <a:p>
            <a:pPr marL="914400" lvl="1" indent="-457200">
              <a:buClr>
                <a:srgbClr val="0070C0"/>
              </a:buClr>
              <a:buSzPct val="90000"/>
              <a:buFont typeface="Wingdings" panose="05000000000000000000" pitchFamily="2" charset="2"/>
              <a:buChar char="§"/>
            </a:pPr>
            <a:r>
              <a:rPr lang="en-US" sz="3200" b="1" dirty="0">
                <a:solidFill>
                  <a:schemeClr val="bg2">
                    <a:lumMod val="50000"/>
                  </a:schemeClr>
                </a:solidFill>
                <a:latin typeface="Century Gothic" panose="020B0502020202020204" pitchFamily="34" charset="0"/>
              </a:rPr>
              <a:t>A “consequential condition” occurs when a covered illness or treatment for that covered illness, results in a new illness or injury. Medical benefits, impairment benefits, and wage-loss benefits are available for consequential conditions.</a:t>
            </a:r>
          </a:p>
          <a:p>
            <a:pPr marL="914400" lvl="1" indent="-457200">
              <a:buClr>
                <a:srgbClr val="0070C0"/>
              </a:buClr>
              <a:buSzPct val="90000"/>
              <a:buFont typeface="Wingdings" panose="05000000000000000000" pitchFamily="2" charset="2"/>
              <a:buChar char="§"/>
            </a:pPr>
            <a:endParaRPr lang="en-US" sz="3200" b="1" dirty="0">
              <a:solidFill>
                <a:schemeClr val="bg2">
                  <a:lumMod val="50000"/>
                </a:schemeClr>
              </a:solidFill>
              <a:latin typeface="Century Gothic" panose="020B0502020202020204" pitchFamily="34" charset="0"/>
            </a:endParaRPr>
          </a:p>
          <a:p>
            <a:pPr marL="914400" lvl="1" indent="-457200">
              <a:buClr>
                <a:srgbClr val="0070C0"/>
              </a:buClr>
              <a:buSzPct val="90000"/>
              <a:buFont typeface="Wingdings" panose="05000000000000000000" pitchFamily="2" charset="2"/>
              <a:buChar char="§"/>
            </a:pPr>
            <a:r>
              <a:rPr lang="en-US" sz="3200" b="1" dirty="0">
                <a:solidFill>
                  <a:schemeClr val="bg2">
                    <a:lumMod val="50000"/>
                  </a:schemeClr>
                </a:solidFill>
                <a:latin typeface="Century Gothic" panose="020B0502020202020204" pitchFamily="34" charset="0"/>
              </a:rPr>
              <a:t>A new claim form must be filed for each and every consequential condition. The EE-1A form must be used to file a claim for a  consequential condition. </a:t>
            </a:r>
          </a:p>
          <a:p>
            <a:pPr marL="914400" lvl="1" indent="-457200">
              <a:buClr>
                <a:srgbClr val="0070C0"/>
              </a:buClr>
              <a:buSzPct val="90000"/>
              <a:buFont typeface="Wingdings" panose="05000000000000000000" pitchFamily="2" charset="2"/>
              <a:buChar char="§"/>
            </a:pPr>
            <a:endParaRPr lang="en-US" sz="3200" b="1" dirty="0">
              <a:solidFill>
                <a:schemeClr val="bg2">
                  <a:lumMod val="50000"/>
                </a:schemeClr>
              </a:solidFill>
              <a:latin typeface="Century Gothic" panose="020B0502020202020204" pitchFamily="34" charset="0"/>
            </a:endParaRPr>
          </a:p>
          <a:p>
            <a:pPr marL="914400" lvl="1" indent="-457200">
              <a:buClr>
                <a:srgbClr val="0070C0"/>
              </a:buClr>
              <a:buSzPct val="90000"/>
              <a:buFont typeface="Wingdings" panose="05000000000000000000" pitchFamily="2" charset="2"/>
              <a:buChar char="§"/>
            </a:pPr>
            <a:endParaRPr lang="en-US" sz="1600" b="1" dirty="0">
              <a:solidFill>
                <a:schemeClr val="bg2">
                  <a:lumMod val="50000"/>
                </a:schemeClr>
              </a:solidFill>
              <a:latin typeface="Century Gothic" panose="020B0502020202020204" pitchFamily="34" charset="0"/>
            </a:endParaRPr>
          </a:p>
          <a:p>
            <a:pPr lvl="1">
              <a:buClr>
                <a:srgbClr val="0070C0"/>
              </a:buClr>
            </a:pPr>
            <a:r>
              <a:rPr lang="en-US" sz="2400" b="1" dirty="0">
                <a:solidFill>
                  <a:schemeClr val="bg2">
                    <a:lumMod val="50000"/>
                  </a:schemeClr>
                </a:solidFill>
              </a:rPr>
              <a:t>																</a:t>
            </a:r>
          </a:p>
          <a:p>
            <a:pPr lvl="1">
              <a:buClr>
                <a:srgbClr val="0070C0"/>
              </a:buClr>
            </a:pPr>
            <a:r>
              <a:rPr lang="en-US" sz="2400" b="1" dirty="0">
                <a:solidFill>
                  <a:schemeClr val="bg2">
                    <a:lumMod val="50000"/>
                  </a:schemeClr>
                </a:solidFill>
              </a:rPr>
              <a:t>																</a:t>
            </a:r>
            <a:endParaRPr lang="en-US" sz="30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41756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2D926-D706-512E-D73A-0D2D1AF49AE1}"/>
              </a:ext>
            </a:extLst>
          </p:cNvPr>
          <p:cNvPicPr>
            <a:picLocks noChangeAspect="1"/>
          </p:cNvPicPr>
          <p:nvPr/>
        </p:nvPicPr>
        <p:blipFill>
          <a:blip r:embed="rId2"/>
          <a:stretch>
            <a:fillRect/>
          </a:stretch>
        </p:blipFill>
        <p:spPr>
          <a:xfrm>
            <a:off x="-76200" y="0"/>
            <a:ext cx="12344400" cy="6858000"/>
          </a:xfrm>
          <a:prstGeom prst="rect">
            <a:avLst/>
          </a:prstGeom>
        </p:spPr>
      </p:pic>
      <p:sp>
        <p:nvSpPr>
          <p:cNvPr id="3" name="Text Placeholder 2">
            <a:extLst>
              <a:ext uri="{FF2B5EF4-FFF2-40B4-BE49-F238E27FC236}">
                <a16:creationId xmlns:a16="http://schemas.microsoft.com/office/drawing/2014/main" id="{25F9A38D-0364-5BAF-22FF-0562AADEF3EC}"/>
              </a:ext>
            </a:extLst>
          </p:cNvPr>
          <p:cNvSpPr>
            <a:spLocks noGrp="1"/>
          </p:cNvSpPr>
          <p:nvPr>
            <p:ph type="body" idx="1"/>
          </p:nvPr>
        </p:nvSpPr>
        <p:spPr>
          <a:xfrm>
            <a:off x="723900" y="981307"/>
            <a:ext cx="10744200" cy="7939668"/>
          </a:xfrm>
        </p:spPr>
        <p:txBody>
          <a:bodyPr>
            <a:normAutofit/>
          </a:bodyPr>
          <a:lstStyle/>
          <a:p>
            <a:pPr marL="457200" indent="-457200">
              <a:spcBef>
                <a:spcPts val="0"/>
              </a:spcBef>
              <a:spcAft>
                <a:spcPts val="0"/>
              </a:spcAft>
              <a:buClr>
                <a:srgbClr val="0070C0"/>
              </a:buClr>
              <a:buSzPct val="90000"/>
              <a:buFont typeface="Wingdings" panose="05000000000000000000" pitchFamily="2" charset="2"/>
              <a:buChar char="§"/>
            </a:pPr>
            <a:r>
              <a:rPr lang="en-US" sz="3300" b="1" dirty="0">
                <a:solidFill>
                  <a:schemeClr val="bg2">
                    <a:lumMod val="50000"/>
                  </a:schemeClr>
                </a:solidFill>
                <a:latin typeface="Century Gothic" panose="020B0502020202020204" pitchFamily="34" charset="0"/>
              </a:rPr>
              <a:t>If an employee’s claim is accepted for medical benefits under Part E of the Act, they can, </a:t>
            </a:r>
            <a:r>
              <a:rPr lang="en-US" sz="3300" b="1" i="1" dirty="0">
                <a:solidFill>
                  <a:srgbClr val="0070C0"/>
                </a:solidFill>
                <a:latin typeface="Century Gothic" panose="020B0502020202020204" pitchFamily="34" charset="0"/>
              </a:rPr>
              <a:t>using Form EN-11A (Impairment Benefits Response form), file a claim for impairment benefits. </a:t>
            </a:r>
          </a:p>
          <a:p>
            <a:pPr>
              <a:spcBef>
                <a:spcPts val="0"/>
              </a:spcBef>
              <a:spcAft>
                <a:spcPts val="0"/>
              </a:spcAft>
              <a:buClr>
                <a:srgbClr val="0070C0"/>
              </a:buClr>
              <a:buSzPct val="90000"/>
            </a:pPr>
            <a:r>
              <a:rPr lang="en-US" sz="3300" b="1" i="1" dirty="0">
                <a:solidFill>
                  <a:srgbClr val="0070C0"/>
                </a:solidFill>
                <a:latin typeface="Century Gothic" panose="020B0502020202020204" pitchFamily="34" charset="0"/>
              </a:rPr>
              <a:t> </a:t>
            </a:r>
            <a:endParaRPr lang="en-US" sz="1600" b="1" i="1" dirty="0">
              <a:solidFill>
                <a:srgbClr val="0070C0"/>
              </a:solidFill>
              <a:latin typeface="Century Gothic" panose="020B0502020202020204" pitchFamily="34" charset="0"/>
            </a:endParaRPr>
          </a:p>
          <a:p>
            <a:pPr marL="457200" indent="-457200">
              <a:spcBef>
                <a:spcPts val="0"/>
              </a:spcBef>
              <a:spcAft>
                <a:spcPts val="0"/>
              </a:spcAft>
              <a:buClr>
                <a:srgbClr val="0070C0"/>
              </a:buClr>
              <a:buSzPct val="90000"/>
              <a:buFont typeface="Wingdings" panose="05000000000000000000" pitchFamily="2" charset="2"/>
              <a:buChar char="§"/>
            </a:pPr>
            <a:r>
              <a:rPr lang="en-US" sz="3300" b="1" dirty="0">
                <a:solidFill>
                  <a:schemeClr val="bg2">
                    <a:lumMod val="50000"/>
                  </a:schemeClr>
                </a:solidFill>
                <a:latin typeface="Century Gothic" panose="020B0502020202020204" pitchFamily="34" charset="0"/>
              </a:rPr>
              <a:t>A claim for impairment benefits may be </a:t>
            </a:r>
            <a:r>
              <a:rPr lang="en-US" sz="3300" b="1" i="1" dirty="0">
                <a:solidFill>
                  <a:srgbClr val="0070C0"/>
                </a:solidFill>
                <a:latin typeface="Century Gothic" panose="020B0502020202020204" pitchFamily="34" charset="0"/>
              </a:rPr>
              <a:t>filed every two years, or possibly sooner,</a:t>
            </a:r>
            <a:r>
              <a:rPr lang="en-US" sz="3300" b="1" dirty="0">
                <a:solidFill>
                  <a:srgbClr val="0070C0"/>
                </a:solidFill>
                <a:latin typeface="Century Gothic" panose="020B0502020202020204" pitchFamily="34" charset="0"/>
              </a:rPr>
              <a:t> </a:t>
            </a:r>
            <a:r>
              <a:rPr lang="en-US" sz="3300" b="1" dirty="0">
                <a:solidFill>
                  <a:schemeClr val="bg2">
                    <a:lumMod val="50000"/>
                  </a:schemeClr>
                </a:solidFill>
                <a:latin typeface="Century Gothic" panose="020B0502020202020204" pitchFamily="34" charset="0"/>
              </a:rPr>
              <a:t>if you have a newly accepted primary or consequential medical condition. </a:t>
            </a:r>
          </a:p>
          <a:p>
            <a:pPr marL="457200" indent="-457200">
              <a:buClr>
                <a:srgbClr val="0070C0"/>
              </a:buClr>
              <a:buSzPct val="90000"/>
              <a:buFont typeface="Wingdings" panose="05000000000000000000" pitchFamily="2" charset="2"/>
              <a:buChar char="§"/>
            </a:pPr>
            <a:endParaRPr lang="en-US" sz="3900" b="1" dirty="0">
              <a:solidFill>
                <a:schemeClr val="bg2">
                  <a:lumMod val="50000"/>
                </a:schemeClr>
              </a:solidFill>
              <a:latin typeface="Century Gothic" panose="020B0502020202020204" pitchFamily="34" charset="0"/>
            </a:endParaRPr>
          </a:p>
          <a:p>
            <a:r>
              <a:rPr lang="en-US" sz="2400" b="1" dirty="0">
                <a:solidFill>
                  <a:schemeClr val="bg2">
                    <a:lumMod val="50000"/>
                  </a:schemeClr>
                </a:solidFill>
              </a:rPr>
              <a:t>																	</a:t>
            </a:r>
            <a:r>
              <a:rPr lang="en-US" sz="4400" b="1" dirty="0">
                <a:solidFill>
                  <a:schemeClr val="bg2">
                    <a:lumMod val="50000"/>
                  </a:schemeClr>
                </a:solidFill>
              </a:rPr>
              <a:t>	</a:t>
            </a:r>
            <a:endParaRPr lang="en-US" sz="2400" b="1" dirty="0">
              <a:solidFill>
                <a:schemeClr val="bg2">
                  <a:lumMod val="50000"/>
                </a:schemeClr>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8438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1DBC4-D804-9B30-581E-C371702FDED2}"/>
              </a:ext>
            </a:extLst>
          </p:cNvPr>
          <p:cNvPicPr>
            <a:picLocks noChangeAspect="1"/>
          </p:cNvPicPr>
          <p:nvPr/>
        </p:nvPicPr>
        <p:blipFill>
          <a:blip r:embed="rId2"/>
          <a:stretch>
            <a:fillRect/>
          </a:stretch>
        </p:blipFill>
        <p:spPr>
          <a:xfrm>
            <a:off x="0" y="0"/>
            <a:ext cx="12192000" cy="6853491"/>
          </a:xfrm>
          <a:prstGeom prst="rect">
            <a:avLst/>
          </a:prstGeom>
        </p:spPr>
      </p:pic>
      <p:sp>
        <p:nvSpPr>
          <p:cNvPr id="2" name="Title 1">
            <a:extLst>
              <a:ext uri="{FF2B5EF4-FFF2-40B4-BE49-F238E27FC236}">
                <a16:creationId xmlns:a16="http://schemas.microsoft.com/office/drawing/2014/main" id="{A4164BEA-883B-DFFA-4BB0-8DC2C27AE9DF}"/>
              </a:ext>
            </a:extLst>
          </p:cNvPr>
          <p:cNvSpPr>
            <a:spLocks noGrp="1"/>
          </p:cNvSpPr>
          <p:nvPr>
            <p:ph type="title"/>
          </p:nvPr>
        </p:nvSpPr>
        <p:spPr>
          <a:xfrm>
            <a:off x="1828799" y="838200"/>
            <a:ext cx="8534401" cy="5410200"/>
          </a:xfrm>
        </p:spPr>
        <p:txBody>
          <a:bodyPr>
            <a:normAutofit/>
          </a:bodyPr>
          <a:lstStyle/>
          <a:p>
            <a:pPr marL="571500" indent="-571500">
              <a:buClr>
                <a:srgbClr val="0070C0"/>
              </a:buClr>
              <a:buSzPct val="94000"/>
              <a:buFont typeface="Wingdings" panose="05000000000000000000" pitchFamily="2" charset="2"/>
              <a:buChar char="§"/>
            </a:pPr>
            <a:r>
              <a:rPr lang="en-US" sz="3600" b="1" cap="none" dirty="0">
                <a:solidFill>
                  <a:schemeClr val="bg2">
                    <a:lumMod val="50000"/>
                  </a:schemeClr>
                </a:solidFill>
              </a:rPr>
              <a:t>You may request </a:t>
            </a:r>
            <a:r>
              <a:rPr lang="en-US" sz="3600" b="1" i="1" cap="none" dirty="0">
                <a:solidFill>
                  <a:srgbClr val="0070C0"/>
                </a:solidFill>
              </a:rPr>
              <a:t>a copy of your entire claim file </a:t>
            </a:r>
            <a:r>
              <a:rPr lang="en-US" sz="3600" b="1" cap="none" dirty="0">
                <a:solidFill>
                  <a:schemeClr val="bg2">
                    <a:lumMod val="50000"/>
                  </a:schemeClr>
                </a:solidFill>
              </a:rPr>
              <a:t>at any time, even before the recommended decision is issued.</a:t>
            </a:r>
            <a:r>
              <a:rPr lang="en-US" b="1" cap="none" dirty="0">
                <a:solidFill>
                  <a:schemeClr val="bg2">
                    <a:lumMod val="50000"/>
                  </a:schemeClr>
                </a:solidFill>
              </a:rPr>
              <a:t> </a:t>
            </a:r>
            <a:r>
              <a:rPr lang="en-US" sz="3600" b="1" cap="none" dirty="0">
                <a:solidFill>
                  <a:schemeClr val="bg2">
                    <a:lumMod val="50000"/>
                  </a:schemeClr>
                </a:solidFill>
              </a:rPr>
              <a:t>You may also request a copy of any </a:t>
            </a:r>
            <a:r>
              <a:rPr lang="en-US" sz="3600" b="1" i="1" cap="none" dirty="0">
                <a:solidFill>
                  <a:srgbClr val="0070C0"/>
                </a:solidFill>
              </a:rPr>
              <a:t>part </a:t>
            </a:r>
            <a:r>
              <a:rPr lang="en-US" sz="3600" b="1" i="1" cap="none" dirty="0">
                <a:solidFill>
                  <a:schemeClr val="bg2">
                    <a:lumMod val="50000"/>
                  </a:schemeClr>
                </a:solidFill>
              </a:rPr>
              <a:t>of </a:t>
            </a:r>
            <a:r>
              <a:rPr lang="en-US" sz="3600" b="1" cap="none" dirty="0">
                <a:solidFill>
                  <a:schemeClr val="bg2">
                    <a:lumMod val="50000"/>
                  </a:schemeClr>
                </a:solidFill>
              </a:rPr>
              <a:t>your claim file such as your employment and exposure records. The request </a:t>
            </a:r>
            <a:r>
              <a:rPr lang="en-US" sz="3600" b="1" i="1" cap="none" dirty="0">
                <a:solidFill>
                  <a:srgbClr val="0070C0"/>
                </a:solidFill>
              </a:rPr>
              <a:t>must be in writing</a:t>
            </a:r>
            <a:r>
              <a:rPr lang="en-US" sz="3600" b="1" i="1" cap="none" dirty="0">
                <a:solidFill>
                  <a:schemeClr val="bg2">
                    <a:lumMod val="50000"/>
                  </a:schemeClr>
                </a:solidFill>
              </a:rPr>
              <a:t>.</a:t>
            </a:r>
            <a:br>
              <a:rPr lang="en-US" sz="3600" b="1" i="1" dirty="0"/>
            </a:br>
            <a:endParaRPr lang="en-US" dirty="0"/>
          </a:p>
        </p:txBody>
      </p:sp>
    </p:spTree>
    <p:extLst>
      <p:ext uri="{BB962C8B-B14F-4D97-AF65-F5344CB8AC3E}">
        <p14:creationId xmlns:p14="http://schemas.microsoft.com/office/powerpoint/2010/main" val="293051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98661E-7047-DE42-1C07-46EFD51A12C9}"/>
              </a:ext>
            </a:extLst>
          </p:cNvPr>
          <p:cNvPicPr>
            <a:picLocks noChangeAspect="1"/>
          </p:cNvPicPr>
          <p:nvPr/>
        </p:nvPicPr>
        <p:blipFill>
          <a:blip r:embed="rId2"/>
          <a:stretch>
            <a:fillRect/>
          </a:stretch>
        </p:blipFill>
        <p:spPr>
          <a:xfrm>
            <a:off x="0" y="0"/>
            <a:ext cx="12344400" cy="6858000"/>
          </a:xfrm>
          <a:prstGeom prst="rect">
            <a:avLst/>
          </a:prstGeom>
        </p:spPr>
      </p:pic>
      <p:sp>
        <p:nvSpPr>
          <p:cNvPr id="2" name="Title 1">
            <a:extLst>
              <a:ext uri="{FF2B5EF4-FFF2-40B4-BE49-F238E27FC236}">
                <a16:creationId xmlns:a16="http://schemas.microsoft.com/office/drawing/2014/main" id="{D79689EB-1635-0CE4-A64C-C0EFA448EB7A}"/>
              </a:ext>
            </a:extLst>
          </p:cNvPr>
          <p:cNvSpPr>
            <a:spLocks noGrp="1"/>
          </p:cNvSpPr>
          <p:nvPr>
            <p:ph type="title"/>
          </p:nvPr>
        </p:nvSpPr>
        <p:spPr>
          <a:xfrm>
            <a:off x="578498" y="709127"/>
            <a:ext cx="10851502" cy="6449956"/>
          </a:xfrm>
        </p:spPr>
        <p:txBody>
          <a:bodyPr>
            <a:noAutofit/>
          </a:bodyPr>
          <a:lstStyle/>
          <a:p>
            <a:pPr marL="457200" indent="-457200">
              <a:spcBef>
                <a:spcPts val="0"/>
              </a:spcBef>
              <a:buClr>
                <a:srgbClr val="0070C0"/>
              </a:buClr>
              <a:buFont typeface="Wingdings" panose="05000000000000000000" pitchFamily="2" charset="2"/>
              <a:buChar char="§"/>
            </a:pPr>
            <a:r>
              <a:rPr lang="en-US" b="1" cap="none" dirty="0">
                <a:solidFill>
                  <a:schemeClr val="bg2">
                    <a:lumMod val="50000"/>
                  </a:schemeClr>
                </a:solidFill>
                <a:effectLst/>
                <a:latin typeface="Century Gothic" panose="020B0502020202020204" pitchFamily="34" charset="0"/>
                <a:ea typeface="Calibri" panose="020F0502020204030204" pitchFamily="34" charset="0"/>
              </a:rPr>
              <a:t>DEEOIC pays costs associated with obtaining medical records </a:t>
            </a:r>
            <a:r>
              <a:rPr lang="en-US" b="1" i="1" cap="none" dirty="0">
                <a:solidFill>
                  <a:srgbClr val="0070C0"/>
                </a:solidFill>
                <a:effectLst/>
                <a:latin typeface="Century Gothic" panose="020B0502020202020204" pitchFamily="34" charset="0"/>
                <a:ea typeface="Calibri" panose="020F0502020204030204" pitchFamily="34" charset="0"/>
              </a:rPr>
              <a:t>regardless of whether it has approved a claim for benefits</a:t>
            </a:r>
            <a:r>
              <a:rPr lang="en-US" b="1" i="1" cap="none" dirty="0">
                <a:solidFill>
                  <a:schemeClr val="bg2">
                    <a:lumMod val="50000"/>
                  </a:schemeClr>
                </a:solidFill>
                <a:effectLst/>
                <a:latin typeface="Century Gothic" panose="020B0502020202020204" pitchFamily="34" charset="0"/>
                <a:ea typeface="Calibri" panose="020F0502020204030204" pitchFamily="34" charset="0"/>
              </a:rPr>
              <a:t>.</a:t>
            </a:r>
            <a:r>
              <a:rPr lang="en-US" b="1" cap="none" dirty="0">
                <a:solidFill>
                  <a:schemeClr val="bg2">
                    <a:lumMod val="50000"/>
                  </a:schemeClr>
                </a:solidFill>
                <a:latin typeface="Century Gothic" panose="020B0502020202020204" pitchFamily="34" charset="0"/>
                <a:ea typeface="Calibri" panose="020F0502020204030204" pitchFamily="34" charset="0"/>
              </a:rPr>
              <a:t> </a:t>
            </a:r>
            <a:r>
              <a:rPr lang="en-US" b="1" cap="none" dirty="0">
                <a:solidFill>
                  <a:schemeClr val="bg2">
                    <a:lumMod val="50000"/>
                  </a:schemeClr>
                </a:solidFill>
                <a:effectLst/>
                <a:latin typeface="Century Gothic" panose="020B0502020202020204" pitchFamily="34" charset="0"/>
                <a:ea typeface="Calibri" panose="020F0502020204030204" pitchFamily="34" charset="0"/>
              </a:rPr>
              <a:t>However, this reimbursement is payable only to a hospital, physician’s office, or other medical facility that charges a fee to produce records. The maximum allowable reimbursement is </a:t>
            </a:r>
            <a:r>
              <a:rPr lang="en-US" b="1" i="1" cap="none" dirty="0">
                <a:solidFill>
                  <a:srgbClr val="0070C0"/>
                </a:solidFill>
                <a:effectLst/>
                <a:latin typeface="Century Gothic" panose="020B0502020202020204" pitchFamily="34" charset="0"/>
                <a:ea typeface="Calibri" panose="020F0502020204030204" pitchFamily="34" charset="0"/>
              </a:rPr>
              <a:t>$100 per request</a:t>
            </a:r>
            <a:r>
              <a:rPr lang="en-US" b="1" i="1" cap="none" dirty="0">
                <a:solidFill>
                  <a:schemeClr val="bg2">
                    <a:lumMod val="50000"/>
                  </a:schemeClr>
                </a:solidFill>
                <a:effectLst/>
                <a:latin typeface="Century Gothic" panose="020B0502020202020204" pitchFamily="34" charset="0"/>
                <a:ea typeface="Calibri" panose="020F0502020204030204" pitchFamily="34" charset="0"/>
              </a:rPr>
              <a:t>. </a:t>
            </a:r>
            <a:br>
              <a:rPr lang="en-US" sz="3000" b="1" cap="none" dirty="0">
                <a:solidFill>
                  <a:schemeClr val="bg2">
                    <a:lumMod val="50000"/>
                  </a:schemeClr>
                </a:solidFill>
                <a:effectLst/>
                <a:latin typeface="Century Gothic" panose="020B0502020202020204" pitchFamily="34" charset="0"/>
                <a:ea typeface="Calibri" panose="020F0502020204030204" pitchFamily="34" charset="0"/>
              </a:rPr>
            </a:br>
            <a:br>
              <a:rPr lang="en-US" sz="3000" b="1" cap="none" dirty="0">
                <a:solidFill>
                  <a:schemeClr val="bg2">
                    <a:lumMod val="50000"/>
                  </a:schemeClr>
                </a:solidFill>
                <a:effectLst/>
                <a:latin typeface="Century Gothic" panose="020B0502020202020204" pitchFamily="34" charset="0"/>
                <a:ea typeface="Calibri" panose="020F0502020204030204" pitchFamily="34" charset="0"/>
              </a:rPr>
            </a:br>
            <a:r>
              <a:rPr lang="en-US" sz="3000" b="1" cap="none" dirty="0">
                <a:solidFill>
                  <a:schemeClr val="bg2">
                    <a:lumMod val="50000"/>
                  </a:schemeClr>
                </a:solidFill>
                <a:effectLst/>
                <a:latin typeface="Century Gothic" panose="020B0502020202020204" pitchFamily="34" charset="0"/>
                <a:ea typeface="Calibri" panose="020F0502020204030204" pitchFamily="34" charset="0"/>
              </a:rPr>
              <a:t>																		</a:t>
            </a:r>
            <a:br>
              <a:rPr lang="en-US" sz="3200" b="1" dirty="0">
                <a:solidFill>
                  <a:schemeClr val="bg2">
                    <a:lumMod val="50000"/>
                  </a:schemeClr>
                </a:solidFill>
              </a:rPr>
            </a:br>
            <a:endParaRPr lang="en-US" sz="3000" b="1"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293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8" descr="Blue sunburst">
            <a:extLst>
              <a:ext uri="{FF2B5EF4-FFF2-40B4-BE49-F238E27FC236}">
                <a16:creationId xmlns:a16="http://schemas.microsoft.com/office/drawing/2014/main" id="{AE0F1EF3-F7A4-190F-EFB3-0E0A57923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3" y="0"/>
            <a:ext cx="11675327" cy="6858000"/>
          </a:xfrm>
          <a:prstGeom prst="rect">
            <a:avLst/>
          </a:prstGeom>
        </p:spPr>
      </p:pic>
      <p:pic>
        <p:nvPicPr>
          <p:cNvPr id="7" name="Picture 6">
            <a:extLst>
              <a:ext uri="{FF2B5EF4-FFF2-40B4-BE49-F238E27FC236}">
                <a16:creationId xmlns:a16="http://schemas.microsoft.com/office/drawing/2014/main" id="{9B09D0E6-F325-802C-9CF0-659447C5CB5F}"/>
              </a:ext>
            </a:extLst>
          </p:cNvPr>
          <p:cNvPicPr>
            <a:picLocks noChangeAspect="1"/>
          </p:cNvPicPr>
          <p:nvPr/>
        </p:nvPicPr>
        <p:blipFill>
          <a:blip r:embed="rId4"/>
          <a:stretch>
            <a:fillRect/>
          </a:stretch>
        </p:blipFill>
        <p:spPr>
          <a:xfrm>
            <a:off x="0" y="-50181"/>
            <a:ext cx="12192000" cy="6958361"/>
          </a:xfrm>
          <a:prstGeom prst="rect">
            <a:avLst/>
          </a:prstGeom>
        </p:spPr>
      </p:pic>
      <p:sp>
        <p:nvSpPr>
          <p:cNvPr id="3" name="Content Placeholder 2">
            <a:extLst>
              <a:ext uri="{FF2B5EF4-FFF2-40B4-BE49-F238E27FC236}">
                <a16:creationId xmlns:a16="http://schemas.microsoft.com/office/drawing/2014/main" id="{EB0422A1-8099-99DD-C13D-A171783F8934}"/>
              </a:ext>
            </a:extLst>
          </p:cNvPr>
          <p:cNvSpPr>
            <a:spLocks noGrp="1"/>
          </p:cNvSpPr>
          <p:nvPr>
            <p:ph idx="1"/>
          </p:nvPr>
        </p:nvSpPr>
        <p:spPr>
          <a:xfrm>
            <a:off x="977589" y="642648"/>
            <a:ext cx="10441260" cy="5536581"/>
          </a:xfrm>
          <a:blipFill>
            <a:blip r:embed="rId2"/>
            <a:tile tx="0" ty="0" sx="100000" sy="100000" flip="none" algn="tl"/>
          </a:blipFill>
          <a:effectLst>
            <a:glow rad="228600">
              <a:srgbClr val="0A304A">
                <a:alpha val="40000"/>
              </a:srgbClr>
            </a:glow>
            <a:outerShdw blurRad="50800" dist="50800" dir="5400000" algn="ctr" rotWithShape="0">
              <a:srgbClr val="0A304A"/>
            </a:outerShdw>
            <a:softEdge rad="0"/>
          </a:effectLst>
        </p:spPr>
        <p:txBody>
          <a:bodyPr/>
          <a:lstStyle/>
          <a:p>
            <a:pPr marL="0" indent="0">
              <a:buNone/>
            </a:pPr>
            <a:endParaRPr lang="en-US" dirty="0"/>
          </a:p>
          <a:p>
            <a:endParaRPr lang="en-US" dirty="0"/>
          </a:p>
          <a:p>
            <a:pPr>
              <a:buClr>
                <a:srgbClr val="1F47DB"/>
              </a:buClr>
              <a:buSzPct val="90000"/>
              <a:buFont typeface="Wingdings" panose="05000000000000000000" pitchFamily="2" charset="2"/>
              <a:buChar char="§"/>
            </a:pPr>
            <a:r>
              <a:rPr lang="en-US" sz="4300" b="1" dirty="0">
                <a:solidFill>
                  <a:srgbClr val="0A304A"/>
                </a:solidFill>
              </a:rPr>
              <a:t>History and Duties of the Ombudsman</a:t>
            </a:r>
          </a:p>
          <a:p>
            <a:pPr>
              <a:buClr>
                <a:srgbClr val="1F47DB"/>
              </a:buClr>
              <a:buSzPct val="90000"/>
              <a:buFont typeface="Wingdings" panose="05000000000000000000" pitchFamily="2" charset="2"/>
              <a:buChar char="§"/>
            </a:pPr>
            <a:r>
              <a:rPr lang="en-US" sz="4300" b="1" dirty="0">
                <a:solidFill>
                  <a:srgbClr val="0A304A"/>
                </a:solidFill>
              </a:rPr>
              <a:t>How We Can Help</a:t>
            </a:r>
          </a:p>
          <a:p>
            <a:pPr>
              <a:buClr>
                <a:srgbClr val="1F47DB"/>
              </a:buClr>
              <a:buSzPct val="90000"/>
              <a:buFont typeface="Wingdings" panose="05000000000000000000" pitchFamily="2" charset="2"/>
              <a:buChar char="§"/>
            </a:pPr>
            <a:r>
              <a:rPr lang="en-US" sz="4300" b="1" dirty="0">
                <a:solidFill>
                  <a:srgbClr val="0A304A"/>
                </a:solidFill>
              </a:rPr>
              <a:t>Practical Information &amp; Tips</a:t>
            </a:r>
          </a:p>
          <a:p>
            <a:pPr>
              <a:buClr>
                <a:srgbClr val="1F47DB"/>
              </a:buClr>
              <a:buSzPct val="90000"/>
              <a:buFont typeface="Wingdings" panose="05000000000000000000" pitchFamily="2" charset="2"/>
              <a:buChar char="§"/>
            </a:pPr>
            <a:r>
              <a:rPr lang="en-US" sz="4300" b="1" dirty="0">
                <a:solidFill>
                  <a:srgbClr val="0A304A"/>
                </a:solidFill>
              </a:rPr>
              <a:t>Policy Updates</a:t>
            </a:r>
          </a:p>
          <a:p>
            <a:pPr>
              <a:buClr>
                <a:srgbClr val="1F47DB"/>
              </a:buClr>
              <a:buSzPct val="90000"/>
              <a:buFont typeface="Wingdings" panose="05000000000000000000" pitchFamily="2" charset="2"/>
              <a:buChar char="§"/>
            </a:pPr>
            <a:r>
              <a:rPr lang="en-US" sz="4300" b="1" dirty="0">
                <a:solidFill>
                  <a:srgbClr val="0A304A"/>
                </a:solidFill>
              </a:rPr>
              <a:t>Contact Information</a:t>
            </a:r>
          </a:p>
        </p:txBody>
      </p:sp>
      <p:sp>
        <p:nvSpPr>
          <p:cNvPr id="6" name="TextBox 5">
            <a:extLst>
              <a:ext uri="{FF2B5EF4-FFF2-40B4-BE49-F238E27FC236}">
                <a16:creationId xmlns:a16="http://schemas.microsoft.com/office/drawing/2014/main" id="{2D5A9C03-2C8D-0A93-0BAE-55A6D0B80E32}"/>
              </a:ext>
            </a:extLst>
          </p:cNvPr>
          <p:cNvSpPr txBox="1"/>
          <p:nvPr/>
        </p:nvSpPr>
        <p:spPr>
          <a:xfrm>
            <a:off x="977590" y="836341"/>
            <a:ext cx="10441259" cy="815608"/>
          </a:xfrm>
          <a:prstGeom prst="rect">
            <a:avLst/>
          </a:prstGeom>
          <a:noFill/>
        </p:spPr>
        <p:txBody>
          <a:bodyPr wrap="square">
            <a:spAutoFit/>
          </a:bodyPr>
          <a:lstStyle/>
          <a:p>
            <a:pPr algn="ctr"/>
            <a:r>
              <a:rPr lang="en-US" sz="4700" b="1" dirty="0">
                <a:ln w="3175" cmpd="sng">
                  <a:solidFill>
                    <a:schemeClr val="bg2">
                      <a:lumMod val="75000"/>
                    </a:schemeClr>
                  </a:solidFill>
                </a:ln>
                <a:solidFill>
                  <a:srgbClr val="0070C0"/>
                </a:solidFill>
                <a:latin typeface="Aptos ExtraBold" panose="020B0004020202020204" pitchFamily="34" charset="0"/>
              </a:rPr>
              <a:t>PRESENTATION OVERVIEW</a:t>
            </a:r>
            <a:endParaRPr lang="en-US" sz="4700" dirty="0">
              <a:solidFill>
                <a:srgbClr val="0070C0"/>
              </a:solidFill>
            </a:endParaRPr>
          </a:p>
        </p:txBody>
      </p:sp>
    </p:spTree>
    <p:extLst>
      <p:ext uri="{BB962C8B-B14F-4D97-AF65-F5344CB8AC3E}">
        <p14:creationId xmlns:p14="http://schemas.microsoft.com/office/powerpoint/2010/main" val="211087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6BEBA-C907-CF7E-188E-345D091B44C9}"/>
              </a:ext>
            </a:extLst>
          </p:cNvPr>
          <p:cNvPicPr>
            <a:picLocks noChangeAspect="1"/>
          </p:cNvPicPr>
          <p:nvPr/>
        </p:nvPicPr>
        <p:blipFill>
          <a:blip r:embed="rId2"/>
          <a:stretch>
            <a:fillRect/>
          </a:stretch>
        </p:blipFill>
        <p:spPr>
          <a:xfrm>
            <a:off x="0" y="42333"/>
            <a:ext cx="12192000" cy="6773333"/>
          </a:xfrm>
          <a:prstGeom prst="rect">
            <a:avLst/>
          </a:prstGeom>
        </p:spPr>
      </p:pic>
      <p:sp>
        <p:nvSpPr>
          <p:cNvPr id="2" name="Title 1">
            <a:extLst>
              <a:ext uri="{FF2B5EF4-FFF2-40B4-BE49-F238E27FC236}">
                <a16:creationId xmlns:a16="http://schemas.microsoft.com/office/drawing/2014/main" id="{783B902C-8B66-7928-31F5-1D08F57D75C9}"/>
              </a:ext>
            </a:extLst>
          </p:cNvPr>
          <p:cNvSpPr>
            <a:spLocks noGrp="1"/>
          </p:cNvSpPr>
          <p:nvPr>
            <p:ph type="title"/>
          </p:nvPr>
        </p:nvSpPr>
        <p:spPr/>
        <p:txBody>
          <a:bodyPr>
            <a:normAutofit/>
          </a:bodyPr>
          <a:lstStyle/>
          <a:p>
            <a:br>
              <a:rPr lang="en-US" dirty="0"/>
            </a:br>
            <a:endParaRPr lang="en-US" dirty="0"/>
          </a:p>
        </p:txBody>
      </p:sp>
      <p:sp>
        <p:nvSpPr>
          <p:cNvPr id="3" name="Text Placeholder 2">
            <a:extLst>
              <a:ext uri="{FF2B5EF4-FFF2-40B4-BE49-F238E27FC236}">
                <a16:creationId xmlns:a16="http://schemas.microsoft.com/office/drawing/2014/main" id="{3C1E583B-0678-1325-88E0-07727B2B06B9}"/>
              </a:ext>
            </a:extLst>
          </p:cNvPr>
          <p:cNvSpPr>
            <a:spLocks noGrp="1"/>
          </p:cNvSpPr>
          <p:nvPr>
            <p:ph type="body" idx="1"/>
          </p:nvPr>
        </p:nvSpPr>
        <p:spPr>
          <a:xfrm>
            <a:off x="684211" y="747032"/>
            <a:ext cx="10607564" cy="5730190"/>
          </a:xfrm>
        </p:spPr>
        <p:txBody>
          <a:bodyPr>
            <a:noAutofit/>
          </a:bodyPr>
          <a:lstStyle/>
          <a:p>
            <a:r>
              <a:rPr lang="en-US" sz="3600" b="1" dirty="0"/>
              <a:t>Final decisions issued under the EEOICPA can be appealed by filing for reconsideration, reopening, or U.S. District Court appeal.  </a:t>
            </a:r>
          </a:p>
          <a:p>
            <a:endParaRPr lang="en-US" sz="1400" b="1" dirty="0"/>
          </a:p>
          <a:p>
            <a:r>
              <a:rPr lang="en-US" sz="3600" b="1" dirty="0"/>
              <a:t>The deadline to file an appeal in U.S. District Court is sixty (60) days from the date of the final decision.  Additional information regarding the U.S. District Court appeal process can be found under Section 7385s-6 of the EEOICPA.</a:t>
            </a:r>
          </a:p>
        </p:txBody>
      </p:sp>
    </p:spTree>
    <p:extLst>
      <p:ext uri="{BB962C8B-B14F-4D97-AF65-F5344CB8AC3E}">
        <p14:creationId xmlns:p14="http://schemas.microsoft.com/office/powerpoint/2010/main" val="259983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DB93BD-D103-045C-CAE3-254DA9627402}"/>
              </a:ext>
            </a:extLst>
          </p:cNvPr>
          <p:cNvPicPr>
            <a:picLocks noChangeAspect="1"/>
          </p:cNvPicPr>
          <p:nvPr/>
        </p:nvPicPr>
        <p:blipFill>
          <a:blip r:embed="rId2"/>
          <a:stretch>
            <a:fillRect/>
          </a:stretch>
        </p:blipFill>
        <p:spPr>
          <a:xfrm>
            <a:off x="0" y="-8641"/>
            <a:ext cx="12192000" cy="6853491"/>
          </a:xfrm>
          <a:prstGeom prst="rect">
            <a:avLst/>
          </a:prstGeom>
        </p:spPr>
      </p:pic>
      <p:sp>
        <p:nvSpPr>
          <p:cNvPr id="5" name="TextBox 4">
            <a:extLst>
              <a:ext uri="{FF2B5EF4-FFF2-40B4-BE49-F238E27FC236}">
                <a16:creationId xmlns:a16="http://schemas.microsoft.com/office/drawing/2014/main" id="{6A0CEF50-B97B-C01D-2DD1-F7478B5D4898}"/>
              </a:ext>
            </a:extLst>
          </p:cNvPr>
          <p:cNvSpPr txBox="1"/>
          <p:nvPr/>
        </p:nvSpPr>
        <p:spPr>
          <a:xfrm>
            <a:off x="1485900" y="2667000"/>
            <a:ext cx="9220200" cy="1015663"/>
          </a:xfrm>
          <a:prstGeom prst="rect">
            <a:avLst/>
          </a:prstGeom>
          <a:noFill/>
        </p:spPr>
        <p:txBody>
          <a:bodyPr wrap="square">
            <a:spAutoFit/>
          </a:bodyPr>
          <a:lstStyle/>
          <a:p>
            <a:pPr algn="ctr"/>
            <a:r>
              <a:rPr lang="en-US" sz="6000" dirty="0">
                <a:ln>
                  <a:solidFill>
                    <a:schemeClr val="bg2">
                      <a:lumMod val="50000"/>
                    </a:schemeClr>
                  </a:solidFill>
                </a:ln>
                <a:solidFill>
                  <a:srgbClr val="0070C0"/>
                </a:solidFill>
                <a:latin typeface="Aptos Black" panose="020B0004020202020204" pitchFamily="34" charset="0"/>
              </a:rPr>
              <a:t>POLICY UPDATES</a:t>
            </a:r>
          </a:p>
        </p:txBody>
      </p:sp>
    </p:spTree>
    <p:extLst>
      <p:ext uri="{BB962C8B-B14F-4D97-AF65-F5344CB8AC3E}">
        <p14:creationId xmlns:p14="http://schemas.microsoft.com/office/powerpoint/2010/main" val="23530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01F4D-8AD6-8262-FCBB-FE658D3B11C9}"/>
              </a:ext>
            </a:extLst>
          </p:cNvPr>
          <p:cNvPicPr>
            <a:picLocks noChangeAspect="1"/>
          </p:cNvPicPr>
          <p:nvPr/>
        </p:nvPicPr>
        <p:blipFill>
          <a:blip r:embed="rId2"/>
          <a:stretch>
            <a:fillRect/>
          </a:stretch>
        </p:blipFill>
        <p:spPr>
          <a:xfrm>
            <a:off x="-78066" y="0"/>
            <a:ext cx="12270066" cy="6901912"/>
          </a:xfrm>
          <a:prstGeom prst="rect">
            <a:avLst/>
          </a:prstGeom>
        </p:spPr>
      </p:pic>
      <p:sp>
        <p:nvSpPr>
          <p:cNvPr id="7" name="TextBox 6">
            <a:extLst>
              <a:ext uri="{FF2B5EF4-FFF2-40B4-BE49-F238E27FC236}">
                <a16:creationId xmlns:a16="http://schemas.microsoft.com/office/drawing/2014/main" id="{6CF618EC-7B2E-221B-66DA-FEB639FBEE5D}"/>
              </a:ext>
            </a:extLst>
          </p:cNvPr>
          <p:cNvSpPr txBox="1"/>
          <p:nvPr/>
        </p:nvSpPr>
        <p:spPr>
          <a:xfrm>
            <a:off x="1447800" y="1447800"/>
            <a:ext cx="9829800" cy="4462760"/>
          </a:xfrm>
          <a:prstGeom prst="rect">
            <a:avLst/>
          </a:prstGeom>
          <a:noFill/>
        </p:spPr>
        <p:txBody>
          <a:bodyPr wrap="square">
            <a:spAutoFit/>
          </a:bodyPr>
          <a:lstStyle/>
          <a:p>
            <a:pPr>
              <a:buClr>
                <a:schemeClr val="bg2">
                  <a:lumMod val="75000"/>
                </a:schemeClr>
              </a:buClr>
            </a:pPr>
            <a:r>
              <a:rPr lang="en-US" sz="3600" b="1" dirty="0">
                <a:solidFill>
                  <a:schemeClr val="bg2">
                    <a:lumMod val="50000"/>
                  </a:schemeClr>
                </a:solidFill>
              </a:rPr>
              <a:t>1.	The medical criteria for </a:t>
            </a:r>
            <a:r>
              <a:rPr lang="en-US" sz="3600" b="1" i="1" dirty="0">
                <a:solidFill>
                  <a:srgbClr val="0070C0"/>
                </a:solidFill>
              </a:rPr>
              <a:t>acceptance of  	beryllium sensitivity</a:t>
            </a:r>
            <a:r>
              <a:rPr lang="en-US" sz="3600" b="1" dirty="0">
                <a:solidFill>
                  <a:srgbClr val="0070C0"/>
                </a:solidFill>
              </a:rPr>
              <a:t> </a:t>
            </a:r>
            <a:r>
              <a:rPr lang="en-US" sz="3600" b="1" dirty="0">
                <a:solidFill>
                  <a:schemeClr val="bg2">
                    <a:lumMod val="50000"/>
                  </a:schemeClr>
                </a:solidFill>
              </a:rPr>
              <a:t>has been updated.  	A claim for beryllium sensitivity will be 	accepted under Part B based on 	evidence of </a:t>
            </a:r>
            <a:r>
              <a:rPr lang="en-US" sz="3600" b="1" i="1" dirty="0">
                <a:solidFill>
                  <a:srgbClr val="0070C0"/>
                </a:solidFill>
              </a:rPr>
              <a:t>three (3) borderline 	beryllium blood test results (BeLPT/BeLTT) 	over a period of 3 consecutive years.</a:t>
            </a:r>
          </a:p>
          <a:p>
            <a:pPr marL="342900" indent="-342900">
              <a:buClr>
                <a:schemeClr val="bg2">
                  <a:lumMod val="75000"/>
                </a:schemeClr>
              </a:buClr>
              <a:buFont typeface="+mj-lt"/>
              <a:buAutoNum type="arabicPeriod" startAt="2"/>
            </a:pPr>
            <a:endParaRPr lang="en-US" sz="3200" b="1" i="1" dirty="0">
              <a:solidFill>
                <a:srgbClr val="0070C0"/>
              </a:solidFill>
            </a:endParaRPr>
          </a:p>
        </p:txBody>
      </p:sp>
    </p:spTree>
    <p:extLst>
      <p:ext uri="{BB962C8B-B14F-4D97-AF65-F5344CB8AC3E}">
        <p14:creationId xmlns:p14="http://schemas.microsoft.com/office/powerpoint/2010/main" val="22424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D1509F-BC2A-EF67-875F-67C794DBAA9E}"/>
              </a:ext>
            </a:extLst>
          </p:cNvPr>
          <p:cNvPicPr>
            <a:picLocks noChangeAspect="1"/>
          </p:cNvPicPr>
          <p:nvPr/>
        </p:nvPicPr>
        <p:blipFill>
          <a:blip r:embed="rId2"/>
          <a:stretch>
            <a:fillRect/>
          </a:stretch>
        </p:blipFill>
        <p:spPr>
          <a:xfrm>
            <a:off x="-78066" y="0"/>
            <a:ext cx="12270066" cy="6901912"/>
          </a:xfrm>
          <a:prstGeom prst="rect">
            <a:avLst/>
          </a:prstGeom>
        </p:spPr>
      </p:pic>
      <p:sp>
        <p:nvSpPr>
          <p:cNvPr id="5" name="TextBox 4">
            <a:extLst>
              <a:ext uri="{FF2B5EF4-FFF2-40B4-BE49-F238E27FC236}">
                <a16:creationId xmlns:a16="http://schemas.microsoft.com/office/drawing/2014/main" id="{5B751632-C07D-615A-87A0-8EDFDC581B78}"/>
              </a:ext>
            </a:extLst>
          </p:cNvPr>
          <p:cNvSpPr txBox="1"/>
          <p:nvPr/>
        </p:nvSpPr>
        <p:spPr>
          <a:xfrm>
            <a:off x="1295400" y="1118839"/>
            <a:ext cx="9601200" cy="5940088"/>
          </a:xfrm>
          <a:prstGeom prst="rect">
            <a:avLst/>
          </a:prstGeom>
          <a:noFill/>
        </p:spPr>
        <p:txBody>
          <a:bodyPr wrap="square">
            <a:spAutoFit/>
          </a:bodyPr>
          <a:lstStyle/>
          <a:p>
            <a:endParaRPr lang="en-US" sz="2400" dirty="0">
              <a:ln>
                <a:solidFill>
                  <a:schemeClr val="bg2">
                    <a:lumMod val="50000"/>
                  </a:schemeClr>
                </a:solidFill>
              </a:ln>
              <a:latin typeface="Aptos ExtraBold" panose="020B0004020202020204" pitchFamily="34" charset="0"/>
            </a:endParaRPr>
          </a:p>
          <a:p>
            <a:pPr>
              <a:buClr>
                <a:schemeClr val="bg2">
                  <a:lumMod val="75000"/>
                </a:schemeClr>
              </a:buClr>
            </a:pPr>
            <a:r>
              <a:rPr lang="en-US" sz="3600" b="1" dirty="0">
                <a:solidFill>
                  <a:schemeClr val="bg2">
                    <a:lumMod val="50000"/>
                  </a:schemeClr>
                </a:solidFill>
              </a:rPr>
              <a:t>2.	The employment criteria for 	acceptance of </a:t>
            </a:r>
            <a:r>
              <a:rPr lang="en-US" sz="3600" b="1" i="1" dirty="0">
                <a:solidFill>
                  <a:srgbClr val="0070C0"/>
                </a:solidFill>
              </a:rPr>
              <a:t>hearing loss claims</a:t>
            </a:r>
            <a:r>
              <a:rPr lang="en-US" sz="3600" b="1" dirty="0">
                <a:solidFill>
                  <a:srgbClr val="0070C0"/>
                </a:solidFill>
              </a:rPr>
              <a:t> </a:t>
            </a:r>
            <a:r>
              <a:rPr lang="en-US" sz="3600" b="1" dirty="0">
                <a:solidFill>
                  <a:schemeClr val="bg2">
                    <a:lumMod val="50000"/>
                  </a:schemeClr>
                </a:solidFill>
              </a:rPr>
              <a:t>has 	been modified. An employee with </a:t>
            </a:r>
            <a:r>
              <a:rPr lang="en-US" sz="3600" b="1" i="1" dirty="0">
                <a:solidFill>
                  <a:srgbClr val="0070C0"/>
                </a:solidFill>
              </a:rPr>
              <a:t>any 	ten (10) year period of consecutive 	employment </a:t>
            </a:r>
            <a:r>
              <a:rPr lang="en-US" sz="3600" b="1" dirty="0">
                <a:solidFill>
                  <a:schemeClr val="bg2">
                    <a:lumMod val="50000"/>
                  </a:schemeClr>
                </a:solidFill>
              </a:rPr>
              <a:t>is potentially covered </a:t>
            </a:r>
            <a:r>
              <a:rPr lang="en-US" sz="3600" b="1" dirty="0">
                <a:solidFill>
                  <a:schemeClr val="bg1"/>
                </a:solidFill>
              </a:rPr>
              <a:t>as 	long as they meet the toxic exposure 	and noise criteria.</a:t>
            </a:r>
          </a:p>
          <a:p>
            <a:pPr marL="514350" indent="-514350">
              <a:buClr>
                <a:schemeClr val="bg2">
                  <a:lumMod val="75000"/>
                </a:schemeClr>
              </a:buClr>
              <a:buFont typeface="+mj-lt"/>
              <a:buAutoNum type="arabicPeriod"/>
            </a:pPr>
            <a:endParaRPr lang="en-US" sz="3000" b="1" dirty="0">
              <a:solidFill>
                <a:schemeClr val="bg1"/>
              </a:solidFill>
            </a:endParaRPr>
          </a:p>
          <a:p>
            <a:pPr marL="514350" indent="-514350">
              <a:buClr>
                <a:schemeClr val="bg2">
                  <a:lumMod val="75000"/>
                </a:schemeClr>
              </a:buClr>
              <a:buFont typeface="+mj-lt"/>
              <a:buAutoNum type="arabicPeriod"/>
            </a:pPr>
            <a:endParaRPr lang="en-US" sz="3000" b="1" dirty="0">
              <a:solidFill>
                <a:schemeClr val="bg1"/>
              </a:solidFill>
            </a:endParaRPr>
          </a:p>
          <a:p>
            <a:pPr marL="342900" indent="-342900">
              <a:buClr>
                <a:schemeClr val="tx1"/>
              </a:buClr>
              <a:buFont typeface="Wingdings" panose="05000000000000000000" pitchFamily="2" charset="2"/>
              <a:buChar char="Ø"/>
            </a:pPr>
            <a:endParaRPr lang="en-US" sz="2600" b="1" dirty="0">
              <a:solidFill>
                <a:schemeClr val="bg2">
                  <a:lumMod val="50000"/>
                </a:schemeClr>
              </a:solidFill>
            </a:endParaRPr>
          </a:p>
          <a:p>
            <a:endParaRPr lang="en-US" sz="1800" dirty="0"/>
          </a:p>
        </p:txBody>
      </p:sp>
    </p:spTree>
    <p:extLst>
      <p:ext uri="{BB962C8B-B14F-4D97-AF65-F5344CB8AC3E}">
        <p14:creationId xmlns:p14="http://schemas.microsoft.com/office/powerpoint/2010/main" val="403250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65159C-DDF1-3304-F966-1766B648BBA1}"/>
              </a:ext>
            </a:extLst>
          </p:cNvPr>
          <p:cNvSpPr txBox="1"/>
          <p:nvPr/>
        </p:nvSpPr>
        <p:spPr>
          <a:xfrm>
            <a:off x="4572000" y="1618649"/>
            <a:ext cx="6400800" cy="3785652"/>
          </a:xfrm>
          <a:prstGeom prst="rect">
            <a:avLst/>
          </a:prstGeom>
          <a:noFill/>
        </p:spPr>
        <p:txBody>
          <a:bodyPr wrap="square">
            <a:spAutoFit/>
          </a:bodyPr>
          <a:lstStyle/>
          <a:p>
            <a:pPr algn="ctr"/>
            <a:r>
              <a:rPr lang="en-US" sz="4800" dirty="0">
                <a:ln w="3175" cmpd="sng">
                  <a:solidFill>
                    <a:schemeClr val="bg2">
                      <a:lumMod val="50000"/>
                    </a:schemeClr>
                  </a:solidFill>
                </a:ln>
                <a:solidFill>
                  <a:srgbClr val="0070C0"/>
                </a:solidFill>
                <a:latin typeface="Aptos ExtraBold" panose="020B0004020202020204" pitchFamily="34" charset="0"/>
              </a:rPr>
              <a:t>Ways to </a:t>
            </a:r>
          </a:p>
          <a:p>
            <a:pPr algn="ctr"/>
            <a:r>
              <a:rPr lang="en-US" sz="4800" dirty="0">
                <a:ln w="3175" cmpd="sng">
                  <a:solidFill>
                    <a:schemeClr val="bg2">
                      <a:lumMod val="50000"/>
                    </a:schemeClr>
                  </a:solidFill>
                </a:ln>
                <a:solidFill>
                  <a:srgbClr val="FFC000"/>
                </a:solidFill>
                <a:latin typeface="Aptos ExtraBold" panose="020B0004020202020204" pitchFamily="34" charset="0"/>
              </a:rPr>
              <a:t>ELECTRONICALLY</a:t>
            </a:r>
          </a:p>
          <a:p>
            <a:pPr algn="ctr"/>
            <a:r>
              <a:rPr lang="en-US" sz="4800" dirty="0">
                <a:ln w="3175" cmpd="sng">
                  <a:solidFill>
                    <a:schemeClr val="bg2">
                      <a:lumMod val="50000"/>
                    </a:schemeClr>
                  </a:solidFill>
                </a:ln>
                <a:solidFill>
                  <a:srgbClr val="0070C0"/>
                </a:solidFill>
                <a:latin typeface="Aptos ExtraBold" panose="020B0004020202020204" pitchFamily="34" charset="0"/>
              </a:rPr>
              <a:t>Review your File </a:t>
            </a:r>
            <a:br>
              <a:rPr lang="en-US" sz="4800" dirty="0">
                <a:ln w="3175" cmpd="sng">
                  <a:solidFill>
                    <a:schemeClr val="bg2">
                      <a:lumMod val="50000"/>
                    </a:schemeClr>
                  </a:solidFill>
                </a:ln>
                <a:solidFill>
                  <a:srgbClr val="0070C0"/>
                </a:solidFill>
                <a:latin typeface="Aptos ExtraBold" panose="020B0004020202020204" pitchFamily="34" charset="0"/>
              </a:rPr>
            </a:br>
            <a:r>
              <a:rPr lang="en-US" sz="4800" dirty="0">
                <a:ln w="3175" cmpd="sng">
                  <a:solidFill>
                    <a:schemeClr val="bg2">
                      <a:lumMod val="50000"/>
                    </a:schemeClr>
                  </a:solidFill>
                </a:ln>
                <a:solidFill>
                  <a:srgbClr val="0070C0"/>
                </a:solidFill>
                <a:latin typeface="Aptos ExtraBold" panose="020B0004020202020204" pitchFamily="34" charset="0"/>
              </a:rPr>
              <a:t>and Submit Documentation</a:t>
            </a:r>
            <a:endParaRPr lang="en-US" sz="4800" dirty="0"/>
          </a:p>
        </p:txBody>
      </p:sp>
      <p:pic>
        <p:nvPicPr>
          <p:cNvPr id="6" name="Picture 5">
            <a:extLst>
              <a:ext uri="{FF2B5EF4-FFF2-40B4-BE49-F238E27FC236}">
                <a16:creationId xmlns:a16="http://schemas.microsoft.com/office/drawing/2014/main" id="{1E160B6D-05AE-2AD9-CF76-402268D6CFF6}"/>
              </a:ext>
            </a:extLst>
          </p:cNvPr>
          <p:cNvPicPr>
            <a:picLocks noChangeAspect="1"/>
          </p:cNvPicPr>
          <p:nvPr/>
        </p:nvPicPr>
        <p:blipFill>
          <a:blip r:embed="rId2"/>
          <a:stretch>
            <a:fillRect/>
          </a:stretch>
        </p:blipFill>
        <p:spPr>
          <a:xfrm>
            <a:off x="1752600" y="1447800"/>
            <a:ext cx="2706859" cy="4127350"/>
          </a:xfrm>
          <a:prstGeom prst="rect">
            <a:avLst/>
          </a:prstGeom>
        </p:spPr>
      </p:pic>
      <p:sp>
        <p:nvSpPr>
          <p:cNvPr id="7" name="Rectangle 6">
            <a:extLst>
              <a:ext uri="{FF2B5EF4-FFF2-40B4-BE49-F238E27FC236}">
                <a16:creationId xmlns:a16="http://schemas.microsoft.com/office/drawing/2014/main" id="{7C5154AD-4256-7F38-C90F-2BE6336C02D9}"/>
              </a:ext>
            </a:extLst>
          </p:cNvPr>
          <p:cNvSpPr/>
          <p:nvPr/>
        </p:nvSpPr>
        <p:spPr>
          <a:xfrm>
            <a:off x="1" y="-20312"/>
            <a:ext cx="12268199" cy="6878312"/>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3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98D8A2E-7ACD-7837-4B9F-F14167A17953}"/>
              </a:ext>
            </a:extLst>
          </p:cNvPr>
          <p:cNvSpPr/>
          <p:nvPr/>
        </p:nvSpPr>
        <p:spPr>
          <a:xfrm>
            <a:off x="1" y="-20312"/>
            <a:ext cx="12268199" cy="6878312"/>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B1D7A60-B4AA-CA5F-F9C0-A84BD38E797F}"/>
              </a:ext>
            </a:extLst>
          </p:cNvPr>
          <p:cNvSpPr txBox="1"/>
          <p:nvPr/>
        </p:nvSpPr>
        <p:spPr>
          <a:xfrm>
            <a:off x="1447800" y="685800"/>
            <a:ext cx="9372600" cy="6771084"/>
          </a:xfrm>
          <a:prstGeom prst="rect">
            <a:avLst/>
          </a:prstGeom>
          <a:noFill/>
        </p:spPr>
        <p:txBody>
          <a:bodyPr wrap="square" rtlCol="0">
            <a:spAutoFit/>
          </a:bodyPr>
          <a:lstStyle/>
          <a:p>
            <a:pPr marL="571500" indent="-571500">
              <a:buClr>
                <a:srgbClr val="0070C0"/>
              </a:buClr>
              <a:buFont typeface="Wingdings" panose="05000000000000000000" pitchFamily="2" charset="2"/>
              <a:buChar char="§"/>
            </a:pPr>
            <a:r>
              <a:rPr lang="en-US" sz="3600" b="1" i="1" dirty="0">
                <a:solidFill>
                  <a:srgbClr val="0070C0"/>
                </a:solidFill>
              </a:rPr>
              <a:t>Electronic Document Portal (EDP)-</a:t>
            </a:r>
            <a:r>
              <a:rPr lang="en-US" sz="3600" b="1" dirty="0">
                <a:solidFill>
                  <a:schemeClr val="bg2">
                    <a:lumMod val="50000"/>
                  </a:schemeClr>
                </a:solidFill>
              </a:rPr>
              <a:t>allows claimants and authorized representatives to submit documents into the case file.</a:t>
            </a:r>
          </a:p>
          <a:p>
            <a:pPr marL="285750" indent="-285750">
              <a:buClr>
                <a:srgbClr val="0070C0"/>
              </a:buClr>
              <a:buFont typeface="Wingdings" panose="05000000000000000000" pitchFamily="2" charset="2"/>
              <a:buChar char="§"/>
            </a:pPr>
            <a:endParaRPr lang="en-US" sz="1600" b="1" dirty="0">
              <a:solidFill>
                <a:schemeClr val="bg2">
                  <a:lumMod val="50000"/>
                </a:schemeClr>
              </a:solidFill>
            </a:endParaRPr>
          </a:p>
          <a:p>
            <a:pPr marL="571500" indent="-571500">
              <a:buClr>
                <a:srgbClr val="0070C0"/>
              </a:buClr>
              <a:buFont typeface="Wingdings" panose="05000000000000000000" pitchFamily="2" charset="2"/>
              <a:buChar char="§"/>
            </a:pPr>
            <a:r>
              <a:rPr lang="en-US" sz="3600" b="1" i="1" dirty="0">
                <a:solidFill>
                  <a:srgbClr val="0070C0"/>
                </a:solidFill>
              </a:rPr>
              <a:t>Employees’ Compensation Operations &amp; Management Portal (ECOMP)-</a:t>
            </a:r>
            <a:r>
              <a:rPr lang="en-US" sz="3600" b="1" dirty="0">
                <a:solidFill>
                  <a:schemeClr val="bg2">
                    <a:lumMod val="50000"/>
                  </a:schemeClr>
                </a:solidFill>
              </a:rPr>
              <a:t>allows claimants and authorized representatives to review certain documents in the case file.</a:t>
            </a:r>
          </a:p>
          <a:p>
            <a:pPr marL="457200" indent="-457200">
              <a:buClr>
                <a:srgbClr val="0070C0"/>
              </a:buClr>
              <a:buFont typeface="Wingdings" panose="05000000000000000000" pitchFamily="2" charset="2"/>
              <a:buChar char="ü"/>
            </a:pPr>
            <a:endParaRPr lang="en-US" sz="3600" b="1" dirty="0">
              <a:solidFill>
                <a:schemeClr val="bg2">
                  <a:lumMod val="50000"/>
                </a:schemeClr>
              </a:solidFill>
            </a:endParaRPr>
          </a:p>
          <a:p>
            <a:pPr marL="457200" indent="-457200">
              <a:buClr>
                <a:srgbClr val="0070C0"/>
              </a:buClr>
              <a:buFont typeface="Wingdings" panose="05000000000000000000" pitchFamily="2" charset="2"/>
              <a:buChar char="ü"/>
            </a:pPr>
            <a:endParaRPr lang="en-US" sz="3000" b="1" dirty="0">
              <a:solidFill>
                <a:schemeClr val="bg2">
                  <a:lumMod val="50000"/>
                </a:schemeClr>
              </a:solidFill>
            </a:endParaRPr>
          </a:p>
          <a:p>
            <a:pPr>
              <a:buClr>
                <a:srgbClr val="0070C0"/>
              </a:buClr>
            </a:pPr>
            <a:endParaRPr lang="en-US" sz="2800" b="1" dirty="0">
              <a:solidFill>
                <a:schemeClr val="bg2">
                  <a:lumMod val="50000"/>
                </a:schemeClr>
              </a:solidFill>
            </a:endParaRPr>
          </a:p>
        </p:txBody>
      </p:sp>
    </p:spTree>
    <p:extLst>
      <p:ext uri="{BB962C8B-B14F-4D97-AF65-F5344CB8AC3E}">
        <p14:creationId xmlns:p14="http://schemas.microsoft.com/office/powerpoint/2010/main" val="296636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DEDA9B-7684-9E33-2326-5405E1690B62}"/>
              </a:ext>
            </a:extLst>
          </p:cNvPr>
          <p:cNvSpPr/>
          <p:nvPr/>
        </p:nvSpPr>
        <p:spPr>
          <a:xfrm>
            <a:off x="1" y="-20312"/>
            <a:ext cx="12268199" cy="6878312"/>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994A747-7CD3-628C-42EE-263F785F0EDE}"/>
              </a:ext>
            </a:extLst>
          </p:cNvPr>
          <p:cNvSpPr txBox="1"/>
          <p:nvPr/>
        </p:nvSpPr>
        <p:spPr>
          <a:xfrm>
            <a:off x="1600200" y="1505413"/>
            <a:ext cx="9067800" cy="5878532"/>
          </a:xfrm>
          <a:prstGeom prst="rect">
            <a:avLst/>
          </a:prstGeom>
          <a:noFill/>
        </p:spPr>
        <p:txBody>
          <a:bodyPr wrap="square">
            <a:spAutoFit/>
          </a:bodyPr>
          <a:lstStyle/>
          <a:p>
            <a:pPr marL="571500" indent="-571500">
              <a:buClr>
                <a:srgbClr val="0070C0"/>
              </a:buClr>
              <a:buFont typeface="Wingdings" panose="05000000000000000000" pitchFamily="2" charset="2"/>
              <a:buChar char="§"/>
            </a:pPr>
            <a:r>
              <a:rPr lang="en-US" sz="4000" b="1" i="1" dirty="0">
                <a:solidFill>
                  <a:srgbClr val="0070C0"/>
                </a:solidFill>
              </a:rPr>
              <a:t>Medical Bill Processing Portal </a:t>
            </a:r>
            <a:r>
              <a:rPr lang="en-US" sz="4000" b="1" dirty="0">
                <a:solidFill>
                  <a:schemeClr val="bg2">
                    <a:lumMod val="50000"/>
                  </a:schemeClr>
                </a:solidFill>
              </a:rPr>
              <a:t>(for claimants and health care providers)</a:t>
            </a:r>
          </a:p>
          <a:p>
            <a:pPr marL="571500" indent="-571500">
              <a:buClr>
                <a:srgbClr val="0070C0"/>
              </a:buClr>
              <a:buFont typeface="Wingdings" panose="05000000000000000000" pitchFamily="2" charset="2"/>
              <a:buChar char="§"/>
            </a:pPr>
            <a:endParaRPr lang="en-US" sz="1600" b="1" i="1" dirty="0">
              <a:solidFill>
                <a:schemeClr val="bg2">
                  <a:lumMod val="50000"/>
                </a:schemeClr>
              </a:solidFill>
            </a:endParaRPr>
          </a:p>
          <a:p>
            <a:pPr marL="571500" indent="-571500">
              <a:buClr>
                <a:srgbClr val="0070C0"/>
              </a:buClr>
              <a:buFont typeface="Wingdings" panose="05000000000000000000" pitchFamily="2" charset="2"/>
              <a:buChar char="§"/>
            </a:pPr>
            <a:r>
              <a:rPr lang="en-US" sz="4000" b="1" i="1" dirty="0">
                <a:solidFill>
                  <a:srgbClr val="0070C0"/>
                </a:solidFill>
              </a:rPr>
              <a:t>Pharmacy Bill Processing Portal </a:t>
            </a:r>
            <a:r>
              <a:rPr lang="en-US" sz="4000" b="1" dirty="0">
                <a:solidFill>
                  <a:schemeClr val="bg2">
                    <a:lumMod val="50000"/>
                  </a:schemeClr>
                </a:solidFill>
              </a:rPr>
              <a:t>(for claimants and pharmacy providers)</a:t>
            </a:r>
          </a:p>
          <a:p>
            <a:pPr marL="457200" indent="-457200">
              <a:buClr>
                <a:srgbClr val="0070C0"/>
              </a:buClr>
              <a:buFont typeface="Wingdings" panose="05000000000000000000" pitchFamily="2" charset="2"/>
              <a:buChar char="ü"/>
            </a:pPr>
            <a:endParaRPr lang="en-US" sz="3000" b="1" dirty="0">
              <a:solidFill>
                <a:schemeClr val="bg2">
                  <a:lumMod val="50000"/>
                </a:schemeClr>
              </a:solidFill>
            </a:endParaRPr>
          </a:p>
          <a:p>
            <a:pPr marL="457200" indent="-457200">
              <a:buClr>
                <a:srgbClr val="0070C0"/>
              </a:buClr>
              <a:buFont typeface="Wingdings" panose="05000000000000000000" pitchFamily="2" charset="2"/>
              <a:buChar char="ü"/>
            </a:pPr>
            <a:endParaRPr lang="en-US" sz="3000" b="1" dirty="0">
              <a:solidFill>
                <a:schemeClr val="bg2">
                  <a:lumMod val="50000"/>
                </a:schemeClr>
              </a:solidFill>
            </a:endParaRPr>
          </a:p>
          <a:p>
            <a:pPr marL="457200" indent="-457200">
              <a:buClr>
                <a:srgbClr val="0070C0"/>
              </a:buClr>
              <a:buFont typeface="Wingdings" panose="05000000000000000000" pitchFamily="2" charset="2"/>
              <a:buChar char="ü"/>
            </a:pPr>
            <a:endParaRPr lang="en-US" sz="3000" b="1" dirty="0">
              <a:solidFill>
                <a:schemeClr val="bg2">
                  <a:lumMod val="50000"/>
                </a:schemeClr>
              </a:solidFill>
            </a:endParaRPr>
          </a:p>
          <a:p>
            <a:pPr marL="457200" indent="-457200">
              <a:buClr>
                <a:srgbClr val="0070C0"/>
              </a:buClr>
              <a:buFont typeface="Wingdings" panose="05000000000000000000" pitchFamily="2" charset="2"/>
              <a:buChar char="ü"/>
            </a:pPr>
            <a:endParaRPr lang="en-US" sz="3000" b="1" dirty="0">
              <a:solidFill>
                <a:schemeClr val="bg2">
                  <a:lumMod val="50000"/>
                </a:schemeClr>
              </a:solidFill>
            </a:endParaRPr>
          </a:p>
        </p:txBody>
      </p:sp>
    </p:spTree>
    <p:extLst>
      <p:ext uri="{BB962C8B-B14F-4D97-AF65-F5344CB8AC3E}">
        <p14:creationId xmlns:p14="http://schemas.microsoft.com/office/powerpoint/2010/main" val="32038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FB36E3-FA2B-2083-3DFB-0F8B652228F7}"/>
              </a:ext>
            </a:extLst>
          </p:cNvPr>
          <p:cNvPicPr>
            <a:picLocks noChangeAspect="1"/>
          </p:cNvPicPr>
          <p:nvPr/>
        </p:nvPicPr>
        <p:blipFill>
          <a:blip r:embed="rId2"/>
          <a:stretch>
            <a:fillRect/>
          </a:stretch>
        </p:blipFill>
        <p:spPr>
          <a:xfrm>
            <a:off x="0" y="22145"/>
            <a:ext cx="12192000" cy="6813710"/>
          </a:xfrm>
          <a:prstGeom prst="rect">
            <a:avLst/>
          </a:prstGeom>
        </p:spPr>
      </p:pic>
      <p:sp>
        <p:nvSpPr>
          <p:cNvPr id="8" name="TextBox 7">
            <a:extLst>
              <a:ext uri="{FF2B5EF4-FFF2-40B4-BE49-F238E27FC236}">
                <a16:creationId xmlns:a16="http://schemas.microsoft.com/office/drawing/2014/main" id="{84D03675-C0C4-AC46-E312-AB1249EA17FF}"/>
              </a:ext>
            </a:extLst>
          </p:cNvPr>
          <p:cNvSpPr txBox="1"/>
          <p:nvPr/>
        </p:nvSpPr>
        <p:spPr>
          <a:xfrm>
            <a:off x="2057400" y="1905000"/>
            <a:ext cx="7848600" cy="3785652"/>
          </a:xfrm>
          <a:prstGeom prst="rect">
            <a:avLst/>
          </a:prstGeom>
          <a:noFill/>
        </p:spPr>
        <p:txBody>
          <a:bodyPr wrap="square" rtlCol="0">
            <a:spAutoFit/>
          </a:bodyPr>
          <a:lstStyle/>
          <a:p>
            <a:pPr algn="ctr"/>
            <a:r>
              <a:rPr lang="en-US" sz="6000" b="1" dirty="0">
                <a:ln>
                  <a:solidFill>
                    <a:schemeClr val="bg2">
                      <a:lumMod val="50000"/>
                    </a:schemeClr>
                  </a:solidFill>
                </a:ln>
                <a:solidFill>
                  <a:srgbClr val="0070C0"/>
                </a:solidFill>
                <a:latin typeface="Aptos Black" panose="020B0004020202020204" pitchFamily="34" charset="0"/>
              </a:rPr>
              <a:t>YOUR OPINION </a:t>
            </a:r>
          </a:p>
          <a:p>
            <a:pPr algn="ctr"/>
            <a:r>
              <a:rPr lang="en-US" sz="6000" b="1" dirty="0">
                <a:ln>
                  <a:solidFill>
                    <a:schemeClr val="bg2">
                      <a:lumMod val="50000"/>
                    </a:schemeClr>
                  </a:solidFill>
                </a:ln>
                <a:solidFill>
                  <a:srgbClr val="0070C0"/>
                </a:solidFill>
                <a:latin typeface="Aptos Black" panose="020B0004020202020204" pitchFamily="34" charset="0"/>
              </a:rPr>
              <a:t>AND </a:t>
            </a:r>
          </a:p>
          <a:p>
            <a:pPr algn="ctr"/>
            <a:r>
              <a:rPr lang="en-US" sz="6000" b="1" dirty="0">
                <a:ln>
                  <a:solidFill>
                    <a:schemeClr val="bg2">
                      <a:lumMod val="50000"/>
                    </a:schemeClr>
                  </a:solidFill>
                </a:ln>
                <a:solidFill>
                  <a:srgbClr val="0070C0"/>
                </a:solidFill>
                <a:latin typeface="Aptos Black" panose="020B0004020202020204" pitchFamily="34" charset="0"/>
              </a:rPr>
              <a:t>FEEDBACK MATTERS</a:t>
            </a:r>
          </a:p>
          <a:p>
            <a:endParaRPr lang="en-US" dirty="0"/>
          </a:p>
          <a:p>
            <a:endParaRPr lang="en-US" sz="1400" dirty="0"/>
          </a:p>
          <a:p>
            <a:endParaRPr lang="en-US" sz="1400" dirty="0"/>
          </a:p>
          <a:p>
            <a:pPr lvl="0"/>
            <a:endParaRPr lang="en-US" sz="1400" dirty="0"/>
          </a:p>
        </p:txBody>
      </p:sp>
    </p:spTree>
    <p:extLst>
      <p:ext uri="{BB962C8B-B14F-4D97-AF65-F5344CB8AC3E}">
        <p14:creationId xmlns:p14="http://schemas.microsoft.com/office/powerpoint/2010/main" val="37057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9A850-1D7C-5070-1502-4FF76DC9D189}"/>
              </a:ext>
            </a:extLst>
          </p:cNvPr>
          <p:cNvPicPr>
            <a:picLocks noChangeAspect="1"/>
          </p:cNvPicPr>
          <p:nvPr/>
        </p:nvPicPr>
        <p:blipFill>
          <a:blip r:embed="rId2"/>
          <a:stretch>
            <a:fillRect/>
          </a:stretch>
        </p:blipFill>
        <p:spPr>
          <a:xfrm>
            <a:off x="0" y="22145"/>
            <a:ext cx="12192000" cy="6813710"/>
          </a:xfrm>
          <a:prstGeom prst="rect">
            <a:avLst/>
          </a:prstGeom>
        </p:spPr>
      </p:pic>
      <p:sp>
        <p:nvSpPr>
          <p:cNvPr id="7" name="TextBox 6">
            <a:extLst>
              <a:ext uri="{FF2B5EF4-FFF2-40B4-BE49-F238E27FC236}">
                <a16:creationId xmlns:a16="http://schemas.microsoft.com/office/drawing/2014/main" id="{4D59D568-4595-E3D3-8101-CB61A339EDA9}"/>
              </a:ext>
            </a:extLst>
          </p:cNvPr>
          <p:cNvSpPr txBox="1"/>
          <p:nvPr/>
        </p:nvSpPr>
        <p:spPr>
          <a:xfrm>
            <a:off x="1257300" y="674400"/>
            <a:ext cx="9677400" cy="5509200"/>
          </a:xfrm>
          <a:prstGeom prst="rect">
            <a:avLst/>
          </a:prstGeom>
          <a:noFill/>
        </p:spPr>
        <p:txBody>
          <a:bodyPr wrap="square" lIns="91440" tIns="45720" rIns="91440" bIns="45720" anchor="t">
            <a:spAutoFit/>
          </a:bodyPr>
          <a:lstStyle/>
          <a:p>
            <a:r>
              <a:rPr lang="en-US" sz="3200" b="1" dirty="0">
                <a:solidFill>
                  <a:schemeClr val="bg2">
                    <a:lumMod val="50000"/>
                  </a:schemeClr>
                </a:solidFill>
              </a:rPr>
              <a:t>The Department of Labor and Congress are interested in what you have to say.</a:t>
            </a:r>
          </a:p>
          <a:p>
            <a:endParaRPr lang="en-US" sz="3200" b="1" dirty="0">
              <a:solidFill>
                <a:schemeClr val="bg2">
                  <a:lumMod val="50000"/>
                </a:schemeClr>
              </a:solidFill>
            </a:endParaRPr>
          </a:p>
          <a:p>
            <a:r>
              <a:rPr lang="en-US" sz="3200" b="1" dirty="0">
                <a:solidFill>
                  <a:schemeClr val="bg2">
                    <a:lumMod val="50000"/>
                  </a:schemeClr>
                </a:solidFill>
              </a:rPr>
              <a:t>The Energy program is constantly making program changes and updates. You can ask us questions or seek information from our office at any time. </a:t>
            </a:r>
          </a:p>
          <a:p>
            <a:endParaRPr lang="en-US" sz="3200" b="1" dirty="0">
              <a:solidFill>
                <a:schemeClr val="bg2">
                  <a:lumMod val="50000"/>
                </a:schemeClr>
              </a:solidFill>
            </a:endParaRPr>
          </a:p>
          <a:p>
            <a:r>
              <a:rPr lang="en-US" sz="3200" b="1" dirty="0">
                <a:solidFill>
                  <a:schemeClr val="bg2">
                    <a:lumMod val="50000"/>
                  </a:schemeClr>
                </a:solidFill>
              </a:rPr>
              <a:t>If you have complaints, grievances, or requests for assistance, as well as complimentary things to say, we want to hear from you!</a:t>
            </a:r>
          </a:p>
        </p:txBody>
      </p:sp>
    </p:spTree>
    <p:extLst>
      <p:ext uri="{BB962C8B-B14F-4D97-AF65-F5344CB8AC3E}">
        <p14:creationId xmlns:p14="http://schemas.microsoft.com/office/powerpoint/2010/main" val="26488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down)">
                                      <p:cBhvr>
                                        <p:cTn id="10" dur="1000"/>
                                        <p:tgtEl>
                                          <p:spTgt spid="7">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wipe(down)">
                                      <p:cBhvr>
                                        <p:cTn id="1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F3C5-AE57-CD19-1665-4D364E710DF9}"/>
              </a:ext>
            </a:extLst>
          </p:cNvPr>
          <p:cNvSpPr>
            <a:spLocks noGrp="1"/>
          </p:cNvSpPr>
          <p:nvPr>
            <p:ph type="title"/>
          </p:nvPr>
        </p:nvSpPr>
        <p:spPr>
          <a:xfrm>
            <a:off x="152400" y="793614"/>
            <a:ext cx="11887200" cy="391067"/>
          </a:xfrm>
          <a:noFill/>
        </p:spPr>
        <p:txBody>
          <a:bodyPr anchor="ctr">
            <a:noAutofit/>
          </a:bodyPr>
          <a:lstStyle/>
          <a:p>
            <a:pPr algn="ctr"/>
            <a:r>
              <a:rPr lang="en-US" sz="4000" b="1" cap="none" spc="50" dirty="0">
                <a:ln w="9525" cmpd="sng">
                  <a:solidFill>
                    <a:schemeClr val="accent1"/>
                  </a:solidFill>
                  <a:prstDash val="solid"/>
                </a:ln>
                <a:solidFill>
                  <a:srgbClr val="0070C0"/>
                </a:solidFill>
                <a:effectLst>
                  <a:glow rad="38100">
                    <a:schemeClr val="accent1">
                      <a:alpha val="40000"/>
                    </a:schemeClr>
                  </a:glow>
                </a:effectLst>
                <a:latin typeface="Aptos ExtraBold" panose="020B0004020202020204" pitchFamily="34" charset="0"/>
              </a:rPr>
              <a:t>OFFICE of the OMBUDSMAN TEAM</a:t>
            </a:r>
          </a:p>
        </p:txBody>
      </p:sp>
      <p:sp>
        <p:nvSpPr>
          <p:cNvPr id="8" name="Rectangle: Rounded Corners 7">
            <a:extLst>
              <a:ext uri="{FF2B5EF4-FFF2-40B4-BE49-F238E27FC236}">
                <a16:creationId xmlns:a16="http://schemas.microsoft.com/office/drawing/2014/main" id="{F9538CE9-31AF-0819-D6BB-9F2F97FB2AC4}"/>
              </a:ext>
            </a:extLst>
          </p:cNvPr>
          <p:cNvSpPr/>
          <p:nvPr/>
        </p:nvSpPr>
        <p:spPr>
          <a:xfrm>
            <a:off x="2514600" y="2628576"/>
            <a:ext cx="7162800" cy="508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0070C0"/>
                </a:solidFill>
              </a:rPr>
              <a:t>Curtis Johnson, Program Analyst</a:t>
            </a:r>
          </a:p>
        </p:txBody>
      </p:sp>
      <p:sp>
        <p:nvSpPr>
          <p:cNvPr id="20" name="Rectangle: Rounded Corners 19">
            <a:extLst>
              <a:ext uri="{FF2B5EF4-FFF2-40B4-BE49-F238E27FC236}">
                <a16:creationId xmlns:a16="http://schemas.microsoft.com/office/drawing/2014/main" id="{B9E92809-BC6B-5591-8A07-7DCB08700001}"/>
              </a:ext>
            </a:extLst>
          </p:cNvPr>
          <p:cNvSpPr/>
          <p:nvPr/>
        </p:nvSpPr>
        <p:spPr>
          <a:xfrm>
            <a:off x="2514600" y="1514568"/>
            <a:ext cx="7162800" cy="87912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a:solidFill>
                  <a:srgbClr val="0070C0"/>
                </a:solidFill>
              </a:rPr>
              <a:t>Amanda Fallon, Ombuds</a:t>
            </a:r>
          </a:p>
        </p:txBody>
      </p:sp>
      <p:sp>
        <p:nvSpPr>
          <p:cNvPr id="4" name="Rectangle 3">
            <a:extLst>
              <a:ext uri="{FF2B5EF4-FFF2-40B4-BE49-F238E27FC236}">
                <a16:creationId xmlns:a16="http://schemas.microsoft.com/office/drawing/2014/main" id="{96B62042-F49F-6FCF-C3C5-591A3B645CDC}"/>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2D758426-38A3-83D1-1A70-2392CDE2327A}"/>
              </a:ext>
            </a:extLst>
          </p:cNvPr>
          <p:cNvSpPr/>
          <p:nvPr/>
        </p:nvSpPr>
        <p:spPr>
          <a:xfrm>
            <a:off x="2514600" y="3215724"/>
            <a:ext cx="7162800" cy="508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0070C0"/>
                </a:solidFill>
              </a:rPr>
              <a:t>Tonya Taylor, Program Analyst</a:t>
            </a:r>
          </a:p>
        </p:txBody>
      </p:sp>
      <p:sp>
        <p:nvSpPr>
          <p:cNvPr id="6" name="Rectangle: Rounded Corners 5">
            <a:extLst>
              <a:ext uri="{FF2B5EF4-FFF2-40B4-BE49-F238E27FC236}">
                <a16:creationId xmlns:a16="http://schemas.microsoft.com/office/drawing/2014/main" id="{B9F5A97A-4C45-E15E-269E-2D89E980548B}"/>
              </a:ext>
            </a:extLst>
          </p:cNvPr>
          <p:cNvSpPr>
            <a:spLocks noGrp="1" noRot="1" noMove="1" noResize="1" noEditPoints="1" noAdjustHandles="1" noChangeArrowheads="1" noChangeShapeType="1"/>
          </p:cNvSpPr>
          <p:nvPr/>
        </p:nvSpPr>
        <p:spPr>
          <a:xfrm>
            <a:off x="2514600" y="3802873"/>
            <a:ext cx="7162800" cy="508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0070C0"/>
                </a:solidFill>
              </a:rPr>
              <a:t>Betty Jo Fortune, Program Analyst</a:t>
            </a:r>
          </a:p>
        </p:txBody>
      </p:sp>
      <p:sp>
        <p:nvSpPr>
          <p:cNvPr id="7" name="Rectangle: Rounded Corners 6">
            <a:extLst>
              <a:ext uri="{FF2B5EF4-FFF2-40B4-BE49-F238E27FC236}">
                <a16:creationId xmlns:a16="http://schemas.microsoft.com/office/drawing/2014/main" id="{6853A370-6E49-B1ED-DBA7-6167F962CC8A}"/>
              </a:ext>
            </a:extLst>
          </p:cNvPr>
          <p:cNvSpPr/>
          <p:nvPr/>
        </p:nvSpPr>
        <p:spPr>
          <a:xfrm>
            <a:off x="2514600" y="4403647"/>
            <a:ext cx="7162800" cy="508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0070C0"/>
                </a:solidFill>
              </a:rPr>
              <a:t>Cyril Pratt, Program Analyst</a:t>
            </a:r>
          </a:p>
        </p:txBody>
      </p:sp>
      <p:sp>
        <p:nvSpPr>
          <p:cNvPr id="9" name="Rectangle: Rounded Corners 8">
            <a:extLst>
              <a:ext uri="{FF2B5EF4-FFF2-40B4-BE49-F238E27FC236}">
                <a16:creationId xmlns:a16="http://schemas.microsoft.com/office/drawing/2014/main" id="{C539C35A-BAEA-F451-3C61-36A30E528EED}"/>
              </a:ext>
            </a:extLst>
          </p:cNvPr>
          <p:cNvSpPr/>
          <p:nvPr/>
        </p:nvSpPr>
        <p:spPr>
          <a:xfrm>
            <a:off x="2514600" y="4980129"/>
            <a:ext cx="7162800" cy="5084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0070C0"/>
                </a:solidFill>
              </a:rPr>
              <a:t>Susan Price, Program Analyst</a:t>
            </a:r>
          </a:p>
        </p:txBody>
      </p:sp>
    </p:spTree>
    <p:extLst>
      <p:ext uri="{BB962C8B-B14F-4D97-AF65-F5344CB8AC3E}">
        <p14:creationId xmlns:p14="http://schemas.microsoft.com/office/powerpoint/2010/main" val="28486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0-#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0-#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750" fill="hold"/>
                                        <p:tgtEl>
                                          <p:spTgt spid="6"/>
                                        </p:tgtEl>
                                        <p:attrNameLst>
                                          <p:attrName>ppt_x</p:attrName>
                                        </p:attrNameLst>
                                      </p:cBhvr>
                                      <p:tavLst>
                                        <p:tav tm="0">
                                          <p:val>
                                            <p:strVal val="0-#ppt_w/2"/>
                                          </p:val>
                                        </p:tav>
                                        <p:tav tm="100000">
                                          <p:val>
                                            <p:strVal val="#ppt_x"/>
                                          </p:val>
                                        </p:tav>
                                      </p:tavLst>
                                    </p:anim>
                                    <p:anim calcmode="lin" valueType="num">
                                      <p:cBhvr additive="base">
                                        <p:cTn id="23" dur="75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0-#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0-#ppt_w/2"/>
                                          </p:val>
                                        </p:tav>
                                        <p:tav tm="100000">
                                          <p:val>
                                            <p:strVal val="#ppt_x"/>
                                          </p:val>
                                        </p:tav>
                                      </p:tavLst>
                                    </p:anim>
                                    <p:anim calcmode="lin" valueType="num">
                                      <p:cBhvr additive="base">
                                        <p:cTn id="33"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5" grpId="0" animBg="1"/>
      <p:bldP spid="6"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6CC5AB-8A73-7A5F-3E88-1BB834D83BBE}"/>
              </a:ext>
            </a:extLst>
          </p:cNvPr>
          <p:cNvPicPr>
            <a:picLocks noChangeAspect="1"/>
          </p:cNvPicPr>
          <p:nvPr/>
        </p:nvPicPr>
        <p:blipFill>
          <a:blip r:embed="rId2"/>
          <a:stretch>
            <a:fillRect/>
          </a:stretch>
        </p:blipFill>
        <p:spPr>
          <a:xfrm>
            <a:off x="685800" y="1415207"/>
            <a:ext cx="4007440" cy="29607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0183CB2A-A0BB-5C6A-C9EA-03B50E85A65B}"/>
              </a:ext>
            </a:extLst>
          </p:cNvPr>
          <p:cNvSpPr>
            <a:spLocks noGrp="1"/>
          </p:cNvSpPr>
          <p:nvPr>
            <p:ph type="title"/>
          </p:nvPr>
        </p:nvSpPr>
        <p:spPr>
          <a:xfrm>
            <a:off x="4839860" y="881861"/>
            <a:ext cx="6629400" cy="1600200"/>
          </a:xfrm>
        </p:spPr>
        <p:txBody>
          <a:bodyPr>
            <a:noAutofit/>
          </a:bodyPr>
          <a:lstStyle/>
          <a:p>
            <a:pPr algn="ctr"/>
            <a:r>
              <a:rPr lang="en-US" sz="4000" b="1" dirty="0">
                <a:ln w="3175" cmpd="sng">
                  <a:solidFill>
                    <a:schemeClr val="bg2">
                      <a:lumMod val="75000"/>
                    </a:schemeClr>
                  </a:solidFill>
                </a:ln>
                <a:solidFill>
                  <a:srgbClr val="0070C0"/>
                </a:solidFill>
                <a:latin typeface="Aptos ExtraBold" panose="020B0004020202020204" pitchFamily="34" charset="0"/>
              </a:rPr>
              <a:t>History of the Office of the Ombudsman</a:t>
            </a:r>
          </a:p>
        </p:txBody>
      </p:sp>
      <p:sp>
        <p:nvSpPr>
          <p:cNvPr id="4" name="Text Placeholder 3">
            <a:extLst>
              <a:ext uri="{FF2B5EF4-FFF2-40B4-BE49-F238E27FC236}">
                <a16:creationId xmlns:a16="http://schemas.microsoft.com/office/drawing/2014/main" id="{0662C500-5A68-C065-8CDA-AF58B7DC8FDC}"/>
              </a:ext>
            </a:extLst>
          </p:cNvPr>
          <p:cNvSpPr>
            <a:spLocks noGrp="1"/>
          </p:cNvSpPr>
          <p:nvPr>
            <p:ph type="body" sz="half" idx="2"/>
          </p:nvPr>
        </p:nvSpPr>
        <p:spPr>
          <a:xfrm>
            <a:off x="5278945" y="2883875"/>
            <a:ext cx="6224474" cy="2984129"/>
          </a:xfrm>
        </p:spPr>
        <p:txBody>
          <a:bodyPr>
            <a:noAutofit/>
          </a:bodyPr>
          <a:lstStyle/>
          <a:p>
            <a:r>
              <a:rPr lang="en-US" sz="3200" b="1" dirty="0">
                <a:solidFill>
                  <a:schemeClr val="bg2">
                    <a:lumMod val="50000"/>
                  </a:schemeClr>
                </a:solidFill>
              </a:rPr>
              <a:t>October 2004 – Congress passed legislation creating the Office of the Ombudsman for the EEOICPA. </a:t>
            </a:r>
          </a:p>
        </p:txBody>
      </p:sp>
      <p:sp>
        <p:nvSpPr>
          <p:cNvPr id="12" name="Rectangle 11">
            <a:extLst>
              <a:ext uri="{FF2B5EF4-FFF2-40B4-BE49-F238E27FC236}">
                <a16:creationId xmlns:a16="http://schemas.microsoft.com/office/drawing/2014/main" id="{D0015848-DDC9-9612-8454-38D650D455AD}"/>
              </a:ext>
            </a:extLst>
          </p:cNvPr>
          <p:cNvSpPr/>
          <p:nvPr/>
        </p:nvSpPr>
        <p:spPr>
          <a:xfrm>
            <a:off x="629753" y="1066800"/>
            <a:ext cx="4356339" cy="43759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sz="1400" b="1" dirty="0">
              <a:solidFill>
                <a:schemeClr val="bg2">
                  <a:lumMod val="75000"/>
                </a:schemeClr>
              </a:solidFill>
            </a:endParaRPr>
          </a:p>
        </p:txBody>
      </p:sp>
      <p:sp>
        <p:nvSpPr>
          <p:cNvPr id="3" name="Rectangle 2">
            <a:extLst>
              <a:ext uri="{FF2B5EF4-FFF2-40B4-BE49-F238E27FC236}">
                <a16:creationId xmlns:a16="http://schemas.microsoft.com/office/drawing/2014/main" id="{38D4CF55-DA5E-759E-14C9-94373EA55E6A}"/>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74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5474D8-D6AB-FC7E-50FB-3AA83F9DB0D9}"/>
              </a:ext>
            </a:extLst>
          </p:cNvPr>
          <p:cNvSpPr>
            <a:spLocks noGrp="1"/>
          </p:cNvSpPr>
          <p:nvPr>
            <p:ph idx="1"/>
          </p:nvPr>
        </p:nvSpPr>
        <p:spPr>
          <a:xfrm>
            <a:off x="762000" y="1519653"/>
            <a:ext cx="11049000" cy="5105401"/>
          </a:xfrm>
        </p:spPr>
        <p:txBody>
          <a:bodyPr>
            <a:normAutofit fontScale="92500"/>
          </a:bodyPr>
          <a:lstStyle/>
          <a:p>
            <a:pPr marL="0">
              <a:buNone/>
            </a:pPr>
            <a:r>
              <a:rPr lang="en-US" altLang="en-US" sz="3500" b="1" dirty="0">
                <a:solidFill>
                  <a:srgbClr val="0070C0"/>
                </a:solidFill>
              </a:rPr>
              <a:t>Mail: </a:t>
            </a:r>
            <a:r>
              <a:rPr lang="en-US" altLang="en-US" sz="3200" b="1" dirty="0">
                <a:solidFill>
                  <a:srgbClr val="0070C0"/>
                </a:solidFill>
              </a:rPr>
              <a:t>	</a:t>
            </a:r>
            <a:r>
              <a:rPr lang="en-US" altLang="en-US" sz="3200" b="1" dirty="0"/>
              <a:t>   	</a:t>
            </a:r>
            <a:r>
              <a:rPr lang="en-US" altLang="en-US" sz="3500" b="1" dirty="0">
                <a:solidFill>
                  <a:schemeClr val="bg2">
                    <a:lumMod val="50000"/>
                  </a:schemeClr>
                </a:solidFill>
              </a:rPr>
              <a:t>U.S. Department of Labor</a:t>
            </a:r>
          </a:p>
          <a:p>
            <a:pPr marL="0" eaLnBrk="1" hangingPunct="1">
              <a:spcBef>
                <a:spcPts val="0"/>
              </a:spcBef>
              <a:spcAft>
                <a:spcPts val="0"/>
              </a:spcAft>
              <a:buFont typeface="Times New Roman" panose="02020603050405020304" pitchFamily="18" charset="0"/>
              <a:buNone/>
            </a:pPr>
            <a:r>
              <a:rPr lang="en-US" altLang="en-US" sz="3500" b="1" dirty="0">
                <a:solidFill>
                  <a:schemeClr val="bg2">
                    <a:lumMod val="50000"/>
                  </a:schemeClr>
                </a:solidFill>
              </a:rPr>
              <a:t>				Office of the Ombudsman</a:t>
            </a:r>
          </a:p>
          <a:p>
            <a:pPr marL="0" eaLnBrk="1" hangingPunct="1">
              <a:spcBef>
                <a:spcPts val="0"/>
              </a:spcBef>
              <a:spcAft>
                <a:spcPts val="0"/>
              </a:spcAft>
              <a:buFont typeface="Times New Roman" panose="02020603050405020304" pitchFamily="18" charset="0"/>
              <a:buNone/>
            </a:pPr>
            <a:r>
              <a:rPr lang="en-US" altLang="en-US" sz="3500" b="1" dirty="0">
                <a:solidFill>
                  <a:schemeClr val="bg2">
                    <a:lumMod val="50000"/>
                  </a:schemeClr>
                </a:solidFill>
              </a:rPr>
              <a:t>				200 Constitution Avenue, NW, Room N-2454</a:t>
            </a:r>
          </a:p>
          <a:p>
            <a:pPr marL="0" eaLnBrk="1" hangingPunct="1">
              <a:spcBef>
                <a:spcPts val="0"/>
              </a:spcBef>
              <a:spcAft>
                <a:spcPts val="0"/>
              </a:spcAft>
              <a:buFont typeface="Times New Roman" panose="02020603050405020304" pitchFamily="18" charset="0"/>
              <a:buNone/>
            </a:pPr>
            <a:r>
              <a:rPr lang="en-US" altLang="en-US" sz="3500" b="1" dirty="0">
                <a:solidFill>
                  <a:schemeClr val="bg2">
                    <a:lumMod val="50000"/>
                  </a:schemeClr>
                </a:solidFill>
              </a:rPr>
              <a:t>				Washington, D.C. 20210 </a:t>
            </a:r>
          </a:p>
          <a:p>
            <a:pPr eaLnBrk="1" hangingPunct="1">
              <a:spcBef>
                <a:spcPts val="0"/>
              </a:spcBef>
              <a:spcAft>
                <a:spcPts val="0"/>
              </a:spcAft>
              <a:buFont typeface="Times New Roman" panose="02020603050405020304" pitchFamily="18" charset="0"/>
              <a:buNone/>
            </a:pPr>
            <a:r>
              <a:rPr lang="en-US" altLang="en-US" sz="3200" b="1" dirty="0">
                <a:solidFill>
                  <a:schemeClr val="bg2">
                    <a:lumMod val="50000"/>
                  </a:schemeClr>
                </a:solidFill>
              </a:rPr>
              <a:t>	</a:t>
            </a:r>
            <a:r>
              <a:rPr lang="en-US" altLang="en-US" sz="1700" b="1" dirty="0">
                <a:solidFill>
                  <a:schemeClr val="bg2">
                    <a:lumMod val="50000"/>
                  </a:schemeClr>
                </a:solidFill>
              </a:rPr>
              <a:t>	</a:t>
            </a:r>
          </a:p>
          <a:p>
            <a:pPr eaLnBrk="1" hangingPunct="1">
              <a:spcBef>
                <a:spcPts val="0"/>
              </a:spcBef>
              <a:spcAft>
                <a:spcPts val="0"/>
              </a:spcAft>
              <a:buFont typeface="Times New Roman" panose="02020603050405020304" pitchFamily="18" charset="0"/>
              <a:buNone/>
            </a:pPr>
            <a:r>
              <a:rPr lang="en-US" altLang="en-US" sz="3500" b="1" dirty="0">
                <a:solidFill>
                  <a:srgbClr val="0070C0"/>
                </a:solidFill>
              </a:rPr>
              <a:t>Toll Free: </a:t>
            </a:r>
            <a:r>
              <a:rPr lang="en-US" altLang="en-US" sz="3200" b="1" dirty="0">
                <a:solidFill>
                  <a:srgbClr val="0070C0"/>
                </a:solidFill>
              </a:rPr>
              <a:t>	</a:t>
            </a:r>
            <a:r>
              <a:rPr lang="en-US" altLang="en-US" sz="3500" b="1" dirty="0">
                <a:solidFill>
                  <a:schemeClr val="bg2">
                    <a:lumMod val="50000"/>
                  </a:schemeClr>
                </a:solidFill>
              </a:rPr>
              <a:t>877-662-8363 </a:t>
            </a:r>
          </a:p>
          <a:p>
            <a:pPr eaLnBrk="1" hangingPunct="1">
              <a:spcBef>
                <a:spcPts val="0"/>
              </a:spcBef>
              <a:spcAft>
                <a:spcPts val="0"/>
              </a:spcAft>
              <a:buFont typeface="Times New Roman" panose="02020603050405020304" pitchFamily="18" charset="0"/>
              <a:buNone/>
            </a:pPr>
            <a:endParaRPr lang="en-US" altLang="en-US" sz="1700" b="1" dirty="0">
              <a:solidFill>
                <a:schemeClr val="tx1"/>
              </a:solidFill>
            </a:endParaRPr>
          </a:p>
          <a:p>
            <a:pPr eaLnBrk="1" hangingPunct="1">
              <a:spcBef>
                <a:spcPts val="0"/>
              </a:spcBef>
              <a:spcAft>
                <a:spcPts val="0"/>
              </a:spcAft>
              <a:buFont typeface="Times New Roman" panose="02020603050405020304" pitchFamily="18" charset="0"/>
              <a:buNone/>
            </a:pPr>
            <a:r>
              <a:rPr lang="en-US" altLang="en-US" sz="3200" b="1" dirty="0">
                <a:solidFill>
                  <a:srgbClr val="0070C0"/>
                </a:solidFill>
              </a:rPr>
              <a:t>Email: 		</a:t>
            </a:r>
            <a:r>
              <a:rPr lang="en-US" altLang="en-US" sz="3500" b="1" dirty="0">
                <a:solidFill>
                  <a:schemeClr val="bg2">
                    <a:lumMod val="50000"/>
                  </a:schemeClr>
                </a:solidFill>
                <a:hlinkClick r:id="rId2">
                  <a:extLst>
                    <a:ext uri="{A12FA001-AC4F-418D-AE19-62706E023703}">
                      <ahyp:hlinkClr xmlns:ahyp="http://schemas.microsoft.com/office/drawing/2018/hyperlinkcolor" val="tx"/>
                    </a:ext>
                  </a:extLst>
                </a:hlinkClick>
              </a:rPr>
              <a:t>ombudsman@dol.gov</a:t>
            </a:r>
            <a:endParaRPr lang="en-US" altLang="en-US" sz="3500" b="1" dirty="0">
              <a:solidFill>
                <a:schemeClr val="bg2">
                  <a:lumMod val="50000"/>
                </a:schemeClr>
              </a:solidFill>
            </a:endParaRPr>
          </a:p>
          <a:p>
            <a:pPr eaLnBrk="1" hangingPunct="1">
              <a:spcBef>
                <a:spcPts val="0"/>
              </a:spcBef>
              <a:spcAft>
                <a:spcPts val="0"/>
              </a:spcAft>
              <a:buFont typeface="Times New Roman" panose="02020603050405020304" pitchFamily="18" charset="0"/>
              <a:buNone/>
            </a:pPr>
            <a:endParaRPr lang="en-US" altLang="en-US" sz="1700" b="1" dirty="0">
              <a:solidFill>
                <a:schemeClr val="tx1"/>
              </a:solidFill>
            </a:endParaRPr>
          </a:p>
          <a:p>
            <a:pPr marL="0" eaLnBrk="1" hangingPunct="1">
              <a:spcBef>
                <a:spcPts val="0"/>
              </a:spcBef>
              <a:spcAft>
                <a:spcPts val="0"/>
              </a:spcAft>
              <a:buFont typeface="Times New Roman" panose="02020603050405020304" pitchFamily="18" charset="0"/>
              <a:buNone/>
            </a:pPr>
            <a:r>
              <a:rPr lang="en-US" altLang="en-US" sz="3200" b="1" dirty="0">
                <a:solidFill>
                  <a:srgbClr val="0070C0"/>
                </a:solidFill>
              </a:rPr>
              <a:t>Website: 	</a:t>
            </a:r>
            <a:r>
              <a:rPr lang="en-US" sz="3500" b="1" dirty="0">
                <a:solidFill>
                  <a:schemeClr val="bg2">
                    <a:lumMod val="50000"/>
                  </a:schemeClr>
                </a:solidFill>
              </a:rPr>
              <a:t>https://www.dol.gov/agencies/ombudsman</a:t>
            </a:r>
            <a:endParaRPr lang="en-US" altLang="en-US" sz="3500" b="1" dirty="0">
              <a:solidFill>
                <a:schemeClr val="bg2">
                  <a:lumMod val="50000"/>
                </a:schemeClr>
              </a:solidFill>
            </a:endParaRPr>
          </a:p>
          <a:p>
            <a:endParaRPr lang="en-US" dirty="0"/>
          </a:p>
        </p:txBody>
      </p:sp>
      <p:sp>
        <p:nvSpPr>
          <p:cNvPr id="4" name="Rectangle 3">
            <a:extLst>
              <a:ext uri="{FF2B5EF4-FFF2-40B4-BE49-F238E27FC236}">
                <a16:creationId xmlns:a16="http://schemas.microsoft.com/office/drawing/2014/main" id="{B683E5C1-8D42-94B9-532B-055DAF912A74}"/>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604B4D2-9191-4CF7-5953-FB82541602B1}"/>
              </a:ext>
            </a:extLst>
          </p:cNvPr>
          <p:cNvSpPr txBox="1"/>
          <p:nvPr/>
        </p:nvSpPr>
        <p:spPr>
          <a:xfrm>
            <a:off x="457200" y="609600"/>
            <a:ext cx="11125200" cy="677108"/>
          </a:xfrm>
          <a:prstGeom prst="rect">
            <a:avLst/>
          </a:prstGeom>
          <a:noFill/>
        </p:spPr>
        <p:txBody>
          <a:bodyPr wrap="square">
            <a:spAutoFit/>
          </a:bodyPr>
          <a:lstStyle/>
          <a:p>
            <a:pPr algn="ctr">
              <a:buNone/>
            </a:pPr>
            <a:r>
              <a:rPr lang="en-US" altLang="en-US" sz="3800" b="1" dirty="0">
                <a:ln>
                  <a:solidFill>
                    <a:schemeClr val="accent1">
                      <a:shade val="15000"/>
                      <a:hueMod val="94000"/>
                    </a:schemeClr>
                  </a:solidFill>
                </a:ln>
                <a:solidFill>
                  <a:srgbClr val="0070C0"/>
                </a:solidFill>
                <a:latin typeface="Aptos ExtraBold" panose="020B0004020202020204" pitchFamily="34" charset="0"/>
              </a:rPr>
              <a:t>OMBUDSMAN CONTACT INFORMATION </a:t>
            </a:r>
          </a:p>
        </p:txBody>
      </p:sp>
    </p:spTree>
    <p:extLst>
      <p:ext uri="{BB962C8B-B14F-4D97-AF65-F5344CB8AC3E}">
        <p14:creationId xmlns:p14="http://schemas.microsoft.com/office/powerpoint/2010/main" val="157476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747E39-537F-19DB-75BA-DA1723A780AD}"/>
              </a:ext>
            </a:extLst>
          </p:cNvPr>
          <p:cNvSpPr txBox="1"/>
          <p:nvPr/>
        </p:nvSpPr>
        <p:spPr>
          <a:xfrm>
            <a:off x="1600200" y="2514600"/>
            <a:ext cx="8610600" cy="1938992"/>
          </a:xfrm>
          <a:prstGeom prst="rect">
            <a:avLst/>
          </a:prstGeom>
          <a:noFill/>
        </p:spPr>
        <p:txBody>
          <a:bodyPr wrap="square">
            <a:spAutoFit/>
          </a:bodyPr>
          <a:lstStyle/>
          <a:p>
            <a:pPr algn="ctr"/>
            <a:r>
              <a:rPr lang="en-US" sz="6000" b="1" dirty="0">
                <a:ln>
                  <a:solidFill>
                    <a:schemeClr val="bg2">
                      <a:lumMod val="50000"/>
                    </a:schemeClr>
                  </a:solidFill>
                </a:ln>
                <a:solidFill>
                  <a:srgbClr val="0070C0"/>
                </a:solidFill>
                <a:latin typeface="Aptos Black" panose="020B0004020202020204" pitchFamily="34" charset="0"/>
              </a:rPr>
              <a:t>DUTIES OF THE OFFICE OF THE OMBUDSMAN</a:t>
            </a:r>
          </a:p>
        </p:txBody>
      </p:sp>
      <p:sp>
        <p:nvSpPr>
          <p:cNvPr id="4" name="Rectangle 3">
            <a:extLst>
              <a:ext uri="{FF2B5EF4-FFF2-40B4-BE49-F238E27FC236}">
                <a16:creationId xmlns:a16="http://schemas.microsoft.com/office/drawing/2014/main" id="{3DF95400-1F46-0156-FB07-75E83E5A3B34}"/>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95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FB86C-F1B8-46E2-A480-393F2ED86F8B}"/>
              </a:ext>
            </a:extLst>
          </p:cNvPr>
          <p:cNvSpPr txBox="1"/>
          <p:nvPr/>
        </p:nvSpPr>
        <p:spPr>
          <a:xfrm>
            <a:off x="914400" y="838200"/>
            <a:ext cx="10439400" cy="5078313"/>
          </a:xfrm>
          <a:prstGeom prst="rect">
            <a:avLst/>
          </a:prstGeom>
          <a:noFill/>
        </p:spPr>
        <p:txBody>
          <a:bodyPr wrap="square">
            <a:spAutoFit/>
          </a:bodyPr>
          <a:lstStyle/>
          <a:p>
            <a:pPr algn="ctr"/>
            <a:endParaRPr lang="en-US" sz="3600" b="1" dirty="0">
              <a:ln>
                <a:solidFill>
                  <a:schemeClr val="bg2">
                    <a:lumMod val="50000"/>
                  </a:schemeClr>
                </a:solidFill>
              </a:ln>
              <a:solidFill>
                <a:srgbClr val="0070C0"/>
              </a:solidFill>
            </a:endParaRPr>
          </a:p>
          <a:p>
            <a:pPr marL="457200" indent="-457200">
              <a:buClr>
                <a:srgbClr val="0070C0"/>
              </a:buClr>
              <a:buFont typeface="Wingdings" panose="05000000000000000000" pitchFamily="2" charset="2"/>
              <a:buChar char="§"/>
            </a:pPr>
            <a:r>
              <a:rPr lang="en-US" sz="4000" b="1" dirty="0">
                <a:solidFill>
                  <a:schemeClr val="bg2">
                    <a:lumMod val="50000"/>
                  </a:schemeClr>
                </a:solidFill>
              </a:rPr>
              <a:t>Provides information on the benefits available under the EEOICPA.</a:t>
            </a:r>
          </a:p>
          <a:p>
            <a:pPr marL="457200" indent="-457200">
              <a:buClr>
                <a:srgbClr val="0070C0"/>
              </a:buClr>
              <a:buFont typeface="Wingdings" panose="05000000000000000000" pitchFamily="2" charset="2"/>
              <a:buChar char="§"/>
            </a:pPr>
            <a:endParaRPr lang="en-US" sz="4000" b="1" dirty="0">
              <a:solidFill>
                <a:schemeClr val="bg2">
                  <a:lumMod val="50000"/>
                </a:schemeClr>
              </a:solidFill>
            </a:endParaRPr>
          </a:p>
          <a:p>
            <a:pPr marL="457200" indent="-457200">
              <a:buClr>
                <a:srgbClr val="0070C0"/>
              </a:buClr>
              <a:buFont typeface="Wingdings" panose="05000000000000000000" pitchFamily="2" charset="2"/>
              <a:buChar char="§"/>
            </a:pPr>
            <a:r>
              <a:rPr lang="en-US" sz="4000" b="1" dirty="0">
                <a:solidFill>
                  <a:schemeClr val="bg2">
                    <a:lumMod val="50000"/>
                  </a:schemeClr>
                </a:solidFill>
              </a:rPr>
              <a:t>Provides guidance and assistance to claimants, be it general information about the program or case specific. </a:t>
            </a:r>
          </a:p>
          <a:p>
            <a:pPr marL="2628900" lvl="5" indent="-342900">
              <a:buClr>
                <a:schemeClr val="tx1"/>
              </a:buClr>
              <a:buFont typeface="Wingdings" panose="05000000000000000000" pitchFamily="2" charset="2"/>
              <a:buChar char="Ø"/>
            </a:pPr>
            <a:endParaRPr lang="en-US" altLang="en-US" sz="2400" b="1" dirty="0">
              <a:solidFill>
                <a:schemeClr val="bg2">
                  <a:lumMod val="50000"/>
                </a:schemeClr>
              </a:solidFill>
            </a:endParaRPr>
          </a:p>
          <a:p>
            <a:endParaRPr lang="en-US" sz="2400" b="1" dirty="0">
              <a:solidFill>
                <a:schemeClr val="bg2">
                  <a:lumMod val="50000"/>
                </a:schemeClr>
              </a:solidFill>
            </a:endParaRPr>
          </a:p>
        </p:txBody>
      </p:sp>
      <p:sp>
        <p:nvSpPr>
          <p:cNvPr id="6" name="Rectangle 5">
            <a:extLst>
              <a:ext uri="{FF2B5EF4-FFF2-40B4-BE49-F238E27FC236}">
                <a16:creationId xmlns:a16="http://schemas.microsoft.com/office/drawing/2014/main" id="{FA069C3D-EDA6-26D4-ECB8-DC46B0A4E55D}"/>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058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C8E-F12B-A95C-395C-5033B9ACD993}"/>
              </a:ext>
            </a:extLst>
          </p:cNvPr>
          <p:cNvSpPr>
            <a:spLocks noGrp="1"/>
          </p:cNvSpPr>
          <p:nvPr>
            <p:ph type="title"/>
          </p:nvPr>
        </p:nvSpPr>
        <p:spPr>
          <a:xfrm>
            <a:off x="1066800" y="2057400"/>
            <a:ext cx="10210800" cy="4110400"/>
          </a:xfrm>
        </p:spPr>
        <p:txBody>
          <a:bodyPr>
            <a:noAutofit/>
          </a:bodyPr>
          <a:lstStyle/>
          <a:p>
            <a:pPr marR="0" lvl="0" indent="-457200" defTabSz="457200" rtl="0" eaLnBrk="1" fontAlgn="auto" latinLnBrk="0" hangingPunct="1">
              <a:lnSpc>
                <a:spcPct val="100000"/>
              </a:lnSpc>
              <a:spcBef>
                <a:spcPts val="0"/>
              </a:spcBef>
              <a:spcAft>
                <a:spcPts val="0"/>
              </a:spcAft>
              <a:buClr>
                <a:srgbClr val="0070C0"/>
              </a:buClr>
              <a:buFont typeface="Wingdings" panose="05000000000000000000" pitchFamily="2" charset="2"/>
              <a:buChar char="§"/>
              <a:tabLst/>
              <a:defRPr/>
            </a:pPr>
            <a: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Submits an annual report to Congress which 	includes:</a:t>
            </a:r>
            <a:b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br>
            <a:b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br>
            <a: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	</a:t>
            </a:r>
            <a:r>
              <a:rPr lang="en-US" sz="3000" b="1" cap="none" dirty="0">
                <a:ln>
                  <a:noFill/>
                </a:ln>
                <a:solidFill>
                  <a:srgbClr val="0070C0"/>
                </a:solidFill>
                <a:latin typeface="Century Gothic" panose="020B0502020202020204"/>
                <a:ea typeface="+mn-ea"/>
                <a:cs typeface="Arial" panose="020B0604020202020204" pitchFamily="34" charset="0"/>
              </a:rPr>
              <a:t>1</a:t>
            </a:r>
            <a:r>
              <a:rPr kumimoji="0" lang="en-US" sz="3000" b="1" i="0" u="none" strike="noStrike" kern="1200" cap="none" spc="0" normalizeH="0" baseline="0" noProof="0" dirty="0">
                <a:ln>
                  <a:noFill/>
                </a:ln>
                <a:solidFill>
                  <a:srgbClr val="0070C0"/>
                </a:solidFill>
                <a:effectLst/>
                <a:uLnTx/>
                <a:uFillTx/>
                <a:latin typeface="Century Gothic" panose="020B0502020202020204"/>
                <a:ea typeface="+mn-ea"/>
                <a:cs typeface="Arial" panose="020B0604020202020204" pitchFamily="34" charset="0"/>
              </a:rPr>
              <a:t>) </a:t>
            </a:r>
            <a: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The number and types of complaints, 	</a:t>
            </a:r>
            <a:r>
              <a:rPr lang="en-US" sz="3000" b="1" cap="none" dirty="0">
                <a:ln>
                  <a:noFill/>
                </a:ln>
                <a:solidFill>
                  <a:schemeClr val="bg2">
                    <a:lumMod val="75000"/>
                  </a:schemeClr>
                </a:solidFill>
                <a:latin typeface="Century Gothic" panose="020B0502020202020204"/>
                <a:ea typeface="+mn-ea"/>
                <a:cs typeface="Arial" panose="020B0604020202020204" pitchFamily="34" charset="0"/>
              </a:rPr>
              <a:t>  		</a:t>
            </a:r>
            <a: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grievances and requests for assistance 				received during the year.	</a:t>
            </a:r>
            <a:b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br>
            <a: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	</a:t>
            </a:r>
            <a:r>
              <a:rPr lang="en-US" sz="3000" b="1" cap="none" dirty="0">
                <a:ln>
                  <a:noFill/>
                </a:ln>
                <a:solidFill>
                  <a:srgbClr val="0070C0"/>
                </a:solidFill>
                <a:latin typeface="Century Gothic" panose="020B0502020202020204"/>
                <a:ea typeface="+mn-ea"/>
                <a:cs typeface="Arial" panose="020B0604020202020204" pitchFamily="34" charset="0"/>
              </a:rPr>
              <a:t>2</a:t>
            </a:r>
            <a:r>
              <a:rPr kumimoji="0" lang="en-US" sz="3000" b="1" i="0" u="none" strike="noStrike" kern="1200" cap="none" spc="0" normalizeH="0" baseline="0" noProof="0" dirty="0">
                <a:ln>
                  <a:noFill/>
                </a:ln>
                <a:solidFill>
                  <a:srgbClr val="0070C0"/>
                </a:solidFill>
                <a:effectLst/>
                <a:uLnTx/>
                <a:uFillTx/>
                <a:latin typeface="Century Gothic" panose="020B0502020202020204"/>
                <a:ea typeface="+mn-ea"/>
                <a:cs typeface="Arial" panose="020B0604020202020204" pitchFamily="34" charset="0"/>
              </a:rPr>
              <a:t>) </a:t>
            </a:r>
            <a: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An assessment of the most common difficulties 	encountered by claimants during the year.</a:t>
            </a:r>
            <a:br>
              <a:rPr kumimoji="0" 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br>
            <a:r>
              <a:rPr kumimoji="0" lang="en-US" alt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	</a:t>
            </a:r>
            <a:r>
              <a:rPr lang="en-US" altLang="en-US" sz="3000" b="1" cap="none" dirty="0">
                <a:ln>
                  <a:noFill/>
                </a:ln>
                <a:solidFill>
                  <a:srgbClr val="0070C0"/>
                </a:solidFill>
                <a:latin typeface="Century Gothic" panose="020B0502020202020204"/>
                <a:ea typeface="+mn-ea"/>
                <a:cs typeface="Arial" panose="020B0604020202020204" pitchFamily="34" charset="0"/>
              </a:rPr>
              <a:t>3</a:t>
            </a:r>
            <a:r>
              <a:rPr kumimoji="0" lang="en-US" altLang="en-US" sz="3000" b="1" i="0" u="none" strike="noStrike" kern="1200" cap="none" spc="0" normalizeH="0" baseline="0" noProof="0" dirty="0">
                <a:ln>
                  <a:noFill/>
                </a:ln>
                <a:solidFill>
                  <a:srgbClr val="0070C0"/>
                </a:solidFill>
                <a:effectLst/>
                <a:uLnTx/>
                <a:uFillTx/>
                <a:latin typeface="Century Gothic" panose="020B0502020202020204"/>
                <a:ea typeface="+mn-ea"/>
                <a:cs typeface="Arial" panose="020B0604020202020204" pitchFamily="34" charset="0"/>
              </a:rPr>
              <a:t>) </a:t>
            </a:r>
            <a:r>
              <a:rPr kumimoji="0" lang="en-US" altLang="en-US" sz="3000" b="1" i="0" u="none" strike="noStrike" kern="1200" cap="none" spc="0" normalizeH="0" baseline="0" noProof="0" dirty="0">
                <a:ln>
                  <a:noFill/>
                </a:ln>
                <a:solidFill>
                  <a:schemeClr val="bg2">
                    <a:lumMod val="75000"/>
                  </a:schemeClr>
                </a:solidFill>
                <a:effectLst/>
                <a:uLnTx/>
                <a:uFillTx/>
                <a:latin typeface="Century Gothic" panose="020B0502020202020204"/>
                <a:ea typeface="+mn-ea"/>
                <a:cs typeface="Arial" panose="020B0604020202020204" pitchFamily="34" charset="0"/>
              </a:rPr>
              <a:t>Recommendations for the improvement of the 	EEOICPA program.</a:t>
            </a:r>
            <a:br>
              <a:rPr kumimoji="0" lang="en-US" altLang="en-US" sz="2800" b="1"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rPr>
            </a:br>
            <a:endParaRPr lang="en-US" sz="2800" dirty="0"/>
          </a:p>
        </p:txBody>
      </p:sp>
      <p:sp>
        <p:nvSpPr>
          <p:cNvPr id="6" name="Rectangle 5">
            <a:extLst>
              <a:ext uri="{FF2B5EF4-FFF2-40B4-BE49-F238E27FC236}">
                <a16:creationId xmlns:a16="http://schemas.microsoft.com/office/drawing/2014/main" id="{2293008C-CD75-2FDE-A2C8-782EF1FE887F}"/>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0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CB5C36-1A0C-11FD-5D94-CDE857DA0C6B}"/>
              </a:ext>
            </a:extLst>
          </p:cNvPr>
          <p:cNvSpPr txBox="1"/>
          <p:nvPr/>
        </p:nvSpPr>
        <p:spPr>
          <a:xfrm>
            <a:off x="762000" y="1600200"/>
            <a:ext cx="10896600" cy="3791807"/>
          </a:xfrm>
          <a:prstGeom prst="rect">
            <a:avLst/>
          </a:prstGeom>
          <a:noFill/>
        </p:spPr>
        <p:txBody>
          <a:bodyPr wrap="square">
            <a:spAutoFit/>
          </a:bodyPr>
          <a:lstStyle/>
          <a:p>
            <a:pPr marL="457200" marR="0" lvl="0" indent="-457200" algn="l" defTabSz="457200" rtl="0" eaLnBrk="1" fontAlgn="auto" latinLnBrk="0" hangingPunct="1">
              <a:lnSpc>
                <a:spcPct val="100000"/>
              </a:lnSpc>
              <a:spcBef>
                <a:spcPct val="20000"/>
              </a:spcBef>
              <a:spcAft>
                <a:spcPts val="600"/>
              </a:spcAft>
              <a:buClr>
                <a:srgbClr val="0070C0"/>
              </a:buClr>
              <a:buSzPct val="80000"/>
              <a:buFont typeface="Wingdings" panose="05000000000000000000" pitchFamily="2" charset="2"/>
              <a:buChar char="§"/>
              <a:tabLst/>
              <a:defRPr/>
            </a:pPr>
            <a:r>
              <a:rPr kumimoji="0" lang="en-US" sz="3000" b="1"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rPr>
              <a:t>The Office of the Ombudsman is an </a:t>
            </a:r>
            <a:r>
              <a:rPr kumimoji="0" lang="en-US" sz="3200" b="1" i="0" u="none" strike="noStrike" kern="1200" cap="none" spc="0" normalizeH="0" baseline="0" noProof="0" dirty="0">
                <a:ln>
                  <a:noFill/>
                </a:ln>
                <a:solidFill>
                  <a:srgbClr val="0070C0"/>
                </a:solidFill>
                <a:effectLst/>
                <a:uLnTx/>
                <a:uFillTx/>
                <a:latin typeface="Century Gothic" panose="020B0502020202020204"/>
                <a:ea typeface="+mn-ea"/>
                <a:cs typeface="+mn-cs"/>
              </a:rPr>
              <a:t>INDEPENDENT OFFICE </a:t>
            </a:r>
            <a:r>
              <a:rPr kumimoji="0" lang="en-US" sz="3000" b="1"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rPr>
              <a:t>within the U.S. Department of Labor (DOL).</a:t>
            </a:r>
          </a:p>
          <a:p>
            <a:pPr marL="457200" marR="0" lvl="0" indent="-457200" algn="l" defTabSz="457200" rtl="0" eaLnBrk="1" fontAlgn="auto" latinLnBrk="0" hangingPunct="1">
              <a:lnSpc>
                <a:spcPct val="100000"/>
              </a:lnSpc>
              <a:spcBef>
                <a:spcPct val="20000"/>
              </a:spcBef>
              <a:spcAft>
                <a:spcPts val="600"/>
              </a:spcAft>
              <a:buClr>
                <a:srgbClr val="0070C0"/>
              </a:buClr>
              <a:buSzPct val="80000"/>
              <a:buFont typeface="Wingdings" panose="05000000000000000000" pitchFamily="2" charset="2"/>
              <a:buChar char="§"/>
              <a:tabLst/>
              <a:defRPr/>
            </a:pPr>
            <a:r>
              <a:rPr kumimoji="0" lang="en-US" sz="3000" b="1"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rPr>
              <a:t>The Office of the Ombudsman is </a:t>
            </a:r>
            <a:r>
              <a:rPr kumimoji="0" lang="en-US" sz="3200" b="1" i="0" u="none" strike="noStrike" kern="1200" cap="none" spc="0" normalizeH="0" noProof="0" dirty="0">
                <a:ln>
                  <a:noFill/>
                </a:ln>
                <a:solidFill>
                  <a:srgbClr val="0070C0"/>
                </a:solidFill>
                <a:effectLst/>
                <a:uLnTx/>
                <a:uFillTx/>
                <a:latin typeface="Century Gothic" panose="020B0502020202020204"/>
                <a:ea typeface="+mn-ea"/>
                <a:cs typeface="+mn-cs"/>
              </a:rPr>
              <a:t>SEPARATE</a:t>
            </a:r>
            <a:r>
              <a:rPr kumimoji="0" lang="en-US" sz="3000" b="1" i="0" u="none" strike="noStrike" kern="1200" cap="none" spc="0" normalizeH="0" noProof="0" dirty="0">
                <a:ln>
                  <a:noFill/>
                </a:ln>
                <a:effectLst/>
                <a:uLnTx/>
                <a:uFillTx/>
                <a:latin typeface="Century Gothic" panose="020B0502020202020204"/>
                <a:ea typeface="+mn-ea"/>
                <a:cs typeface="+mn-cs"/>
              </a:rPr>
              <a:t> </a:t>
            </a:r>
            <a:r>
              <a:rPr kumimoji="0" lang="en-US" sz="3000" b="1"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rPr>
              <a:t>from the DOL Energy Program that makes decisions on your EEOICPA claims. </a:t>
            </a:r>
          </a:p>
          <a:p>
            <a:pPr marL="457200" marR="0" lvl="0" indent="-457200" algn="l" defTabSz="457200" rtl="0" eaLnBrk="1" fontAlgn="auto" latinLnBrk="0" hangingPunct="1">
              <a:lnSpc>
                <a:spcPct val="100000"/>
              </a:lnSpc>
              <a:spcBef>
                <a:spcPct val="20000"/>
              </a:spcBef>
              <a:spcAft>
                <a:spcPts val="600"/>
              </a:spcAft>
              <a:buClr>
                <a:srgbClr val="0070C0"/>
              </a:buClr>
              <a:buSzPct val="80000"/>
              <a:buFont typeface="Wingdings" panose="05000000000000000000" pitchFamily="2" charset="2"/>
              <a:buChar char="§"/>
              <a:tabLst/>
              <a:defRPr/>
            </a:pPr>
            <a:r>
              <a:rPr kumimoji="0" lang="en-US" sz="3000" b="1" i="0" u="none" strike="noStrike" kern="1200" cap="none" spc="0" normalizeH="0" baseline="0" noProof="0" dirty="0">
                <a:ln>
                  <a:noFill/>
                </a:ln>
                <a:solidFill>
                  <a:srgbClr val="146194">
                    <a:lumMod val="50000"/>
                  </a:srgbClr>
                </a:solidFill>
                <a:effectLst/>
                <a:uLnTx/>
                <a:uFillTx/>
                <a:latin typeface="Century Gothic" panose="020B0502020202020204"/>
                <a:ea typeface="+mn-ea"/>
                <a:cs typeface="+mn-cs"/>
              </a:rPr>
              <a:t>All communication with the Office of the Ombudsman is </a:t>
            </a:r>
            <a:r>
              <a:rPr kumimoji="0" lang="en-US" sz="3200" b="1" i="0" u="none" strike="noStrike" kern="1200" cap="none" spc="0" normalizeH="0" baseline="0" noProof="0" dirty="0">
                <a:ln>
                  <a:noFill/>
                </a:ln>
                <a:solidFill>
                  <a:srgbClr val="0070C0"/>
                </a:solidFill>
                <a:effectLst/>
                <a:uLnTx/>
                <a:uFillTx/>
                <a:latin typeface="Century Gothic" panose="020B0502020202020204"/>
                <a:ea typeface="+mn-ea"/>
                <a:cs typeface="+mn-cs"/>
              </a:rPr>
              <a:t>CONFIDENTIAL.</a:t>
            </a:r>
          </a:p>
        </p:txBody>
      </p:sp>
      <p:sp>
        <p:nvSpPr>
          <p:cNvPr id="8" name="Rectangle 7">
            <a:extLst>
              <a:ext uri="{FF2B5EF4-FFF2-40B4-BE49-F238E27FC236}">
                <a16:creationId xmlns:a16="http://schemas.microsoft.com/office/drawing/2014/main" id="{42386ABA-ECEC-872D-D655-2852A5862763}"/>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760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6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8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9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900" fill="hold"/>
                                        <p:tgtEl>
                                          <p:spTgt spid="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4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EEDC-2053-52FE-F1C1-60AB5A49A895}"/>
              </a:ext>
            </a:extLst>
          </p:cNvPr>
          <p:cNvSpPr>
            <a:spLocks noGrp="1"/>
          </p:cNvSpPr>
          <p:nvPr>
            <p:ph type="ctrTitle"/>
          </p:nvPr>
        </p:nvSpPr>
        <p:spPr>
          <a:xfrm>
            <a:off x="4712762" y="1013704"/>
            <a:ext cx="6000495" cy="1881176"/>
          </a:xfrm>
        </p:spPr>
        <p:txBody>
          <a:bodyPr vert="horz" lIns="91440" tIns="45720" rIns="91440" bIns="45720" rtlCol="0" anchor="ctr">
            <a:noAutofit/>
          </a:bodyPr>
          <a:lstStyle/>
          <a:p>
            <a:pPr algn="ctr"/>
            <a:r>
              <a:rPr lang="en-US" sz="4000" b="1" dirty="0">
                <a:ln w="3175" cmpd="sng">
                  <a:solidFill>
                    <a:schemeClr val="bg2">
                      <a:lumMod val="50000"/>
                    </a:schemeClr>
                  </a:solidFill>
                </a:ln>
                <a:solidFill>
                  <a:srgbClr val="0070C0"/>
                </a:solidFill>
                <a:latin typeface="Aptos ExtraBold" panose="020B0004020202020204" pitchFamily="34" charset="0"/>
              </a:rPr>
              <a:t>THE OMBUDSMAN’S OFFICE DOES NOT:</a:t>
            </a:r>
          </a:p>
        </p:txBody>
      </p:sp>
      <p:sp>
        <p:nvSpPr>
          <p:cNvPr id="3" name="Subtitle 2">
            <a:extLst>
              <a:ext uri="{FF2B5EF4-FFF2-40B4-BE49-F238E27FC236}">
                <a16:creationId xmlns:a16="http://schemas.microsoft.com/office/drawing/2014/main" id="{AA14E8EA-9B1C-4F89-9394-9416750833EF}"/>
              </a:ext>
            </a:extLst>
          </p:cNvPr>
          <p:cNvSpPr>
            <a:spLocks noGrp="1"/>
          </p:cNvSpPr>
          <p:nvPr>
            <p:ph type="subTitle" idx="1"/>
          </p:nvPr>
        </p:nvSpPr>
        <p:spPr>
          <a:xfrm>
            <a:off x="4597767" y="2168781"/>
            <a:ext cx="7412835" cy="3843119"/>
          </a:xfrm>
        </p:spPr>
        <p:txBody>
          <a:bodyPr vert="horz" lIns="91440" tIns="45720" rIns="91440" bIns="45720" rtlCol="0" anchor="ctr">
            <a:normAutofit/>
          </a:bodyPr>
          <a:lstStyle/>
          <a:p>
            <a:pPr marL="457200" indent="-457200">
              <a:buClr>
                <a:srgbClr val="0070C0"/>
              </a:buClr>
              <a:buFont typeface="Wingdings" panose="05000000000000000000" pitchFamily="2" charset="2"/>
              <a:buChar char="§"/>
            </a:pPr>
            <a:r>
              <a:rPr lang="en-US" sz="3200" b="1" dirty="0">
                <a:solidFill>
                  <a:schemeClr val="bg2">
                    <a:lumMod val="50000"/>
                  </a:schemeClr>
                </a:solidFill>
                <a:latin typeface="+mj-lt"/>
              </a:rPr>
              <a:t>Make decisions on claims.</a:t>
            </a:r>
          </a:p>
          <a:p>
            <a:pPr marL="457200" indent="-457200">
              <a:buClr>
                <a:srgbClr val="0070C0"/>
              </a:buClr>
              <a:buFont typeface="Wingdings" panose="05000000000000000000" pitchFamily="2" charset="2"/>
              <a:buChar char="§"/>
            </a:pPr>
            <a:r>
              <a:rPr lang="en-US" sz="3200" b="1" dirty="0">
                <a:solidFill>
                  <a:schemeClr val="bg2">
                    <a:lumMod val="50000"/>
                  </a:schemeClr>
                </a:solidFill>
                <a:latin typeface="+mj-lt"/>
              </a:rPr>
              <a:t>Serve as an Authorized Representative or advocate.</a:t>
            </a:r>
          </a:p>
          <a:p>
            <a:pPr marL="457200" indent="-457200">
              <a:buClr>
                <a:srgbClr val="0070C0"/>
              </a:buClr>
              <a:buFont typeface="Wingdings" panose="05000000000000000000" pitchFamily="2" charset="2"/>
              <a:buChar char="§"/>
            </a:pPr>
            <a:r>
              <a:rPr lang="en-US" sz="3200" b="1" dirty="0">
                <a:solidFill>
                  <a:schemeClr val="bg2">
                    <a:lumMod val="50000"/>
                  </a:schemeClr>
                </a:solidFill>
                <a:latin typeface="+mj-lt"/>
              </a:rPr>
              <a:t>Ask Congress to change the law.</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5861078-ABED-F6D1-1FB7-4DFB5471E730}"/>
                  </a:ext>
                </a:extLst>
              </p14:cNvPr>
              <p14:cNvContentPartPr/>
              <p14:nvPr/>
            </p14:nvContentPartPr>
            <p14:xfrm>
              <a:off x="8848044" y="1025073"/>
              <a:ext cx="360" cy="360"/>
            </p14:xfrm>
          </p:contentPart>
        </mc:Choice>
        <mc:Fallback xmlns="">
          <p:pic>
            <p:nvPicPr>
              <p:cNvPr id="5" name="Ink 4">
                <a:extLst>
                  <a:ext uri="{FF2B5EF4-FFF2-40B4-BE49-F238E27FC236}">
                    <a16:creationId xmlns:a16="http://schemas.microsoft.com/office/drawing/2014/main" id="{35861078-ABED-F6D1-1FB7-4DFB5471E730}"/>
                  </a:ext>
                </a:extLst>
              </p:cNvPr>
              <p:cNvPicPr/>
              <p:nvPr/>
            </p:nvPicPr>
            <p:blipFill>
              <a:blip r:embed="rId3"/>
              <a:stretch>
                <a:fillRect/>
              </a:stretch>
            </p:blipFill>
            <p:spPr>
              <a:xfrm>
                <a:off x="8841924" y="101895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195497E-9B59-5D39-46B9-E12BBC2FFC61}"/>
                  </a:ext>
                </a:extLst>
              </p14:cNvPr>
              <p14:cNvContentPartPr/>
              <p14:nvPr/>
            </p14:nvContentPartPr>
            <p14:xfrm>
              <a:off x="10006465" y="957457"/>
              <a:ext cx="360" cy="360"/>
            </p14:xfrm>
          </p:contentPart>
        </mc:Choice>
        <mc:Fallback xmlns="">
          <p:pic>
            <p:nvPicPr>
              <p:cNvPr id="6" name="Ink 5">
                <a:extLst>
                  <a:ext uri="{FF2B5EF4-FFF2-40B4-BE49-F238E27FC236}">
                    <a16:creationId xmlns:a16="http://schemas.microsoft.com/office/drawing/2014/main" id="{8195497E-9B59-5D39-46B9-E12BBC2FFC61}"/>
                  </a:ext>
                </a:extLst>
              </p:cNvPr>
              <p:cNvPicPr/>
              <p:nvPr/>
            </p:nvPicPr>
            <p:blipFill>
              <a:blip r:embed="rId3"/>
              <a:stretch>
                <a:fillRect/>
              </a:stretch>
            </p:blipFill>
            <p:spPr>
              <a:xfrm>
                <a:off x="10000345" y="95133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EF84C0E-4E7A-80D5-0FE8-3E04A2D90004}"/>
                  </a:ext>
                </a:extLst>
              </p14:cNvPr>
              <p14:cNvContentPartPr/>
              <p14:nvPr/>
            </p14:nvContentPartPr>
            <p14:xfrm>
              <a:off x="4114705" y="1190377"/>
              <a:ext cx="360" cy="360"/>
            </p14:xfrm>
          </p:contentPart>
        </mc:Choice>
        <mc:Fallback xmlns="">
          <p:pic>
            <p:nvPicPr>
              <p:cNvPr id="7" name="Ink 6">
                <a:extLst>
                  <a:ext uri="{FF2B5EF4-FFF2-40B4-BE49-F238E27FC236}">
                    <a16:creationId xmlns:a16="http://schemas.microsoft.com/office/drawing/2014/main" id="{AEF84C0E-4E7A-80D5-0FE8-3E04A2D90004}"/>
                  </a:ext>
                </a:extLst>
              </p:cNvPr>
              <p:cNvPicPr/>
              <p:nvPr/>
            </p:nvPicPr>
            <p:blipFill>
              <a:blip r:embed="rId3"/>
              <a:stretch>
                <a:fillRect/>
              </a:stretch>
            </p:blipFill>
            <p:spPr>
              <a:xfrm>
                <a:off x="4108585" y="1184257"/>
                <a:ext cx="12600" cy="12600"/>
              </a:xfrm>
              <a:prstGeom prst="rect">
                <a:avLst/>
              </a:prstGeom>
            </p:spPr>
          </p:pic>
        </mc:Fallback>
      </mc:AlternateContent>
      <p:grpSp>
        <p:nvGrpSpPr>
          <p:cNvPr id="17" name="Group 16">
            <a:extLst>
              <a:ext uri="{FF2B5EF4-FFF2-40B4-BE49-F238E27FC236}">
                <a16:creationId xmlns:a16="http://schemas.microsoft.com/office/drawing/2014/main" id="{42BA4EB6-B5DB-5848-A264-8CF495675AC6}"/>
              </a:ext>
            </a:extLst>
          </p:cNvPr>
          <p:cNvGrpSpPr/>
          <p:nvPr/>
        </p:nvGrpSpPr>
        <p:grpSpPr>
          <a:xfrm>
            <a:off x="3950905" y="1173097"/>
            <a:ext cx="360" cy="360"/>
            <a:chOff x="3950905" y="1173097"/>
            <a:chExt cx="360" cy="36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4D950A3-BA09-0643-0835-62E082FB2CB4}"/>
                    </a:ext>
                  </a:extLst>
                </p14:cNvPr>
                <p14:cNvContentPartPr/>
                <p14:nvPr/>
              </p14:nvContentPartPr>
              <p14:xfrm>
                <a:off x="3950905" y="1173097"/>
                <a:ext cx="360" cy="360"/>
              </p14:xfrm>
            </p:contentPart>
          </mc:Choice>
          <mc:Fallback xmlns="">
            <p:pic>
              <p:nvPicPr>
                <p:cNvPr id="8" name="Ink 7">
                  <a:extLst>
                    <a:ext uri="{FF2B5EF4-FFF2-40B4-BE49-F238E27FC236}">
                      <a16:creationId xmlns:a16="http://schemas.microsoft.com/office/drawing/2014/main" id="{04D950A3-BA09-0643-0835-62E082FB2CB4}"/>
                    </a:ext>
                  </a:extLst>
                </p:cNvPr>
                <p:cNvPicPr/>
                <p:nvPr/>
              </p:nvPicPr>
              <p:blipFill>
                <a:blip r:embed="rId3"/>
                <a:stretch>
                  <a:fillRect/>
                </a:stretch>
              </p:blipFill>
              <p:spPr>
                <a:xfrm>
                  <a:off x="3944785" y="116697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1A8A3ACD-4D3F-5AB7-BFDD-CA30F8AA64AC}"/>
                    </a:ext>
                  </a:extLst>
                </p14:cNvPr>
                <p14:cNvContentPartPr/>
                <p14:nvPr/>
              </p14:nvContentPartPr>
              <p14:xfrm>
                <a:off x="3950905" y="1173097"/>
                <a:ext cx="360" cy="360"/>
              </p14:xfrm>
            </p:contentPart>
          </mc:Choice>
          <mc:Fallback xmlns="">
            <p:pic>
              <p:nvPicPr>
                <p:cNvPr id="15" name="Ink 14">
                  <a:extLst>
                    <a:ext uri="{FF2B5EF4-FFF2-40B4-BE49-F238E27FC236}">
                      <a16:creationId xmlns:a16="http://schemas.microsoft.com/office/drawing/2014/main" id="{1A8A3ACD-4D3F-5AB7-BFDD-CA30F8AA64AC}"/>
                    </a:ext>
                  </a:extLst>
                </p:cNvPr>
                <p:cNvPicPr/>
                <p:nvPr/>
              </p:nvPicPr>
              <p:blipFill>
                <a:blip r:embed="rId3"/>
                <a:stretch>
                  <a:fillRect/>
                </a:stretch>
              </p:blipFill>
              <p:spPr>
                <a:xfrm>
                  <a:off x="3944785" y="1166977"/>
                  <a:ext cx="12600" cy="12600"/>
                </a:xfrm>
                <a:prstGeom prst="rect">
                  <a:avLst/>
                </a:prstGeom>
              </p:spPr>
            </p:pic>
          </mc:Fallback>
        </mc:AlternateContent>
      </p:grpSp>
      <p:sp>
        <p:nvSpPr>
          <p:cNvPr id="11" name="Rectangle 10">
            <a:extLst>
              <a:ext uri="{FF2B5EF4-FFF2-40B4-BE49-F238E27FC236}">
                <a16:creationId xmlns:a16="http://schemas.microsoft.com/office/drawing/2014/main" id="{50586D9C-2012-B081-85E9-C6E5496F15D0}"/>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7C3B0FC-2828-1E02-504D-65C36361E948}"/>
              </a:ext>
            </a:extLst>
          </p:cNvPr>
          <p:cNvPicPr>
            <a:picLocks noChangeAspect="1"/>
          </p:cNvPicPr>
          <p:nvPr/>
        </p:nvPicPr>
        <p:blipFill>
          <a:blip r:embed="rId8"/>
          <a:stretch>
            <a:fillRect/>
          </a:stretch>
        </p:blipFill>
        <p:spPr>
          <a:xfrm>
            <a:off x="865253" y="1925182"/>
            <a:ext cx="3433665" cy="2894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70060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352D88-5C84-6190-F2AE-5260679B0131}"/>
              </a:ext>
            </a:extLst>
          </p:cNvPr>
          <p:cNvSpPr txBox="1"/>
          <p:nvPr/>
        </p:nvSpPr>
        <p:spPr>
          <a:xfrm>
            <a:off x="647700" y="2667000"/>
            <a:ext cx="10896600" cy="2862322"/>
          </a:xfrm>
          <a:prstGeom prst="rect">
            <a:avLst/>
          </a:prstGeom>
          <a:noFill/>
        </p:spPr>
        <p:txBody>
          <a:bodyPr wrap="square">
            <a:spAutoFit/>
          </a:bodyPr>
          <a:lstStyle/>
          <a:p>
            <a:pPr indent="-57150" algn="ctr">
              <a:buSzPct val="75000"/>
              <a:defRPr/>
            </a:pPr>
            <a:r>
              <a:rPr lang="en-US" altLang="en-US" sz="6000" b="1" dirty="0">
                <a:ln>
                  <a:solidFill>
                    <a:schemeClr val="bg2">
                      <a:lumMod val="50000"/>
                    </a:schemeClr>
                  </a:solidFill>
                </a:ln>
                <a:solidFill>
                  <a:srgbClr val="0070C0"/>
                </a:solidFill>
                <a:latin typeface="Aptos Black" panose="020F0502020204030204" pitchFamily="34" charset="0"/>
              </a:rPr>
              <a:t>HOW WE CAN HELP YOU </a:t>
            </a:r>
          </a:p>
          <a:p>
            <a:pPr marL="685800" lvl="1" indent="-285750" eaLnBrk="1" hangingPunct="1">
              <a:buClr>
                <a:schemeClr val="tx1"/>
              </a:buClr>
              <a:buSzPct val="75000"/>
              <a:buFont typeface="Wingdings" panose="05000000000000000000" pitchFamily="2" charset="2"/>
              <a:buChar char="Ø"/>
              <a:defRPr/>
            </a:pPr>
            <a:endParaRPr lang="en-US" altLang="en-US" sz="4000" dirty="0">
              <a:solidFill>
                <a:schemeClr val="bg2">
                  <a:lumMod val="50000"/>
                </a:schemeClr>
              </a:solidFill>
              <a:latin typeface="Aptos Black" panose="020F0502020204030204" pitchFamily="34" charset="0"/>
            </a:endParaRPr>
          </a:p>
          <a:p>
            <a:pPr marL="742950" lvl="1" indent="-342900">
              <a:buClr>
                <a:schemeClr val="tx1"/>
              </a:buClr>
              <a:buSzPct val="99000"/>
              <a:buFont typeface="Wingdings" panose="05000000000000000000" pitchFamily="2" charset="2"/>
              <a:buChar char="Ø"/>
              <a:defRPr/>
            </a:pPr>
            <a:endParaRPr kumimoji="0" lang="en-US" altLang="en-US" sz="4000" b="1" i="0" u="none" strike="noStrike" kern="1200" cap="none" spc="0" normalizeH="0" noProof="0" dirty="0">
              <a:ln>
                <a:noFill/>
              </a:ln>
              <a:solidFill>
                <a:schemeClr val="bg2">
                  <a:lumMod val="50000"/>
                </a:schemeClr>
              </a:solidFill>
              <a:effectLst/>
              <a:uLnTx/>
              <a:uFillTx/>
              <a:latin typeface="Aptos Black" panose="020F0502020204030204" pitchFamily="34" charset="0"/>
            </a:endParaRPr>
          </a:p>
          <a:p>
            <a:pPr marL="400050" lvl="1">
              <a:buClr>
                <a:schemeClr val="tx1"/>
              </a:buClr>
              <a:buSzPct val="99000"/>
              <a:defRPr/>
            </a:pPr>
            <a:r>
              <a:rPr lang="en-US" altLang="en-US" sz="4000" b="1" dirty="0">
                <a:solidFill>
                  <a:schemeClr val="bg2">
                    <a:lumMod val="50000"/>
                  </a:schemeClr>
                </a:solidFill>
                <a:latin typeface="Aptos Black" panose="020F0502020204030204" pitchFamily="34" charset="0"/>
              </a:rPr>
              <a:t>																</a:t>
            </a:r>
            <a:endParaRPr kumimoji="0" lang="en-US" altLang="en-US" sz="4000" b="1" i="0" u="none" strike="noStrike" kern="1200" cap="none" spc="0" normalizeH="0" noProof="0" dirty="0">
              <a:ln>
                <a:noFill/>
              </a:ln>
              <a:solidFill>
                <a:schemeClr val="bg2">
                  <a:lumMod val="50000"/>
                </a:schemeClr>
              </a:solidFill>
              <a:effectLst/>
              <a:uLnTx/>
              <a:uFillTx/>
              <a:latin typeface="Aptos Black" panose="020F0502020204030204" pitchFamily="34" charset="0"/>
            </a:endParaRPr>
          </a:p>
        </p:txBody>
      </p:sp>
      <p:sp>
        <p:nvSpPr>
          <p:cNvPr id="6" name="Rectangle 5">
            <a:extLst>
              <a:ext uri="{FF2B5EF4-FFF2-40B4-BE49-F238E27FC236}">
                <a16:creationId xmlns:a16="http://schemas.microsoft.com/office/drawing/2014/main" id="{CB82DD0D-F829-A0D7-414F-AC84C93B29DF}"/>
              </a:ext>
            </a:extLst>
          </p:cNvPr>
          <p:cNvSpPr/>
          <p:nvPr/>
        </p:nvSpPr>
        <p:spPr>
          <a:xfrm>
            <a:off x="0" y="0"/>
            <a:ext cx="12192000" cy="6858000"/>
          </a:xfrm>
          <a:prstGeom prst="rect">
            <a:avLst/>
          </a:prstGeom>
          <a:noFill/>
          <a:ln w="323850" cmpd="thickThi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39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B8CF3B3955D4F8A118596D6660B99" ma:contentTypeVersion="13" ma:contentTypeDescription="Create a new document." ma:contentTypeScope="" ma:versionID="2298da3b4a265ded97178f3a6a17f24a">
  <xsd:schema xmlns:xsd="http://www.w3.org/2001/XMLSchema" xmlns:xs="http://www.w3.org/2001/XMLSchema" xmlns:p="http://schemas.microsoft.com/office/2006/metadata/properties" xmlns:ns2="aeb0ae99-c303-4f7d-8b35-4bd5e8bf0da0" xmlns:ns3="643a69e3-55d8-4797-af80-0dd2c054bc79" targetNamespace="http://schemas.microsoft.com/office/2006/metadata/properties" ma:root="true" ma:fieldsID="7eab58f3fc9f30c67c9137e3f6ae6372" ns2:_="" ns3:_="">
    <xsd:import namespace="aeb0ae99-c303-4f7d-8b35-4bd5e8bf0da0"/>
    <xsd:import namespace="643a69e3-55d8-4797-af80-0dd2c054bc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0ae99-c303-4f7d-8b35-4bd5e8bf0d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3a69e3-55d8-4797-af80-0dd2c054bc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e483c56-7841-458b-913e-6863e81b757b}" ma:internalName="TaxCatchAll" ma:showField="CatchAllData" ma:web="643a69e3-55d8-4797-af80-0dd2c054bc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43a69e3-55d8-4797-af80-0dd2c054bc79" xsi:nil="true"/>
    <lcf76f155ced4ddcb4097134ff3c332f xmlns="aeb0ae99-c303-4f7d-8b35-4bd5e8bf0d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3243AC-04C3-45E9-B140-2672AD4D29F5}">
  <ds:schemaRefs>
    <ds:schemaRef ds:uri="643a69e3-55d8-4797-af80-0dd2c054bc79"/>
    <ds:schemaRef ds:uri="aeb0ae99-c303-4f7d-8b35-4bd5e8bf0d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D25B22-3646-479E-A4ED-EB833B1838A9}">
  <ds:schemaRefs>
    <ds:schemaRef ds:uri="http://schemas.microsoft.com/sharepoint/v3/contenttype/forms"/>
  </ds:schemaRefs>
</ds:datastoreItem>
</file>

<file path=customXml/itemProps3.xml><?xml version="1.0" encoding="utf-8"?>
<ds:datastoreItem xmlns:ds="http://schemas.openxmlformats.org/officeDocument/2006/customXml" ds:itemID="{68A20C49-D4AA-429B-9033-CFFBA7BED11A}">
  <ds:schemaRefs>
    <ds:schemaRef ds:uri="643a69e3-55d8-4797-af80-0dd2c054bc79"/>
    <ds:schemaRef ds:uri="aeb0ae99-c303-4f7d-8b35-4bd5e8bf0da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Slice</Template>
  <TotalTime>394</TotalTime>
  <Words>1254</Words>
  <Application>Microsoft Office PowerPoint</Application>
  <PresentationFormat>Widescreen</PresentationFormat>
  <Paragraphs>118</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Abadi</vt:lpstr>
      <vt:lpstr>Aptos Black</vt:lpstr>
      <vt:lpstr>Aptos ExtraBold</vt:lpstr>
      <vt:lpstr>Calibri</vt:lpstr>
      <vt:lpstr>Century Gothic</vt:lpstr>
      <vt:lpstr>Times New Roman</vt:lpstr>
      <vt:lpstr>Wingdings</vt:lpstr>
      <vt:lpstr>Wingdings 3</vt:lpstr>
      <vt:lpstr>Slice</vt:lpstr>
      <vt:lpstr>THE OFFICE OF THE OMBUDSMAN FOR THE EEOICPA</vt:lpstr>
      <vt:lpstr>PowerPoint Presentation</vt:lpstr>
      <vt:lpstr>History of the Office of the Ombudsman</vt:lpstr>
      <vt:lpstr>PowerPoint Presentation</vt:lpstr>
      <vt:lpstr>PowerPoint Presentation</vt:lpstr>
      <vt:lpstr>Submits an annual report to Congress which  includes:   1) The number and types of complaints,      grievances and requests for assistance     received during the year.   2) An assessment of the most common difficulties  encountered by claimants during the year.  3) Recommendations for the improvement of the  EEOICPA program. </vt:lpstr>
      <vt:lpstr>PowerPoint Presentation</vt:lpstr>
      <vt:lpstr>THE OMBUDSMAN’S OFFICE DOES NOT:</vt:lpstr>
      <vt:lpstr>PowerPoint Presentation</vt:lpstr>
      <vt:lpstr>PowerPoint Presentation</vt:lpstr>
      <vt:lpstr>PowerPoint Presentation</vt:lpstr>
      <vt:lpstr>practical information &amp; tips</vt:lpstr>
      <vt:lpstr>PowerPoint Presentation</vt:lpstr>
      <vt:lpstr>PowerPoint Presentation</vt:lpstr>
      <vt:lpstr>PowerPoint Presentation</vt:lpstr>
      <vt:lpstr>PowerPoint Presentation</vt:lpstr>
      <vt:lpstr>PowerPoint Presentation</vt:lpstr>
      <vt:lpstr>You may request a copy of your entire claim file at any time, even before the recommended decision is issued. You may also request a copy of any part of your claim file such as your employment and exposure records. The request must be in writing. </vt:lpstr>
      <vt:lpstr>DEEOIC pays costs associated with obtaining medical records regardless of whether it has approved a claim for benefits. However, this reimbursement is payable only to a hospital, physician’s office, or other medical facility that charges a fee to produce records. The maximum allowable reimbursement is $100 per request.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of the OMBUDSMAN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THE OMBUDSMAN FOR THE ENERGY EMPLOYEES OCCUPATIONAL ILLNESS COMPENSATION PROGRAM ACT</dc:title>
  <dc:creator>Cyril Pratt</dc:creator>
  <cp:lastModifiedBy>Johnson Jr, Curtis L - OMBUDSMAN</cp:lastModifiedBy>
  <cp:revision>20</cp:revision>
  <cp:lastPrinted>2024-03-19T19:52:30Z</cp:lastPrinted>
  <dcterms:created xsi:type="dcterms:W3CDTF">2024-02-24T20:57:47Z</dcterms:created>
  <dcterms:modified xsi:type="dcterms:W3CDTF">2024-09-06T10:36:28Z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0x010100C95B8CF3B3955D4F8A118596D6660B99</vt:lpwstr>
  </property>
  <property fmtid="{D5CDD505-2E9C-101B-9397-08002B2CF9AE}" pid="3" name="MediaServiceImageTags">
    <vt:lpwstr/>
  </property>
</Properties>
</file>