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1" r:id="rId4"/>
  </p:sldMasterIdLst>
  <p:notesMasterIdLst>
    <p:notesMasterId r:id="rId33"/>
  </p:notesMasterIdLst>
  <p:sldIdLst>
    <p:sldId id="256" r:id="rId5"/>
    <p:sldId id="300" r:id="rId6"/>
    <p:sldId id="267" r:id="rId7"/>
    <p:sldId id="258" r:id="rId8"/>
    <p:sldId id="307" r:id="rId9"/>
    <p:sldId id="309" r:id="rId10"/>
    <p:sldId id="310" r:id="rId11"/>
    <p:sldId id="330" r:id="rId12"/>
    <p:sldId id="311" r:id="rId13"/>
    <p:sldId id="312" r:id="rId14"/>
    <p:sldId id="323" r:id="rId15"/>
    <p:sldId id="337" r:id="rId16"/>
    <p:sldId id="314" r:id="rId17"/>
    <p:sldId id="325" r:id="rId18"/>
    <p:sldId id="324" r:id="rId19"/>
    <p:sldId id="315" r:id="rId20"/>
    <p:sldId id="316" r:id="rId21"/>
    <p:sldId id="328" r:id="rId22"/>
    <p:sldId id="318" r:id="rId23"/>
    <p:sldId id="319" r:id="rId24"/>
    <p:sldId id="332" r:id="rId25"/>
    <p:sldId id="333" r:id="rId26"/>
    <p:sldId id="334" r:id="rId27"/>
    <p:sldId id="335" r:id="rId28"/>
    <p:sldId id="331" r:id="rId29"/>
    <p:sldId id="321" r:id="rId30"/>
    <p:sldId id="329" r:id="rId31"/>
    <p:sldId id="326" r:id="rId32"/>
  </p:sldIdLst>
  <p:sldSz cx="9144000" cy="6858000" type="screen4x3"/>
  <p:notesSz cx="6883400" cy="92408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lson, Malcolm - OMBUDSMAN" initials="NM-O" lastIdx="13" clrIdx="0">
    <p:extLst>
      <p:ext uri="{19B8F6BF-5375-455C-9EA6-DF929625EA0E}">
        <p15:presenceInfo xmlns:p15="http://schemas.microsoft.com/office/powerpoint/2012/main" userId="S-1-5-21-625881431-3029617060-3355961844-62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2" autoAdjust="0"/>
    <p:restoredTop sz="94646" autoAdjust="0"/>
  </p:normalViewPr>
  <p:slideViewPr>
    <p:cSldViewPr>
      <p:cViewPr varScale="1">
        <p:scale>
          <a:sx n="105" d="100"/>
          <a:sy n="105" d="100"/>
        </p:scale>
        <p:origin x="67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807" cy="462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000" y="0"/>
            <a:ext cx="2982807" cy="462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3475" y="693738"/>
            <a:ext cx="4616450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340" y="4389398"/>
            <a:ext cx="5506720" cy="4158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7192"/>
            <a:ext cx="2982807" cy="462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000" y="8777192"/>
            <a:ext cx="2982807" cy="462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EEA732E-79AC-4763-9435-CA53343B51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673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6331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8064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479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207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0864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235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2336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6272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747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884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EEA732E-79AC-4763-9435-CA53343B51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04797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1891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8140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586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  <a:latin typeface="Arial Black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16B9A3E-75EE-4EA7-BDE4-EBC417FC9C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5306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E20B3-D7A0-4134-A53B-258116C423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63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DF7AD-4B3A-46F7-9528-6C457A596C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1196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F9CA79-3DC1-45B8-8291-D79F0ACD2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074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CBE1974-F776-40A3-8BED-BD1759915B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3041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9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A0B1D-DF87-4626-A4EA-C89FF19D92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5828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4C804F0B-5366-4DF9-9AFD-1BAF582CA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582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8FCBB-AAD6-4F90-8E73-56CD837984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983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3" name="Rectangle 20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4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B466C79-0132-4D71-A17F-E670C7064F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947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7FBB7846-2672-4A11-AAB4-9FA82DE7B3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686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89042-7F68-4E74-B893-C81773AA4B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683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7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9063E9EF-05F0-4EA6-9180-EBFFA901D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2" r:id="rId1"/>
    <p:sldLayoutId id="2147483953" r:id="rId2"/>
    <p:sldLayoutId id="2147483954" r:id="rId3"/>
    <p:sldLayoutId id="2147483955" r:id="rId4"/>
    <p:sldLayoutId id="2147483956" r:id="rId5"/>
    <p:sldLayoutId id="2147483957" r:id="rId6"/>
    <p:sldLayoutId id="2147483958" r:id="rId7"/>
    <p:sldLayoutId id="2147483959" r:id="rId8"/>
    <p:sldLayoutId id="2147483960" r:id="rId9"/>
    <p:sldLayoutId id="2147483961" r:id="rId10"/>
    <p:sldLayoutId id="21474839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164C6C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64C6C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64C6C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64C6C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64C6C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164C6C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164C6C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164C6C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164C6C"/>
          </a:solidFill>
          <a:latin typeface="Arial" charset="0"/>
          <a:cs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4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1B587C"/>
        </a:buClr>
        <a:buSzPct val="75000"/>
        <a:buFont typeface="Wingdings 2" pitchFamily="18" charset="2"/>
        <a:buChar char="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4E8542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604878"/>
        </a:buClr>
        <a:buChar char="•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owcp.dol.acs-inc.com/portal/main.do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eclaimant.dol-esa.gov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ombudsman@dol.gov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l.gov/owcp/energy/regs/compliance/PolicyandProcedures/ConsolidatedProcedureManual.htm" TargetMode="External"/><Relationship Id="rId2" Type="http://schemas.openxmlformats.org/officeDocument/2006/relationships/hyperlink" Target="http://www.dol.gov/owcp/energy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dol.gov/owcp/energy/regs/compliance/seminfo.htm" TargetMode="External"/><Relationship Id="rId4" Type="http://schemas.openxmlformats.org/officeDocument/2006/relationships/hyperlink" Target="http://www.dol.gov/owcp/energy/regs/compliance/law/FinalRuleInRegister.pdf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0" y="4495800"/>
            <a:ext cx="6400800" cy="1752600"/>
          </a:xfrm>
        </p:spPr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CULLMAN, AL</a:t>
            </a:r>
          </a:p>
          <a:p>
            <a:pPr>
              <a:defRPr/>
            </a:pPr>
            <a:r>
              <a:rPr lang="en-US" dirty="0" smtClean="0"/>
              <a:t>Outreach meetings</a:t>
            </a:r>
          </a:p>
          <a:p>
            <a:pPr>
              <a:defRPr/>
            </a:pPr>
            <a:r>
              <a:rPr lang="en-US" dirty="0" smtClean="0"/>
              <a:t>Nov. 5-6, 2019</a:t>
            </a:r>
            <a:endParaRPr lang="en-US" dirty="0"/>
          </a:p>
        </p:txBody>
      </p:sp>
      <p:sp>
        <p:nvSpPr>
          <p:cNvPr id="13315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en-US" sz="2800" dirty="0" smtClean="0">
                <a:cs typeface="Arial" charset="0"/>
              </a:rPr>
              <a:t/>
            </a:r>
            <a:br>
              <a:rPr lang="en-US" altLang="en-US" sz="2800" dirty="0" smtClean="0">
                <a:cs typeface="Arial" charset="0"/>
              </a:rPr>
            </a:br>
            <a:r>
              <a:rPr lang="en-US" altLang="en-US" sz="2800" dirty="0">
                <a:cs typeface="Arial" charset="0"/>
              </a:rPr>
              <a:t/>
            </a:r>
            <a:br>
              <a:rPr lang="en-US" altLang="en-US" sz="2800" dirty="0">
                <a:cs typeface="Arial" charset="0"/>
              </a:rPr>
            </a:br>
            <a:r>
              <a:rPr lang="en-US" altLang="en-US" sz="2800" dirty="0" smtClean="0">
                <a:cs typeface="Arial" charset="0"/>
              </a:rPr>
              <a:t/>
            </a:r>
            <a:br>
              <a:rPr lang="en-US" altLang="en-US" sz="2800" dirty="0" smtClean="0">
                <a:cs typeface="Arial" charset="0"/>
              </a:rPr>
            </a:br>
            <a:r>
              <a:rPr lang="en-US" altLang="en-US" sz="2800" dirty="0">
                <a:cs typeface="Arial" charset="0"/>
              </a:rPr>
              <a:t/>
            </a:r>
            <a:br>
              <a:rPr lang="en-US" altLang="en-US" sz="2800" dirty="0">
                <a:cs typeface="Arial" charset="0"/>
              </a:rPr>
            </a:br>
            <a:r>
              <a:rPr lang="en-US" altLang="en-US" sz="2800" dirty="0" smtClean="0">
                <a:cs typeface="Arial" charset="0"/>
              </a:rPr>
              <a:t>Office of the Ombudsman </a:t>
            </a:r>
            <a:br>
              <a:rPr lang="en-US" altLang="en-US" sz="2800" dirty="0" smtClean="0">
                <a:cs typeface="Arial" charset="0"/>
              </a:rPr>
            </a:br>
            <a:r>
              <a:rPr lang="en-US" altLang="en-US" sz="1800" dirty="0" smtClean="0">
                <a:cs typeface="Arial" charset="0"/>
              </a:rPr>
              <a:t>for the</a:t>
            </a:r>
            <a:r>
              <a:rPr lang="en-US" altLang="en-US" sz="2800" dirty="0" smtClean="0">
                <a:cs typeface="Arial" charset="0"/>
              </a:rPr>
              <a:t/>
            </a:r>
            <a:br>
              <a:rPr lang="en-US" altLang="en-US" sz="2800" dirty="0" smtClean="0">
                <a:cs typeface="Arial" charset="0"/>
              </a:rPr>
            </a:br>
            <a:r>
              <a:rPr lang="en-US" altLang="en-US" sz="2000" dirty="0" smtClean="0">
                <a:cs typeface="Arial" charset="0"/>
              </a:rPr>
              <a:t>Energy Employees Occupational Illness Compensation Act</a:t>
            </a:r>
            <a:br>
              <a:rPr lang="en-US" altLang="en-US" sz="2000" dirty="0" smtClean="0">
                <a:cs typeface="Arial" charset="0"/>
              </a:rPr>
            </a:br>
            <a:r>
              <a:rPr lang="en-US" altLang="en-US" sz="2000" dirty="0" smtClean="0">
                <a:cs typeface="Arial" charset="0"/>
              </a:rPr>
              <a:t>(EEOICPA)</a:t>
            </a:r>
            <a:r>
              <a:rPr lang="en-US" altLang="en-US" sz="3600" dirty="0" smtClean="0">
                <a:cs typeface="Arial" charset="0"/>
              </a:rPr>
              <a:t/>
            </a:r>
            <a:br>
              <a:rPr lang="en-US" altLang="en-US" sz="3600" dirty="0" smtClean="0">
                <a:cs typeface="Arial" charset="0"/>
              </a:rPr>
            </a:br>
            <a:endParaRPr lang="en-US" altLang="en-US" sz="2400" dirty="0" smtClean="0">
              <a:cs typeface="Arial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2312" y="2971800"/>
            <a:ext cx="2619375" cy="174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OMBUDSMAN OFFICE LIMITATIONS</a:t>
            </a:r>
            <a:endParaRPr lang="en-US" dirty="0"/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altLang="en-US" dirty="0" smtClean="0">
                <a:latin typeface="Arial" charset="0"/>
                <a:cs typeface="Arial" charset="0"/>
              </a:rPr>
              <a:t>The Office of the Ombudsman cannot:</a:t>
            </a:r>
          </a:p>
          <a:p>
            <a:endParaRPr lang="en-US" altLang="en-US" dirty="0" smtClean="0">
              <a:latin typeface="Arial" charset="0"/>
              <a:cs typeface="Arial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altLang="en-US" dirty="0" smtClean="0">
                <a:latin typeface="Arial" charset="0"/>
                <a:cs typeface="Arial" charset="0"/>
              </a:rPr>
              <a:t>Rule or make decisions on claims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en-US" dirty="0" smtClean="0">
                <a:latin typeface="Arial" charset="0"/>
                <a:cs typeface="Arial" charset="0"/>
              </a:rPr>
              <a:t>“Make” DEEOIC reverse or change a decision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en-US" dirty="0" smtClean="0">
                <a:latin typeface="Arial" charset="0"/>
                <a:cs typeface="Arial" charset="0"/>
              </a:rPr>
              <a:t>Make Congress revise the Act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en-US" dirty="0" smtClean="0">
                <a:latin typeface="Arial" charset="0"/>
                <a:cs typeface="Arial" charset="0"/>
              </a:rPr>
              <a:t>Take DEEOIC to court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en-US" dirty="0" smtClean="0">
                <a:latin typeface="Arial" charset="0"/>
                <a:cs typeface="Arial" charset="0"/>
              </a:rPr>
              <a:t>Lobby Congress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en-US" dirty="0" smtClean="0">
                <a:latin typeface="Arial" charset="0"/>
                <a:cs typeface="Arial" charset="0"/>
              </a:rPr>
              <a:t>Act as an advocate</a:t>
            </a:r>
          </a:p>
        </p:txBody>
      </p:sp>
    </p:spTree>
    <p:extLst>
      <p:ext uri="{BB962C8B-B14F-4D97-AF65-F5344CB8AC3E}">
        <p14:creationId xmlns:p14="http://schemas.microsoft.com/office/powerpoint/2010/main" val="337600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077200" cy="858838"/>
          </a:xfrm>
        </p:spPr>
        <p:txBody>
          <a:bodyPr/>
          <a:lstStyle/>
          <a:p>
            <a:r>
              <a:rPr lang="en-US" altLang="en-US" b="1"/>
              <a:t>EEOICP Overview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828800"/>
            <a:ext cx="4191000" cy="4495800"/>
          </a:xfrm>
        </p:spPr>
        <p:txBody>
          <a:bodyPr/>
          <a:lstStyle/>
          <a:p>
            <a:pPr>
              <a:buFont typeface="Times New Roman" panose="02020603050405020304" pitchFamily="18" charset="0"/>
              <a:buNone/>
            </a:pPr>
            <a:r>
              <a:rPr lang="en-US" altLang="en-US" b="1" dirty="0"/>
              <a:t>  Part B</a:t>
            </a:r>
          </a:p>
          <a:p>
            <a:pPr>
              <a:buFont typeface="Times New Roman" panose="02020603050405020304" pitchFamily="18" charset="0"/>
              <a:buNone/>
            </a:pPr>
            <a:endParaRPr lang="en-US" altLang="en-US" sz="1600" dirty="0"/>
          </a:p>
          <a:p>
            <a:pPr>
              <a:buFont typeface="Arial" panose="020B0604020202020204" pitchFamily="34" charset="0"/>
              <a:buChar char="–"/>
            </a:pPr>
            <a:r>
              <a:rPr lang="en-US" altLang="en-US" sz="2400" dirty="0"/>
              <a:t>Chronic Beryllium Disease (CBD)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en-US" altLang="en-US" sz="2400" dirty="0"/>
              <a:t>Beryllium Sensitivity (</a:t>
            </a:r>
            <a:r>
              <a:rPr lang="en-US" altLang="en-US" sz="2400" dirty="0" err="1"/>
              <a:t>BeS</a:t>
            </a:r>
            <a:r>
              <a:rPr lang="en-US" altLang="en-US" sz="2400" dirty="0"/>
              <a:t>)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en-US" altLang="en-US" sz="2400" dirty="0"/>
              <a:t>Chronic Silicosis 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en-US" altLang="en-US" sz="2400" dirty="0" smtClean="0"/>
              <a:t>Cancers caused by exposure to radiation</a:t>
            </a:r>
            <a:endParaRPr lang="en-US" altLang="en-US" sz="2400" dirty="0"/>
          </a:p>
          <a:p>
            <a:endParaRPr lang="en-US" altLang="en-US" sz="2400" dirty="0"/>
          </a:p>
          <a:p>
            <a:pPr>
              <a:buFont typeface="Times New Roman" panose="02020603050405020304" pitchFamily="18" charset="0"/>
              <a:buNone/>
            </a:pPr>
            <a:r>
              <a:rPr lang="en-US" altLang="en-US" sz="2800" dirty="0"/>
              <a:t> </a:t>
            </a:r>
          </a:p>
          <a:p>
            <a:pPr>
              <a:buFont typeface="Times New Roman" panose="02020603050405020304" pitchFamily="18" charset="0"/>
              <a:buNone/>
            </a:pPr>
            <a:endParaRPr lang="en-US" altLang="en-US" sz="28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endParaRPr lang="en-US" altLang="en-US" sz="3600" dirty="0"/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1676400"/>
            <a:ext cx="3733800" cy="4449763"/>
          </a:xfrm>
        </p:spPr>
        <p:txBody>
          <a:bodyPr/>
          <a:lstStyle/>
          <a:p>
            <a:pPr>
              <a:lnSpc>
                <a:spcPct val="90000"/>
              </a:lnSpc>
              <a:buFont typeface="Times New Roman" panose="02020603050405020304" pitchFamily="18" charset="0"/>
              <a:buNone/>
            </a:pPr>
            <a:r>
              <a:rPr lang="en-US" altLang="en-US" sz="4000" b="1" dirty="0"/>
              <a:t> </a:t>
            </a:r>
            <a:r>
              <a:rPr lang="en-US" altLang="en-US" b="1" dirty="0"/>
              <a:t>Part E</a:t>
            </a:r>
          </a:p>
          <a:p>
            <a:pPr>
              <a:lnSpc>
                <a:spcPct val="90000"/>
              </a:lnSpc>
              <a:buFont typeface="Times New Roman" panose="02020603050405020304" pitchFamily="18" charset="0"/>
              <a:buNone/>
            </a:pPr>
            <a:endParaRPr lang="en-US" altLang="en-US" sz="2400" b="1" dirty="0"/>
          </a:p>
          <a:p>
            <a:pPr>
              <a:lnSpc>
                <a:spcPct val="90000"/>
              </a:lnSpc>
              <a:buFont typeface="Times New Roman" panose="02020603050405020304" pitchFamily="18" charset="0"/>
              <a:buNone/>
            </a:pPr>
            <a:r>
              <a:rPr lang="en-US" altLang="en-US" sz="2400" dirty="0"/>
              <a:t>Any occupational </a:t>
            </a:r>
            <a:r>
              <a:rPr lang="en-US" altLang="en-US" sz="2400" dirty="0" smtClean="0"/>
              <a:t>illness where it is “at </a:t>
            </a:r>
            <a:r>
              <a:rPr lang="en-US" altLang="en-US" sz="2400" dirty="0"/>
              <a:t>least as likely as </a:t>
            </a:r>
            <a:r>
              <a:rPr lang="en-US" altLang="en-US" sz="2400" dirty="0" smtClean="0"/>
              <a:t>not” </a:t>
            </a:r>
            <a:r>
              <a:rPr lang="en-US" altLang="en-US" sz="2400" dirty="0"/>
              <a:t>that exposure to a toxic substance was a significant factor in  aggravating, contributing to, or causing the illness.</a:t>
            </a:r>
          </a:p>
          <a:p>
            <a:pPr>
              <a:lnSpc>
                <a:spcPct val="90000"/>
              </a:lnSpc>
              <a:buFont typeface="Times New Roman" panose="02020603050405020304" pitchFamily="18" charset="0"/>
              <a:buNone/>
            </a:pPr>
            <a:r>
              <a:rPr lang="en-US" altLang="en-US" sz="2000" dirty="0"/>
              <a:t>    </a:t>
            </a:r>
            <a:endParaRPr lang="en-US" altLang="en-US" sz="3600" b="1" dirty="0"/>
          </a:p>
          <a:p>
            <a:pPr>
              <a:lnSpc>
                <a:spcPct val="90000"/>
              </a:lnSpc>
              <a:buFont typeface="Times New Roman" panose="02020603050405020304" pitchFamily="18" charset="0"/>
              <a:buNone/>
            </a:pPr>
            <a:endParaRPr lang="en-US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28778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Part B Eligibility –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  <a:defRPr/>
            </a:pPr>
            <a:r>
              <a:rPr lang="en-US" u="sng" dirty="0" smtClean="0"/>
              <a:t>Employee</a:t>
            </a:r>
            <a:r>
              <a:rPr lang="en-US" dirty="0" smtClean="0"/>
              <a:t> Eligibility:		</a:t>
            </a:r>
            <a:r>
              <a:rPr lang="en-US" u="sng" dirty="0" smtClean="0"/>
              <a:t>Survivor</a:t>
            </a:r>
            <a:r>
              <a:rPr lang="en-US" dirty="0" smtClean="0"/>
              <a:t> Eligibility:</a:t>
            </a:r>
          </a:p>
          <a:p>
            <a:pPr lvl="1">
              <a:buFont typeface="Wingdings" pitchFamily="2" charset="2"/>
              <a:buChar char="Ø"/>
              <a:defRPr/>
            </a:pPr>
            <a:endParaRPr lang="en-US" dirty="0"/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DOE Contractors and 		         Eligible Spouse</a:t>
            </a:r>
          </a:p>
          <a:p>
            <a:pPr marL="274638" lvl="1" indent="0">
              <a:buFont typeface="Wingdings" pitchFamily="2" charset="2"/>
              <a:buNone/>
              <a:defRPr/>
            </a:pPr>
            <a:r>
              <a:rPr lang="en-US" dirty="0" smtClean="0"/>
              <a:t>   Subcontractors			         Children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DOE Employees      		         Parents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Atomic Weapons Employees	</a:t>
            </a:r>
            <a:r>
              <a:rPr lang="en-US" dirty="0"/>
              <a:t> </a:t>
            </a:r>
            <a:r>
              <a:rPr lang="en-US" dirty="0" smtClean="0"/>
              <a:t>        Grandchildren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Beryllium Vendors                            Grandparents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en-US" dirty="0" smtClean="0"/>
              <a:t>Can include federal employees, </a:t>
            </a:r>
            <a:endParaRPr lang="en-US" dirty="0"/>
          </a:p>
          <a:p>
            <a:pPr lvl="2">
              <a:buFont typeface="Wingdings" pitchFamily="2" charset="2"/>
              <a:buChar char="Ø"/>
              <a:defRPr/>
            </a:pPr>
            <a:r>
              <a:rPr lang="en-US" dirty="0" smtClean="0"/>
              <a:t>DOE contractors and subcontractors 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en-US" dirty="0" smtClean="0"/>
              <a:t>Designated BV who develop CBD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2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Part B -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For cancer caused by radiation exposure, chronic beryllium disease and chronic silicosis - $150,000 (lump sum)</a:t>
            </a:r>
          </a:p>
          <a:p>
            <a:pPr lvl="2">
              <a:buFont typeface="Wingdings" panose="05000000000000000000" pitchFamily="2" charset="2"/>
              <a:buChar char="Ø"/>
              <a:defRPr/>
            </a:pPr>
            <a:r>
              <a:rPr lang="en-US" dirty="0" smtClean="0"/>
              <a:t>Plus medical benefits for the approved conditions</a:t>
            </a:r>
          </a:p>
          <a:p>
            <a:pPr marL="593725" lvl="2" indent="0">
              <a:buFont typeface="Wingdings 2" pitchFamily="18" charset="2"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For Beryllium Sensitivity</a:t>
            </a:r>
          </a:p>
          <a:p>
            <a:pPr lvl="2">
              <a:buFont typeface="Wingdings" panose="05000000000000000000" pitchFamily="2" charset="2"/>
              <a:buChar char="Ø"/>
              <a:defRPr/>
            </a:pPr>
            <a:r>
              <a:rPr lang="en-US" dirty="0" smtClean="0"/>
              <a:t>Only medical monitoring</a:t>
            </a:r>
          </a:p>
          <a:p>
            <a:pPr lvl="2">
              <a:buFont typeface="Wingdings" panose="05000000000000000000" pitchFamily="2" charset="2"/>
              <a:buChar char="Ø"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For approved Section 5 RECA claims - $50,000</a:t>
            </a:r>
          </a:p>
          <a:p>
            <a:pPr lvl="2">
              <a:buFont typeface="Wingdings" panose="05000000000000000000" pitchFamily="2" charset="2"/>
              <a:buChar char="Ø"/>
              <a:defRPr/>
            </a:pPr>
            <a:r>
              <a:rPr lang="en-US" dirty="0" smtClean="0"/>
              <a:t>Plus medical benefits for the approved condition</a:t>
            </a:r>
          </a:p>
        </p:txBody>
      </p:sp>
    </p:spTree>
    <p:extLst>
      <p:ext uri="{BB962C8B-B14F-4D97-AF65-F5344CB8AC3E}">
        <p14:creationId xmlns:p14="http://schemas.microsoft.com/office/powerpoint/2010/main" val="403828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609600"/>
          </a:xfrm>
        </p:spPr>
        <p:txBody>
          <a:bodyPr/>
          <a:lstStyle/>
          <a:p>
            <a:r>
              <a:rPr lang="en-US" altLang="en-US" dirty="0" smtClean="0"/>
              <a:t>Part B:  Dose Reconstruction</a:t>
            </a:r>
            <a:r>
              <a:rPr lang="en-US" altLang="en-US" sz="3600" dirty="0"/>
              <a:t/>
            </a:r>
            <a:br>
              <a:rPr lang="en-US" altLang="en-US" sz="3600" dirty="0"/>
            </a:br>
            <a:endParaRPr lang="en-US" altLang="en-US" sz="3200" b="1" dirty="0"/>
          </a:p>
        </p:txBody>
      </p:sp>
      <p:sp>
        <p:nvSpPr>
          <p:cNvPr id="126008" name="Rectangle 56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105400"/>
          </a:xfrm>
        </p:spPr>
        <p:txBody>
          <a:bodyPr/>
          <a:lstStyle/>
          <a:p>
            <a:pPr lvl="1">
              <a:lnSpc>
                <a:spcPct val="90000"/>
              </a:lnSpc>
              <a:buClr>
                <a:srgbClr val="0000FF"/>
              </a:buClr>
              <a:buFont typeface="Arial" panose="020B0604020202020204" pitchFamily="34" charset="0"/>
              <a:buNone/>
            </a:pPr>
            <a:endParaRPr lang="en-US" altLang="en-US" sz="2800" dirty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buClr>
                <a:srgbClr val="0000FF"/>
              </a:buClr>
              <a:buFont typeface="Arial" panose="020B0604020202020204" pitchFamily="34" charset="0"/>
              <a:buNone/>
            </a:pPr>
            <a:r>
              <a:rPr lang="en-US" altLang="en-US" sz="2800" dirty="0" smtClean="0">
                <a:solidFill>
                  <a:schemeClr val="tx1"/>
                </a:solidFill>
              </a:rPr>
              <a:t>DOL refers Pt. B cancer claims to NIOSH for Dose Reconstruction to determine the level and extent of occupational radiation dose to determine the Probability of Causation (</a:t>
            </a:r>
            <a:r>
              <a:rPr lang="en-US" altLang="en-US" sz="2800" dirty="0" err="1" smtClean="0">
                <a:solidFill>
                  <a:schemeClr val="tx1"/>
                </a:solidFill>
              </a:rPr>
              <a:t>PoC</a:t>
            </a:r>
            <a:r>
              <a:rPr lang="en-US" altLang="en-US" sz="2800" dirty="0" smtClean="0">
                <a:solidFill>
                  <a:schemeClr val="tx1"/>
                </a:solidFill>
              </a:rPr>
              <a:t>).</a:t>
            </a:r>
          </a:p>
          <a:p>
            <a:pPr lvl="1">
              <a:lnSpc>
                <a:spcPct val="90000"/>
              </a:lnSpc>
              <a:buClr>
                <a:srgbClr val="0000FF"/>
              </a:buClr>
              <a:buFont typeface="Arial" panose="020B0604020202020204" pitchFamily="34" charset="0"/>
              <a:buNone/>
            </a:pPr>
            <a:endParaRPr lang="en-US" altLang="en-US" sz="2800" dirty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buClr>
                <a:srgbClr val="0000FF"/>
              </a:buClr>
              <a:buFont typeface="Arial" panose="020B0604020202020204" pitchFamily="34" charset="0"/>
              <a:buNone/>
            </a:pPr>
            <a:r>
              <a:rPr lang="en-US" altLang="en-US" sz="2800" dirty="0" err="1" smtClean="0">
                <a:solidFill>
                  <a:schemeClr val="tx1"/>
                </a:solidFill>
              </a:rPr>
              <a:t>PoC</a:t>
            </a:r>
            <a:r>
              <a:rPr lang="en-US" altLang="en-US" sz="2800" dirty="0" smtClean="0">
                <a:solidFill>
                  <a:schemeClr val="tx1"/>
                </a:solidFill>
              </a:rPr>
              <a:t> is the scientific calculation of likelihood that the radiation exposure caused cancer</a:t>
            </a:r>
          </a:p>
          <a:p>
            <a:pPr lvl="1">
              <a:lnSpc>
                <a:spcPct val="90000"/>
              </a:lnSpc>
              <a:buClr>
                <a:srgbClr val="0000FF"/>
              </a:buClr>
              <a:buFont typeface="Arial" panose="020B0604020202020204" pitchFamily="34" charset="0"/>
              <a:buNone/>
            </a:pPr>
            <a:endParaRPr lang="en-US" altLang="en-US" sz="2800" dirty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buClr>
                <a:srgbClr val="0000FF"/>
              </a:buClr>
              <a:buFont typeface="Arial" panose="020B0604020202020204" pitchFamily="34" charset="0"/>
              <a:buNone/>
            </a:pPr>
            <a:r>
              <a:rPr lang="en-US" altLang="en-US" sz="2800" dirty="0" smtClean="0">
                <a:solidFill>
                  <a:schemeClr val="tx1"/>
                </a:solidFill>
              </a:rPr>
              <a:t>The </a:t>
            </a:r>
            <a:r>
              <a:rPr lang="en-US" altLang="en-US" sz="2800" dirty="0" err="1" smtClean="0">
                <a:solidFill>
                  <a:schemeClr val="tx1"/>
                </a:solidFill>
              </a:rPr>
              <a:t>PoC</a:t>
            </a:r>
            <a:r>
              <a:rPr lang="en-US" altLang="en-US" sz="2800" dirty="0" smtClean="0">
                <a:solidFill>
                  <a:schemeClr val="tx1"/>
                </a:solidFill>
              </a:rPr>
              <a:t> must be 50% or higher for award for compensation.</a:t>
            </a:r>
            <a:endParaRPr lang="en-US" altLang="en-US" sz="28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Times New Roman" panose="02020603050405020304" pitchFamily="18" charset="0"/>
              <a:buNone/>
            </a:pPr>
            <a:endParaRPr lang="en-US" alt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08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B: Special Exposure Cohort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Presumption of causation – cancer</a:t>
            </a:r>
          </a:p>
          <a:p>
            <a:r>
              <a:rPr lang="en-US" dirty="0" smtClean="0"/>
              <a:t>Employment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Dose Reconstruction is not necessary if the claimant qualifies for the Special Exposure Cohort (SEC)</a:t>
            </a:r>
          </a:p>
          <a:p>
            <a:pPr marL="274638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Must have one of the “specified” cancers named in </a:t>
            </a:r>
            <a:r>
              <a:rPr lang="en-US" smtClean="0"/>
              <a:t>the law</a:t>
            </a:r>
            <a:endParaRPr lang="en-US" dirty="0" smtClean="0"/>
          </a:p>
          <a:p>
            <a:pPr lvl="1"/>
            <a:r>
              <a:rPr lang="en-US" dirty="0" smtClean="0"/>
              <a:t>250 aggregate work days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Covered in class defined by NIOSH</a:t>
            </a:r>
          </a:p>
          <a:p>
            <a:pPr lvl="1"/>
            <a:endParaRPr lang="en-US" dirty="0" smtClean="0"/>
          </a:p>
          <a:p>
            <a:pPr marL="274638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01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Part E – Employee/Survivor Eligibility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4"/>
            <a:ext cx="8504238" cy="4797425"/>
          </a:xfrm>
        </p:spPr>
        <p:txBody>
          <a:bodyPr/>
          <a:lstStyle/>
          <a:p>
            <a:pPr>
              <a:defRPr/>
            </a:pPr>
            <a:r>
              <a:rPr lang="en-US" u="sng" dirty="0" smtClean="0"/>
              <a:t>Employee Eligibility</a:t>
            </a:r>
            <a:r>
              <a:rPr lang="en-US" dirty="0" smtClean="0"/>
              <a:t>		</a:t>
            </a:r>
            <a:r>
              <a:rPr lang="en-US" u="sng" dirty="0" smtClean="0"/>
              <a:t>Survivor Eligibility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DOE Contractors		Spouse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DOE Subcontractors		Child – who at the time of 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Approved RECA Section 5      the employee’s death was:</a:t>
            </a:r>
          </a:p>
          <a:p>
            <a:pPr marL="274638" lvl="1" indent="0">
              <a:buNone/>
              <a:defRPr/>
            </a:pPr>
            <a:r>
              <a:rPr lang="en-US" dirty="0" smtClean="0"/>
              <a:t>    Uranium miners, millers,       		Under age 18 or</a:t>
            </a:r>
          </a:p>
          <a:p>
            <a:pPr marL="274638" lvl="1" indent="0">
              <a:buFont typeface="Wingdings" pitchFamily="2" charset="2"/>
              <a:buNone/>
              <a:defRPr/>
            </a:pPr>
            <a:r>
              <a:rPr lang="en-US" dirty="0" smtClean="0"/>
              <a:t>    and ore transporters                         Under age 23 and a</a:t>
            </a:r>
          </a:p>
          <a:p>
            <a:pPr marL="274638" lvl="1" indent="0">
              <a:buFont typeface="Wingdings" pitchFamily="2" charset="2"/>
              <a:buNone/>
              <a:defRPr/>
            </a:pPr>
            <a:r>
              <a:rPr lang="en-US" dirty="0" smtClean="0"/>
              <a:t>                                                            	continuous full time 							student, or</a:t>
            </a:r>
          </a:p>
          <a:p>
            <a:pPr marL="274638" lvl="1" indent="0">
              <a:buFont typeface="Wingdings" pitchFamily="2" charset="2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Any age if medically 						incapable of self 							support	                                 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77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Part E – Covered Illness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Any illness (or death) where it is “at least as likely as not” that exposure to a toxic substance(s) at a covered DOE or Section 5 RECA facility, during a covered time period, was a significant factor in aggravating, contributing to, or causing the employee’s illness (or death)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77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Part E – Burden of Proof</a:t>
            </a:r>
            <a:endParaRPr lang="en-US" dirty="0"/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altLang="en-US" dirty="0" smtClean="0">
                <a:latin typeface="Arial" charset="0"/>
                <a:cs typeface="Arial" charset="0"/>
              </a:rPr>
              <a:t>Evidence Required:</a:t>
            </a:r>
          </a:p>
          <a:p>
            <a:pPr marL="788988" lvl="1" indent="-514350">
              <a:buFont typeface="Georgia" pitchFamily="18" charset="0"/>
              <a:buAutoNum type="arabicPeriod"/>
            </a:pPr>
            <a:r>
              <a:rPr lang="en-US" altLang="en-US" dirty="0" smtClean="0">
                <a:latin typeface="Arial" charset="0"/>
                <a:cs typeface="Arial" charset="0"/>
              </a:rPr>
              <a:t>Medical evidence to establish a covered illness. Proof of a medical diagnosis is needed.</a:t>
            </a:r>
          </a:p>
          <a:p>
            <a:pPr marL="788988" lvl="1" indent="-514350">
              <a:buFont typeface="Georgia" pitchFamily="18" charset="0"/>
              <a:buAutoNum type="arabicPeriod"/>
            </a:pPr>
            <a:endParaRPr lang="en-US" altLang="en-US" dirty="0" smtClean="0">
              <a:latin typeface="Arial" charset="0"/>
              <a:cs typeface="Arial" charset="0"/>
            </a:endParaRPr>
          </a:p>
          <a:p>
            <a:pPr marL="788988" lvl="1" indent="-514350">
              <a:buFont typeface="Georgia" pitchFamily="18" charset="0"/>
              <a:buAutoNum type="arabicPeriod"/>
            </a:pPr>
            <a:r>
              <a:rPr lang="en-US" altLang="en-US" dirty="0" smtClean="0">
                <a:latin typeface="Arial" charset="0"/>
                <a:cs typeface="Arial" charset="0"/>
              </a:rPr>
              <a:t>Evidence of exposure to a toxic substance while employed at a covered DOE site </a:t>
            </a:r>
          </a:p>
          <a:p>
            <a:pPr marL="788988" lvl="1" indent="-514350">
              <a:buFont typeface="Georgia" pitchFamily="18" charset="0"/>
              <a:buAutoNum type="arabicPeriod"/>
            </a:pPr>
            <a:endParaRPr lang="en-US" altLang="en-US" dirty="0" smtClean="0">
              <a:latin typeface="Arial" charset="0"/>
              <a:cs typeface="Arial" charset="0"/>
            </a:endParaRPr>
          </a:p>
          <a:p>
            <a:pPr marL="788988" lvl="1" indent="-514350">
              <a:buFont typeface="Georgia" pitchFamily="18" charset="0"/>
              <a:buAutoNum type="arabicPeriod"/>
            </a:pPr>
            <a:r>
              <a:rPr lang="en-US" altLang="en-US" dirty="0" smtClean="0">
                <a:latin typeface="Arial" charset="0"/>
                <a:cs typeface="Arial" charset="0"/>
              </a:rPr>
              <a:t>Evidence of an established scientific link associated to a specific toxic substance(s) significant enough to have caused, contributed to or aggravated the claimed diagnosed illness (or death).</a:t>
            </a:r>
          </a:p>
        </p:txBody>
      </p:sp>
    </p:spTree>
    <p:extLst>
      <p:ext uri="{BB962C8B-B14F-4D97-AF65-F5344CB8AC3E}">
        <p14:creationId xmlns:p14="http://schemas.microsoft.com/office/powerpoint/2010/main" val="256575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Part E -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504238" cy="4572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Employee Compensation &amp; Benefits – Approved Part E claims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b="1" dirty="0" smtClean="0"/>
              <a:t>Medical benefits </a:t>
            </a:r>
            <a:r>
              <a:rPr lang="en-US" dirty="0" smtClean="0"/>
              <a:t>for the covered illness(</a:t>
            </a:r>
            <a:r>
              <a:rPr lang="en-US" dirty="0" err="1" smtClean="0"/>
              <a:t>es</a:t>
            </a:r>
            <a:r>
              <a:rPr lang="en-US" dirty="0" smtClean="0"/>
              <a:t>) including home health care benefits.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b="1" dirty="0" smtClean="0"/>
              <a:t>Impairment </a:t>
            </a:r>
            <a:r>
              <a:rPr lang="en-US" dirty="0" smtClean="0"/>
              <a:t>compensation for permanent impairment for the accepted covered illness(</a:t>
            </a:r>
            <a:r>
              <a:rPr lang="en-US" dirty="0" err="1" smtClean="0"/>
              <a:t>es</a:t>
            </a:r>
            <a:r>
              <a:rPr lang="en-US" dirty="0" smtClean="0"/>
              <a:t>); must be claimed.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b="1" dirty="0" smtClean="0"/>
              <a:t>Wage loss </a:t>
            </a:r>
            <a:r>
              <a:rPr lang="en-US" dirty="0" smtClean="0"/>
              <a:t>compensation based on the years of lost wages due to the accepted covered condition until your normal Social Security retirement age; must be claimed.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dirty="0" smtClean="0"/>
              <a:t>There is a cap of $250,000 on Part E compensation. However, no monetary cap on medical benefits</a:t>
            </a:r>
            <a:r>
              <a:rPr lang="en-US" dirty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7414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WELCOME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Introductions:</a:t>
            </a:r>
          </a:p>
          <a:p>
            <a:pPr>
              <a:defRPr/>
            </a:pPr>
            <a:endParaRPr lang="en-US" dirty="0"/>
          </a:p>
          <a:p>
            <a:pPr lvl="1">
              <a:defRPr/>
            </a:pPr>
            <a:r>
              <a:rPr lang="en-US" dirty="0" smtClean="0"/>
              <a:t>Office of the Ombudsman</a:t>
            </a:r>
          </a:p>
          <a:p>
            <a:pPr marL="274638" lvl="1" indent="0">
              <a:buFont typeface="Wingdings" pitchFamily="2" charset="2"/>
              <a:buNone/>
              <a:defRPr/>
            </a:pPr>
            <a:endParaRPr lang="en-US" dirty="0"/>
          </a:p>
          <a:p>
            <a:pPr lvl="1">
              <a:defRPr/>
            </a:pPr>
            <a:r>
              <a:rPr lang="en-US" dirty="0" smtClean="0"/>
              <a:t>Department of Labor’s District Office &amp; Resource Center Staff</a:t>
            </a:r>
          </a:p>
          <a:p>
            <a:pPr lvl="1">
              <a:defRPr/>
            </a:pPr>
            <a:endParaRPr lang="en-US" dirty="0" smtClean="0"/>
          </a:p>
          <a:p>
            <a:pPr marL="274638" lvl="1" indent="0">
              <a:buNone/>
              <a:defRPr/>
            </a:pPr>
            <a:endParaRPr lang="en-US" dirty="0" smtClean="0"/>
          </a:p>
          <a:p>
            <a:pPr lvl="1">
              <a:defRPr/>
            </a:pPr>
            <a:endParaRPr lang="en-US" dirty="0"/>
          </a:p>
          <a:p>
            <a:pPr marL="274638" lvl="1" indent="0">
              <a:buFont typeface="Wingdings" pitchFamily="2" charset="2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7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Part E – Survivor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Survivor Benefits – Approved Part E claims</a:t>
            </a:r>
          </a:p>
          <a:p>
            <a:pPr>
              <a:defRPr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en-US" b="1" dirty="0" smtClean="0"/>
              <a:t>Lump sum </a:t>
            </a:r>
            <a:r>
              <a:rPr lang="en-US" dirty="0" smtClean="0"/>
              <a:t>compensation of $125,000 (plus wage loss if applicable)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en-US" b="1" dirty="0" smtClean="0"/>
              <a:t>Wage Loss </a:t>
            </a:r>
            <a:r>
              <a:rPr lang="en-US" dirty="0" smtClean="0"/>
              <a:t>– Survivors </a:t>
            </a:r>
            <a:r>
              <a:rPr lang="en-US" u="sng" dirty="0" smtClean="0"/>
              <a:t>may</a:t>
            </a:r>
            <a:r>
              <a:rPr lang="en-US" dirty="0" smtClean="0"/>
              <a:t> also be eligible for additional compensation for wage loss if:</a:t>
            </a:r>
          </a:p>
          <a:p>
            <a:pPr lvl="2">
              <a:buFont typeface="Courier New" panose="02070309020205020404" pitchFamily="49" charset="0"/>
              <a:buChar char="o"/>
              <a:defRPr/>
            </a:pPr>
            <a:r>
              <a:rPr lang="en-US" dirty="0" smtClean="0"/>
              <a:t>The employee accrued between 10 and 19 years of wage loss due to the approved condition ($25,000)</a:t>
            </a:r>
          </a:p>
          <a:p>
            <a:pPr lvl="2">
              <a:buFont typeface="Courier New" panose="02070309020205020404" pitchFamily="49" charset="0"/>
              <a:buChar char="o"/>
              <a:defRPr/>
            </a:pPr>
            <a:r>
              <a:rPr lang="en-US" dirty="0" smtClean="0"/>
              <a:t>The employee accrued 20 years or more of wage loss due to the approved condition ($50,000)</a:t>
            </a:r>
          </a:p>
        </p:txBody>
      </p:sp>
    </p:spTree>
    <p:extLst>
      <p:ext uri="{BB962C8B-B14F-4D97-AF65-F5344CB8AC3E}">
        <p14:creationId xmlns:p14="http://schemas.microsoft.com/office/powerpoint/2010/main" val="299214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Practical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DOL may have your claim reviewed by a specialist (CMC, IH, Toxicologist, etc.) &amp; you should be provided a copy of the report with your Recommended Decision.</a:t>
            </a:r>
          </a:p>
          <a:p>
            <a:r>
              <a:rPr lang="en-US" dirty="0" smtClean="0"/>
              <a:t>You can request a copy of any specialist report from your claims examiner at any time, even before your decision.  Your request must be in writing.</a:t>
            </a:r>
          </a:p>
          <a:p>
            <a:r>
              <a:rPr lang="en-US" dirty="0" smtClean="0"/>
              <a:t>You can request a copy of your case file from your claims examiner.  Your request must be in writing.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3135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Practical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File a new claim for all new illnesses as they arise</a:t>
            </a:r>
          </a:p>
          <a:p>
            <a:r>
              <a:rPr lang="en-US" dirty="0" smtClean="0"/>
              <a:t>Claim can be reopened at any time</a:t>
            </a:r>
          </a:p>
          <a:p>
            <a:r>
              <a:rPr lang="en-US" dirty="0" smtClean="0"/>
              <a:t>Make sure you have reported any/all potentially covered employment to the DOL</a:t>
            </a:r>
          </a:p>
          <a:p>
            <a:r>
              <a:rPr lang="en-US" dirty="0" smtClean="0"/>
              <a:t>Review your Occupational History Interview for completeness and accuracy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0538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Practical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claim accepted for medical benefits, you can:</a:t>
            </a:r>
          </a:p>
          <a:p>
            <a:pPr lvl="1"/>
            <a:r>
              <a:rPr lang="en-US" dirty="0" smtClean="0"/>
              <a:t>Find enrolled providers online by clicking on </a:t>
            </a:r>
            <a:r>
              <a:rPr lang="en-US" b="1" dirty="0" smtClean="0"/>
              <a:t>Provider</a:t>
            </a:r>
            <a:r>
              <a:rPr lang="en-US" dirty="0" smtClean="0"/>
              <a:t> </a:t>
            </a:r>
            <a:r>
              <a:rPr lang="en-US" b="1" dirty="0" smtClean="0"/>
              <a:t>Search</a:t>
            </a:r>
            <a:r>
              <a:rPr lang="en-US" dirty="0" smtClean="0"/>
              <a:t> at </a:t>
            </a:r>
            <a:r>
              <a:rPr lang="en-US" dirty="0" smtClean="0">
                <a:hlinkClick r:id="rId2"/>
              </a:rPr>
              <a:t>http://owcp.dol.acs-inc.com/portal/main.do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If your accepted covered illness or treatment for the illness causes new illness or injury – you can file a claim for </a:t>
            </a:r>
            <a:r>
              <a:rPr lang="en-US" b="1" dirty="0" smtClean="0"/>
              <a:t>consequential illness/injury.  </a:t>
            </a:r>
            <a:r>
              <a:rPr lang="en-US" dirty="0" smtClean="0"/>
              <a:t>File a claim for new illnesses as they arise.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You must notify DOL in writing of change in health care provider.</a:t>
            </a:r>
          </a:p>
          <a:p>
            <a:pPr marL="274638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5894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Submitting Document to the DOL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Mail to the central mailroom in London, KY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Fax to your claims examiner in local district office or FAB office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Take to the local Resource Center and have them send to DOL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Upload to Energy Document Portal –</a:t>
            </a:r>
          </a:p>
          <a:p>
            <a:pPr lvl="1"/>
            <a:r>
              <a:rPr lang="en-US" dirty="0" smtClean="0">
                <a:hlinkClick r:id="rId2"/>
              </a:rPr>
              <a:t>https://eclaimant.dol-esa.gov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20985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Ombudsman Contact Information </a:t>
            </a:r>
            <a:endParaRPr lang="en-US" dirty="0"/>
          </a:p>
        </p:txBody>
      </p:sp>
      <p:sp>
        <p:nvSpPr>
          <p:cNvPr id="3686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r>
              <a:rPr lang="en-US" altLang="en-US" smtClean="0">
                <a:latin typeface="Arial" charset="0"/>
                <a:cs typeface="Arial" charset="0"/>
              </a:rPr>
              <a:t>U.S. Department of Labor</a:t>
            </a:r>
          </a:p>
          <a:p>
            <a:pPr marL="0" indent="0" algn="ctr">
              <a:buFont typeface="Wingdings 2" pitchFamily="18" charset="2"/>
              <a:buNone/>
            </a:pPr>
            <a:r>
              <a:rPr lang="en-US" altLang="en-US" smtClean="0">
                <a:latin typeface="Arial" charset="0"/>
                <a:cs typeface="Arial" charset="0"/>
              </a:rPr>
              <a:t>Office of the Ombudsman</a:t>
            </a:r>
          </a:p>
          <a:p>
            <a:pPr marL="0" indent="0" algn="ctr">
              <a:buFont typeface="Wingdings 2" pitchFamily="18" charset="2"/>
              <a:buNone/>
            </a:pPr>
            <a:r>
              <a:rPr lang="en-US" altLang="en-US" smtClean="0">
                <a:latin typeface="Arial" charset="0"/>
                <a:cs typeface="Arial" charset="0"/>
              </a:rPr>
              <a:t>200 Constitution Ave. NW. – Room N2454</a:t>
            </a:r>
          </a:p>
          <a:p>
            <a:pPr marL="0" indent="0" algn="ctr">
              <a:buFont typeface="Wingdings 2" pitchFamily="18" charset="2"/>
              <a:buNone/>
            </a:pPr>
            <a:r>
              <a:rPr lang="en-US" altLang="en-US" smtClean="0">
                <a:latin typeface="Arial" charset="0"/>
                <a:cs typeface="Arial" charset="0"/>
              </a:rPr>
              <a:t>Washington, DC  20210</a:t>
            </a:r>
          </a:p>
          <a:p>
            <a:pPr marL="0" indent="0" algn="ctr">
              <a:buFont typeface="Wingdings 2" pitchFamily="18" charset="2"/>
              <a:buNone/>
            </a:pPr>
            <a:endParaRPr lang="en-US" altLang="en-US" smtClean="0">
              <a:latin typeface="Arial" charset="0"/>
              <a:cs typeface="Arial" charset="0"/>
            </a:endParaRPr>
          </a:p>
          <a:p>
            <a:pPr marL="0" indent="0" algn="ctr">
              <a:buFont typeface="Wingdings 2" pitchFamily="18" charset="2"/>
              <a:buNone/>
            </a:pPr>
            <a:r>
              <a:rPr lang="en-US" altLang="en-US" smtClean="0">
                <a:latin typeface="Arial" charset="0"/>
                <a:cs typeface="Arial" charset="0"/>
              </a:rPr>
              <a:t>Toll Free: 1-877-662-8363</a:t>
            </a:r>
          </a:p>
          <a:p>
            <a:pPr marL="0" indent="0" algn="ctr">
              <a:buFont typeface="Wingdings 2" pitchFamily="18" charset="2"/>
              <a:buNone/>
            </a:pPr>
            <a:r>
              <a:rPr lang="en-US" altLang="en-US" smtClean="0">
                <a:latin typeface="Arial" charset="0"/>
                <a:cs typeface="Arial" charset="0"/>
              </a:rPr>
              <a:t>Fax:  202-693-5899</a:t>
            </a:r>
          </a:p>
          <a:p>
            <a:pPr marL="0" indent="0" algn="ctr">
              <a:buFont typeface="Wingdings 2" pitchFamily="18" charset="2"/>
              <a:buNone/>
            </a:pPr>
            <a:r>
              <a:rPr lang="en-US" altLang="en-US" smtClean="0">
                <a:latin typeface="Arial" charset="0"/>
                <a:cs typeface="Arial" charset="0"/>
              </a:rPr>
              <a:t>Email: </a:t>
            </a:r>
            <a:r>
              <a:rPr lang="en-US" altLang="en-US" smtClean="0">
                <a:latin typeface="Arial" charset="0"/>
                <a:cs typeface="Arial" charset="0"/>
                <a:hlinkClick r:id="rId3"/>
              </a:rPr>
              <a:t>ombudsman@dol.gov</a:t>
            </a:r>
            <a:endParaRPr lang="en-US" altLang="en-US" smtClean="0">
              <a:latin typeface="Arial" charset="0"/>
              <a:cs typeface="Arial" charset="0"/>
            </a:endParaRPr>
          </a:p>
          <a:p>
            <a:pPr marL="0" indent="0" algn="ctr">
              <a:buFont typeface="Wingdings 2" pitchFamily="18" charset="2"/>
              <a:buNone/>
            </a:pPr>
            <a:r>
              <a:rPr lang="en-US" altLang="en-US" smtClean="0">
                <a:latin typeface="Arial" charset="0"/>
                <a:cs typeface="Arial" charset="0"/>
              </a:rPr>
              <a:t>Website: www.dol.gov/eeombd</a:t>
            </a:r>
          </a:p>
          <a:p>
            <a:pPr marL="0" indent="0">
              <a:buFont typeface="Wingdings 2" pitchFamily="18" charset="2"/>
              <a:buNone/>
            </a:pPr>
            <a:endParaRPr lang="en-US" alt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58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DEEOIC 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Jacksonville District Office</a:t>
            </a:r>
          </a:p>
          <a:p>
            <a:pPr marL="0" indent="0" algn="ctr">
              <a:buFont typeface="Wingdings 2" pitchFamily="18" charset="2"/>
              <a:buNone/>
              <a:defRPr/>
            </a:pPr>
            <a:r>
              <a:rPr lang="en-US" sz="2000" dirty="0" smtClean="0"/>
              <a:t>DOL DEEOIC Central Mail Room</a:t>
            </a:r>
          </a:p>
          <a:p>
            <a:pPr marL="0" indent="0" algn="ctr">
              <a:buFont typeface="Wingdings 2" pitchFamily="18" charset="2"/>
              <a:buNone/>
              <a:defRPr/>
            </a:pPr>
            <a:r>
              <a:rPr lang="en-US" sz="2000" dirty="0" smtClean="0"/>
              <a:t>			PO Box 8306				</a:t>
            </a:r>
          </a:p>
          <a:p>
            <a:pPr marL="0" indent="0" algn="ctr">
              <a:buFont typeface="Wingdings 2" pitchFamily="18" charset="2"/>
              <a:buNone/>
              <a:defRPr/>
            </a:pPr>
            <a:r>
              <a:rPr lang="en-US" sz="2000" dirty="0" smtClean="0"/>
              <a:t>London, KY 40742-8306</a:t>
            </a:r>
          </a:p>
          <a:p>
            <a:pPr marL="0" indent="0" algn="ctr">
              <a:buFont typeface="Wingdings 2" pitchFamily="18" charset="2"/>
              <a:buNone/>
              <a:defRPr/>
            </a:pPr>
            <a:r>
              <a:rPr lang="en-US" sz="2000" dirty="0" smtClean="0"/>
              <a:t>Toll Free:  877-336-4272</a:t>
            </a:r>
          </a:p>
          <a:p>
            <a:pPr marL="0" indent="0" algn="ctr">
              <a:buFont typeface="Wingdings 2" pitchFamily="18" charset="2"/>
              <a:buNone/>
              <a:defRPr/>
            </a:pPr>
            <a:r>
              <a:rPr lang="en-US" sz="2000" dirty="0"/>
              <a:t/>
            </a:r>
            <a:br>
              <a:rPr lang="en-US" sz="2000" dirty="0"/>
            </a:br>
            <a:endParaRPr lang="en-US" sz="2000" dirty="0" smtClean="0"/>
          </a:p>
          <a:p>
            <a:pPr algn="ctr">
              <a:defRPr/>
            </a:pPr>
            <a:r>
              <a:rPr lang="en-US" dirty="0" smtClean="0"/>
              <a:t>Oak Ridge Resource Center</a:t>
            </a:r>
          </a:p>
          <a:p>
            <a:pPr marL="0" indent="0" algn="ctr">
              <a:buFont typeface="Wingdings 2" pitchFamily="18" charset="2"/>
              <a:buNone/>
              <a:defRPr/>
            </a:pPr>
            <a:r>
              <a:rPr lang="en-US" sz="2000" dirty="0" smtClean="0"/>
              <a:t>    800 Oak Ridge Turnpike, Suite C-103</a:t>
            </a:r>
          </a:p>
          <a:p>
            <a:pPr marL="0" indent="0" algn="ctr">
              <a:buFont typeface="Wingdings 2" pitchFamily="18" charset="2"/>
              <a:buNone/>
              <a:defRPr/>
            </a:pPr>
            <a:r>
              <a:rPr lang="en-US" sz="2000" dirty="0" smtClean="0"/>
              <a:t>Oak Ridge, TN 37830</a:t>
            </a:r>
          </a:p>
          <a:p>
            <a:pPr marL="0" indent="0" algn="ctr">
              <a:buFont typeface="Wingdings 2" pitchFamily="18" charset="2"/>
              <a:buNone/>
              <a:defRPr/>
            </a:pPr>
            <a:r>
              <a:rPr lang="en-US" sz="2000" dirty="0" smtClean="0"/>
              <a:t>Toll Free: 866-481-0411</a:t>
            </a:r>
          </a:p>
          <a:p>
            <a:pPr marL="0" indent="0">
              <a:buFont typeface="Wingdings 2" pitchFamily="18" charset="2"/>
              <a:buNone/>
              <a:defRPr/>
            </a:pPr>
            <a:endParaRPr lang="en-US" sz="2000" dirty="0"/>
          </a:p>
          <a:p>
            <a:pPr marL="0" indent="0">
              <a:buFont typeface="Wingdings 2" pitchFamily="18" charset="2"/>
              <a:buNone/>
              <a:defRPr/>
            </a:pPr>
            <a:endParaRPr lang="en-US" sz="2000" dirty="0" smtClean="0"/>
          </a:p>
          <a:p>
            <a:pPr marL="0" indent="0">
              <a:buFont typeface="Wingdings 2" pitchFamily="18" charset="2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11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Online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DEEOIC -  </a:t>
            </a:r>
            <a:r>
              <a:rPr lang="en-US" altLang="en-US" dirty="0">
                <a:solidFill>
                  <a:srgbClr val="000000"/>
                </a:solidFill>
                <a:hlinkClick r:id="rId2"/>
              </a:rPr>
              <a:t>http://</a:t>
            </a:r>
            <a:r>
              <a:rPr lang="en-US" altLang="en-US" dirty="0" smtClean="0">
                <a:solidFill>
                  <a:srgbClr val="000000"/>
                </a:solidFill>
                <a:hlinkClick r:id="rId2"/>
              </a:rPr>
              <a:t>www.dol.gov/owcp/energy/</a:t>
            </a:r>
            <a:endParaRPr lang="en-US" altLang="en-US" dirty="0" smtClean="0">
              <a:solidFill>
                <a:srgbClr val="000000"/>
              </a:solidFill>
            </a:endParaRPr>
          </a:p>
          <a:p>
            <a:r>
              <a:rPr lang="en-US" dirty="0"/>
              <a:t>DOL (DEEOIC) Federal EEOICPA Procedure Manual</a:t>
            </a:r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www.dol.gov/owcp/energy/regs/compliance/PolicyandProcedures/ConsolidatedProcedureManual.htm</a:t>
            </a:r>
            <a:endParaRPr lang="en-US" dirty="0" smtClean="0"/>
          </a:p>
          <a:p>
            <a:r>
              <a:rPr lang="en-US" altLang="en-US" dirty="0">
                <a:solidFill>
                  <a:srgbClr val="000000"/>
                </a:solidFill>
              </a:rPr>
              <a:t>Federal (EEOICPA) Regulations - </a:t>
            </a:r>
            <a:r>
              <a:rPr lang="en-US" altLang="en-US" dirty="0">
                <a:solidFill>
                  <a:srgbClr val="000000"/>
                </a:solidFill>
                <a:hlinkClick r:id="rId4"/>
              </a:rPr>
              <a:t>http://www.dol.gov/owcp/energy/regs/compliance/law/FinalRuleInRegister.pdf</a:t>
            </a:r>
            <a:endParaRPr lang="en-US" altLang="en-US" dirty="0">
              <a:solidFill>
                <a:srgbClr val="000000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hlinkClick r:id="rId5"/>
              </a:rPr>
              <a:t>https</a:t>
            </a:r>
            <a:r>
              <a:rPr lang="en-US" dirty="0">
                <a:hlinkClick r:id="rId5"/>
              </a:rPr>
              <a:t>://</a:t>
            </a:r>
            <a:r>
              <a:rPr lang="en-US" dirty="0" smtClean="0">
                <a:hlinkClick r:id="rId5"/>
              </a:rPr>
              <a:t>www.dol.gov/owcp/energy/regs/compliance/seminfo.htm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317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7" name="Content Placeholder 6" descr="NRC Staff Answer Questions at a Public Meeting in Erwin, T ...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282825"/>
            <a:ext cx="4572000" cy="3060700"/>
          </a:xfrm>
        </p:spPr>
      </p:pic>
    </p:spTree>
    <p:extLst>
      <p:ext uri="{BB962C8B-B14F-4D97-AF65-F5344CB8AC3E}">
        <p14:creationId xmlns:p14="http://schemas.microsoft.com/office/powerpoint/2010/main" val="1008262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General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Emergency Exits</a:t>
            </a:r>
          </a:p>
          <a:p>
            <a:pPr>
              <a:defRPr/>
            </a:pPr>
            <a:r>
              <a:rPr lang="en-US" dirty="0" smtClean="0"/>
              <a:t>Restrooms</a:t>
            </a:r>
          </a:p>
          <a:p>
            <a:pPr>
              <a:defRPr/>
            </a:pPr>
            <a:r>
              <a:rPr lang="en-US" dirty="0" smtClean="0"/>
              <a:t>Cell Phones</a:t>
            </a:r>
          </a:p>
          <a:p>
            <a:pPr>
              <a:defRPr/>
            </a:pPr>
            <a:r>
              <a:rPr lang="en-US" dirty="0" smtClean="0"/>
              <a:t>Photographs and Videotaping</a:t>
            </a:r>
          </a:p>
          <a:p>
            <a:pPr>
              <a:defRPr/>
            </a:pPr>
            <a:r>
              <a:rPr lang="en-US" dirty="0" smtClean="0"/>
              <a:t>Slide presentation is available on the Ombudsman web site: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en-US" dirty="0" smtClean="0"/>
              <a:t>   </a:t>
            </a:r>
            <a:r>
              <a:rPr lang="en-US" u="sng" dirty="0" smtClean="0"/>
              <a:t>http://www.dol.gov/eeombd</a:t>
            </a:r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OUTREACH MEETING AGENDA</a:t>
            </a:r>
            <a:endParaRPr 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Overview of the duties of the Office of the Ombudsman</a:t>
            </a:r>
          </a:p>
          <a:p>
            <a:endParaRPr lang="en-US" altLang="en-US" smtClean="0">
              <a:latin typeface="Arial" charset="0"/>
              <a:cs typeface="Arial" charset="0"/>
            </a:endParaRPr>
          </a:p>
          <a:p>
            <a:r>
              <a:rPr lang="en-US" altLang="en-US" smtClean="0">
                <a:latin typeface="Arial" charset="0"/>
                <a:cs typeface="Arial" charset="0"/>
              </a:rPr>
              <a:t>Overview of EEOICPA Part B</a:t>
            </a:r>
          </a:p>
          <a:p>
            <a:endParaRPr lang="en-US" altLang="en-US" smtClean="0">
              <a:latin typeface="Arial" charset="0"/>
              <a:cs typeface="Arial" charset="0"/>
            </a:endParaRPr>
          </a:p>
          <a:p>
            <a:r>
              <a:rPr lang="en-US" altLang="en-US" smtClean="0">
                <a:latin typeface="Arial" charset="0"/>
                <a:cs typeface="Arial" charset="0"/>
              </a:rPr>
              <a:t>Overview of EEOICPA Part E</a:t>
            </a:r>
          </a:p>
          <a:p>
            <a:endParaRPr lang="en-US" altLang="en-US" smtClean="0">
              <a:latin typeface="Arial" charset="0"/>
              <a:cs typeface="Arial" charset="0"/>
            </a:endParaRPr>
          </a:p>
          <a:p>
            <a:r>
              <a:rPr lang="en-US" altLang="en-US" smtClean="0">
                <a:latin typeface="Arial" charset="0"/>
                <a:cs typeface="Arial" charset="0"/>
              </a:rPr>
              <a:t>Questions and Answers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OFFICE OF THE OMBUDSMAN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October 2000 – Congress enacted EEOICPA</a:t>
            </a:r>
          </a:p>
          <a:p>
            <a:pPr>
              <a:defRPr/>
            </a:pPr>
            <a:endParaRPr lang="en-US" dirty="0" smtClean="0"/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October 2004 legislation created the Office of the Ombudsman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The Office is independent from the adjudicatory agency with DOL that administers EEOICPA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In 2010, Congress expanded the authority of the Office to include Part B of the EEOICPA</a:t>
            </a:r>
          </a:p>
          <a:p>
            <a:pPr marL="274638" lvl="1" indent="0">
              <a:buNone/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88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OFFICE OF THE OMBUDSMAN</a:t>
            </a:r>
            <a:endParaRPr lang="en-US" dirty="0"/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altLang="en-US" dirty="0" smtClean="0">
                <a:latin typeface="Arial" charset="0"/>
                <a:cs typeface="Arial" charset="0"/>
              </a:rPr>
              <a:t>Duties: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en-US" dirty="0" smtClean="0">
                <a:latin typeface="Arial" charset="0"/>
                <a:cs typeface="Arial" charset="0"/>
              </a:rPr>
              <a:t>Provide information on the benefits available under the EEOICPA.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en-US" dirty="0" smtClean="0">
                <a:latin typeface="Arial" charset="0"/>
                <a:cs typeface="Arial" charset="0"/>
              </a:rPr>
              <a:t>Make recommendations regarding the location of resource centers for the receipt and development of claims.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en-US" dirty="0" smtClean="0">
                <a:latin typeface="Arial" charset="0"/>
                <a:cs typeface="Arial" charset="0"/>
              </a:rPr>
              <a:t>Submit an annual report to Congress detailing:</a:t>
            </a:r>
          </a:p>
          <a:p>
            <a:pPr marL="1050925" lvl="2" indent="-457200">
              <a:buFont typeface="Georgia" pitchFamily="18" charset="0"/>
              <a:buAutoNum type="alphaLcParenR"/>
            </a:pPr>
            <a:r>
              <a:rPr lang="en-US" altLang="en-US" dirty="0" smtClean="0">
                <a:latin typeface="Arial" charset="0"/>
                <a:cs typeface="Arial" charset="0"/>
              </a:rPr>
              <a:t>The number and types of complaints, grievances and request for assistance received during the year and;</a:t>
            </a:r>
          </a:p>
          <a:p>
            <a:pPr marL="1050925" lvl="2" indent="-457200">
              <a:buFont typeface="Georgia" pitchFamily="18" charset="0"/>
              <a:buAutoNum type="alphaLcParenR"/>
            </a:pPr>
            <a:r>
              <a:rPr lang="en-US" altLang="en-US" dirty="0" smtClean="0">
                <a:latin typeface="Arial" charset="0"/>
                <a:cs typeface="Arial" charset="0"/>
              </a:rPr>
              <a:t>An assessment of the most common difficulties encountered by claimant during the year.</a:t>
            </a:r>
          </a:p>
        </p:txBody>
      </p:sp>
    </p:spTree>
    <p:extLst>
      <p:ext uri="{BB962C8B-B14F-4D97-AF65-F5344CB8AC3E}">
        <p14:creationId xmlns:p14="http://schemas.microsoft.com/office/powerpoint/2010/main" val="155535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OMBUDSMAN ASSISTANCE	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altLang="en-US" dirty="0" smtClean="0">
                <a:latin typeface="Arial" charset="0"/>
                <a:cs typeface="Arial" charset="0"/>
              </a:rPr>
              <a:t>We respond to claimants, attorneys, authorized representatives, congressional staff and others</a:t>
            </a:r>
          </a:p>
          <a:p>
            <a:r>
              <a:rPr lang="en-US" altLang="en-US" dirty="0" smtClean="0">
                <a:latin typeface="Arial" charset="0"/>
                <a:cs typeface="Arial" charset="0"/>
              </a:rPr>
              <a:t>We explain, review and discuss aspects of the EEOICPA claims process</a:t>
            </a:r>
          </a:p>
          <a:p>
            <a:r>
              <a:rPr lang="en-US" altLang="en-US" dirty="0" smtClean="0">
                <a:latin typeface="Arial" charset="0"/>
                <a:cs typeface="Arial" charset="0"/>
              </a:rPr>
              <a:t>We answer questions and provide other assistance to individuals encountering difficulties with claims pending with DEEOIC</a:t>
            </a:r>
          </a:p>
          <a:p>
            <a:r>
              <a:rPr lang="en-US" altLang="en-US" dirty="0" smtClean="0">
                <a:latin typeface="Arial" charset="0"/>
                <a:cs typeface="Arial" charset="0"/>
              </a:rPr>
              <a:t>We discuss your concerns, complaints, grievances, and requests for assistance in our annual report to Congress</a:t>
            </a:r>
          </a:p>
        </p:txBody>
      </p:sp>
    </p:spTree>
    <p:extLst>
      <p:ext uri="{BB962C8B-B14F-4D97-AF65-F5344CB8AC3E}">
        <p14:creationId xmlns:p14="http://schemas.microsoft.com/office/powerpoint/2010/main" val="213948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DOL Response to Ombudsman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Not later than 180 days after report submission, the Secretary shall submit to Congress in writing, and post on the public Internet website of the DOL, a response that:</a:t>
            </a:r>
          </a:p>
          <a:p>
            <a:pPr lvl="1"/>
            <a:r>
              <a:rPr lang="en-US" dirty="0" smtClean="0"/>
              <a:t>Includes a statement of whether the Secretary agrees or disagrees with the specific issues raised by the Ombudsman in the report;</a:t>
            </a:r>
          </a:p>
          <a:p>
            <a:pPr lvl="1"/>
            <a:r>
              <a:rPr lang="en-US" dirty="0" smtClean="0"/>
              <a:t>If the Secretary agrees with Ombudsman on those issues, describes the actions to be taken to correct those issues – and if the Secretary disagrees, describe the reasons the Secretary does not agree.</a:t>
            </a:r>
          </a:p>
        </p:txBody>
      </p:sp>
    </p:spTree>
    <p:extLst>
      <p:ext uri="{BB962C8B-B14F-4D97-AF65-F5344CB8AC3E}">
        <p14:creationId xmlns:p14="http://schemas.microsoft.com/office/powerpoint/2010/main" val="1749433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OMBUDSMAN OUTREACH EFFORTS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Sponsor town hall meetings across the U.S.</a:t>
            </a:r>
          </a:p>
          <a:p>
            <a:pPr lvl="1">
              <a:buFont typeface="Wingdings" pitchFamily="2" charset="2"/>
              <a:buChar char="Ø"/>
              <a:defRPr/>
            </a:pPr>
            <a:endParaRPr lang="en-US" dirty="0"/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Participate in DEEOIC sponsored town hall meetings, traveling resource centers and medical benefits meetings.</a:t>
            </a:r>
          </a:p>
          <a:p>
            <a:pPr marL="274638" lvl="1" indent="0">
              <a:buFont typeface="Wingdings" pitchFamily="2" charset="2"/>
              <a:buNone/>
              <a:defRPr/>
            </a:pPr>
            <a:endParaRPr lang="en-US" dirty="0" smtClean="0"/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Offer opportunities for individuals to speak one-on-one with Ombudsman staff.</a:t>
            </a:r>
          </a:p>
          <a:p>
            <a:pPr lvl="1">
              <a:buFont typeface="Wingdings" pitchFamily="2" charset="2"/>
              <a:buChar char="Ø"/>
              <a:defRPr/>
            </a:pPr>
            <a:endParaRPr lang="en-US" dirty="0" smtClean="0"/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Coordinate outreach efforts with the Joint Outreach Task 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49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00F11FDD8BCE42B3E3D299A4BF2C16" ma:contentTypeVersion="0" ma:contentTypeDescription="Create a new document." ma:contentTypeScope="" ma:versionID="d9f4b3ccd6b0be86d2d3d3277b7d467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a24b188c6f721a54d6d56276fcb62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A13F97-8832-494B-8ACC-E28A1A1F9AD9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4F92890-1735-411B-A1A6-375F752492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B687CB-2F74-4109-93B4-1F3145A15E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2264</TotalTime>
  <Words>1334</Words>
  <Application>Microsoft Office PowerPoint</Application>
  <PresentationFormat>On-screen Show (4:3)</PresentationFormat>
  <Paragraphs>230</Paragraphs>
  <Slides>28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Arial Black</vt:lpstr>
      <vt:lpstr>Courier New</vt:lpstr>
      <vt:lpstr>Georgia</vt:lpstr>
      <vt:lpstr>Times New Roman</vt:lpstr>
      <vt:lpstr>Wingdings</vt:lpstr>
      <vt:lpstr>Wingdings 2</vt:lpstr>
      <vt:lpstr>Civic</vt:lpstr>
      <vt:lpstr>    Office of the Ombudsman  for the Energy Employees Occupational Illness Compensation Act (EEOICPA) </vt:lpstr>
      <vt:lpstr>WELCOME</vt:lpstr>
      <vt:lpstr>General Information</vt:lpstr>
      <vt:lpstr>OUTREACH MEETING AGENDA</vt:lpstr>
      <vt:lpstr>OFFICE OF THE OMBUDSMAN </vt:lpstr>
      <vt:lpstr>OFFICE OF THE OMBUDSMAN</vt:lpstr>
      <vt:lpstr>OMBUDSMAN ASSISTANCE </vt:lpstr>
      <vt:lpstr>DOL Response to Ombudsman Report</vt:lpstr>
      <vt:lpstr>OMBUDSMAN OUTREACH EFFORTS</vt:lpstr>
      <vt:lpstr>OMBUDSMAN OFFICE LIMITATIONS</vt:lpstr>
      <vt:lpstr>EEOICP Overview</vt:lpstr>
      <vt:lpstr>Part B Eligibility – Coverage</vt:lpstr>
      <vt:lpstr>Part B - Benefits</vt:lpstr>
      <vt:lpstr>Part B:  Dose Reconstruction </vt:lpstr>
      <vt:lpstr>Part B: Special Exposure Cohort</vt:lpstr>
      <vt:lpstr>Part E – Employee/Survivor Eligibility</vt:lpstr>
      <vt:lpstr>Part E – Covered Illness</vt:lpstr>
      <vt:lpstr>Part E – Burden of Proof</vt:lpstr>
      <vt:lpstr>Part E - Benefits</vt:lpstr>
      <vt:lpstr>Part E – Survivor Benefits</vt:lpstr>
      <vt:lpstr>Practical Information</vt:lpstr>
      <vt:lpstr>Practical Information</vt:lpstr>
      <vt:lpstr>Practical Information</vt:lpstr>
      <vt:lpstr>Submitting Document to the DOL</vt:lpstr>
      <vt:lpstr>Ombudsman Contact Information </vt:lpstr>
      <vt:lpstr>DEEOIC Contact Information</vt:lpstr>
      <vt:lpstr>Online Resources</vt:lpstr>
      <vt:lpstr>Questions?</vt:lpstr>
    </vt:vector>
  </TitlesOfParts>
  <Company>U.S. Department of Labor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the Ombudsman for EEOICPA – Part B&amp;E</dc:title>
  <dc:creator>ECN User</dc:creator>
  <cp:lastModifiedBy>Holt, Kim - OMBUDSMAN</cp:lastModifiedBy>
  <cp:revision>126</cp:revision>
  <cp:lastPrinted>2019-06-06T17:38:43Z</cp:lastPrinted>
  <dcterms:created xsi:type="dcterms:W3CDTF">2011-06-13T16:49:44Z</dcterms:created>
  <dcterms:modified xsi:type="dcterms:W3CDTF">2019-10-29T18:27:39Z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0x0101000E00F11FDD8BCE42B3E3D299A4BF2C16</vt:lpwstr>
  </property>
</Properties>
</file>