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87" r:id="rId2"/>
    <p:sldId id="290" r:id="rId3"/>
    <p:sldId id="315" r:id="rId4"/>
    <p:sldId id="327" r:id="rId5"/>
    <p:sldId id="328" r:id="rId6"/>
    <p:sldId id="326" r:id="rId7"/>
    <p:sldId id="289" r:id="rId8"/>
    <p:sldId id="286" r:id="rId9"/>
    <p:sldId id="258" r:id="rId10"/>
    <p:sldId id="332" r:id="rId11"/>
    <p:sldId id="333" r:id="rId12"/>
    <p:sldId id="296" r:id="rId13"/>
    <p:sldId id="297" r:id="rId14"/>
    <p:sldId id="299" r:id="rId15"/>
    <p:sldId id="298" r:id="rId16"/>
    <p:sldId id="334" r:id="rId17"/>
    <p:sldId id="335" r:id="rId18"/>
    <p:sldId id="330" r:id="rId19"/>
    <p:sldId id="300" r:id="rId20"/>
    <p:sldId id="336" r:id="rId21"/>
    <p:sldId id="337" r:id="rId22"/>
    <p:sldId id="341" r:id="rId23"/>
    <p:sldId id="338" r:id="rId24"/>
    <p:sldId id="340" r:id="rId25"/>
    <p:sldId id="346" r:id="rId26"/>
    <p:sldId id="316" r:id="rId27"/>
    <p:sldId id="342" r:id="rId28"/>
    <p:sldId id="317" r:id="rId29"/>
    <p:sldId id="319" r:id="rId30"/>
    <p:sldId id="318" r:id="rId31"/>
    <p:sldId id="347" r:id="rId32"/>
    <p:sldId id="348" r:id="rId33"/>
    <p:sldId id="320" r:id="rId34"/>
    <p:sldId id="294" r:id="rId3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D987232-5029-9CF4-69E9-2FBF1F384FEE}" name="Becknell, Jomica - OLMS" initials="JB" userId="S::Becknell.Jomica@dol.gov::ad046685-d331-4213-a226-d5fb760df688" providerId="AD"/>
  <p188:author id="{243FFC91-BC1C-30B4-4436-0A73BB56DB1F}" name="Davis, Andrew - OLMS" initials="AD" userId="S::Davis.Andrew@dol.gov::b8125732-17f4-464a-9d6f-dfbc385f5e44" providerId="AD"/>
  <p188:author id="{BDB19F99-989E-8B10-45FB-126B43E1105B}" name="Moreno, Gabriel - OLMS" initials="GM" userId="S::Moreno.Gabriel@dol.gov::f40ce1e3-4bdd-4970-9a6d-d60fe4d22eb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isa Williford"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FFFFCC"/>
    <a:srgbClr val="FFFF99"/>
    <a:srgbClr val="F7E5A1"/>
    <a:srgbClr val="FF0000"/>
    <a:srgbClr val="990033"/>
    <a:srgbClr val="0000FF"/>
    <a:srgbClr val="3333CC"/>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9" autoAdjust="0"/>
    <p:restoredTop sz="86386" autoAdjust="0"/>
  </p:normalViewPr>
  <p:slideViewPr>
    <p:cSldViewPr>
      <p:cViewPr varScale="1">
        <p:scale>
          <a:sx n="95" d="100"/>
          <a:sy n="95" d="100"/>
        </p:scale>
        <p:origin x="2100" y="96"/>
      </p:cViewPr>
      <p:guideLst>
        <p:guide orient="horz" pos="2160"/>
        <p:guide pos="2880"/>
      </p:guideLst>
    </p:cSldViewPr>
  </p:slideViewPr>
  <p:outlineViewPr>
    <p:cViewPr>
      <p:scale>
        <a:sx n="33" d="100"/>
        <a:sy n="33" d="100"/>
      </p:scale>
      <p:origin x="0" y="-211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8" tIns="46584" rIns="93168" bIns="46584" numCol="1" anchor="t" anchorCtr="0" compatLnSpc="1">
            <a:prstTxWarp prst="textNoShape">
              <a:avLst/>
            </a:prstTxWarp>
          </a:bodyPr>
          <a:lstStyle>
            <a:lvl1pPr defTabSz="931768">
              <a:defRPr sz="1200"/>
            </a:lvl1pPr>
          </a:lstStyle>
          <a:p>
            <a:endParaRPr lang="en-US" altLang="en-US"/>
          </a:p>
        </p:txBody>
      </p:sp>
      <p:sp>
        <p:nvSpPr>
          <p:cNvPr id="4099" name="Rectangle 3"/>
          <p:cNvSpPr>
            <a:spLocks noGrp="1" noChangeArrowheads="1"/>
          </p:cNvSpPr>
          <p:nvPr>
            <p:ph type="dt" idx="1"/>
          </p:nvPr>
        </p:nvSpPr>
        <p:spPr bwMode="auto">
          <a:xfrm>
            <a:off x="3970339"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8" tIns="46584" rIns="93168" bIns="46584" numCol="1" anchor="t" anchorCtr="0" compatLnSpc="1">
            <a:prstTxWarp prst="textNoShape">
              <a:avLst/>
            </a:prstTxWarp>
          </a:bodyPr>
          <a:lstStyle>
            <a:lvl1pPr algn="r" defTabSz="931768">
              <a:defRPr sz="1200"/>
            </a:lvl1pPr>
          </a:lstStyle>
          <a:p>
            <a:endParaRPr lang="en-US" altLang="en-US"/>
          </a:p>
        </p:txBody>
      </p:sp>
      <p:sp>
        <p:nvSpPr>
          <p:cNvPr id="410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701675" y="4416426"/>
            <a:ext cx="56070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8" tIns="46584" rIns="93168" bIns="4658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2" name="Rectangle 6"/>
          <p:cNvSpPr>
            <a:spLocks noGrp="1" noChangeArrowheads="1"/>
          </p:cNvSpPr>
          <p:nvPr>
            <p:ph type="ftr" sz="quarter" idx="4"/>
          </p:nvPr>
        </p:nvSpPr>
        <p:spPr bwMode="auto">
          <a:xfrm>
            <a:off x="1" y="8829676"/>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8" tIns="46584" rIns="93168" bIns="46584" numCol="1" anchor="b" anchorCtr="0" compatLnSpc="1">
            <a:prstTxWarp prst="textNoShape">
              <a:avLst/>
            </a:prstTxWarp>
          </a:bodyPr>
          <a:lstStyle>
            <a:lvl1pPr defTabSz="931768">
              <a:defRPr sz="1200"/>
            </a:lvl1pPr>
          </a:lstStyle>
          <a:p>
            <a:endParaRPr lang="en-US" altLang="en-US"/>
          </a:p>
        </p:txBody>
      </p:sp>
      <p:sp>
        <p:nvSpPr>
          <p:cNvPr id="4103" name="Rectangle 7"/>
          <p:cNvSpPr>
            <a:spLocks noGrp="1" noChangeArrowheads="1"/>
          </p:cNvSpPr>
          <p:nvPr>
            <p:ph type="sldNum" sz="quarter" idx="5"/>
          </p:nvPr>
        </p:nvSpPr>
        <p:spPr bwMode="auto">
          <a:xfrm>
            <a:off x="3970339" y="8829676"/>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8" tIns="46584" rIns="93168" bIns="46584" numCol="1" anchor="b" anchorCtr="0" compatLnSpc="1">
            <a:prstTxWarp prst="textNoShape">
              <a:avLst/>
            </a:prstTxWarp>
          </a:bodyPr>
          <a:lstStyle>
            <a:lvl1pPr algn="r" defTabSz="931768">
              <a:defRPr sz="1200"/>
            </a:lvl1pPr>
          </a:lstStyle>
          <a:p>
            <a:fld id="{41F2BD3B-BC05-490E-A3BD-D5F6CEE0D0F2}"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82A037-78E5-4998-BAD6-6883037E815F}" type="slidenum">
              <a:rPr lang="en-US" altLang="en-US"/>
              <a:pPr/>
              <a:t>1</a:t>
            </a:fld>
            <a:endParaRPr lang="en-US" alt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7957F6-0154-E03C-6604-7A952DA2C132}"/>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EA807D37-EE71-F7A5-ECFD-E88FD18DF3F7}"/>
              </a:ext>
            </a:extLst>
          </p:cNvPr>
          <p:cNvSpPr>
            <a:spLocks noGrp="1" noChangeArrowheads="1"/>
          </p:cNvSpPr>
          <p:nvPr>
            <p:ph type="sldNum" sz="quarter" idx="5"/>
          </p:nvPr>
        </p:nvSpPr>
        <p:spPr>
          <a:ln/>
        </p:spPr>
        <p:txBody>
          <a:bodyPr/>
          <a:lstStyle/>
          <a:p>
            <a:fld id="{E2BE75E4-CD40-4486-AFB2-249708E8A918}" type="slidenum">
              <a:rPr lang="en-US" altLang="en-US"/>
              <a:pPr/>
              <a:t>10</a:t>
            </a:fld>
            <a:endParaRPr lang="en-US" altLang="en-US"/>
          </a:p>
        </p:txBody>
      </p:sp>
      <p:sp>
        <p:nvSpPr>
          <p:cNvPr id="60418" name="Rectangle 2">
            <a:extLst>
              <a:ext uri="{FF2B5EF4-FFF2-40B4-BE49-F238E27FC236}">
                <a16:creationId xmlns:a16="http://schemas.microsoft.com/office/drawing/2014/main" id="{E8AA18E0-4985-D0C3-0004-3BD05E8DD4FA}"/>
              </a:ext>
            </a:extLst>
          </p:cNvPr>
          <p:cNvSpPr>
            <a:spLocks noGrp="1" noRot="1" noChangeAspect="1" noChangeArrowheads="1" noTextEdit="1"/>
          </p:cNvSpPr>
          <p:nvPr>
            <p:ph type="sldImg"/>
          </p:nvPr>
        </p:nvSpPr>
        <p:spPr>
          <a:ln/>
        </p:spPr>
      </p:sp>
      <p:sp>
        <p:nvSpPr>
          <p:cNvPr id="60419" name="Rectangle 3">
            <a:extLst>
              <a:ext uri="{FF2B5EF4-FFF2-40B4-BE49-F238E27FC236}">
                <a16:creationId xmlns:a16="http://schemas.microsoft.com/office/drawing/2014/main" id="{980B3BED-157A-F5B3-C934-AAFBE7B71F99}"/>
              </a:ext>
            </a:extLst>
          </p:cNvPr>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9155777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8AA8B-FD24-E10C-1C24-DC4283F7B4A4}"/>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08C5DC7C-7D2C-DA2A-6965-32805A4EAFD6}"/>
              </a:ext>
            </a:extLst>
          </p:cNvPr>
          <p:cNvSpPr>
            <a:spLocks noGrp="1" noChangeArrowheads="1"/>
          </p:cNvSpPr>
          <p:nvPr>
            <p:ph type="sldNum" sz="quarter" idx="5"/>
          </p:nvPr>
        </p:nvSpPr>
        <p:spPr>
          <a:ln/>
        </p:spPr>
        <p:txBody>
          <a:bodyPr/>
          <a:lstStyle/>
          <a:p>
            <a:fld id="{E2BE75E4-CD40-4486-AFB2-249708E8A918}" type="slidenum">
              <a:rPr lang="en-US" altLang="en-US"/>
              <a:pPr/>
              <a:t>11</a:t>
            </a:fld>
            <a:endParaRPr lang="en-US" altLang="en-US"/>
          </a:p>
        </p:txBody>
      </p:sp>
      <p:sp>
        <p:nvSpPr>
          <p:cNvPr id="60418" name="Rectangle 2">
            <a:extLst>
              <a:ext uri="{FF2B5EF4-FFF2-40B4-BE49-F238E27FC236}">
                <a16:creationId xmlns:a16="http://schemas.microsoft.com/office/drawing/2014/main" id="{59B10F5A-7BEF-A958-58AB-687B41990106}"/>
              </a:ext>
            </a:extLst>
          </p:cNvPr>
          <p:cNvSpPr>
            <a:spLocks noGrp="1" noRot="1" noChangeAspect="1" noChangeArrowheads="1" noTextEdit="1"/>
          </p:cNvSpPr>
          <p:nvPr>
            <p:ph type="sldImg"/>
          </p:nvPr>
        </p:nvSpPr>
        <p:spPr>
          <a:ln/>
        </p:spPr>
      </p:sp>
      <p:sp>
        <p:nvSpPr>
          <p:cNvPr id="60419" name="Rectangle 3">
            <a:extLst>
              <a:ext uri="{FF2B5EF4-FFF2-40B4-BE49-F238E27FC236}">
                <a16:creationId xmlns:a16="http://schemas.microsoft.com/office/drawing/2014/main" id="{5551AE1D-CB6D-E81B-00A9-D4ACD8C0E33F}"/>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5107687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114D8D-EBFE-4710-A624-4BD1916FAC0F}" type="slidenum">
              <a:rPr lang="en-US" altLang="en-US"/>
              <a:pPr/>
              <a:t>12</a:t>
            </a:fld>
            <a:endParaRPr lang="en-US" altLang="en-US"/>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9842AD-C44D-4487-8CBD-8E248881091B}" type="slidenum">
              <a:rPr lang="en-US" altLang="en-US"/>
              <a:pPr/>
              <a:t>13</a:t>
            </a:fld>
            <a:endParaRPr lang="en-US" altLang="en-US"/>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130B9C-2CEB-4CAB-AEC3-BA07B7C1DCCA}" type="slidenum">
              <a:rPr lang="en-US" altLang="en-US"/>
              <a:pPr/>
              <a:t>14</a:t>
            </a:fld>
            <a:endParaRPr lang="en-US" altLang="en-US"/>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357A67-7AD6-4355-932C-50BEEC41CB5C}" type="slidenum">
              <a:rPr lang="en-US" altLang="en-US"/>
              <a:pPr/>
              <a:t>15</a:t>
            </a:fld>
            <a:endParaRPr lang="en-US" altLang="en-US"/>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BFB8D-62E6-7999-EF44-D0B29302D267}"/>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66ED6D35-FFE4-E7C5-9330-01AA13F54DE1}"/>
              </a:ext>
            </a:extLst>
          </p:cNvPr>
          <p:cNvSpPr>
            <a:spLocks noGrp="1" noChangeArrowheads="1"/>
          </p:cNvSpPr>
          <p:nvPr>
            <p:ph type="sldNum" sz="quarter" idx="5"/>
          </p:nvPr>
        </p:nvSpPr>
        <p:spPr>
          <a:ln/>
        </p:spPr>
        <p:txBody>
          <a:bodyPr/>
          <a:lstStyle/>
          <a:p>
            <a:fld id="{68357A67-7AD6-4355-932C-50BEEC41CB5C}" type="slidenum">
              <a:rPr lang="en-US" altLang="en-US"/>
              <a:pPr/>
              <a:t>16</a:t>
            </a:fld>
            <a:endParaRPr lang="en-US" altLang="en-US"/>
          </a:p>
        </p:txBody>
      </p:sp>
      <p:sp>
        <p:nvSpPr>
          <p:cNvPr id="88066" name="Rectangle 2">
            <a:extLst>
              <a:ext uri="{FF2B5EF4-FFF2-40B4-BE49-F238E27FC236}">
                <a16:creationId xmlns:a16="http://schemas.microsoft.com/office/drawing/2014/main" id="{B024FC34-5E5E-4F71-C49B-2C1C1CAD8BB7}"/>
              </a:ext>
            </a:extLst>
          </p:cNvPr>
          <p:cNvSpPr>
            <a:spLocks noGrp="1" noRot="1" noChangeAspect="1" noChangeArrowheads="1" noTextEdit="1"/>
          </p:cNvSpPr>
          <p:nvPr>
            <p:ph type="sldImg"/>
          </p:nvPr>
        </p:nvSpPr>
        <p:spPr>
          <a:ln/>
        </p:spPr>
      </p:sp>
      <p:sp>
        <p:nvSpPr>
          <p:cNvPr id="88067" name="Rectangle 3">
            <a:extLst>
              <a:ext uri="{FF2B5EF4-FFF2-40B4-BE49-F238E27FC236}">
                <a16:creationId xmlns:a16="http://schemas.microsoft.com/office/drawing/2014/main" id="{6DC2FFEF-B186-3526-49FD-F214D78EFFCE}"/>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2758557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AC6B49-1C9E-1C8F-55D9-2FACE820A2F8}"/>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5541E33E-8B47-03BC-2181-0CF5D624D763}"/>
              </a:ext>
            </a:extLst>
          </p:cNvPr>
          <p:cNvSpPr>
            <a:spLocks noGrp="1" noChangeArrowheads="1"/>
          </p:cNvSpPr>
          <p:nvPr>
            <p:ph type="sldNum" sz="quarter" idx="5"/>
          </p:nvPr>
        </p:nvSpPr>
        <p:spPr>
          <a:ln/>
        </p:spPr>
        <p:txBody>
          <a:bodyPr/>
          <a:lstStyle/>
          <a:p>
            <a:fld id="{37130B9C-2CEB-4CAB-AEC3-BA07B7C1DCCA}" type="slidenum">
              <a:rPr lang="en-US" altLang="en-US"/>
              <a:pPr/>
              <a:t>17</a:t>
            </a:fld>
            <a:endParaRPr lang="en-US" altLang="en-US"/>
          </a:p>
        </p:txBody>
      </p:sp>
      <p:sp>
        <p:nvSpPr>
          <p:cNvPr id="90114" name="Rectangle 2">
            <a:extLst>
              <a:ext uri="{FF2B5EF4-FFF2-40B4-BE49-F238E27FC236}">
                <a16:creationId xmlns:a16="http://schemas.microsoft.com/office/drawing/2014/main" id="{32466CFE-251B-EA1F-57A6-A3C869FC262A}"/>
              </a:ext>
            </a:extLst>
          </p:cNvPr>
          <p:cNvSpPr>
            <a:spLocks noGrp="1" noRot="1" noChangeAspect="1" noChangeArrowheads="1" noTextEdit="1"/>
          </p:cNvSpPr>
          <p:nvPr>
            <p:ph type="sldImg"/>
          </p:nvPr>
        </p:nvSpPr>
        <p:spPr>
          <a:ln/>
        </p:spPr>
      </p:sp>
      <p:sp>
        <p:nvSpPr>
          <p:cNvPr id="90115" name="Rectangle 3">
            <a:extLst>
              <a:ext uri="{FF2B5EF4-FFF2-40B4-BE49-F238E27FC236}">
                <a16:creationId xmlns:a16="http://schemas.microsoft.com/office/drawing/2014/main" id="{8180C9B1-5EB6-C9F7-CDB2-C00E9672EBC7}"/>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800401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A96759-77B4-0E2C-C487-4BADFE6F3545}"/>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E1EBAD53-762A-12E5-7B25-6B58BD836AE4}"/>
              </a:ext>
            </a:extLst>
          </p:cNvPr>
          <p:cNvSpPr>
            <a:spLocks noGrp="1" noChangeArrowheads="1"/>
          </p:cNvSpPr>
          <p:nvPr>
            <p:ph type="sldNum" sz="quarter" idx="5"/>
          </p:nvPr>
        </p:nvSpPr>
        <p:spPr>
          <a:ln/>
        </p:spPr>
        <p:txBody>
          <a:bodyPr/>
          <a:lstStyle/>
          <a:p>
            <a:fld id="{8165E4A1-642A-4571-BE13-ED5AE4054CE3}" type="slidenum">
              <a:rPr lang="en-US" altLang="en-US"/>
              <a:pPr/>
              <a:t>18</a:t>
            </a:fld>
            <a:endParaRPr lang="en-US" altLang="en-US"/>
          </a:p>
        </p:txBody>
      </p:sp>
      <p:sp>
        <p:nvSpPr>
          <p:cNvPr id="108546" name="Rectangle 2">
            <a:extLst>
              <a:ext uri="{FF2B5EF4-FFF2-40B4-BE49-F238E27FC236}">
                <a16:creationId xmlns:a16="http://schemas.microsoft.com/office/drawing/2014/main" id="{383E425E-BCA3-F45F-87B0-A0AE3C969393}"/>
              </a:ext>
            </a:extLst>
          </p:cNvPr>
          <p:cNvSpPr>
            <a:spLocks noGrp="1" noRot="1" noChangeAspect="1" noChangeArrowheads="1" noTextEdit="1"/>
          </p:cNvSpPr>
          <p:nvPr>
            <p:ph type="sldImg"/>
          </p:nvPr>
        </p:nvSpPr>
        <p:spPr>
          <a:ln/>
        </p:spPr>
      </p:sp>
      <p:sp>
        <p:nvSpPr>
          <p:cNvPr id="108547" name="Rectangle 3">
            <a:extLst>
              <a:ext uri="{FF2B5EF4-FFF2-40B4-BE49-F238E27FC236}">
                <a16:creationId xmlns:a16="http://schemas.microsoft.com/office/drawing/2014/main" id="{D7C359A4-2757-2D85-4A64-4FF212FBCEE4}"/>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4048524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5AF4C0-7528-4EDC-A4FB-7A987735DD0A}" type="slidenum">
              <a:rPr lang="en-US" altLang="en-US"/>
              <a:pPr/>
              <a:t>19</a:t>
            </a:fld>
            <a:endParaRPr lang="en-US" altLang="en-US"/>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F6609D-C069-44F1-BF0A-49BE2D7C4794}" type="slidenum">
              <a:rPr lang="en-US" altLang="en-US"/>
              <a:pPr/>
              <a:t>2</a:t>
            </a:fld>
            <a:endParaRPr lang="en-US" alt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A84F25-771B-B255-8637-28F39D2C8305}"/>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87C90D98-5D36-6C3D-0A27-12E1E7892114}"/>
              </a:ext>
            </a:extLst>
          </p:cNvPr>
          <p:cNvSpPr>
            <a:spLocks noGrp="1" noChangeArrowheads="1"/>
          </p:cNvSpPr>
          <p:nvPr>
            <p:ph type="sldNum" sz="quarter" idx="5"/>
          </p:nvPr>
        </p:nvSpPr>
        <p:spPr>
          <a:ln/>
        </p:spPr>
        <p:txBody>
          <a:bodyPr/>
          <a:lstStyle/>
          <a:p>
            <a:fld id="{A45AF4C0-7528-4EDC-A4FB-7A987735DD0A}" type="slidenum">
              <a:rPr lang="en-US" altLang="en-US"/>
              <a:pPr/>
              <a:t>20</a:t>
            </a:fld>
            <a:endParaRPr lang="en-US" altLang="en-US"/>
          </a:p>
        </p:txBody>
      </p:sp>
      <p:sp>
        <p:nvSpPr>
          <p:cNvPr id="94210" name="Rectangle 2">
            <a:extLst>
              <a:ext uri="{FF2B5EF4-FFF2-40B4-BE49-F238E27FC236}">
                <a16:creationId xmlns:a16="http://schemas.microsoft.com/office/drawing/2014/main" id="{8A8ADC5E-FC27-51CB-6568-13EDFBBD4EC5}"/>
              </a:ext>
            </a:extLst>
          </p:cNvPr>
          <p:cNvSpPr>
            <a:spLocks noGrp="1" noRot="1" noChangeAspect="1" noChangeArrowheads="1" noTextEdit="1"/>
          </p:cNvSpPr>
          <p:nvPr>
            <p:ph type="sldImg"/>
          </p:nvPr>
        </p:nvSpPr>
        <p:spPr>
          <a:ln/>
        </p:spPr>
      </p:sp>
      <p:sp>
        <p:nvSpPr>
          <p:cNvPr id="94211" name="Rectangle 3">
            <a:extLst>
              <a:ext uri="{FF2B5EF4-FFF2-40B4-BE49-F238E27FC236}">
                <a16:creationId xmlns:a16="http://schemas.microsoft.com/office/drawing/2014/main" id="{8A1E59A4-9C78-7193-356D-C924E94334EF}"/>
              </a:ext>
            </a:extLst>
          </p:cNvPr>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40056346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F9F69-3260-DDF0-8B4A-56A76A8F738A}"/>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BDE15BC7-6AF2-C38A-F9DE-010C6EE31FAF}"/>
              </a:ext>
            </a:extLst>
          </p:cNvPr>
          <p:cNvSpPr>
            <a:spLocks noGrp="1" noChangeArrowheads="1"/>
          </p:cNvSpPr>
          <p:nvPr>
            <p:ph type="sldNum" sz="quarter" idx="5"/>
          </p:nvPr>
        </p:nvSpPr>
        <p:spPr>
          <a:ln/>
        </p:spPr>
        <p:txBody>
          <a:bodyPr/>
          <a:lstStyle/>
          <a:p>
            <a:fld id="{A45AF4C0-7528-4EDC-A4FB-7A987735DD0A}" type="slidenum">
              <a:rPr lang="en-US" altLang="en-US"/>
              <a:pPr/>
              <a:t>21</a:t>
            </a:fld>
            <a:endParaRPr lang="en-US" altLang="en-US"/>
          </a:p>
        </p:txBody>
      </p:sp>
      <p:sp>
        <p:nvSpPr>
          <p:cNvPr id="94210" name="Rectangle 2">
            <a:extLst>
              <a:ext uri="{FF2B5EF4-FFF2-40B4-BE49-F238E27FC236}">
                <a16:creationId xmlns:a16="http://schemas.microsoft.com/office/drawing/2014/main" id="{DBAEBD0D-4A49-826C-CCBF-AA73EF869428}"/>
              </a:ext>
            </a:extLst>
          </p:cNvPr>
          <p:cNvSpPr>
            <a:spLocks noGrp="1" noRot="1" noChangeAspect="1" noChangeArrowheads="1" noTextEdit="1"/>
          </p:cNvSpPr>
          <p:nvPr>
            <p:ph type="sldImg"/>
          </p:nvPr>
        </p:nvSpPr>
        <p:spPr>
          <a:ln/>
        </p:spPr>
      </p:sp>
      <p:sp>
        <p:nvSpPr>
          <p:cNvPr id="94211" name="Rectangle 3">
            <a:extLst>
              <a:ext uri="{FF2B5EF4-FFF2-40B4-BE49-F238E27FC236}">
                <a16:creationId xmlns:a16="http://schemas.microsoft.com/office/drawing/2014/main" id="{CF24F5A9-48B8-036E-BB7F-0F8FD3A0EBDB}"/>
              </a:ext>
            </a:extLst>
          </p:cNvPr>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66333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A9A682-759D-5DA7-066E-A450DE3D9AA1}"/>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CB1CEB81-BFE5-7A4B-6C5F-B4E807A343E4}"/>
              </a:ext>
            </a:extLst>
          </p:cNvPr>
          <p:cNvSpPr>
            <a:spLocks noGrp="1" noChangeArrowheads="1"/>
          </p:cNvSpPr>
          <p:nvPr>
            <p:ph type="sldNum" sz="quarter" idx="5"/>
          </p:nvPr>
        </p:nvSpPr>
        <p:spPr>
          <a:ln/>
        </p:spPr>
        <p:txBody>
          <a:bodyPr/>
          <a:lstStyle/>
          <a:p>
            <a:fld id="{A45AF4C0-7528-4EDC-A4FB-7A987735DD0A}" type="slidenum">
              <a:rPr lang="en-US" altLang="en-US"/>
              <a:pPr/>
              <a:t>22</a:t>
            </a:fld>
            <a:endParaRPr lang="en-US" altLang="en-US"/>
          </a:p>
        </p:txBody>
      </p:sp>
      <p:sp>
        <p:nvSpPr>
          <p:cNvPr id="94210" name="Rectangle 2">
            <a:extLst>
              <a:ext uri="{FF2B5EF4-FFF2-40B4-BE49-F238E27FC236}">
                <a16:creationId xmlns:a16="http://schemas.microsoft.com/office/drawing/2014/main" id="{0A93DE3E-42D3-0AAD-22F3-A65725791278}"/>
              </a:ext>
            </a:extLst>
          </p:cNvPr>
          <p:cNvSpPr>
            <a:spLocks noGrp="1" noRot="1" noChangeAspect="1" noChangeArrowheads="1" noTextEdit="1"/>
          </p:cNvSpPr>
          <p:nvPr>
            <p:ph type="sldImg"/>
          </p:nvPr>
        </p:nvSpPr>
        <p:spPr>
          <a:ln/>
        </p:spPr>
      </p:sp>
      <p:sp>
        <p:nvSpPr>
          <p:cNvPr id="94211" name="Rectangle 3">
            <a:extLst>
              <a:ext uri="{FF2B5EF4-FFF2-40B4-BE49-F238E27FC236}">
                <a16:creationId xmlns:a16="http://schemas.microsoft.com/office/drawing/2014/main" id="{4A83E55A-1591-D29E-2F0D-B7D578459833}"/>
              </a:ext>
            </a:extLst>
          </p:cNvPr>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6820314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CD335C-AC31-D9B1-7FD8-C8077BC1099E}"/>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5FA899AE-E351-8FFA-0B1D-74423ED60D83}"/>
              </a:ext>
            </a:extLst>
          </p:cNvPr>
          <p:cNvSpPr>
            <a:spLocks noGrp="1" noChangeArrowheads="1"/>
          </p:cNvSpPr>
          <p:nvPr>
            <p:ph type="sldNum" sz="quarter" idx="5"/>
          </p:nvPr>
        </p:nvSpPr>
        <p:spPr>
          <a:ln/>
        </p:spPr>
        <p:txBody>
          <a:bodyPr/>
          <a:lstStyle/>
          <a:p>
            <a:fld id="{A45AF4C0-7528-4EDC-A4FB-7A987735DD0A}" type="slidenum">
              <a:rPr lang="en-US" altLang="en-US"/>
              <a:pPr/>
              <a:t>23</a:t>
            </a:fld>
            <a:endParaRPr lang="en-US" altLang="en-US"/>
          </a:p>
        </p:txBody>
      </p:sp>
      <p:sp>
        <p:nvSpPr>
          <p:cNvPr id="94210" name="Rectangle 2">
            <a:extLst>
              <a:ext uri="{FF2B5EF4-FFF2-40B4-BE49-F238E27FC236}">
                <a16:creationId xmlns:a16="http://schemas.microsoft.com/office/drawing/2014/main" id="{A5EC41DA-6FDC-F443-1A56-C114F173C067}"/>
              </a:ext>
            </a:extLst>
          </p:cNvPr>
          <p:cNvSpPr>
            <a:spLocks noGrp="1" noRot="1" noChangeAspect="1" noChangeArrowheads="1" noTextEdit="1"/>
          </p:cNvSpPr>
          <p:nvPr>
            <p:ph type="sldImg"/>
          </p:nvPr>
        </p:nvSpPr>
        <p:spPr>
          <a:ln/>
        </p:spPr>
      </p:sp>
      <p:sp>
        <p:nvSpPr>
          <p:cNvPr id="94211" name="Rectangle 3">
            <a:extLst>
              <a:ext uri="{FF2B5EF4-FFF2-40B4-BE49-F238E27FC236}">
                <a16:creationId xmlns:a16="http://schemas.microsoft.com/office/drawing/2014/main" id="{A931DE31-BE78-43FD-8348-21A5FD4E6666}"/>
              </a:ext>
            </a:extLst>
          </p:cNvPr>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8601375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617E4E-E266-EC36-65E1-958B04D75E3F}"/>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0A2B3CD1-87AA-30C0-A747-58C32D8C9EB4}"/>
              </a:ext>
            </a:extLst>
          </p:cNvPr>
          <p:cNvSpPr>
            <a:spLocks noGrp="1" noChangeArrowheads="1"/>
          </p:cNvSpPr>
          <p:nvPr>
            <p:ph type="sldNum" sz="quarter" idx="5"/>
          </p:nvPr>
        </p:nvSpPr>
        <p:spPr>
          <a:ln/>
        </p:spPr>
        <p:txBody>
          <a:bodyPr/>
          <a:lstStyle/>
          <a:p>
            <a:fld id="{A45AF4C0-7528-4EDC-A4FB-7A987735DD0A}" type="slidenum">
              <a:rPr lang="en-US" altLang="en-US"/>
              <a:pPr/>
              <a:t>24</a:t>
            </a:fld>
            <a:endParaRPr lang="en-US" altLang="en-US"/>
          </a:p>
        </p:txBody>
      </p:sp>
      <p:sp>
        <p:nvSpPr>
          <p:cNvPr id="94210" name="Rectangle 2">
            <a:extLst>
              <a:ext uri="{FF2B5EF4-FFF2-40B4-BE49-F238E27FC236}">
                <a16:creationId xmlns:a16="http://schemas.microsoft.com/office/drawing/2014/main" id="{8B185DE5-716D-8594-29B0-F7B226C88C4F}"/>
              </a:ext>
            </a:extLst>
          </p:cNvPr>
          <p:cNvSpPr>
            <a:spLocks noGrp="1" noRot="1" noChangeAspect="1" noChangeArrowheads="1" noTextEdit="1"/>
          </p:cNvSpPr>
          <p:nvPr>
            <p:ph type="sldImg"/>
          </p:nvPr>
        </p:nvSpPr>
        <p:spPr>
          <a:ln/>
        </p:spPr>
      </p:sp>
      <p:sp>
        <p:nvSpPr>
          <p:cNvPr id="94211" name="Rectangle 3">
            <a:extLst>
              <a:ext uri="{FF2B5EF4-FFF2-40B4-BE49-F238E27FC236}">
                <a16:creationId xmlns:a16="http://schemas.microsoft.com/office/drawing/2014/main" id="{315C1EA0-08A3-42A0-A18B-B4971AAAF020}"/>
              </a:ext>
            </a:extLst>
          </p:cNvPr>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6774226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C010C2-C0DE-DDB7-F054-09F2F81103BE}"/>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7B230156-D310-1098-FBF0-903E9579C851}"/>
              </a:ext>
            </a:extLst>
          </p:cNvPr>
          <p:cNvSpPr>
            <a:spLocks noGrp="1" noChangeArrowheads="1"/>
          </p:cNvSpPr>
          <p:nvPr>
            <p:ph type="sldNum" sz="quarter" idx="5"/>
          </p:nvPr>
        </p:nvSpPr>
        <p:spPr>
          <a:ln/>
        </p:spPr>
        <p:txBody>
          <a:bodyPr/>
          <a:lstStyle/>
          <a:p>
            <a:fld id="{A45AF4C0-7528-4EDC-A4FB-7A987735DD0A}" type="slidenum">
              <a:rPr lang="en-US" altLang="en-US"/>
              <a:pPr/>
              <a:t>25</a:t>
            </a:fld>
            <a:endParaRPr lang="en-US" altLang="en-US"/>
          </a:p>
        </p:txBody>
      </p:sp>
      <p:sp>
        <p:nvSpPr>
          <p:cNvPr id="94210" name="Rectangle 2">
            <a:extLst>
              <a:ext uri="{FF2B5EF4-FFF2-40B4-BE49-F238E27FC236}">
                <a16:creationId xmlns:a16="http://schemas.microsoft.com/office/drawing/2014/main" id="{37BDD5E4-0720-CF8E-1737-BD4BB2421B49}"/>
              </a:ext>
            </a:extLst>
          </p:cNvPr>
          <p:cNvSpPr>
            <a:spLocks noGrp="1" noRot="1" noChangeAspect="1" noChangeArrowheads="1" noTextEdit="1"/>
          </p:cNvSpPr>
          <p:nvPr>
            <p:ph type="sldImg"/>
          </p:nvPr>
        </p:nvSpPr>
        <p:spPr>
          <a:ln/>
        </p:spPr>
      </p:sp>
      <p:sp>
        <p:nvSpPr>
          <p:cNvPr id="94211" name="Rectangle 3">
            <a:extLst>
              <a:ext uri="{FF2B5EF4-FFF2-40B4-BE49-F238E27FC236}">
                <a16:creationId xmlns:a16="http://schemas.microsoft.com/office/drawing/2014/main" id="{FAB2BAD9-51D0-3DC4-47D8-5F3BF68245D5}"/>
              </a:ext>
            </a:extLst>
          </p:cNvPr>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3056851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77E6C2-B647-43DC-A1A9-1C52EA703D5D}" type="slidenum">
              <a:rPr lang="en-US" altLang="en-US"/>
              <a:pPr/>
              <a:t>26</a:t>
            </a:fld>
            <a:endParaRPr lang="en-US" altLang="en-US"/>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0D54CB-6CF9-4880-94BD-E86DD6E9B12C}" type="slidenum">
              <a:rPr lang="en-US" altLang="en-US"/>
              <a:pPr/>
              <a:t>28</a:t>
            </a:fld>
            <a:endParaRPr lang="en-US" altLang="en-US"/>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8E2DA4-AB51-4CFC-A763-58C89BBC0D84}" type="slidenum">
              <a:rPr lang="en-US" altLang="en-US"/>
              <a:pPr/>
              <a:t>29</a:t>
            </a:fld>
            <a:endParaRPr lang="en-US" altLang="en-US"/>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28369D-619A-42C9-A9B2-8ACEA8A1F818}" type="slidenum">
              <a:rPr lang="en-US" altLang="en-US"/>
              <a:pPr/>
              <a:t>30</a:t>
            </a:fld>
            <a:endParaRPr lang="en-US" alt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DE8A8F-441F-41B1-AD36-228E98F52566}" type="slidenum">
              <a:rPr lang="en-US" altLang="en-US"/>
              <a:pPr/>
              <a:t>3</a:t>
            </a:fld>
            <a:endParaRPr lang="en-US" altLang="en-US"/>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B8534-73CF-14EB-7118-D4B0DF2A6A4A}"/>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FFB5D637-C8DA-FF90-2778-3368F683DC04}"/>
              </a:ext>
            </a:extLst>
          </p:cNvPr>
          <p:cNvSpPr>
            <a:spLocks noGrp="1" noChangeArrowheads="1"/>
          </p:cNvSpPr>
          <p:nvPr>
            <p:ph type="sldNum" sz="quarter" idx="5"/>
          </p:nvPr>
        </p:nvSpPr>
        <p:spPr>
          <a:ln/>
        </p:spPr>
        <p:txBody>
          <a:bodyPr/>
          <a:lstStyle/>
          <a:p>
            <a:fld id="{B728369D-619A-42C9-A9B2-8ACEA8A1F818}" type="slidenum">
              <a:rPr lang="en-US" altLang="en-US"/>
              <a:pPr/>
              <a:t>31</a:t>
            </a:fld>
            <a:endParaRPr lang="en-US" altLang="en-US"/>
          </a:p>
        </p:txBody>
      </p:sp>
      <p:sp>
        <p:nvSpPr>
          <p:cNvPr id="135170" name="Rectangle 2">
            <a:extLst>
              <a:ext uri="{FF2B5EF4-FFF2-40B4-BE49-F238E27FC236}">
                <a16:creationId xmlns:a16="http://schemas.microsoft.com/office/drawing/2014/main" id="{CB203A88-FBDB-7F66-DBB1-88E1D6DFED2E}"/>
              </a:ext>
            </a:extLst>
          </p:cNvPr>
          <p:cNvSpPr>
            <a:spLocks noGrp="1" noRot="1" noChangeAspect="1" noChangeArrowheads="1" noTextEdit="1"/>
          </p:cNvSpPr>
          <p:nvPr>
            <p:ph type="sldImg"/>
          </p:nvPr>
        </p:nvSpPr>
        <p:spPr>
          <a:ln/>
        </p:spPr>
      </p:sp>
      <p:sp>
        <p:nvSpPr>
          <p:cNvPr id="135171" name="Rectangle 3">
            <a:extLst>
              <a:ext uri="{FF2B5EF4-FFF2-40B4-BE49-F238E27FC236}">
                <a16:creationId xmlns:a16="http://schemas.microsoft.com/office/drawing/2014/main" id="{56044B92-6E31-8B5B-2AE9-63B41327865B}"/>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371680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8363A0-A185-61A9-FBB7-7D036506CEFE}"/>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96993840-DA0D-3E37-1ECA-F063AC38D0C8}"/>
              </a:ext>
            </a:extLst>
          </p:cNvPr>
          <p:cNvSpPr>
            <a:spLocks noGrp="1" noChangeArrowheads="1"/>
          </p:cNvSpPr>
          <p:nvPr>
            <p:ph type="sldNum" sz="quarter" idx="5"/>
          </p:nvPr>
        </p:nvSpPr>
        <p:spPr>
          <a:ln/>
        </p:spPr>
        <p:txBody>
          <a:bodyPr/>
          <a:lstStyle/>
          <a:p>
            <a:fld id="{B728369D-619A-42C9-A9B2-8ACEA8A1F818}" type="slidenum">
              <a:rPr lang="en-US" altLang="en-US"/>
              <a:pPr/>
              <a:t>32</a:t>
            </a:fld>
            <a:endParaRPr lang="en-US" altLang="en-US"/>
          </a:p>
        </p:txBody>
      </p:sp>
      <p:sp>
        <p:nvSpPr>
          <p:cNvPr id="135170" name="Rectangle 2">
            <a:extLst>
              <a:ext uri="{FF2B5EF4-FFF2-40B4-BE49-F238E27FC236}">
                <a16:creationId xmlns:a16="http://schemas.microsoft.com/office/drawing/2014/main" id="{F6BD5D41-E545-C432-C9A3-535DAC92DD2D}"/>
              </a:ext>
            </a:extLst>
          </p:cNvPr>
          <p:cNvSpPr>
            <a:spLocks noGrp="1" noRot="1" noChangeAspect="1" noChangeArrowheads="1" noTextEdit="1"/>
          </p:cNvSpPr>
          <p:nvPr>
            <p:ph type="sldImg"/>
          </p:nvPr>
        </p:nvSpPr>
        <p:spPr>
          <a:ln/>
        </p:spPr>
      </p:sp>
      <p:sp>
        <p:nvSpPr>
          <p:cNvPr id="135171" name="Rectangle 3">
            <a:extLst>
              <a:ext uri="{FF2B5EF4-FFF2-40B4-BE49-F238E27FC236}">
                <a16:creationId xmlns:a16="http://schemas.microsoft.com/office/drawing/2014/main" id="{8CA9AF02-9D95-FED9-0BE5-8BC9CF75375B}"/>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5360990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2A769E-9EA2-4147-A549-524697DA3BC1}" type="slidenum">
              <a:rPr lang="en-US" altLang="en-US"/>
              <a:pPr/>
              <a:t>33</a:t>
            </a:fld>
            <a:endParaRPr lang="en-US" altLang="en-US"/>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88C4D9-3883-48F7-B009-1829E39735B6}" type="slidenum">
              <a:rPr lang="en-US" altLang="en-US"/>
              <a:pPr/>
              <a:t>34</a:t>
            </a:fld>
            <a:endParaRPr lang="en-US" altLang="en-US"/>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F2BD3B-BC05-490E-A3BD-D5F6CEE0D0F2}" type="slidenum">
              <a:rPr lang="en-US" altLang="en-US" smtClean="0"/>
              <a:pPr/>
              <a:t>4</a:t>
            </a:fld>
            <a:endParaRPr lang="en-US" altLang="en-US" dirty="0"/>
          </a:p>
        </p:txBody>
      </p:sp>
    </p:spTree>
    <p:extLst>
      <p:ext uri="{BB962C8B-B14F-4D97-AF65-F5344CB8AC3E}">
        <p14:creationId xmlns:p14="http://schemas.microsoft.com/office/powerpoint/2010/main" val="405234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126">
              <a:spcBef>
                <a:spcPct val="30000"/>
              </a:spcBef>
              <a:defRPr sz="1200">
                <a:solidFill>
                  <a:schemeClr val="tx1"/>
                </a:solidFill>
                <a:latin typeface="Arial" panose="020B0604020202020204" pitchFamily="34" charset="0"/>
              </a:defRPr>
            </a:lvl1pPr>
            <a:lvl2pPr marL="744931" indent="-285293" defTabSz="935126">
              <a:spcBef>
                <a:spcPct val="30000"/>
              </a:spcBef>
              <a:defRPr sz="1200">
                <a:solidFill>
                  <a:schemeClr val="tx1"/>
                </a:solidFill>
                <a:latin typeface="Arial" panose="020B0604020202020204" pitchFamily="34" charset="0"/>
              </a:defRPr>
            </a:lvl2pPr>
            <a:lvl3pPr marL="1145927" indent="-228234" defTabSz="935126">
              <a:spcBef>
                <a:spcPct val="30000"/>
              </a:spcBef>
              <a:defRPr sz="1200">
                <a:solidFill>
                  <a:schemeClr val="tx1"/>
                </a:solidFill>
                <a:latin typeface="Arial" panose="020B0604020202020204" pitchFamily="34" charset="0"/>
              </a:defRPr>
            </a:lvl3pPr>
            <a:lvl4pPr marL="1605565" indent="-228234" defTabSz="935126">
              <a:spcBef>
                <a:spcPct val="30000"/>
              </a:spcBef>
              <a:defRPr sz="1200">
                <a:solidFill>
                  <a:schemeClr val="tx1"/>
                </a:solidFill>
                <a:latin typeface="Arial" panose="020B0604020202020204" pitchFamily="34" charset="0"/>
              </a:defRPr>
            </a:lvl4pPr>
            <a:lvl5pPr marL="2063618" indent="-228234" defTabSz="935126">
              <a:spcBef>
                <a:spcPct val="30000"/>
              </a:spcBef>
              <a:defRPr sz="1200">
                <a:solidFill>
                  <a:schemeClr val="tx1"/>
                </a:solidFill>
                <a:latin typeface="Arial" panose="020B0604020202020204" pitchFamily="34" charset="0"/>
              </a:defRPr>
            </a:lvl5pPr>
            <a:lvl6pPr marL="2520086" indent="-228234" defTabSz="935126" eaLnBrk="0" fontAlgn="base" hangingPunct="0">
              <a:spcBef>
                <a:spcPct val="30000"/>
              </a:spcBef>
              <a:spcAft>
                <a:spcPct val="0"/>
              </a:spcAft>
              <a:defRPr sz="1200">
                <a:solidFill>
                  <a:schemeClr val="tx1"/>
                </a:solidFill>
                <a:latin typeface="Arial" panose="020B0604020202020204" pitchFamily="34" charset="0"/>
              </a:defRPr>
            </a:lvl6pPr>
            <a:lvl7pPr marL="2976555" indent="-228234" defTabSz="935126" eaLnBrk="0" fontAlgn="base" hangingPunct="0">
              <a:spcBef>
                <a:spcPct val="30000"/>
              </a:spcBef>
              <a:spcAft>
                <a:spcPct val="0"/>
              </a:spcAft>
              <a:defRPr sz="1200">
                <a:solidFill>
                  <a:schemeClr val="tx1"/>
                </a:solidFill>
                <a:latin typeface="Arial" panose="020B0604020202020204" pitchFamily="34" charset="0"/>
              </a:defRPr>
            </a:lvl7pPr>
            <a:lvl8pPr marL="3433023" indent="-228234" defTabSz="935126" eaLnBrk="0" fontAlgn="base" hangingPunct="0">
              <a:spcBef>
                <a:spcPct val="30000"/>
              </a:spcBef>
              <a:spcAft>
                <a:spcPct val="0"/>
              </a:spcAft>
              <a:defRPr sz="1200">
                <a:solidFill>
                  <a:schemeClr val="tx1"/>
                </a:solidFill>
                <a:latin typeface="Arial" panose="020B0604020202020204" pitchFamily="34" charset="0"/>
              </a:defRPr>
            </a:lvl8pPr>
            <a:lvl9pPr marL="3889492" indent="-228234" defTabSz="935126"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D256E56-A473-4E70-94EE-05A999FCC7E0}" type="slidenum">
              <a:rPr lang="en-US" altLang="en-US" smtClean="0"/>
              <a:pPr>
                <a:spcBef>
                  <a:spcPct val="0"/>
                </a:spcBef>
              </a:pPr>
              <a:t>5</a:t>
            </a:fld>
            <a:endParaRPr lang="en-US" altLang="en-US" dirty="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11056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126">
              <a:spcBef>
                <a:spcPct val="30000"/>
              </a:spcBef>
              <a:defRPr sz="1200">
                <a:solidFill>
                  <a:schemeClr val="tx1"/>
                </a:solidFill>
                <a:latin typeface="Arial" panose="020B0604020202020204" pitchFamily="34" charset="0"/>
              </a:defRPr>
            </a:lvl1pPr>
            <a:lvl2pPr marL="744931" indent="-285293" defTabSz="935126">
              <a:spcBef>
                <a:spcPct val="30000"/>
              </a:spcBef>
              <a:defRPr sz="1200">
                <a:solidFill>
                  <a:schemeClr val="tx1"/>
                </a:solidFill>
                <a:latin typeface="Arial" panose="020B0604020202020204" pitchFamily="34" charset="0"/>
              </a:defRPr>
            </a:lvl2pPr>
            <a:lvl3pPr marL="1145927" indent="-228234" defTabSz="935126">
              <a:spcBef>
                <a:spcPct val="30000"/>
              </a:spcBef>
              <a:defRPr sz="1200">
                <a:solidFill>
                  <a:schemeClr val="tx1"/>
                </a:solidFill>
                <a:latin typeface="Arial" panose="020B0604020202020204" pitchFamily="34" charset="0"/>
              </a:defRPr>
            </a:lvl3pPr>
            <a:lvl4pPr marL="1605565" indent="-228234" defTabSz="935126">
              <a:spcBef>
                <a:spcPct val="30000"/>
              </a:spcBef>
              <a:defRPr sz="1200">
                <a:solidFill>
                  <a:schemeClr val="tx1"/>
                </a:solidFill>
                <a:latin typeface="Arial" panose="020B0604020202020204" pitchFamily="34" charset="0"/>
              </a:defRPr>
            </a:lvl4pPr>
            <a:lvl5pPr marL="2063618" indent="-228234" defTabSz="935126">
              <a:spcBef>
                <a:spcPct val="30000"/>
              </a:spcBef>
              <a:defRPr sz="1200">
                <a:solidFill>
                  <a:schemeClr val="tx1"/>
                </a:solidFill>
                <a:latin typeface="Arial" panose="020B0604020202020204" pitchFamily="34" charset="0"/>
              </a:defRPr>
            </a:lvl5pPr>
            <a:lvl6pPr marL="2520086" indent="-228234" defTabSz="935126" eaLnBrk="0" fontAlgn="base" hangingPunct="0">
              <a:spcBef>
                <a:spcPct val="30000"/>
              </a:spcBef>
              <a:spcAft>
                <a:spcPct val="0"/>
              </a:spcAft>
              <a:defRPr sz="1200">
                <a:solidFill>
                  <a:schemeClr val="tx1"/>
                </a:solidFill>
                <a:latin typeface="Arial" panose="020B0604020202020204" pitchFamily="34" charset="0"/>
              </a:defRPr>
            </a:lvl6pPr>
            <a:lvl7pPr marL="2976555" indent="-228234" defTabSz="935126" eaLnBrk="0" fontAlgn="base" hangingPunct="0">
              <a:spcBef>
                <a:spcPct val="30000"/>
              </a:spcBef>
              <a:spcAft>
                <a:spcPct val="0"/>
              </a:spcAft>
              <a:defRPr sz="1200">
                <a:solidFill>
                  <a:schemeClr val="tx1"/>
                </a:solidFill>
                <a:latin typeface="Arial" panose="020B0604020202020204" pitchFamily="34" charset="0"/>
              </a:defRPr>
            </a:lvl7pPr>
            <a:lvl8pPr marL="3433023" indent="-228234" defTabSz="935126" eaLnBrk="0" fontAlgn="base" hangingPunct="0">
              <a:spcBef>
                <a:spcPct val="30000"/>
              </a:spcBef>
              <a:spcAft>
                <a:spcPct val="0"/>
              </a:spcAft>
              <a:defRPr sz="1200">
                <a:solidFill>
                  <a:schemeClr val="tx1"/>
                </a:solidFill>
                <a:latin typeface="Arial" panose="020B0604020202020204" pitchFamily="34" charset="0"/>
              </a:defRPr>
            </a:lvl8pPr>
            <a:lvl9pPr marL="3889492" indent="-228234" defTabSz="935126"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6A14EF7-77E8-471D-8CF7-29FF7CA995E7}" type="slidenum">
              <a:rPr lang="en-US" altLang="en-US" smtClean="0"/>
              <a:pPr>
                <a:spcBef>
                  <a:spcPct val="0"/>
                </a:spcBef>
              </a:pPr>
              <a:t>6</a:t>
            </a:fld>
            <a:endParaRPr lang="en-US" alt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712657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8A3BF4-5341-4327-AB89-06A8BB922B1F}" type="slidenum">
              <a:rPr lang="en-US" altLang="en-US"/>
              <a:pPr/>
              <a:t>7</a:t>
            </a:fld>
            <a:endParaRPr lang="en-US" alt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BE75E4-CD40-4486-AFB2-249708E8A918}" type="slidenum">
              <a:rPr lang="en-US" altLang="en-US"/>
              <a:pPr/>
              <a:t>8</a:t>
            </a:fld>
            <a:endParaRPr lang="en-US" alt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8E26A8-183E-43A3-97E0-E012354229FA}" type="slidenum">
              <a:rPr lang="en-US" altLang="en-US"/>
              <a:pPr/>
              <a:t>9</a:t>
            </a:fld>
            <a:endParaRPr lang="en-US" altLang="en-U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6" name="Freeform 35"/>
          <p:cNvSpPr/>
          <p:nvPr/>
        </p:nvSpPr>
        <p:spPr>
          <a:xfrm>
            <a:off x="7696200" y="-228600"/>
            <a:ext cx="1514403" cy="7238999"/>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rgbClr val="025B98"/>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grpSp>
        <p:nvGrpSpPr>
          <p:cNvPr id="9" name="Group 8"/>
          <p:cNvGrpSpPr/>
          <p:nvPr/>
        </p:nvGrpSpPr>
        <p:grpSpPr>
          <a:xfrm>
            <a:off x="5166688" y="-8466"/>
            <a:ext cx="4043915" cy="6858001"/>
            <a:chOff x="5166688" y="-8466"/>
            <a:chExt cx="4043915" cy="6858001"/>
          </a:xfrm>
        </p:grpSpPr>
        <p:cxnSp>
          <p:nvCxnSpPr>
            <p:cNvPr id="28" name="Straight Connector 27"/>
            <p:cNvCxnSpPr/>
            <p:nvPr/>
          </p:nvCxnSpPr>
          <p:spPr>
            <a:xfrm flipV="1">
              <a:off x="5166688" y="4167139"/>
              <a:ext cx="404391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88756" y="-8466"/>
              <a:ext cx="1225698"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rgbClr val="002060"/>
                </a:solidFill>
              </a:defRPr>
            </a:lvl1pPr>
          </a:lstStyle>
          <a:p>
            <a:r>
              <a:rPr lang="en-US" dirty="0"/>
              <a:t>Click to edit Master title style</a:t>
            </a:r>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DAF0F62D-0BCA-4CAB-89C1-7E8E73AC0A98}" type="slidenum">
              <a:rPr lang="en-US" altLang="en-US" smtClean="0"/>
              <a:pPr/>
              <a:t>‹#›</a:t>
            </a:fld>
            <a:endParaRPr lang="en-US" altLang="en-US"/>
          </a:p>
        </p:txBody>
      </p:sp>
      <p:sp>
        <p:nvSpPr>
          <p:cNvPr id="16" name="Freeform 15"/>
          <p:cNvSpPr/>
          <p:nvPr/>
        </p:nvSpPr>
        <p:spPr>
          <a:xfrm>
            <a:off x="-1" y="-152400"/>
            <a:ext cx="1063993" cy="708328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rgbClr val="9A0000"/>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5251" y="152400"/>
            <a:ext cx="1187026" cy="1187026"/>
          </a:xfrm>
          <a:prstGeom prst="rect">
            <a:avLst/>
          </a:prstGeom>
          <a:noFill/>
          <a:ln>
            <a:noFill/>
          </a:ln>
        </p:spPr>
      </p:pic>
    </p:spTree>
    <p:extLst>
      <p:ext uri="{BB962C8B-B14F-4D97-AF65-F5344CB8AC3E}">
        <p14:creationId xmlns:p14="http://schemas.microsoft.com/office/powerpoint/2010/main" val="158455600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389914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3992" y="359601"/>
            <a:ext cx="6994814" cy="135600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120978" y="2160590"/>
            <a:ext cx="6347714" cy="388077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1803F669-7C9F-42B5-B8E3-ADF814820D37}" type="slidenum">
              <a:rPr lang="en-US" altLang="en-US" smtClean="0"/>
              <a:pPr/>
              <a:t>‹#›</a:t>
            </a:fld>
            <a:endParaRPr lang="en-US" altLang="en-US"/>
          </a:p>
        </p:txBody>
      </p:sp>
      <p:sp>
        <p:nvSpPr>
          <p:cNvPr id="18" name="Rectangle 12"/>
          <p:cNvSpPr txBox="1">
            <a:spLocks noChangeArrowheads="1"/>
          </p:cNvSpPr>
          <p:nvPr/>
        </p:nvSpPr>
        <p:spPr>
          <a:xfrm>
            <a:off x="0" y="6486342"/>
            <a:ext cx="9144000" cy="365127"/>
          </a:xfrm>
          <a:prstGeom prst="rect">
            <a:avLst/>
          </a:prstGeom>
          <a:noFill/>
          <a:effectLst/>
        </p:spPr>
        <p:txBody>
          <a:bodyPr vert="horz" lIns="91440" tIns="45720" rIns="91440" bIns="45720" rtlCol="0" anchor="ctr">
            <a:normAutofit fontScale="40000" lnSpcReduction="200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2800" b="1" dirty="0">
                <a:solidFill>
                  <a:srgbClr val="0070C0"/>
                </a:solidFill>
                <a:latin typeface="Tahoma" panose="020B0604030504040204" pitchFamily="34" charset="0"/>
                <a:ea typeface="Tahoma" panose="020B0604030504040204" pitchFamily="34" charset="0"/>
                <a:cs typeface="Tahoma" panose="020B0604030504040204" pitchFamily="34" charset="0"/>
              </a:rPr>
              <a:t>Office of Labor-Management Standards (OLMS)</a:t>
            </a:r>
            <a:br>
              <a:rPr lang="en-US" altLang="en-US" sz="2800" b="1" dirty="0">
                <a:solidFill>
                  <a:srgbClr val="0070C0"/>
                </a:solidFill>
                <a:latin typeface="Tahoma" panose="020B0604030504040204" pitchFamily="34" charset="0"/>
                <a:ea typeface="Tahoma" panose="020B0604030504040204" pitchFamily="34" charset="0"/>
                <a:cs typeface="Tahoma" panose="020B0604030504040204" pitchFamily="34" charset="0"/>
              </a:rPr>
            </a:br>
            <a:r>
              <a:rPr lang="en-US" altLang="en-US" sz="2800" b="0"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https://www.dol.gov/olms/</a:t>
            </a:r>
          </a:p>
        </p:txBody>
      </p:sp>
      <p:pic>
        <p:nvPicPr>
          <p:cNvPr id="27" name="Picture 26" title="Department of Labor Blue Sea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25409" y="307691"/>
            <a:ext cx="603817" cy="603817"/>
          </a:xfrm>
          <a:prstGeom prst="rect">
            <a:avLst/>
          </a:prstGeom>
        </p:spPr>
      </p:pic>
      <p:sp>
        <p:nvSpPr>
          <p:cNvPr id="16" name="Freeform 15"/>
          <p:cNvSpPr/>
          <p:nvPr/>
        </p:nvSpPr>
        <p:spPr>
          <a:xfrm>
            <a:off x="-1" y="0"/>
            <a:ext cx="1063993" cy="6858002"/>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rgbClr val="9A0000"/>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7" name="Freeform 16"/>
          <p:cNvSpPr/>
          <p:nvPr/>
        </p:nvSpPr>
        <p:spPr>
          <a:xfrm>
            <a:off x="7696200" y="-8467"/>
            <a:ext cx="1447800" cy="6866469"/>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rgbClr val="025B98"/>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447169767"/>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457200" rtl="0" eaLnBrk="1" latinLnBrk="0" hangingPunct="1">
        <a:spcBef>
          <a:spcPct val="0"/>
        </a:spcBef>
        <a:buNone/>
        <a:defRPr sz="3600" b="1" i="0" kern="1200" cap="none" baseline="0">
          <a:solidFill>
            <a:schemeClr val="accent2">
              <a:lumMod val="75000"/>
            </a:schemeClr>
          </a:solidFill>
          <a:latin typeface="Arial" panose="020B0604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dol.gov/olms/regs/compliance/EFS/EFShelp.ht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dol.gov/agencies/olms/regs/compliance/EFS/EFShelp"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mailto:olms-public@dol.gov"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dol.gov/olm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990600" y="575732"/>
            <a:ext cx="6629400" cy="3475102"/>
          </a:xfrm>
        </p:spPr>
        <p:txBody>
          <a:bodyPr/>
          <a:lstStyle/>
          <a:p>
            <a:pPr algn="l"/>
            <a:r>
              <a:rPr lang="en-US" altLang="en-US" dirty="0"/>
              <a:t>ELECTRONIC FORMS SYSTEM (EFS)</a:t>
            </a:r>
            <a:br>
              <a:rPr lang="en-US" altLang="en-US" sz="6000" dirty="0">
                <a:solidFill>
                  <a:srgbClr val="FF0000"/>
                </a:solidFill>
              </a:rPr>
            </a:br>
            <a:endParaRPr lang="en-US" dirty="0"/>
          </a:p>
        </p:txBody>
      </p:sp>
      <p:sp>
        <p:nvSpPr>
          <p:cNvPr id="5" name="Subtitle 3"/>
          <p:cNvSpPr>
            <a:spLocks noGrp="1"/>
          </p:cNvSpPr>
          <p:nvPr>
            <p:ph type="subTitle" idx="1"/>
          </p:nvPr>
        </p:nvSpPr>
        <p:spPr>
          <a:xfrm>
            <a:off x="-304800" y="3505200"/>
            <a:ext cx="7543800" cy="3810000"/>
          </a:xfrm>
        </p:spPr>
        <p:txBody>
          <a:bodyPr>
            <a:noAutofit/>
          </a:bodyPr>
          <a:lstStyle/>
          <a:p>
            <a:r>
              <a:rPr lang="en-US" sz="3600" dirty="0">
                <a:solidFill>
                  <a:srgbClr val="990033"/>
                </a:solidFill>
              </a:rPr>
              <a:t>		</a:t>
            </a:r>
            <a:r>
              <a:rPr lang="en-US" sz="4400" dirty="0">
                <a:solidFill>
                  <a:srgbClr val="990033"/>
                </a:solidFill>
              </a:rPr>
              <a:t>		</a:t>
            </a:r>
            <a:r>
              <a:rPr lang="en-US" altLang="en-US" sz="4400" b="1" dirty="0">
                <a:solidFill>
                  <a:srgbClr val="990033"/>
                </a:solidFill>
              </a:rPr>
              <a:t> Guide to Using </a:t>
            </a:r>
            <a:br>
              <a:rPr lang="en-US" altLang="en-US" sz="4400" b="1" dirty="0">
                <a:solidFill>
                  <a:srgbClr val="990033"/>
                </a:solidFill>
              </a:rPr>
            </a:br>
            <a:r>
              <a:rPr lang="en-US" altLang="en-US" sz="4400" b="1" dirty="0">
                <a:solidFill>
                  <a:srgbClr val="990033"/>
                </a:solidFill>
              </a:rPr>
              <a:t>              EFS to Prepare the Form S-1 Report</a:t>
            </a:r>
            <a:endParaRPr lang="en-US" sz="4400" b="1" dirty="0">
              <a:solidFill>
                <a:srgbClr val="990033"/>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02C9A-072F-8C33-B592-2A5092259027}"/>
            </a:ext>
          </a:extLst>
        </p:cNvPr>
        <p:cNvGrpSpPr/>
        <p:nvPr/>
      </p:nvGrpSpPr>
      <p:grpSpPr>
        <a:xfrm>
          <a:off x="0" y="0"/>
          <a:ext cx="0" cy="0"/>
          <a:chOff x="0" y="0"/>
          <a:chExt cx="0" cy="0"/>
        </a:xfrm>
      </p:grpSpPr>
      <p:sp>
        <p:nvSpPr>
          <p:cNvPr id="59403" name="Rectangle 11">
            <a:extLst>
              <a:ext uri="{FF2B5EF4-FFF2-40B4-BE49-F238E27FC236}">
                <a16:creationId xmlns:a16="http://schemas.microsoft.com/office/drawing/2014/main" id="{AFC65C52-724D-83B7-4EC2-18411D8728A2}"/>
              </a:ext>
            </a:extLst>
          </p:cNvPr>
          <p:cNvSpPr>
            <a:spLocks noChangeArrowheads="1"/>
          </p:cNvSpPr>
          <p:nvPr/>
        </p:nvSpPr>
        <p:spPr bwMode="auto">
          <a:xfrm>
            <a:off x="1087876" y="1600200"/>
            <a:ext cx="7467600" cy="1162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marL="0" marR="0" algn="l">
              <a:lnSpc>
                <a:spcPct val="115000"/>
              </a:lnSpc>
              <a:spcAft>
                <a:spcPts val="800"/>
              </a:spcAft>
              <a:buNone/>
            </a:pPr>
            <a:br>
              <a:rPr lang="en-US" altLang="en-US" sz="1800" dirty="0"/>
            </a:br>
            <a:r>
              <a:rPr lang="en-US" sz="1800" kern="100" dirty="0">
                <a:solidFill>
                  <a:schemeClr val="tx1"/>
                </a:solidFill>
                <a:effectLst/>
                <a:latin typeface="Times New Roman" panose="02020603050405020304" pitchFamily="18" charset="0"/>
                <a:ea typeface="STCaiyun" panose="020B0503020204020204" pitchFamily="2" charset="-122"/>
                <a:cs typeface="Times New Roman" panose="02020603050405020304" pitchFamily="18" charset="0"/>
              </a:rPr>
              <a:t>Enter the verification PIN in the field provided and select </a:t>
            </a:r>
            <a:r>
              <a:rPr lang="en-US" sz="1800" b="1" kern="100" dirty="0">
                <a:solidFill>
                  <a:schemeClr val="tx1"/>
                </a:solidFill>
                <a:effectLst/>
                <a:latin typeface="Times New Roman" panose="02020603050405020304" pitchFamily="18" charset="0"/>
                <a:ea typeface="STCaiyun" panose="020B0503020204020204" pitchFamily="2" charset="-122"/>
                <a:cs typeface="Times New Roman" panose="02020603050405020304" pitchFamily="18" charset="0"/>
              </a:rPr>
              <a:t>Verify</a:t>
            </a:r>
            <a:r>
              <a:rPr lang="en-US" sz="1800" kern="100" dirty="0">
                <a:solidFill>
                  <a:schemeClr val="tx1"/>
                </a:solidFill>
                <a:effectLst/>
                <a:latin typeface="Times New Roman" panose="02020603050405020304" pitchFamily="18" charset="0"/>
                <a:ea typeface="STCaiyun" panose="020B0503020204020204" pitchFamily="2" charset="-122"/>
                <a:cs typeface="Times New Roman" panose="02020603050405020304" pitchFamily="18" charset="0"/>
              </a:rPr>
              <a:t> to complete the sign-in process.</a:t>
            </a:r>
            <a:endParaRPr lang="en-US" sz="2000" kern="100" dirty="0">
              <a:solidFill>
                <a:schemeClr val="tx1"/>
              </a:solidFill>
              <a:effectLst/>
              <a:latin typeface="Times New Roman" panose="02020603050405020304" pitchFamily="18" charset="0"/>
              <a:ea typeface="STCaiyun" panose="020B0503020204020204" pitchFamily="2" charset="-122"/>
              <a:cs typeface="Times New Roman" panose="02020603050405020304" pitchFamily="18" charset="0"/>
            </a:endParaRPr>
          </a:p>
          <a:p>
            <a:pPr marL="0" marR="0" algn="ctr">
              <a:lnSpc>
                <a:spcPct val="115000"/>
              </a:lnSpc>
              <a:spcAft>
                <a:spcPts val="800"/>
              </a:spcAft>
              <a:buNone/>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l"/>
            <a:br>
              <a:rPr lang="en-US" altLang="en-US" sz="1800" dirty="0"/>
            </a:br>
            <a:br>
              <a:rPr lang="en-US" altLang="en-US" sz="1800" dirty="0"/>
            </a:br>
            <a:endParaRPr lang="en-US" altLang="en-US" sz="1500" dirty="0"/>
          </a:p>
        </p:txBody>
      </p:sp>
      <p:sp>
        <p:nvSpPr>
          <p:cNvPr id="3" name="Title 1">
            <a:extLst>
              <a:ext uri="{FF2B5EF4-FFF2-40B4-BE49-F238E27FC236}">
                <a16:creationId xmlns:a16="http://schemas.microsoft.com/office/drawing/2014/main" id="{14CEB7DC-2B2A-9EF4-8D8B-1B6FE59BE8D8}"/>
              </a:ext>
            </a:extLst>
          </p:cNvPr>
          <p:cNvSpPr>
            <a:spLocks noGrp="1"/>
          </p:cNvSpPr>
          <p:nvPr>
            <p:ph type="title"/>
          </p:nvPr>
        </p:nvSpPr>
        <p:spPr>
          <a:xfrm>
            <a:off x="1074738" y="285750"/>
            <a:ext cx="6994525" cy="612775"/>
          </a:xfrm>
        </p:spPr>
        <p:txBody>
          <a:bodyPr>
            <a:normAutofit fontScale="90000"/>
          </a:bodyPr>
          <a:lstStyle/>
          <a:p>
            <a:r>
              <a:rPr lang="en-US" dirty="0">
                <a:solidFill>
                  <a:srgbClr val="002060"/>
                </a:solidFill>
                <a:latin typeface="+mj-lt"/>
                <a:ea typeface="Times New Roman" panose="02020603050405020304" pitchFamily="18" charset="0"/>
                <a:cs typeface="Aptos" panose="020B0004020202020204" pitchFamily="34" charset="0"/>
              </a:rPr>
              <a:t>PIN Verification</a:t>
            </a:r>
            <a:br>
              <a:rPr lang="en-US" dirty="0">
                <a:solidFill>
                  <a:srgbClr val="002060"/>
                </a:solidFill>
                <a:effectLst/>
                <a:latin typeface="Aptos" panose="020B0004020202020204" pitchFamily="34" charset="0"/>
                <a:ea typeface="Aptos" panose="020B0004020202020204" pitchFamily="34" charset="0"/>
                <a:cs typeface="Aptos" panose="020B0004020202020204" pitchFamily="34" charset="0"/>
              </a:rPr>
            </a:br>
            <a:endParaRPr lang="en-US" dirty="0">
              <a:solidFill>
                <a:srgbClr val="002060"/>
              </a:solidFill>
            </a:endParaRPr>
          </a:p>
        </p:txBody>
      </p:sp>
      <p:pic>
        <p:nvPicPr>
          <p:cNvPr id="4" name="Picture 3">
            <a:extLst>
              <a:ext uri="{FF2B5EF4-FFF2-40B4-BE49-F238E27FC236}">
                <a16:creationId xmlns:a16="http://schemas.microsoft.com/office/drawing/2014/main" id="{8D4FDF73-626B-9EAA-A11D-3B213CC1B0C9}"/>
              </a:ext>
            </a:extLst>
          </p:cNvPr>
          <p:cNvPicPr>
            <a:picLocks noGrp="1" noRot="1" noChangeAspect="1" noMove="1" noResize="1" noEditPoints="1" noAdjustHandles="1" noChangeArrowheads="1" noChangeShapeType="1" noCrop="1"/>
          </p:cNvPicPr>
          <p:nvPr/>
        </p:nvPicPr>
        <p:blipFill>
          <a:blip r:embed="rId3"/>
          <a:srcRect t="1368" b="5682"/>
          <a:stretch>
            <a:fillRect/>
          </a:stretch>
        </p:blipFill>
        <p:spPr>
          <a:xfrm>
            <a:off x="1752600" y="2309624"/>
            <a:ext cx="5029200" cy="4159629"/>
          </a:xfrm>
          <a:prstGeom prst="rect">
            <a:avLst/>
          </a:prstGeom>
          <a:ln w="28575">
            <a:solidFill>
              <a:schemeClr val="tx1"/>
            </a:solidFill>
          </a:ln>
        </p:spPr>
      </p:pic>
    </p:spTree>
    <p:extLst>
      <p:ext uri="{BB962C8B-B14F-4D97-AF65-F5344CB8AC3E}">
        <p14:creationId xmlns:p14="http://schemas.microsoft.com/office/powerpoint/2010/main" val="2337339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458470-DAB8-8117-C604-241EA3606756}"/>
            </a:ext>
          </a:extLst>
        </p:cNvPr>
        <p:cNvGrpSpPr/>
        <p:nvPr/>
      </p:nvGrpSpPr>
      <p:grpSpPr>
        <a:xfrm>
          <a:off x="0" y="0"/>
          <a:ext cx="0" cy="0"/>
          <a:chOff x="0" y="0"/>
          <a:chExt cx="0" cy="0"/>
        </a:xfrm>
      </p:grpSpPr>
      <p:sp>
        <p:nvSpPr>
          <p:cNvPr id="59403" name="Rectangle 11">
            <a:extLst>
              <a:ext uri="{FF2B5EF4-FFF2-40B4-BE49-F238E27FC236}">
                <a16:creationId xmlns:a16="http://schemas.microsoft.com/office/drawing/2014/main" id="{DB8965F6-233F-AEDF-7F66-C3F98735A9CD}"/>
              </a:ext>
            </a:extLst>
          </p:cNvPr>
          <p:cNvSpPr>
            <a:spLocks noChangeArrowheads="1"/>
          </p:cNvSpPr>
          <p:nvPr/>
        </p:nvSpPr>
        <p:spPr bwMode="auto">
          <a:xfrm>
            <a:off x="1074738" y="971300"/>
            <a:ext cx="7467600" cy="1162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marL="0" marR="0" algn="l">
              <a:lnSpc>
                <a:spcPct val="115000"/>
              </a:lnSpc>
              <a:spcAft>
                <a:spcPts val="800"/>
              </a:spcAft>
              <a:buNone/>
            </a:pPr>
            <a:br>
              <a:rPr lang="en-US" altLang="en-US" sz="1800" dirty="0"/>
            </a:b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After your PIN is verified, a warning message appears indicating that you are accessing a U.S. Government information system</a:t>
            </a:r>
            <a:r>
              <a:rPr lang="en-US" sz="18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l"/>
            <a:br>
              <a:rPr lang="en-US" altLang="en-US" sz="1800" dirty="0"/>
            </a:br>
            <a:br>
              <a:rPr lang="en-US" altLang="en-US" sz="1800" dirty="0"/>
            </a:br>
            <a:endParaRPr lang="en-US" altLang="en-US" sz="1500" dirty="0"/>
          </a:p>
        </p:txBody>
      </p:sp>
      <p:sp>
        <p:nvSpPr>
          <p:cNvPr id="3" name="Title 1">
            <a:extLst>
              <a:ext uri="{FF2B5EF4-FFF2-40B4-BE49-F238E27FC236}">
                <a16:creationId xmlns:a16="http://schemas.microsoft.com/office/drawing/2014/main" id="{713A58F5-E0F4-8F8F-328B-FB0DA8E54F1D}"/>
              </a:ext>
            </a:extLst>
          </p:cNvPr>
          <p:cNvSpPr>
            <a:spLocks noGrp="1"/>
          </p:cNvSpPr>
          <p:nvPr>
            <p:ph type="title"/>
          </p:nvPr>
        </p:nvSpPr>
        <p:spPr>
          <a:xfrm>
            <a:off x="1074738" y="285750"/>
            <a:ext cx="6994525" cy="612775"/>
          </a:xfrm>
        </p:spPr>
        <p:txBody>
          <a:bodyPr>
            <a:normAutofit fontScale="90000"/>
          </a:bodyPr>
          <a:lstStyle/>
          <a:p>
            <a:r>
              <a:rPr lang="en-US" dirty="0">
                <a:solidFill>
                  <a:srgbClr val="002060"/>
                </a:solidFill>
                <a:latin typeface="Aptos" panose="020B0004020202020204" pitchFamily="34" charset="0"/>
                <a:ea typeface="Times New Roman" panose="02020603050405020304" pitchFamily="18" charset="0"/>
                <a:cs typeface="Aptos" panose="020B0004020202020204" pitchFamily="34" charset="0"/>
              </a:rPr>
              <a:t>System </a:t>
            </a:r>
            <a:r>
              <a:rPr lang="en-US" dirty="0">
                <a:solidFill>
                  <a:srgbClr val="002060"/>
                </a:solidFill>
                <a:latin typeface="+mj-lt"/>
                <a:ea typeface="Times New Roman" panose="02020603050405020304" pitchFamily="18" charset="0"/>
                <a:cs typeface="Aptos" panose="020B0004020202020204" pitchFamily="34" charset="0"/>
              </a:rPr>
              <a:t>Warning</a:t>
            </a:r>
            <a:endParaRPr lang="en-US" dirty="0">
              <a:solidFill>
                <a:srgbClr val="002060"/>
              </a:solidFill>
              <a:latin typeface="+mj-lt"/>
            </a:endParaRPr>
          </a:p>
        </p:txBody>
      </p:sp>
      <p:pic>
        <p:nvPicPr>
          <p:cNvPr id="2" name="Picture 1">
            <a:extLst>
              <a:ext uri="{FF2B5EF4-FFF2-40B4-BE49-F238E27FC236}">
                <a16:creationId xmlns:a16="http://schemas.microsoft.com/office/drawing/2014/main" id="{B91971A1-FCFB-2372-BFC8-8F8CE1E9E68A}"/>
              </a:ext>
            </a:extLst>
          </p:cNvPr>
          <p:cNvPicPr>
            <a:picLocks noChangeAspect="1"/>
          </p:cNvPicPr>
          <p:nvPr/>
        </p:nvPicPr>
        <p:blipFill rotWithShape="1">
          <a:blip r:embed="rId3">
            <a:extLst>
              <a:ext uri="{28A0092B-C50C-407E-A947-70E740481C1C}">
                <a14:useLocalDpi xmlns:a14="http://schemas.microsoft.com/office/drawing/2010/main" val="0"/>
              </a:ext>
            </a:extLst>
          </a:blip>
          <a:srcRect l="31650" t="11964" r="33260" b="18611"/>
          <a:stretch>
            <a:fillRect/>
          </a:stretch>
        </p:blipFill>
        <p:spPr bwMode="auto">
          <a:xfrm>
            <a:off x="2133600" y="2133599"/>
            <a:ext cx="4724400" cy="425407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17811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4593" y="270101"/>
            <a:ext cx="6994814" cy="720499"/>
          </a:xfrm>
        </p:spPr>
        <p:txBody>
          <a:bodyPr>
            <a:normAutofit fontScale="90000"/>
          </a:bodyPr>
          <a:lstStyle/>
          <a:p>
            <a:r>
              <a:rPr lang="en-US" dirty="0">
                <a:solidFill>
                  <a:srgbClr val="002060"/>
                </a:solidFill>
              </a:rPr>
              <a:t>Registering or Associating your organization</a:t>
            </a:r>
            <a:br>
              <a:rPr lang="en-US" sz="3200" dirty="0">
                <a:solidFill>
                  <a:srgbClr val="002060"/>
                </a:solidFill>
              </a:rPr>
            </a:br>
            <a:endParaRPr lang="en-US" sz="3200" dirty="0">
              <a:solidFill>
                <a:srgbClr val="002060"/>
              </a:solidFill>
            </a:endParaRPr>
          </a:p>
        </p:txBody>
      </p:sp>
      <p:sp>
        <p:nvSpPr>
          <p:cNvPr id="82952" name="Rectangle 8"/>
          <p:cNvSpPr>
            <a:spLocks noChangeArrowheads="1"/>
          </p:cNvSpPr>
          <p:nvPr/>
        </p:nvSpPr>
        <p:spPr bwMode="auto">
          <a:xfrm>
            <a:off x="838200" y="1295400"/>
            <a:ext cx="6994814" cy="709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0" marR="0" algn="ctr">
              <a:lnSpc>
                <a:spcPct val="115000"/>
              </a:lnSpc>
              <a:spcAft>
                <a:spcPts val="800"/>
              </a:spcAft>
              <a:buNone/>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Enter the required Surety Organization information, including the organization name, address, city, state, ZIP code, and phone number.</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7736ADA1-56BD-821B-E1F0-6187228288D5}"/>
              </a:ext>
            </a:extLst>
          </p:cNvPr>
          <p:cNvPicPr>
            <a:picLocks noChangeAspect="1"/>
          </p:cNvPicPr>
          <p:nvPr/>
        </p:nvPicPr>
        <p:blipFill>
          <a:blip r:embed="rId3"/>
          <a:srcRect l="-261" t="2637" r="2820" b="3342"/>
          <a:stretch>
            <a:fillRect/>
          </a:stretch>
        </p:blipFill>
        <p:spPr>
          <a:xfrm>
            <a:off x="1752600" y="2157033"/>
            <a:ext cx="5410200" cy="4227053"/>
          </a:xfrm>
          <a:prstGeom prst="rect">
            <a:avLst/>
          </a:prstGeom>
          <a:ln w="19050">
            <a:solidFill>
              <a:schemeClr val="tx1"/>
            </a:solid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3992" y="359601"/>
            <a:ext cx="6994814" cy="578821"/>
          </a:xfrm>
        </p:spPr>
        <p:txBody>
          <a:bodyPr>
            <a:normAutofit fontScale="90000"/>
          </a:bodyPr>
          <a:lstStyle/>
          <a:p>
            <a:r>
              <a:rPr lang="en-US" dirty="0">
                <a:solidFill>
                  <a:srgbClr val="002060"/>
                </a:solidFill>
              </a:rPr>
              <a:t>Confirmation Message </a:t>
            </a:r>
          </a:p>
        </p:txBody>
      </p:sp>
      <p:sp>
        <p:nvSpPr>
          <p:cNvPr id="85000" name="Rectangle 8"/>
          <p:cNvSpPr>
            <a:spLocks noChangeArrowheads="1"/>
          </p:cNvSpPr>
          <p:nvPr/>
        </p:nvSpPr>
        <p:spPr bwMode="auto">
          <a:xfrm>
            <a:off x="1045599" y="990391"/>
            <a:ext cx="6781800" cy="1027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a:lnSpc>
                <a:spcPct val="115000"/>
              </a:lnSpc>
              <a:spcAft>
                <a:spcPts val="800"/>
              </a:spcAft>
              <a:buNone/>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After your registration is submitted, a confirmation message appears indicating that your Form S-1 </a:t>
            </a:r>
            <a:r>
              <a:rPr lang="en-US" kern="100" dirty="0">
                <a:latin typeface="Times New Roman" panose="02020603050405020304" pitchFamily="18" charset="0"/>
                <a:ea typeface="Calibri" panose="020F0502020204030204" pitchFamily="34" charset="0"/>
                <a:cs typeface="Times New Roman" panose="02020603050405020304" pitchFamily="18" charset="0"/>
              </a:rPr>
              <a:t>s</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urety </a:t>
            </a:r>
            <a:r>
              <a:rPr lang="en-US" kern="100" dirty="0">
                <a:latin typeface="Times New Roman" panose="02020603050405020304" pitchFamily="18" charset="0"/>
                <a:ea typeface="Calibri" panose="020F0502020204030204" pitchFamily="34" charset="0"/>
                <a:cs typeface="Times New Roman" panose="02020603050405020304" pitchFamily="18" charset="0"/>
              </a:rPr>
              <a:t>o</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rganization registration request has been successfully submitted.</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F313F751-7F0A-6433-374B-91EE20F9A930}"/>
              </a:ext>
            </a:extLst>
          </p:cNvPr>
          <p:cNvPicPr>
            <a:picLocks noChangeAspect="1"/>
          </p:cNvPicPr>
          <p:nvPr/>
        </p:nvPicPr>
        <p:blipFill>
          <a:blip r:embed="rId3"/>
          <a:srcRect r="1002"/>
          <a:stretch>
            <a:fillRect/>
          </a:stretch>
        </p:blipFill>
        <p:spPr>
          <a:xfrm>
            <a:off x="1524000" y="2209800"/>
            <a:ext cx="5598641" cy="4156644"/>
          </a:xfrm>
          <a:prstGeom prst="rect">
            <a:avLst/>
          </a:prstGeom>
          <a:ln w="19050">
            <a:solidFill>
              <a:schemeClr val="tx1"/>
            </a:solid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37711"/>
            <a:ext cx="6994814" cy="1034430"/>
          </a:xfrm>
        </p:spPr>
        <p:txBody>
          <a:bodyPr>
            <a:normAutofit fontScale="90000"/>
          </a:bodyPr>
          <a:lstStyle/>
          <a:p>
            <a:r>
              <a:rPr lang="en-US" altLang="en-US" dirty="0">
                <a:solidFill>
                  <a:srgbClr val="002060"/>
                </a:solidFill>
              </a:rPr>
              <a:t>Registration Pending Review</a:t>
            </a:r>
            <a:br>
              <a:rPr lang="en-US" altLang="en-US" dirty="0"/>
            </a:br>
            <a:endParaRPr lang="en-US" dirty="0"/>
          </a:p>
        </p:txBody>
      </p:sp>
      <p:sp>
        <p:nvSpPr>
          <p:cNvPr id="89096" name="Rectangle 8" descr="Select the Help link at the top of each page to open the form instructions for the current page in a new window.     &#10;"/>
          <p:cNvSpPr>
            <a:spLocks noChangeArrowheads="1"/>
          </p:cNvSpPr>
          <p:nvPr/>
        </p:nvSpPr>
        <p:spPr bwMode="auto">
          <a:xfrm>
            <a:off x="1006186" y="1116967"/>
            <a:ext cx="699481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a:t>After receiving your registration approval, sign back in to the Electronic Filing System (EFS) using your User ID and Password. </a:t>
            </a:r>
          </a:p>
        </p:txBody>
      </p:sp>
      <p:pic>
        <p:nvPicPr>
          <p:cNvPr id="3" name="Picture 2">
            <a:extLst>
              <a:ext uri="{FF2B5EF4-FFF2-40B4-BE49-F238E27FC236}">
                <a16:creationId xmlns:a16="http://schemas.microsoft.com/office/drawing/2014/main" id="{F7C440DE-0120-00FD-7485-6527703374D9}"/>
              </a:ext>
            </a:extLst>
          </p:cNvPr>
          <p:cNvPicPr>
            <a:picLocks noChangeAspect="1"/>
          </p:cNvPicPr>
          <p:nvPr/>
        </p:nvPicPr>
        <p:blipFill>
          <a:blip r:embed="rId3"/>
          <a:srcRect l="-1184" t="10067" r="3190" b="29883"/>
          <a:stretch>
            <a:fillRect/>
          </a:stretch>
        </p:blipFill>
        <p:spPr>
          <a:xfrm>
            <a:off x="979910" y="2133600"/>
            <a:ext cx="6869607" cy="4122968"/>
          </a:xfrm>
          <a:prstGeom prst="rect">
            <a:avLst/>
          </a:prstGeom>
          <a:ln w="28575">
            <a:solidFill>
              <a:schemeClr val="tx1"/>
            </a:solidFill>
          </a:ln>
        </p:spPr>
      </p:pic>
      <p:sp>
        <p:nvSpPr>
          <p:cNvPr id="4" name="Rounded Rectangle 4" descr="Screenshot of Log In information">
            <a:extLst>
              <a:ext uri="{FF2B5EF4-FFF2-40B4-BE49-F238E27FC236}">
                <a16:creationId xmlns:a16="http://schemas.microsoft.com/office/drawing/2014/main" id="{F8CE6CEF-8175-F3A4-493D-938BF7BB5A4A}"/>
              </a:ext>
            </a:extLst>
          </p:cNvPr>
          <p:cNvSpPr/>
          <p:nvPr/>
        </p:nvSpPr>
        <p:spPr>
          <a:xfrm>
            <a:off x="5780331" y="3810000"/>
            <a:ext cx="2286000" cy="892475"/>
          </a:xfrm>
          <a:prstGeom prst="roundRect">
            <a:avLst>
              <a:gd name="adj" fmla="val 16667"/>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3992" y="359601"/>
            <a:ext cx="6994814" cy="972821"/>
          </a:xfrm>
        </p:spPr>
        <p:txBody>
          <a:bodyPr>
            <a:normAutofit fontScale="90000"/>
          </a:bodyPr>
          <a:lstStyle/>
          <a:p>
            <a:r>
              <a:rPr lang="en-US" dirty="0">
                <a:solidFill>
                  <a:srgbClr val="002060"/>
                </a:solidFill>
              </a:rPr>
              <a:t>Registration Status</a:t>
            </a:r>
            <a:br>
              <a:rPr lang="en-US" altLang="en-US" dirty="0"/>
            </a:br>
            <a:endParaRPr lang="en-US" dirty="0"/>
          </a:p>
        </p:txBody>
      </p:sp>
      <p:pic>
        <p:nvPicPr>
          <p:cNvPr id="3" name="Picture 2">
            <a:extLst>
              <a:ext uri="{FF2B5EF4-FFF2-40B4-BE49-F238E27FC236}">
                <a16:creationId xmlns:a16="http://schemas.microsoft.com/office/drawing/2014/main" id="{9057E4D1-7247-3D46-9916-F1668FF67A37}"/>
              </a:ext>
            </a:extLst>
          </p:cNvPr>
          <p:cNvPicPr>
            <a:picLocks noChangeAspect="1"/>
          </p:cNvPicPr>
          <p:nvPr/>
        </p:nvPicPr>
        <p:blipFill rotWithShape="1">
          <a:blip r:embed="rId3">
            <a:extLst>
              <a:ext uri="{28A0092B-C50C-407E-A947-70E740481C1C}">
                <a14:useLocalDpi xmlns:a14="http://schemas.microsoft.com/office/drawing/2010/main" val="0"/>
              </a:ext>
            </a:extLst>
          </a:blip>
          <a:srcRect t="2655" b="5242"/>
          <a:stretch>
            <a:fillRect/>
          </a:stretch>
        </p:blipFill>
        <p:spPr bwMode="auto">
          <a:xfrm>
            <a:off x="1063992" y="1981200"/>
            <a:ext cx="6400800" cy="4229100"/>
          </a:xfrm>
          <a:prstGeom prst="rect">
            <a:avLst/>
          </a:prstGeom>
          <a:ln w="3175" cap="sq" cmpd="thickThin">
            <a:solidFill>
              <a:srgbClr val="000000"/>
            </a:solidFill>
            <a:prstDash val="solid"/>
            <a:miter lim="800000"/>
          </a:ln>
          <a:effectLst>
            <a:innerShdw blurRad="76200">
              <a:srgbClr val="000000"/>
            </a:innerShdw>
          </a:effectLst>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FFE22229-60B7-9682-BFF5-E12BD5CE6501}"/>
              </a:ext>
            </a:extLst>
          </p:cNvPr>
          <p:cNvSpPr txBox="1"/>
          <p:nvPr/>
        </p:nvSpPr>
        <p:spPr>
          <a:xfrm>
            <a:off x="1085194" y="977805"/>
            <a:ext cx="7296806" cy="709233"/>
          </a:xfrm>
          <a:prstGeom prst="rect">
            <a:avLst/>
          </a:prstGeom>
          <a:noFill/>
        </p:spPr>
        <p:txBody>
          <a:bodyPr wrap="square">
            <a:spAutoFit/>
          </a:bodyPr>
          <a:lstStyle/>
          <a:p>
            <a:pPr marL="0" marR="0">
              <a:lnSpc>
                <a:spcPct val="115000"/>
              </a:lnSpc>
              <a:spcAft>
                <a:spcPts val="800"/>
              </a:spcAft>
              <a:buNone/>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This page indicates that your </a:t>
            </a:r>
            <a:r>
              <a:rPr lang="en-US" b="1" kern="100" dirty="0">
                <a:effectLst/>
                <a:latin typeface="Times New Roman" panose="02020603050405020304" pitchFamily="18" charset="0"/>
                <a:ea typeface="Calibri" panose="020F0502020204030204" pitchFamily="34" charset="0"/>
                <a:cs typeface="Times New Roman" panose="02020603050405020304" pitchFamily="18" charset="0"/>
              </a:rPr>
              <a:t>S-1 Organization/User Registration Form is currently under review. </a:t>
            </a:r>
            <a:r>
              <a:rPr lang="en-US" b="1" kern="100" dirty="0">
                <a:latin typeface="Times New Roman" panose="02020603050405020304" pitchFamily="18" charset="0"/>
                <a:ea typeface="Calibri" panose="020F0502020204030204" pitchFamily="34" charset="0"/>
                <a:cs typeface="Times New Roman" panose="02020603050405020304" pitchFamily="18" charset="0"/>
              </a:rPr>
              <a:t>Check your email for approval confirmation</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34A2B-BB6C-117B-033E-4F8E155668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8DB636-3D35-29E3-EF0B-5D8AA8E0E220}"/>
              </a:ext>
            </a:extLst>
          </p:cNvPr>
          <p:cNvSpPr>
            <a:spLocks noGrp="1"/>
          </p:cNvSpPr>
          <p:nvPr>
            <p:ph type="title"/>
          </p:nvPr>
        </p:nvSpPr>
        <p:spPr>
          <a:xfrm>
            <a:off x="1074593" y="104139"/>
            <a:ext cx="6994814" cy="972821"/>
          </a:xfrm>
        </p:spPr>
        <p:txBody>
          <a:bodyPr>
            <a:normAutofit/>
          </a:bodyPr>
          <a:lstStyle/>
          <a:p>
            <a:r>
              <a:rPr lang="en-US" sz="3200" dirty="0">
                <a:solidFill>
                  <a:srgbClr val="002060"/>
                </a:solidFill>
              </a:rPr>
              <a:t> Registration Approval</a:t>
            </a:r>
            <a:endParaRPr lang="en-US" sz="3200" dirty="0"/>
          </a:p>
        </p:txBody>
      </p:sp>
      <p:pic>
        <p:nvPicPr>
          <p:cNvPr id="3" name="Picture 2">
            <a:extLst>
              <a:ext uri="{FF2B5EF4-FFF2-40B4-BE49-F238E27FC236}">
                <a16:creationId xmlns:a16="http://schemas.microsoft.com/office/drawing/2014/main" id="{AF875B1E-3B73-E6D5-013E-E0A4046D647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749699"/>
            <a:ext cx="5915025" cy="4514850"/>
          </a:xfrm>
          <a:prstGeom prst="rect">
            <a:avLst/>
          </a:prstGeom>
          <a:noFill/>
          <a:ln w="3175">
            <a:solidFill>
              <a:schemeClr val="tx1"/>
            </a:solidFill>
          </a:ln>
        </p:spPr>
      </p:pic>
      <p:sp>
        <p:nvSpPr>
          <p:cNvPr id="5" name="TextBox 4">
            <a:extLst>
              <a:ext uri="{FF2B5EF4-FFF2-40B4-BE49-F238E27FC236}">
                <a16:creationId xmlns:a16="http://schemas.microsoft.com/office/drawing/2014/main" id="{53E5CE57-8641-27D1-E511-8A2056111A5B}"/>
              </a:ext>
            </a:extLst>
          </p:cNvPr>
          <p:cNvSpPr txBox="1"/>
          <p:nvPr/>
        </p:nvSpPr>
        <p:spPr>
          <a:xfrm>
            <a:off x="1064082" y="776878"/>
            <a:ext cx="6784517" cy="923330"/>
          </a:xfrm>
          <a:prstGeom prst="rect">
            <a:avLst/>
          </a:prstGeom>
          <a:noFill/>
        </p:spPr>
        <p:txBody>
          <a:bodyPr wrap="square">
            <a:spAutoFit/>
          </a:bodyPr>
          <a:lstStyle/>
          <a:p>
            <a:r>
              <a:rPr lang="en-US" dirty="0">
                <a:effectLst/>
                <a:latin typeface="Times New Roman" panose="02020603050405020304" pitchFamily="18" charset="0"/>
                <a:ea typeface="Calibri" panose="020F0502020204030204" pitchFamily="34" charset="0"/>
              </a:rPr>
              <a:t>After your registration is reviewed and approved, you will receive an email confirming that your </a:t>
            </a:r>
            <a:r>
              <a:rPr lang="en-US" b="1" dirty="0">
                <a:effectLst/>
                <a:latin typeface="Times New Roman" panose="02020603050405020304" pitchFamily="18" charset="0"/>
                <a:ea typeface="Calibri" panose="020F0502020204030204" pitchFamily="34" charset="0"/>
              </a:rPr>
              <a:t>EFS registration has been approved</a:t>
            </a:r>
            <a:r>
              <a:rPr lang="en-US" dirty="0">
                <a:effectLst/>
                <a:latin typeface="Times New Roman" panose="02020603050405020304" pitchFamily="18" charset="0"/>
                <a:ea typeface="Calibri" panose="020F0502020204030204" pitchFamily="34" charset="0"/>
              </a:rPr>
              <a:t> and that a </a:t>
            </a:r>
            <a:r>
              <a:rPr lang="en-US" b="1" dirty="0">
                <a:effectLst/>
                <a:latin typeface="Times New Roman" panose="02020603050405020304" pitchFamily="18" charset="0"/>
                <a:ea typeface="Calibri" panose="020F0502020204030204" pitchFamily="34" charset="0"/>
              </a:rPr>
              <a:t>file number has been assigned.</a:t>
            </a:r>
            <a:endParaRPr lang="en-US" dirty="0"/>
          </a:p>
        </p:txBody>
      </p:sp>
      <p:sp>
        <p:nvSpPr>
          <p:cNvPr id="7" name="Rectangle 6">
            <a:extLst>
              <a:ext uri="{FF2B5EF4-FFF2-40B4-BE49-F238E27FC236}">
                <a16:creationId xmlns:a16="http://schemas.microsoft.com/office/drawing/2014/main" id="{9054247A-ABCA-820B-1C4E-5A10F876E05E}"/>
              </a:ext>
            </a:extLst>
          </p:cNvPr>
          <p:cNvSpPr/>
          <p:nvPr/>
        </p:nvSpPr>
        <p:spPr>
          <a:xfrm>
            <a:off x="1219200" y="4010025"/>
            <a:ext cx="1304925" cy="333375"/>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616760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AF9E1F-2353-4A35-FBE2-3A570B208A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6C37E1-03C4-CAA0-823F-07B0ADF2D498}"/>
              </a:ext>
            </a:extLst>
          </p:cNvPr>
          <p:cNvSpPr>
            <a:spLocks noGrp="1"/>
          </p:cNvSpPr>
          <p:nvPr>
            <p:ph type="title"/>
          </p:nvPr>
        </p:nvSpPr>
        <p:spPr>
          <a:xfrm>
            <a:off x="1108509" y="337710"/>
            <a:ext cx="7391400" cy="1034430"/>
          </a:xfrm>
        </p:spPr>
        <p:txBody>
          <a:bodyPr>
            <a:normAutofit fontScale="90000"/>
          </a:bodyPr>
          <a:lstStyle/>
          <a:p>
            <a:r>
              <a:rPr lang="en-US" altLang="en-US" dirty="0">
                <a:solidFill>
                  <a:srgbClr val="002060"/>
                </a:solidFill>
              </a:rPr>
              <a:t>Starting the S-1 Report Submission</a:t>
            </a:r>
            <a:br>
              <a:rPr lang="en-US" altLang="en-US" dirty="0"/>
            </a:br>
            <a:endParaRPr lang="en-US" dirty="0"/>
          </a:p>
        </p:txBody>
      </p:sp>
      <p:sp>
        <p:nvSpPr>
          <p:cNvPr id="89096" name="Rectangle 8" descr="Select the Help link at the top of each page to open the form instructions for the current page in a new window.     &#10;">
            <a:extLst>
              <a:ext uri="{FF2B5EF4-FFF2-40B4-BE49-F238E27FC236}">
                <a16:creationId xmlns:a16="http://schemas.microsoft.com/office/drawing/2014/main" id="{5BA0EB8E-C3FC-422B-37CC-3F111BC120F3}"/>
              </a:ext>
            </a:extLst>
          </p:cNvPr>
          <p:cNvSpPr>
            <a:spLocks noChangeArrowheads="1"/>
          </p:cNvSpPr>
          <p:nvPr/>
        </p:nvSpPr>
        <p:spPr bwMode="auto">
          <a:xfrm>
            <a:off x="971229" y="1017524"/>
            <a:ext cx="6994814" cy="709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0" marR="0">
              <a:lnSpc>
                <a:spcPct val="115000"/>
              </a:lnSpc>
              <a:spcAft>
                <a:spcPts val="800"/>
              </a:spcAft>
              <a:buNone/>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When you log back in, follow the same sign-in and verification steps described earlier, including Cloudflare verification and PIN verification.</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6F1540EC-FC16-5048-678D-1C4220646D2E}"/>
              </a:ext>
            </a:extLst>
          </p:cNvPr>
          <p:cNvPicPr>
            <a:picLocks noChangeAspect="1"/>
          </p:cNvPicPr>
          <p:nvPr/>
        </p:nvPicPr>
        <p:blipFill>
          <a:blip r:embed="rId3"/>
          <a:srcRect l="-1184" t="10067" r="3190" b="29883"/>
          <a:stretch>
            <a:fillRect/>
          </a:stretch>
        </p:blipFill>
        <p:spPr>
          <a:xfrm>
            <a:off x="979910" y="2133600"/>
            <a:ext cx="6869607" cy="4122968"/>
          </a:xfrm>
          <a:prstGeom prst="rect">
            <a:avLst/>
          </a:prstGeom>
          <a:ln w="28575">
            <a:solidFill>
              <a:schemeClr val="tx1"/>
            </a:solidFill>
          </a:ln>
        </p:spPr>
      </p:pic>
      <p:sp>
        <p:nvSpPr>
          <p:cNvPr id="4" name="Rounded Rectangle 4" descr="Screenshot of Log In information">
            <a:extLst>
              <a:ext uri="{FF2B5EF4-FFF2-40B4-BE49-F238E27FC236}">
                <a16:creationId xmlns:a16="http://schemas.microsoft.com/office/drawing/2014/main" id="{8803860A-79D0-E38B-08E2-F435A1D2159A}"/>
              </a:ext>
            </a:extLst>
          </p:cNvPr>
          <p:cNvSpPr/>
          <p:nvPr/>
        </p:nvSpPr>
        <p:spPr>
          <a:xfrm>
            <a:off x="5780331" y="3810000"/>
            <a:ext cx="2286000" cy="892475"/>
          </a:xfrm>
          <a:prstGeom prst="roundRect">
            <a:avLst>
              <a:gd name="adj" fmla="val 16667"/>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36590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2C41ED-F61E-54B4-DA22-741B1D59EB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007EF5-8F3F-73B8-7031-075878B136AA}"/>
              </a:ext>
            </a:extLst>
          </p:cNvPr>
          <p:cNvSpPr>
            <a:spLocks noGrp="1"/>
          </p:cNvSpPr>
          <p:nvPr>
            <p:ph type="title"/>
          </p:nvPr>
        </p:nvSpPr>
        <p:spPr>
          <a:xfrm>
            <a:off x="1063992" y="359602"/>
            <a:ext cx="6994814" cy="559492"/>
          </a:xfrm>
        </p:spPr>
        <p:txBody>
          <a:bodyPr>
            <a:normAutofit fontScale="90000"/>
          </a:bodyPr>
          <a:lstStyle/>
          <a:p>
            <a:r>
              <a:rPr lang="en-US" dirty="0">
                <a:solidFill>
                  <a:srgbClr val="002060"/>
                </a:solidFill>
              </a:rPr>
              <a:t>Beginning your S-1 Form</a:t>
            </a:r>
          </a:p>
        </p:txBody>
      </p:sp>
      <p:sp>
        <p:nvSpPr>
          <p:cNvPr id="107527" name="Rectangle 7">
            <a:extLst>
              <a:ext uri="{FF2B5EF4-FFF2-40B4-BE49-F238E27FC236}">
                <a16:creationId xmlns:a16="http://schemas.microsoft.com/office/drawing/2014/main" id="{1C6B6AD2-CB4B-C14D-3275-12C6A16615FF}"/>
              </a:ext>
            </a:extLst>
          </p:cNvPr>
          <p:cNvSpPr>
            <a:spLocks noChangeArrowheads="1"/>
          </p:cNvSpPr>
          <p:nvPr/>
        </p:nvSpPr>
        <p:spPr bwMode="auto">
          <a:xfrm>
            <a:off x="896006" y="986850"/>
            <a:ext cx="7162800" cy="1530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a:lnSpc>
                <a:spcPct val="115000"/>
              </a:lnSpc>
              <a:spcAft>
                <a:spcPts val="800"/>
              </a:spcAft>
              <a:buNone/>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After signing in successfully, the </a:t>
            </a: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What would you like to do?</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page appears. This page allows you to select how you want to continue.</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altLang="en-US" dirty="0"/>
          </a:p>
        </p:txBody>
      </p:sp>
      <p:pic>
        <p:nvPicPr>
          <p:cNvPr id="4" name="Picture 3">
            <a:extLst>
              <a:ext uri="{FF2B5EF4-FFF2-40B4-BE49-F238E27FC236}">
                <a16:creationId xmlns:a16="http://schemas.microsoft.com/office/drawing/2014/main" id="{23899334-18DD-C3A4-EEC6-BEC7BDC3F576}"/>
              </a:ext>
            </a:extLst>
          </p:cNvPr>
          <p:cNvPicPr>
            <a:picLocks noChangeAspect="1"/>
          </p:cNvPicPr>
          <p:nvPr/>
        </p:nvPicPr>
        <p:blipFill>
          <a:blip r:embed="rId3">
            <a:extLst>
              <a:ext uri="{28A0092B-C50C-407E-A947-70E740481C1C}">
                <a14:useLocalDpi xmlns:a14="http://schemas.microsoft.com/office/drawing/2010/main" val="0"/>
              </a:ext>
            </a:extLst>
          </a:blip>
          <a:srcRect t="13442" b="30982"/>
          <a:stretch>
            <a:fillRect/>
          </a:stretch>
        </p:blipFill>
        <p:spPr bwMode="auto">
          <a:xfrm>
            <a:off x="906616" y="1981200"/>
            <a:ext cx="6629400" cy="4517198"/>
          </a:xfrm>
          <a:prstGeom prst="rect">
            <a:avLst/>
          </a:prstGeom>
          <a:noFill/>
          <a:ln>
            <a:noFill/>
          </a:ln>
        </p:spPr>
      </p:pic>
    </p:spTree>
    <p:extLst>
      <p:ext uri="{BB962C8B-B14F-4D97-AF65-F5344CB8AC3E}">
        <p14:creationId xmlns:p14="http://schemas.microsoft.com/office/powerpoint/2010/main" val="35078497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8759"/>
            <a:ext cx="6994814" cy="681841"/>
          </a:xfrm>
        </p:spPr>
        <p:txBody>
          <a:bodyPr>
            <a:normAutofit/>
          </a:bodyPr>
          <a:lstStyle/>
          <a:p>
            <a:r>
              <a:rPr lang="en-US" altLang="en-US" sz="3200" dirty="0">
                <a:solidFill>
                  <a:srgbClr val="002060"/>
                </a:solidFill>
              </a:rPr>
              <a:t>Start a New Form</a:t>
            </a:r>
            <a:endParaRPr lang="en-US" sz="3200" dirty="0"/>
          </a:p>
        </p:txBody>
      </p:sp>
      <p:sp>
        <p:nvSpPr>
          <p:cNvPr id="93191" name="Rectangle 7"/>
          <p:cNvSpPr>
            <a:spLocks noChangeArrowheads="1"/>
          </p:cNvSpPr>
          <p:nvPr/>
        </p:nvSpPr>
        <p:spPr bwMode="auto">
          <a:xfrm>
            <a:off x="1447800" y="953868"/>
            <a:ext cx="699481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sz="1800" dirty="0">
                <a:effectLst/>
                <a:latin typeface="Times New Roman" panose="02020603050405020304" pitchFamily="18" charset="0"/>
                <a:ea typeface="Calibri" panose="020F0502020204030204" pitchFamily="34" charset="0"/>
              </a:rPr>
              <a:t>Select </a:t>
            </a:r>
            <a:r>
              <a:rPr lang="en-US" sz="1800" b="1" dirty="0">
                <a:effectLst/>
                <a:latin typeface="Times New Roman" panose="02020603050405020304" pitchFamily="18" charset="0"/>
                <a:ea typeface="Calibri" panose="020F0502020204030204" pitchFamily="34" charset="0"/>
              </a:rPr>
              <a:t>Start a new form</a:t>
            </a:r>
            <a:r>
              <a:rPr lang="en-US" sz="1800" dirty="0">
                <a:effectLst/>
                <a:latin typeface="Times New Roman" panose="02020603050405020304" pitchFamily="18" charset="0"/>
                <a:ea typeface="Calibri" panose="020F0502020204030204" pitchFamily="34" charset="0"/>
              </a:rPr>
              <a:t> to begin a new Form S-1 Surety Company Annual Report.</a:t>
            </a:r>
            <a:endParaRPr lang="en-US" altLang="en-US" dirty="0"/>
          </a:p>
        </p:txBody>
      </p:sp>
      <p:pic>
        <p:nvPicPr>
          <p:cNvPr id="6" name="Picture 5">
            <a:extLst>
              <a:ext uri="{FF2B5EF4-FFF2-40B4-BE49-F238E27FC236}">
                <a16:creationId xmlns:a16="http://schemas.microsoft.com/office/drawing/2014/main" id="{B17EA3C3-E3C0-5257-359B-8EC4F14DF400}"/>
              </a:ext>
            </a:extLst>
          </p:cNvPr>
          <p:cNvPicPr>
            <a:picLocks noChangeAspect="1"/>
          </p:cNvPicPr>
          <p:nvPr/>
        </p:nvPicPr>
        <p:blipFill>
          <a:blip r:embed="rId3">
            <a:extLst>
              <a:ext uri="{28A0092B-C50C-407E-A947-70E740481C1C}">
                <a14:useLocalDpi xmlns:a14="http://schemas.microsoft.com/office/drawing/2010/main" val="0"/>
              </a:ext>
            </a:extLst>
          </a:blip>
          <a:srcRect t="16163" b="10749"/>
          <a:stretch>
            <a:fillRect/>
          </a:stretch>
        </p:blipFill>
        <p:spPr bwMode="auto">
          <a:xfrm>
            <a:off x="1447800" y="1981200"/>
            <a:ext cx="5943600" cy="4343401"/>
          </a:xfrm>
          <a:prstGeom prst="rect">
            <a:avLst/>
          </a:prstGeom>
          <a:noFill/>
          <a:ln>
            <a:noFill/>
          </a:ln>
        </p:spPr>
      </p:pic>
      <p:sp>
        <p:nvSpPr>
          <p:cNvPr id="4" name="Rounded Rectangle 4" descr="Screenshot of Log In information">
            <a:extLst>
              <a:ext uri="{FF2B5EF4-FFF2-40B4-BE49-F238E27FC236}">
                <a16:creationId xmlns:a16="http://schemas.microsoft.com/office/drawing/2014/main" id="{78918B7F-F177-0B86-A1C3-2E2BBA687895}"/>
              </a:ext>
            </a:extLst>
          </p:cNvPr>
          <p:cNvSpPr/>
          <p:nvPr/>
        </p:nvSpPr>
        <p:spPr>
          <a:xfrm>
            <a:off x="1295400" y="2536525"/>
            <a:ext cx="2286000" cy="892475"/>
          </a:xfrm>
          <a:prstGeom prst="roundRect">
            <a:avLst>
              <a:gd name="adj" fmla="val 16667"/>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3193" y="454815"/>
            <a:ext cx="6994814" cy="1356009"/>
          </a:xfrm>
        </p:spPr>
        <p:txBody>
          <a:bodyPr>
            <a:normAutofit fontScale="90000"/>
          </a:bodyPr>
          <a:lstStyle/>
          <a:p>
            <a:pPr>
              <a:spcBef>
                <a:spcPct val="50000"/>
              </a:spcBef>
            </a:pPr>
            <a:r>
              <a:rPr lang="en-US" altLang="en-US" dirty="0">
                <a:solidFill>
                  <a:srgbClr val="002060"/>
                </a:solidFill>
              </a:rPr>
              <a:t>ELECTRONIC FORMS SYSTEM (EFS) – Form S-1</a:t>
            </a:r>
            <a:br>
              <a:rPr lang="en-US" altLang="en-US" dirty="0">
                <a:latin typeface="Times New Roman" panose="02020603050405020304" pitchFamily="18" charset="0"/>
              </a:rPr>
            </a:br>
            <a:endParaRPr lang="en-US" dirty="0"/>
          </a:p>
        </p:txBody>
      </p:sp>
      <p:sp>
        <p:nvSpPr>
          <p:cNvPr id="67590" name="Text Box 6"/>
          <p:cNvSpPr txBox="1">
            <a:spLocks noChangeArrowheads="1"/>
          </p:cNvSpPr>
          <p:nvPr/>
        </p:nvSpPr>
        <p:spPr bwMode="auto">
          <a:xfrm>
            <a:off x="914400" y="2133600"/>
            <a:ext cx="7467600"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panose="020B0604020202020204" pitchFamily="34" charset="0"/>
              </a:defRPr>
            </a:lvl1pPr>
            <a:lvl2pPr marL="1196975">
              <a:defRPr>
                <a:solidFill>
                  <a:schemeClr val="tx1"/>
                </a:solidFill>
                <a:latin typeface="Arial" panose="020B0604020202020204" pitchFamily="34" charset="0"/>
              </a:defRPr>
            </a:lvl2pPr>
            <a:lvl3pPr marL="1311275">
              <a:defRPr>
                <a:solidFill>
                  <a:schemeClr val="tx1"/>
                </a:solidFill>
                <a:latin typeface="Arial" panose="020B0604020202020204" pitchFamily="34" charset="0"/>
              </a:defRPr>
            </a:lvl3pPr>
            <a:lvl4pPr marL="1425575">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buFont typeface="Wingdings" panose="05000000000000000000" pitchFamily="2" charset="2"/>
              <a:buNone/>
            </a:pPr>
            <a:r>
              <a:rPr lang="en-US" altLang="en-US" sz="2000" dirty="0"/>
              <a:t>	EFS is a web-based system for completing and filing Form S-1 Surety Company Annual Report with this agency, the U.S. Department of Labor’s Office of </a:t>
            </a:r>
            <a:r>
              <a:rPr lang="en-US" altLang="en-US" sz="2000"/>
              <a:t>Labor-Management Standards (OLMS).</a:t>
            </a:r>
            <a:endParaRPr lang="en-US" altLang="en-US" sz="2000" dirty="0"/>
          </a:p>
          <a:p>
            <a:pPr>
              <a:buFont typeface="Wingdings" panose="05000000000000000000" pitchFamily="2" charset="2"/>
              <a:buNone/>
            </a:pPr>
            <a:endParaRPr lang="en-US" altLang="en-US" sz="2000" dirty="0"/>
          </a:p>
          <a:p>
            <a:pPr>
              <a:buFont typeface="Wingdings" panose="05000000000000000000" pitchFamily="2" charset="2"/>
              <a:buNone/>
            </a:pPr>
            <a:r>
              <a:rPr lang="en-US" altLang="en-US" sz="2000" dirty="0"/>
              <a:t>	This tutorial demonstrates basic features and functionality of the EFS-1 form. It does not contain instructions for what information should be provided on your report.  </a:t>
            </a:r>
          </a:p>
          <a:p>
            <a:pPr>
              <a:buFont typeface="Wingdings" panose="05000000000000000000" pitchFamily="2" charset="2"/>
              <a:buNone/>
            </a:pPr>
            <a:endParaRPr lang="en-US" altLang="en-US" sz="2000" dirty="0"/>
          </a:p>
          <a:p>
            <a:pPr>
              <a:buFont typeface="Wingdings" panose="05000000000000000000" pitchFamily="2" charset="2"/>
              <a:buNone/>
            </a:pPr>
            <a:r>
              <a:rPr lang="en-US" altLang="en-US" sz="2000" dirty="0"/>
              <a:t>	You can download a complete set of Form S-1 Instructions</a:t>
            </a:r>
          </a:p>
          <a:p>
            <a:pPr>
              <a:buFont typeface="Wingdings" panose="05000000000000000000" pitchFamily="2" charset="2"/>
              <a:buNone/>
            </a:pPr>
            <a:r>
              <a:rPr lang="en-US" altLang="en-US" sz="2000" dirty="0"/>
              <a:t>       from the </a:t>
            </a:r>
            <a:r>
              <a:rPr lang="en-US" altLang="en-US" sz="2000" dirty="0">
                <a:hlinkClick r:id="rId3"/>
              </a:rPr>
              <a:t>OLMS website.</a:t>
            </a:r>
            <a:br>
              <a:rPr lang="en-US" altLang="en-US" sz="2000" dirty="0"/>
            </a:br>
            <a:endParaRPr lang="en-US" altLang="en-US" sz="2000" dirty="0"/>
          </a:p>
          <a:p>
            <a:pPr>
              <a:buFont typeface="Wingdings" panose="05000000000000000000" pitchFamily="2" charset="2"/>
              <a:buNone/>
            </a:pPr>
            <a:r>
              <a:rPr lang="en-US" altLang="en-US" sz="2000" dirty="0"/>
              <a:t>	</a:t>
            </a:r>
            <a:endParaRPr lang="en-US" altLang="en-US" sz="2000" dirty="0">
              <a:solidFill>
                <a:srgbClr val="0000F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A0D217-9D43-6F12-61F4-A59DEAED7C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68811E-A7B1-77EE-09DE-BBF60CDEFC63}"/>
              </a:ext>
            </a:extLst>
          </p:cNvPr>
          <p:cNvSpPr>
            <a:spLocks noGrp="1"/>
          </p:cNvSpPr>
          <p:nvPr>
            <p:ph type="title"/>
          </p:nvPr>
        </p:nvSpPr>
        <p:spPr>
          <a:xfrm>
            <a:off x="1179723" y="118259"/>
            <a:ext cx="6994814" cy="681841"/>
          </a:xfrm>
        </p:spPr>
        <p:txBody>
          <a:bodyPr>
            <a:normAutofit/>
          </a:bodyPr>
          <a:lstStyle/>
          <a:p>
            <a:r>
              <a:rPr lang="en-US" altLang="en-US" sz="3200" dirty="0">
                <a:solidFill>
                  <a:srgbClr val="002060"/>
                </a:solidFill>
              </a:rPr>
              <a:t>Start a New Form-Cont.</a:t>
            </a:r>
            <a:endParaRPr lang="en-US" sz="3200" dirty="0"/>
          </a:p>
        </p:txBody>
      </p:sp>
      <p:sp>
        <p:nvSpPr>
          <p:cNvPr id="93191" name="Rectangle 7">
            <a:extLst>
              <a:ext uri="{FF2B5EF4-FFF2-40B4-BE49-F238E27FC236}">
                <a16:creationId xmlns:a16="http://schemas.microsoft.com/office/drawing/2014/main" id="{745CE2B3-FAE9-F497-9786-FD8B6CA006E5}"/>
              </a:ext>
            </a:extLst>
          </p:cNvPr>
          <p:cNvSpPr>
            <a:spLocks noChangeArrowheads="1"/>
          </p:cNvSpPr>
          <p:nvPr/>
        </p:nvSpPr>
        <p:spPr bwMode="auto">
          <a:xfrm>
            <a:off x="1179723" y="762000"/>
            <a:ext cx="6994814" cy="1027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0" marR="0">
              <a:lnSpc>
                <a:spcPct val="115000"/>
              </a:lnSpc>
              <a:spcAft>
                <a:spcPts val="800"/>
              </a:spcAft>
              <a:buNone/>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After selecting </a:t>
            </a: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Start a new form</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select the checkbox next to your assigned </a:t>
            </a: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file number</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enter the </a:t>
            </a: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Year End Date</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and select </a:t>
            </a: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Start New S1</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to open a new S-1 Annual Report.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3216377A-DC3D-C20C-E781-E9DFAB6549FF}"/>
              </a:ext>
            </a:extLst>
          </p:cNvPr>
          <p:cNvPicPr>
            <a:picLocks noChangeAspect="1"/>
          </p:cNvPicPr>
          <p:nvPr/>
        </p:nvPicPr>
        <p:blipFill>
          <a:blip r:embed="rId3">
            <a:extLst>
              <a:ext uri="{28A0092B-C50C-407E-A947-70E740481C1C}">
                <a14:useLocalDpi xmlns:a14="http://schemas.microsoft.com/office/drawing/2010/main" val="0"/>
              </a:ext>
            </a:extLst>
          </a:blip>
          <a:srcRect t="19132" b="6270"/>
          <a:stretch>
            <a:fillRect/>
          </a:stretch>
        </p:blipFill>
        <p:spPr bwMode="auto">
          <a:xfrm>
            <a:off x="1447800" y="1905000"/>
            <a:ext cx="5943600" cy="4419601"/>
          </a:xfrm>
          <a:prstGeom prst="rect">
            <a:avLst/>
          </a:prstGeom>
          <a:noFill/>
          <a:ln>
            <a:noFill/>
          </a:ln>
        </p:spPr>
      </p:pic>
      <p:sp>
        <p:nvSpPr>
          <p:cNvPr id="4" name="Rounded Rectangle 4" descr="Screenshot of Log In information">
            <a:extLst>
              <a:ext uri="{FF2B5EF4-FFF2-40B4-BE49-F238E27FC236}">
                <a16:creationId xmlns:a16="http://schemas.microsoft.com/office/drawing/2014/main" id="{F149E404-C249-B46C-4D6F-BA3F16DAE04B}"/>
              </a:ext>
            </a:extLst>
          </p:cNvPr>
          <p:cNvSpPr/>
          <p:nvPr/>
        </p:nvSpPr>
        <p:spPr>
          <a:xfrm>
            <a:off x="2971800" y="4114800"/>
            <a:ext cx="762000" cy="381000"/>
          </a:xfrm>
          <a:prstGeom prst="roundRect">
            <a:avLst>
              <a:gd name="adj" fmla="val 16667"/>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649232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FBEBE6-5D3E-ACE8-B26B-4B112000B3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D49140-331A-81E5-9A54-2010D7B4D254}"/>
              </a:ext>
            </a:extLst>
          </p:cNvPr>
          <p:cNvSpPr>
            <a:spLocks noGrp="1"/>
          </p:cNvSpPr>
          <p:nvPr>
            <p:ph type="title"/>
          </p:nvPr>
        </p:nvSpPr>
        <p:spPr>
          <a:xfrm>
            <a:off x="1074593" y="36787"/>
            <a:ext cx="6994814" cy="681841"/>
          </a:xfrm>
        </p:spPr>
        <p:txBody>
          <a:bodyPr>
            <a:normAutofit/>
          </a:bodyPr>
          <a:lstStyle/>
          <a:p>
            <a:r>
              <a:rPr lang="en-US" altLang="en-US" sz="3200" dirty="0">
                <a:solidFill>
                  <a:srgbClr val="002060"/>
                </a:solidFill>
              </a:rPr>
              <a:t>Completing Parts I &amp; II</a:t>
            </a:r>
            <a:endParaRPr lang="en-US" sz="3200" dirty="0"/>
          </a:p>
        </p:txBody>
      </p:sp>
      <p:sp>
        <p:nvSpPr>
          <p:cNvPr id="93191" name="Rectangle 7">
            <a:extLst>
              <a:ext uri="{FF2B5EF4-FFF2-40B4-BE49-F238E27FC236}">
                <a16:creationId xmlns:a16="http://schemas.microsoft.com/office/drawing/2014/main" id="{B82798E2-F51C-A0F5-3815-F3575AFC6873}"/>
              </a:ext>
            </a:extLst>
          </p:cNvPr>
          <p:cNvSpPr>
            <a:spLocks noChangeArrowheads="1"/>
          </p:cNvSpPr>
          <p:nvPr/>
        </p:nvSpPr>
        <p:spPr bwMode="auto">
          <a:xfrm>
            <a:off x="1103496" y="592316"/>
            <a:ext cx="6994814" cy="709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nSpc>
                <a:spcPct val="115000"/>
              </a:lnSpc>
              <a:spcAft>
                <a:spcPts val="800"/>
              </a:spcAft>
            </a:pPr>
            <a:r>
              <a:rPr lang="en-US" kern="100" dirty="0">
                <a:latin typeface="Times New Roman" panose="02020603050405020304" pitchFamily="18" charset="0"/>
                <a:ea typeface="Calibri" panose="020F0502020204030204" pitchFamily="34" charset="0"/>
                <a:cs typeface="Times New Roman" panose="02020603050405020304" pitchFamily="18" charset="0"/>
              </a:rPr>
              <a:t>Carefully review the on-screen instructions before entering the required information into each section.</a:t>
            </a: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114F732A-7C15-C006-1285-55F7828B831E}"/>
              </a:ext>
            </a:extLst>
          </p:cNvPr>
          <p:cNvPicPr>
            <a:picLocks noChangeAspect="1"/>
          </p:cNvPicPr>
          <p:nvPr/>
        </p:nvPicPr>
        <p:blipFill>
          <a:blip r:embed="rId3">
            <a:extLst>
              <a:ext uri="{28A0092B-C50C-407E-A947-70E740481C1C}">
                <a14:useLocalDpi xmlns:a14="http://schemas.microsoft.com/office/drawing/2010/main" val="0"/>
              </a:ext>
            </a:extLst>
          </a:blip>
          <a:srcRect t="22660"/>
          <a:stretch>
            <a:fillRect/>
          </a:stretch>
        </p:blipFill>
        <p:spPr bwMode="auto">
          <a:xfrm>
            <a:off x="1074593" y="1447800"/>
            <a:ext cx="6412230" cy="4957762"/>
          </a:xfrm>
          <a:prstGeom prst="rect">
            <a:avLst/>
          </a:prstGeom>
          <a:noFill/>
          <a:ln>
            <a:noFill/>
          </a:ln>
        </p:spPr>
      </p:pic>
    </p:spTree>
    <p:extLst>
      <p:ext uri="{BB962C8B-B14F-4D97-AF65-F5344CB8AC3E}">
        <p14:creationId xmlns:p14="http://schemas.microsoft.com/office/powerpoint/2010/main" val="21788544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7F7EE8-4D31-F880-D8F6-5B51FDCEC9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1DE51E-FF2E-E8EC-EF30-1B304D455A54}"/>
              </a:ext>
            </a:extLst>
          </p:cNvPr>
          <p:cNvSpPr>
            <a:spLocks noGrp="1"/>
          </p:cNvSpPr>
          <p:nvPr>
            <p:ph type="title"/>
          </p:nvPr>
        </p:nvSpPr>
        <p:spPr>
          <a:xfrm>
            <a:off x="1074593" y="36787"/>
            <a:ext cx="6994814" cy="681841"/>
          </a:xfrm>
        </p:spPr>
        <p:txBody>
          <a:bodyPr>
            <a:normAutofit/>
          </a:bodyPr>
          <a:lstStyle/>
          <a:p>
            <a:r>
              <a:rPr lang="en-US" altLang="en-US" sz="3200" dirty="0">
                <a:solidFill>
                  <a:srgbClr val="002060"/>
                </a:solidFill>
              </a:rPr>
              <a:t>Completing Part III</a:t>
            </a:r>
            <a:endParaRPr lang="en-US" sz="3200" dirty="0"/>
          </a:p>
        </p:txBody>
      </p:sp>
      <p:sp>
        <p:nvSpPr>
          <p:cNvPr id="93191" name="Rectangle 7">
            <a:extLst>
              <a:ext uri="{FF2B5EF4-FFF2-40B4-BE49-F238E27FC236}">
                <a16:creationId xmlns:a16="http://schemas.microsoft.com/office/drawing/2014/main" id="{FF41D6DA-2768-DAC6-E615-5A02E54A6B7D}"/>
              </a:ext>
            </a:extLst>
          </p:cNvPr>
          <p:cNvSpPr>
            <a:spLocks noChangeArrowheads="1"/>
          </p:cNvSpPr>
          <p:nvPr/>
        </p:nvSpPr>
        <p:spPr bwMode="auto">
          <a:xfrm>
            <a:off x="1103496" y="592316"/>
            <a:ext cx="6994814" cy="709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0" marR="0">
              <a:lnSpc>
                <a:spcPct val="115000"/>
              </a:lnSpc>
              <a:spcAft>
                <a:spcPts val="800"/>
              </a:spcAft>
              <a:buNone/>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After the Form S-1 Annual Report opens, read all on-screen instructions carefully before entering the required information.</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Graphical user interface, application, Word&#10;&#10;AI-generated content may be incorrect.">
            <a:extLst>
              <a:ext uri="{FF2B5EF4-FFF2-40B4-BE49-F238E27FC236}">
                <a16:creationId xmlns:a16="http://schemas.microsoft.com/office/drawing/2014/main" id="{C024A437-BA1E-483A-8841-B5068D1AD4CC}"/>
              </a:ext>
            </a:extLst>
          </p:cNvPr>
          <p:cNvPicPr>
            <a:picLocks noChangeAspect="1"/>
          </p:cNvPicPr>
          <p:nvPr/>
        </p:nvPicPr>
        <p:blipFill>
          <a:blip r:embed="rId3"/>
          <a:stretch>
            <a:fillRect/>
          </a:stretch>
        </p:blipFill>
        <p:spPr>
          <a:xfrm>
            <a:off x="914400" y="1600200"/>
            <a:ext cx="6926407" cy="4304769"/>
          </a:xfrm>
          <a:prstGeom prst="rect">
            <a:avLst/>
          </a:prstGeom>
        </p:spPr>
      </p:pic>
    </p:spTree>
    <p:extLst>
      <p:ext uri="{BB962C8B-B14F-4D97-AF65-F5344CB8AC3E}">
        <p14:creationId xmlns:p14="http://schemas.microsoft.com/office/powerpoint/2010/main" val="19065047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6896B3-4E05-1E0D-714D-1A867652E7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40663E-671C-6ED0-C3CB-1E3F479CE0E9}"/>
              </a:ext>
            </a:extLst>
          </p:cNvPr>
          <p:cNvSpPr>
            <a:spLocks noGrp="1"/>
          </p:cNvSpPr>
          <p:nvPr>
            <p:ph type="title"/>
          </p:nvPr>
        </p:nvSpPr>
        <p:spPr>
          <a:xfrm>
            <a:off x="1103496" y="87860"/>
            <a:ext cx="6994814" cy="681841"/>
          </a:xfrm>
        </p:spPr>
        <p:txBody>
          <a:bodyPr>
            <a:normAutofit/>
          </a:bodyPr>
          <a:lstStyle/>
          <a:p>
            <a:r>
              <a:rPr lang="en-US" altLang="en-US" sz="3200" dirty="0">
                <a:solidFill>
                  <a:srgbClr val="002060"/>
                </a:solidFill>
              </a:rPr>
              <a:t>Completing Part IV</a:t>
            </a:r>
            <a:endParaRPr lang="en-US" sz="3200" dirty="0"/>
          </a:p>
        </p:txBody>
      </p:sp>
      <p:sp>
        <p:nvSpPr>
          <p:cNvPr id="93191" name="Rectangle 7">
            <a:extLst>
              <a:ext uri="{FF2B5EF4-FFF2-40B4-BE49-F238E27FC236}">
                <a16:creationId xmlns:a16="http://schemas.microsoft.com/office/drawing/2014/main" id="{A3A1CADE-56F0-2270-B5A2-2D298AB3AE35}"/>
              </a:ext>
            </a:extLst>
          </p:cNvPr>
          <p:cNvSpPr>
            <a:spLocks noChangeArrowheads="1"/>
          </p:cNvSpPr>
          <p:nvPr/>
        </p:nvSpPr>
        <p:spPr bwMode="auto">
          <a:xfrm>
            <a:off x="1103496" y="592316"/>
            <a:ext cx="6994814" cy="709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0" marR="0">
              <a:lnSpc>
                <a:spcPct val="115000"/>
              </a:lnSpc>
              <a:spcAft>
                <a:spcPts val="800"/>
              </a:spcAft>
              <a:buNone/>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After the Form S-1 Annual Report opens, read all on-screen instructions carefully before entering information.</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8B7836DB-FC14-BD43-E80B-88A0DAD8B33A}"/>
              </a:ext>
            </a:extLst>
          </p:cNvPr>
          <p:cNvPicPr>
            <a:picLocks noChangeAspect="1"/>
          </p:cNvPicPr>
          <p:nvPr/>
        </p:nvPicPr>
        <p:blipFill>
          <a:blip r:embed="rId3">
            <a:extLst>
              <a:ext uri="{28A0092B-C50C-407E-A947-70E740481C1C}">
                <a14:useLocalDpi xmlns:a14="http://schemas.microsoft.com/office/drawing/2010/main" val="0"/>
              </a:ext>
            </a:extLst>
          </a:blip>
          <a:srcRect l="10256" t="16054" b="17115"/>
          <a:stretch>
            <a:fillRect/>
          </a:stretch>
        </p:blipFill>
        <p:spPr bwMode="auto">
          <a:xfrm>
            <a:off x="1371600" y="1465084"/>
            <a:ext cx="6400800" cy="4800600"/>
          </a:xfrm>
          <a:prstGeom prst="rect">
            <a:avLst/>
          </a:prstGeom>
          <a:noFill/>
          <a:ln>
            <a:noFill/>
          </a:ln>
        </p:spPr>
      </p:pic>
    </p:spTree>
    <p:extLst>
      <p:ext uri="{BB962C8B-B14F-4D97-AF65-F5344CB8AC3E}">
        <p14:creationId xmlns:p14="http://schemas.microsoft.com/office/powerpoint/2010/main" val="7615460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574E87-D764-73B7-BAEF-2571382CAA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BA86F0-EF67-4A00-F6CE-8AE5ED67D42C}"/>
              </a:ext>
            </a:extLst>
          </p:cNvPr>
          <p:cNvSpPr>
            <a:spLocks noGrp="1"/>
          </p:cNvSpPr>
          <p:nvPr>
            <p:ph type="title"/>
          </p:nvPr>
        </p:nvSpPr>
        <p:spPr>
          <a:xfrm>
            <a:off x="1074593" y="36787"/>
            <a:ext cx="6994814" cy="681841"/>
          </a:xfrm>
        </p:spPr>
        <p:txBody>
          <a:bodyPr>
            <a:normAutofit/>
          </a:bodyPr>
          <a:lstStyle/>
          <a:p>
            <a:r>
              <a:rPr lang="en-US" altLang="en-US" sz="3200" dirty="0">
                <a:solidFill>
                  <a:srgbClr val="002060"/>
                </a:solidFill>
              </a:rPr>
              <a:t>Additional Information - Summary </a:t>
            </a:r>
            <a:endParaRPr lang="en-US" sz="3200" dirty="0"/>
          </a:p>
        </p:txBody>
      </p:sp>
      <p:sp>
        <p:nvSpPr>
          <p:cNvPr id="93191" name="Rectangle 7">
            <a:extLst>
              <a:ext uri="{FF2B5EF4-FFF2-40B4-BE49-F238E27FC236}">
                <a16:creationId xmlns:a16="http://schemas.microsoft.com/office/drawing/2014/main" id="{12098B6E-9836-6E4E-5121-1D7574D36D03}"/>
              </a:ext>
            </a:extLst>
          </p:cNvPr>
          <p:cNvSpPr>
            <a:spLocks noChangeArrowheads="1"/>
          </p:cNvSpPr>
          <p:nvPr/>
        </p:nvSpPr>
        <p:spPr bwMode="auto">
          <a:xfrm>
            <a:off x="1295400" y="725055"/>
            <a:ext cx="6994814" cy="70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nSpc>
                <a:spcPct val="115000"/>
              </a:lnSpc>
              <a:spcAft>
                <a:spcPts val="800"/>
              </a:spcAft>
            </a:pPr>
            <a:r>
              <a:rPr lang="en-US" dirty="0"/>
              <a:t>Provide any additional information needed to complete an item and specify the item to which the information applies.</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Graphical user interface, text, application, email&#10;&#10;AI-generated content may be incorrect.">
            <a:extLst>
              <a:ext uri="{FF2B5EF4-FFF2-40B4-BE49-F238E27FC236}">
                <a16:creationId xmlns:a16="http://schemas.microsoft.com/office/drawing/2014/main" id="{E168C1A5-F161-3B88-7F40-814B69807BD5}"/>
              </a:ext>
            </a:extLst>
          </p:cNvPr>
          <p:cNvPicPr>
            <a:picLocks noChangeAspect="1"/>
          </p:cNvPicPr>
          <p:nvPr/>
        </p:nvPicPr>
        <p:blipFill>
          <a:blip r:embed="rId3"/>
          <a:srcRect l="2500" r="4167" b="8035"/>
          <a:stretch>
            <a:fillRect/>
          </a:stretch>
        </p:blipFill>
        <p:spPr>
          <a:xfrm>
            <a:off x="982807" y="1981201"/>
            <a:ext cx="6994814" cy="3296542"/>
          </a:xfrm>
          <a:prstGeom prst="rect">
            <a:avLst/>
          </a:prstGeom>
        </p:spPr>
      </p:pic>
    </p:spTree>
    <p:extLst>
      <p:ext uri="{BB962C8B-B14F-4D97-AF65-F5344CB8AC3E}">
        <p14:creationId xmlns:p14="http://schemas.microsoft.com/office/powerpoint/2010/main" val="42753614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4FA70-6CFE-161E-12ED-7FE8CD49A3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88633A-F0F8-F356-3F86-A989533FC1E7}"/>
              </a:ext>
            </a:extLst>
          </p:cNvPr>
          <p:cNvSpPr>
            <a:spLocks noGrp="1"/>
          </p:cNvSpPr>
          <p:nvPr>
            <p:ph type="title"/>
          </p:nvPr>
        </p:nvSpPr>
        <p:spPr>
          <a:xfrm>
            <a:off x="1074593" y="36787"/>
            <a:ext cx="6994814" cy="681841"/>
          </a:xfrm>
        </p:spPr>
        <p:txBody>
          <a:bodyPr>
            <a:normAutofit/>
          </a:bodyPr>
          <a:lstStyle/>
          <a:p>
            <a:r>
              <a:rPr lang="en-US" altLang="en-US" sz="3200" dirty="0">
                <a:solidFill>
                  <a:srgbClr val="002060"/>
                </a:solidFill>
              </a:rPr>
              <a:t>Attachments</a:t>
            </a:r>
            <a:endParaRPr lang="en-US" sz="3200" dirty="0"/>
          </a:p>
        </p:txBody>
      </p:sp>
      <p:sp>
        <p:nvSpPr>
          <p:cNvPr id="93191" name="Rectangle 7">
            <a:extLst>
              <a:ext uri="{FF2B5EF4-FFF2-40B4-BE49-F238E27FC236}">
                <a16:creationId xmlns:a16="http://schemas.microsoft.com/office/drawing/2014/main" id="{E0C02492-DC6C-5ACC-ABB3-CEE36C1C73DE}"/>
              </a:ext>
            </a:extLst>
          </p:cNvPr>
          <p:cNvSpPr>
            <a:spLocks noChangeArrowheads="1"/>
          </p:cNvSpPr>
          <p:nvPr/>
        </p:nvSpPr>
        <p:spPr bwMode="auto">
          <a:xfrm>
            <a:off x="1060822" y="686495"/>
            <a:ext cx="6994814" cy="390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nSpc>
                <a:spcPct val="115000"/>
              </a:lnSpc>
              <a:spcAft>
                <a:spcPts val="800"/>
              </a:spcAft>
            </a:pPr>
            <a:r>
              <a:rPr lang="en-US" kern="100" dirty="0">
                <a:latin typeface="Times New Roman" panose="02020603050405020304" pitchFamily="18" charset="0"/>
                <a:ea typeface="Calibri" panose="020F0502020204030204" pitchFamily="34" charset="0"/>
                <a:cs typeface="Times New Roman" panose="02020603050405020304" pitchFamily="18" charset="0"/>
              </a:rPr>
              <a:t>Attachments must be upload in </a:t>
            </a:r>
            <a:r>
              <a:rPr lang="en-US" b="1" kern="100" dirty="0">
                <a:latin typeface="Times New Roman" panose="02020603050405020304" pitchFamily="18" charset="0"/>
                <a:ea typeface="Calibri" panose="020F0502020204030204" pitchFamily="34" charset="0"/>
                <a:cs typeface="Times New Roman" panose="02020603050405020304" pitchFamily="18" charset="0"/>
              </a:rPr>
              <a:t>PDF or .doc </a:t>
            </a:r>
            <a:r>
              <a:rPr lang="en-US" kern="100" dirty="0">
                <a:latin typeface="Times New Roman" panose="02020603050405020304" pitchFamily="18" charset="0"/>
                <a:ea typeface="Calibri" panose="020F0502020204030204" pitchFamily="34" charset="0"/>
                <a:cs typeface="Times New Roman" panose="02020603050405020304" pitchFamily="18" charset="0"/>
              </a:rPr>
              <a:t>format only. </a:t>
            </a:r>
            <a:endParaRPr lang="en-US" kern="1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Graphical user interface, text, application, email&#10;&#10;AI-generated content may be incorrect.">
            <a:extLst>
              <a:ext uri="{FF2B5EF4-FFF2-40B4-BE49-F238E27FC236}">
                <a16:creationId xmlns:a16="http://schemas.microsoft.com/office/drawing/2014/main" id="{BD67A6B0-524A-8C60-AB0D-12BF4D85919C}"/>
              </a:ext>
            </a:extLst>
          </p:cNvPr>
          <p:cNvPicPr>
            <a:picLocks noChangeAspect="1"/>
          </p:cNvPicPr>
          <p:nvPr/>
        </p:nvPicPr>
        <p:blipFill>
          <a:blip r:embed="rId3"/>
          <a:srcRect l="2500" r="4167" b="8035"/>
          <a:stretch>
            <a:fillRect/>
          </a:stretch>
        </p:blipFill>
        <p:spPr>
          <a:xfrm>
            <a:off x="982807" y="1981201"/>
            <a:ext cx="6994814" cy="3296542"/>
          </a:xfrm>
          <a:prstGeom prst="rect">
            <a:avLst/>
          </a:prstGeom>
        </p:spPr>
      </p:pic>
      <p:sp>
        <p:nvSpPr>
          <p:cNvPr id="3" name="Rounded Rectangle 4" descr="Screenshot of Log In information">
            <a:extLst>
              <a:ext uri="{FF2B5EF4-FFF2-40B4-BE49-F238E27FC236}">
                <a16:creationId xmlns:a16="http://schemas.microsoft.com/office/drawing/2014/main" id="{84353255-A312-133A-B72D-FE28248E9FD4}"/>
              </a:ext>
            </a:extLst>
          </p:cNvPr>
          <p:cNvSpPr/>
          <p:nvPr/>
        </p:nvSpPr>
        <p:spPr>
          <a:xfrm>
            <a:off x="982807" y="1981201"/>
            <a:ext cx="762000" cy="381000"/>
          </a:xfrm>
          <a:prstGeom prst="roundRect">
            <a:avLst>
              <a:gd name="adj" fmla="val 16667"/>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183867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40F37-CD19-46F3-AFF3-502B34ABBEBE}"/>
              </a:ext>
            </a:extLst>
          </p:cNvPr>
          <p:cNvSpPr>
            <a:spLocks noGrp="1"/>
          </p:cNvSpPr>
          <p:nvPr>
            <p:ph type="title"/>
          </p:nvPr>
        </p:nvSpPr>
        <p:spPr>
          <a:xfrm>
            <a:off x="1074593" y="265380"/>
            <a:ext cx="6994814" cy="523049"/>
          </a:xfrm>
        </p:spPr>
        <p:txBody>
          <a:bodyPr>
            <a:normAutofit fontScale="90000"/>
          </a:bodyPr>
          <a:lstStyle/>
          <a:p>
            <a:r>
              <a:rPr lang="en-US" altLang="en-US" dirty="0">
                <a:solidFill>
                  <a:srgbClr val="002060"/>
                </a:solidFill>
              </a:rPr>
              <a:t>Validation – Form Level</a:t>
            </a:r>
            <a:br>
              <a:rPr lang="en-US" altLang="en-US" dirty="0">
                <a:solidFill>
                  <a:srgbClr val="002060"/>
                </a:solidFill>
              </a:rPr>
            </a:br>
            <a:endParaRPr lang="en-US" dirty="0"/>
          </a:p>
        </p:txBody>
      </p:sp>
      <p:sp>
        <p:nvSpPr>
          <p:cNvPr id="130056" name="Text Box 8"/>
          <p:cNvSpPr txBox="1">
            <a:spLocks noChangeArrowheads="1"/>
          </p:cNvSpPr>
          <p:nvPr/>
        </p:nvSpPr>
        <p:spPr bwMode="auto">
          <a:xfrm>
            <a:off x="914400" y="882650"/>
            <a:ext cx="7772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u="sng" dirty="0"/>
              <a:t>Form Level Validations</a:t>
            </a:r>
            <a:r>
              <a:rPr lang="en-US" altLang="en-US" dirty="0"/>
              <a:t> occur as a final check before the form can be submitted. You must select the Validate link on the top menu bar.</a:t>
            </a:r>
          </a:p>
        </p:txBody>
      </p:sp>
      <p:sp>
        <p:nvSpPr>
          <p:cNvPr id="130061" name="Text Box 13"/>
          <p:cNvSpPr txBox="1">
            <a:spLocks noChangeArrowheads="1"/>
          </p:cNvSpPr>
          <p:nvPr/>
        </p:nvSpPr>
        <p:spPr bwMode="auto">
          <a:xfrm>
            <a:off x="304800" y="4724400"/>
            <a:ext cx="76962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dirty="0"/>
              <a:t>The system will open the Validation Summary Page containing a list of items that must be corrected.   </a:t>
            </a:r>
            <a:br>
              <a:rPr lang="en-US" altLang="en-US" dirty="0"/>
            </a:br>
            <a:endParaRPr lang="en-US" altLang="en-US" dirty="0"/>
          </a:p>
          <a:p>
            <a:r>
              <a:rPr lang="en-US" altLang="en-US" dirty="0"/>
              <a:t>You can select each item and be taken to the page where the item can be corrected. For more information on what should be provided for these items, consult the form instructions.</a:t>
            </a:r>
          </a:p>
        </p:txBody>
      </p:sp>
      <p:pic>
        <p:nvPicPr>
          <p:cNvPr id="5" name="Picture 4" descr="Graphical user interface, application&#10;&#10;AI-generated content may be incorrect.">
            <a:extLst>
              <a:ext uri="{FF2B5EF4-FFF2-40B4-BE49-F238E27FC236}">
                <a16:creationId xmlns:a16="http://schemas.microsoft.com/office/drawing/2014/main" id="{C1522DB7-754E-CCC0-9FB9-65C42C73630E}"/>
              </a:ext>
            </a:extLst>
          </p:cNvPr>
          <p:cNvPicPr>
            <a:picLocks noChangeAspect="1"/>
          </p:cNvPicPr>
          <p:nvPr/>
        </p:nvPicPr>
        <p:blipFill>
          <a:blip r:embed="rId3"/>
          <a:srcRect l="1667" r="1667"/>
          <a:stretch>
            <a:fillRect/>
          </a:stretch>
        </p:blipFill>
        <p:spPr>
          <a:xfrm>
            <a:off x="968021" y="1759755"/>
            <a:ext cx="6995338" cy="269033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text, application&#10;&#10;AI-generated content may be incorrect.">
            <a:extLst>
              <a:ext uri="{FF2B5EF4-FFF2-40B4-BE49-F238E27FC236}">
                <a16:creationId xmlns:a16="http://schemas.microsoft.com/office/drawing/2014/main" id="{AC8BC835-71EB-CDC7-7382-DCA870376046}"/>
              </a:ext>
            </a:extLst>
          </p:cNvPr>
          <p:cNvPicPr>
            <a:picLocks noChangeAspect="1"/>
          </p:cNvPicPr>
          <p:nvPr/>
        </p:nvPicPr>
        <p:blipFill>
          <a:blip r:embed="rId2"/>
          <a:srcRect l="10000"/>
          <a:stretch>
            <a:fillRect/>
          </a:stretch>
        </p:blipFill>
        <p:spPr>
          <a:xfrm>
            <a:off x="914400" y="2286000"/>
            <a:ext cx="6730758" cy="3962401"/>
          </a:xfrm>
          <a:prstGeom prst="rect">
            <a:avLst/>
          </a:prstGeom>
        </p:spPr>
      </p:pic>
      <p:sp>
        <p:nvSpPr>
          <p:cNvPr id="3" name="Rounded Rectangle 4" descr="Screenshot of Log In information">
            <a:extLst>
              <a:ext uri="{FF2B5EF4-FFF2-40B4-BE49-F238E27FC236}">
                <a16:creationId xmlns:a16="http://schemas.microsoft.com/office/drawing/2014/main" id="{FE7EE32C-9340-CD23-ADCE-F434780D98A9}"/>
              </a:ext>
            </a:extLst>
          </p:cNvPr>
          <p:cNvSpPr/>
          <p:nvPr/>
        </p:nvSpPr>
        <p:spPr>
          <a:xfrm>
            <a:off x="1905000" y="2286000"/>
            <a:ext cx="533400" cy="381000"/>
          </a:xfrm>
          <a:prstGeom prst="roundRect">
            <a:avLst>
              <a:gd name="adj" fmla="val 16667"/>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919219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8EF9BF-3BB4-474A-984E-788F0D477F15}"/>
              </a:ext>
            </a:extLst>
          </p:cNvPr>
          <p:cNvSpPr>
            <a:spLocks noGrp="1"/>
          </p:cNvSpPr>
          <p:nvPr>
            <p:ph type="title"/>
          </p:nvPr>
        </p:nvSpPr>
        <p:spPr>
          <a:xfrm>
            <a:off x="1091910" y="245301"/>
            <a:ext cx="6994814" cy="599249"/>
          </a:xfrm>
        </p:spPr>
        <p:txBody>
          <a:bodyPr>
            <a:normAutofit fontScale="90000"/>
          </a:bodyPr>
          <a:lstStyle/>
          <a:p>
            <a:r>
              <a:rPr lang="en-US" altLang="en-US" dirty="0">
                <a:solidFill>
                  <a:srgbClr val="002060"/>
                </a:solidFill>
              </a:rPr>
              <a:t>Validation &amp; Signature Blocks</a:t>
            </a:r>
            <a:br>
              <a:rPr lang="en-US" altLang="en-US" dirty="0">
                <a:solidFill>
                  <a:srgbClr val="002060"/>
                </a:solidFill>
              </a:rPr>
            </a:br>
            <a:endParaRPr lang="en-US" dirty="0"/>
          </a:p>
        </p:txBody>
      </p:sp>
      <p:sp>
        <p:nvSpPr>
          <p:cNvPr id="132104" name="Text Box 8"/>
          <p:cNvSpPr txBox="1">
            <a:spLocks noChangeArrowheads="1"/>
          </p:cNvSpPr>
          <p:nvPr/>
        </p:nvSpPr>
        <p:spPr bwMode="auto">
          <a:xfrm>
            <a:off x="902443" y="958850"/>
            <a:ext cx="7772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dirty="0"/>
              <a:t>Once all the validation items have been corrected, the form is ready </a:t>
            </a:r>
          </a:p>
          <a:p>
            <a:r>
              <a:rPr lang="en-US" altLang="en-US" dirty="0"/>
              <a:t>to be signed. </a:t>
            </a:r>
          </a:p>
        </p:txBody>
      </p:sp>
      <p:sp>
        <p:nvSpPr>
          <p:cNvPr id="132109" name="Text Box 13"/>
          <p:cNvSpPr txBox="1">
            <a:spLocks noChangeArrowheads="1"/>
          </p:cNvSpPr>
          <p:nvPr/>
        </p:nvSpPr>
        <p:spPr bwMode="auto">
          <a:xfrm>
            <a:off x="685800" y="3519487"/>
            <a:ext cx="7162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dirty="0"/>
              <a:t>The signature blocks will turn red, indicating the form can be signed.</a:t>
            </a:r>
          </a:p>
        </p:txBody>
      </p:sp>
      <p:pic>
        <p:nvPicPr>
          <p:cNvPr id="5" name="Picture 4" descr="Screenshot of signature blocks">
            <a:extLst>
              <a:ext uri="{FF2B5EF4-FFF2-40B4-BE49-F238E27FC236}">
                <a16:creationId xmlns:a16="http://schemas.microsoft.com/office/drawing/2014/main" id="{0F302211-9B5C-4D21-966E-7F4F2F7A31E4}"/>
              </a:ext>
            </a:extLst>
          </p:cNvPr>
          <p:cNvPicPr>
            <a:picLocks noChangeAspect="1"/>
          </p:cNvPicPr>
          <p:nvPr/>
        </p:nvPicPr>
        <p:blipFill rotWithShape="1">
          <a:blip r:embed="rId3"/>
          <a:srcRect l="8216" t="74750" r="19367" b="9775"/>
          <a:stretch/>
        </p:blipFill>
        <p:spPr>
          <a:xfrm>
            <a:off x="502530" y="4037012"/>
            <a:ext cx="7619999" cy="915988"/>
          </a:xfrm>
          <a:prstGeom prst="rect">
            <a:avLst/>
          </a:prstGeom>
        </p:spPr>
      </p:pic>
      <p:sp>
        <p:nvSpPr>
          <p:cNvPr id="132111" name="Text Box 15"/>
          <p:cNvSpPr txBox="1">
            <a:spLocks noChangeArrowheads="1"/>
          </p:cNvSpPr>
          <p:nvPr/>
        </p:nvSpPr>
        <p:spPr bwMode="auto">
          <a:xfrm>
            <a:off x="270531" y="5181600"/>
            <a:ext cx="778827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dirty="0">
                <a:solidFill>
                  <a:srgbClr val="990033"/>
                </a:solidFill>
              </a:rPr>
              <a:t>Note: All officers who must sign the form must have established user accounts and must log into EFS with their account information to sign the form.</a:t>
            </a:r>
          </a:p>
        </p:txBody>
      </p:sp>
      <p:pic>
        <p:nvPicPr>
          <p:cNvPr id="2" name="Picture 1">
            <a:extLst>
              <a:ext uri="{FF2B5EF4-FFF2-40B4-BE49-F238E27FC236}">
                <a16:creationId xmlns:a16="http://schemas.microsoft.com/office/drawing/2014/main" id="{50E65EB1-C3E9-607C-5CB8-334E87E1A81E}"/>
              </a:ext>
            </a:extLst>
          </p:cNvPr>
          <p:cNvPicPr>
            <a:picLocks noChangeAspect="1"/>
          </p:cNvPicPr>
          <p:nvPr/>
        </p:nvPicPr>
        <p:blipFill>
          <a:blip r:embed="rId4"/>
          <a:stretch>
            <a:fillRect/>
          </a:stretch>
        </p:blipFill>
        <p:spPr>
          <a:xfrm>
            <a:off x="2369429" y="1651572"/>
            <a:ext cx="3886199" cy="186791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FF955-5906-4C37-8191-506BB78E1F44}"/>
              </a:ext>
            </a:extLst>
          </p:cNvPr>
          <p:cNvSpPr>
            <a:spLocks noGrp="1"/>
          </p:cNvSpPr>
          <p:nvPr>
            <p:ph type="title"/>
          </p:nvPr>
        </p:nvSpPr>
        <p:spPr>
          <a:xfrm>
            <a:off x="1063992" y="359602"/>
            <a:ext cx="6994814" cy="1014088"/>
          </a:xfrm>
        </p:spPr>
        <p:txBody>
          <a:bodyPr>
            <a:normAutofit fontScale="90000"/>
          </a:bodyPr>
          <a:lstStyle/>
          <a:p>
            <a:r>
              <a:rPr lang="en-US" altLang="en-US" dirty="0">
                <a:solidFill>
                  <a:srgbClr val="002060"/>
                </a:solidFill>
              </a:rPr>
              <a:t>Signing the Form – Additional Signatures</a:t>
            </a:r>
            <a:br>
              <a:rPr lang="en-US" altLang="en-US" dirty="0">
                <a:solidFill>
                  <a:srgbClr val="002060"/>
                </a:solidFill>
              </a:rPr>
            </a:br>
            <a:endParaRPr lang="en-US" dirty="0"/>
          </a:p>
        </p:txBody>
      </p:sp>
      <p:sp>
        <p:nvSpPr>
          <p:cNvPr id="136200" name="Text Box 8"/>
          <p:cNvSpPr txBox="1">
            <a:spLocks noChangeArrowheads="1"/>
          </p:cNvSpPr>
          <p:nvPr/>
        </p:nvSpPr>
        <p:spPr bwMode="auto">
          <a:xfrm>
            <a:off x="838200" y="1695271"/>
            <a:ext cx="7924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dirty="0"/>
              <a:t>A minimum of two signatures are required to submit the report. If there is a need to apply more signatures on the form, select the Add Additional Signatures link below the signature blocks to add two additional signature blocks.</a:t>
            </a:r>
          </a:p>
        </p:txBody>
      </p:sp>
      <p:grpSp>
        <p:nvGrpSpPr>
          <p:cNvPr id="4" name="Group 3" descr="Screenshot showing how to add additional signatures">
            <a:extLst>
              <a:ext uri="{FF2B5EF4-FFF2-40B4-BE49-F238E27FC236}">
                <a16:creationId xmlns:a16="http://schemas.microsoft.com/office/drawing/2014/main" id="{0EB47BC1-46BC-4675-AA2A-F52FC6BCAA2F}"/>
              </a:ext>
            </a:extLst>
          </p:cNvPr>
          <p:cNvGrpSpPr/>
          <p:nvPr/>
        </p:nvGrpSpPr>
        <p:grpSpPr>
          <a:xfrm>
            <a:off x="1905000" y="2655205"/>
            <a:ext cx="5413145" cy="2145395"/>
            <a:chOff x="1905000" y="2105024"/>
            <a:chExt cx="5413145" cy="2145395"/>
          </a:xfrm>
        </p:grpSpPr>
        <p:pic>
          <p:nvPicPr>
            <p:cNvPr id="136202"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286000"/>
              <a:ext cx="16002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6206" name="Line 14"/>
            <p:cNvSpPr>
              <a:spLocks noChangeShapeType="1"/>
            </p:cNvSpPr>
            <p:nvPr/>
          </p:nvSpPr>
          <p:spPr bwMode="auto">
            <a:xfrm>
              <a:off x="2286000" y="2105024"/>
              <a:ext cx="1447800" cy="257175"/>
            </a:xfrm>
            <a:prstGeom prst="line">
              <a:avLst/>
            </a:prstGeom>
            <a:noFill/>
            <a:ln w="3810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6207" name="Oval 15"/>
            <p:cNvSpPr>
              <a:spLocks noChangeArrowheads="1"/>
            </p:cNvSpPr>
            <p:nvPr/>
          </p:nvSpPr>
          <p:spPr bwMode="auto">
            <a:xfrm>
              <a:off x="3810000" y="2209800"/>
              <a:ext cx="1676400" cy="457200"/>
            </a:xfrm>
            <a:prstGeom prst="ellipse">
              <a:avLst/>
            </a:prstGeom>
            <a:solidFill>
              <a:srgbClr val="FFFF99">
                <a:alpha val="50999"/>
              </a:srgbClr>
            </a:solidFill>
            <a:ln w="38100" algn="ctr">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 name="Picture 2">
              <a:extLst>
                <a:ext uri="{FF2B5EF4-FFF2-40B4-BE49-F238E27FC236}">
                  <a16:creationId xmlns:a16="http://schemas.microsoft.com/office/drawing/2014/main" id="{56998142-8B30-456D-99C9-CADD649354F5}"/>
                </a:ext>
              </a:extLst>
            </p:cNvPr>
            <p:cNvPicPr>
              <a:picLocks noChangeAspect="1"/>
            </p:cNvPicPr>
            <p:nvPr/>
          </p:nvPicPr>
          <p:blipFill rotWithShape="1">
            <a:blip r:embed="rId4"/>
            <a:srcRect l="8333" t="74259" r="55228" b="7932"/>
            <a:stretch/>
          </p:blipFill>
          <p:spPr>
            <a:xfrm>
              <a:off x="1905000" y="2762250"/>
              <a:ext cx="5413145" cy="1488169"/>
            </a:xfrm>
            <a:prstGeom prst="rect">
              <a:avLst/>
            </a:prstGeom>
          </p:spPr>
        </p:pic>
      </p:grpSp>
      <p:sp>
        <p:nvSpPr>
          <p:cNvPr id="136204" name="Text Box 12"/>
          <p:cNvSpPr txBox="1">
            <a:spLocks noChangeArrowheads="1"/>
          </p:cNvSpPr>
          <p:nvPr/>
        </p:nvSpPr>
        <p:spPr bwMode="auto">
          <a:xfrm>
            <a:off x="685800" y="5027612"/>
            <a:ext cx="76962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dirty="0"/>
              <a:t>Once the report has been signed, if any changes are made to any fields on the form, the signatures will be removed and the form must be validated and signed again.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1"/>
            <a:ext cx="6994814" cy="609600"/>
          </a:xfrm>
        </p:spPr>
        <p:txBody>
          <a:bodyPr>
            <a:normAutofit fontScale="90000"/>
          </a:bodyPr>
          <a:lstStyle/>
          <a:p>
            <a:r>
              <a:rPr lang="en-US" altLang="en-US" dirty="0">
                <a:solidFill>
                  <a:srgbClr val="002060"/>
                </a:solidFill>
              </a:rPr>
              <a:t>System Requirements and Settings</a:t>
            </a:r>
            <a:br>
              <a:rPr lang="en-US" altLang="en-US" dirty="0"/>
            </a:br>
            <a:endParaRPr lang="en-US" dirty="0"/>
          </a:p>
        </p:txBody>
      </p:sp>
      <p:sp>
        <p:nvSpPr>
          <p:cNvPr id="128011" name="Text Box 11"/>
          <p:cNvSpPr txBox="1">
            <a:spLocks noChangeArrowheads="1"/>
          </p:cNvSpPr>
          <p:nvPr/>
        </p:nvSpPr>
        <p:spPr bwMode="auto">
          <a:xfrm>
            <a:off x="838200" y="1668720"/>
            <a:ext cx="7772400" cy="2369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600" dirty="0"/>
              <a:t>To access and use EFS, OLMS recommends that you use one of the following browsers:</a:t>
            </a:r>
          </a:p>
          <a:p>
            <a:pPr>
              <a:spcBef>
                <a:spcPct val="50000"/>
              </a:spcBef>
            </a:pPr>
            <a:endParaRPr lang="en-US" altLang="en-US" sz="1600" dirty="0"/>
          </a:p>
          <a:p>
            <a:pPr marL="742950" lvl="1" indent="-285750">
              <a:spcBef>
                <a:spcPts val="1800"/>
              </a:spcBef>
              <a:buClr>
                <a:srgbClr val="0066FF"/>
              </a:buClr>
              <a:buFont typeface="Wingdings" panose="05000000000000000000" pitchFamily="2" charset="2"/>
              <a:buChar char="Ø"/>
            </a:pPr>
            <a:r>
              <a:rPr lang="en-US" altLang="en-US" sz="1600" dirty="0"/>
              <a:t>Microsoft Edge</a:t>
            </a:r>
          </a:p>
          <a:p>
            <a:pPr marL="742950" lvl="1" indent="-285750">
              <a:spcBef>
                <a:spcPts val="1800"/>
              </a:spcBef>
              <a:buClr>
                <a:srgbClr val="0066FF"/>
              </a:buClr>
              <a:buFont typeface="Wingdings" panose="05000000000000000000" pitchFamily="2" charset="2"/>
              <a:buChar char="Ø"/>
            </a:pPr>
            <a:r>
              <a:rPr lang="en-US" altLang="en-US" sz="1600" dirty="0"/>
              <a:t>Google Chrome –Version 7.0 or higher</a:t>
            </a:r>
          </a:p>
          <a:p>
            <a:pPr>
              <a:spcBef>
                <a:spcPct val="50000"/>
              </a:spcBef>
            </a:pPr>
            <a:endParaRPr lang="en-US" altLang="en-US" sz="20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DA5AA-8B45-4CBF-B6BB-9CB3605B8D9B}"/>
              </a:ext>
            </a:extLst>
          </p:cNvPr>
          <p:cNvSpPr>
            <a:spLocks noGrp="1"/>
          </p:cNvSpPr>
          <p:nvPr>
            <p:ph type="title"/>
          </p:nvPr>
        </p:nvSpPr>
        <p:spPr>
          <a:xfrm>
            <a:off x="1063992" y="359601"/>
            <a:ext cx="6994814" cy="630999"/>
          </a:xfrm>
        </p:spPr>
        <p:txBody>
          <a:bodyPr>
            <a:normAutofit fontScale="90000"/>
          </a:bodyPr>
          <a:lstStyle/>
          <a:p>
            <a:r>
              <a:rPr lang="en-US" altLang="en-US" dirty="0">
                <a:solidFill>
                  <a:srgbClr val="002060"/>
                </a:solidFill>
              </a:rPr>
              <a:t>Signing the Form</a:t>
            </a:r>
            <a:br>
              <a:rPr lang="en-US" altLang="en-US" dirty="0">
                <a:solidFill>
                  <a:srgbClr val="002060"/>
                </a:solidFill>
              </a:rPr>
            </a:br>
            <a:endParaRPr lang="en-US" dirty="0"/>
          </a:p>
        </p:txBody>
      </p:sp>
      <p:pic>
        <p:nvPicPr>
          <p:cNvPr id="134159" name="Picture 15" descr="j043149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259579"/>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134155" name="Text Box 11"/>
          <p:cNvSpPr txBox="1">
            <a:spLocks noChangeArrowheads="1"/>
          </p:cNvSpPr>
          <p:nvPr/>
        </p:nvSpPr>
        <p:spPr bwMode="auto">
          <a:xfrm>
            <a:off x="2057400" y="1219200"/>
            <a:ext cx="6400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dirty="0"/>
              <a:t>You must re-enter your password to ‘sign’ the form. By doing so, you are legally attesting that you are the person identified by name in the signature block and a duly authorized officer of the surety company.  </a:t>
            </a:r>
          </a:p>
        </p:txBody>
      </p:sp>
      <p:pic>
        <p:nvPicPr>
          <p:cNvPr id="3" name="Picture 2" descr="Screenshot of signature block to input password">
            <a:extLst>
              <a:ext uri="{FF2B5EF4-FFF2-40B4-BE49-F238E27FC236}">
                <a16:creationId xmlns:a16="http://schemas.microsoft.com/office/drawing/2014/main" id="{04863D36-4330-4F6A-B114-D103538C71CC}"/>
              </a:ext>
            </a:extLst>
          </p:cNvPr>
          <p:cNvPicPr>
            <a:picLocks noChangeAspect="1"/>
          </p:cNvPicPr>
          <p:nvPr/>
        </p:nvPicPr>
        <p:blipFill rotWithShape="1">
          <a:blip r:embed="rId4"/>
          <a:srcRect l="33737" t="37269" r="27463" b="33704"/>
          <a:stretch/>
        </p:blipFill>
        <p:spPr>
          <a:xfrm>
            <a:off x="838200" y="2819400"/>
            <a:ext cx="6858000" cy="2886139"/>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7C6BE9-0B19-CD6D-C771-04AE1F49EB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4E8A91-761D-9DD3-672A-613A527498B5}"/>
              </a:ext>
            </a:extLst>
          </p:cNvPr>
          <p:cNvSpPr>
            <a:spLocks noGrp="1"/>
          </p:cNvSpPr>
          <p:nvPr>
            <p:ph type="title"/>
          </p:nvPr>
        </p:nvSpPr>
        <p:spPr>
          <a:xfrm>
            <a:off x="1063992" y="359601"/>
            <a:ext cx="6994814" cy="630999"/>
          </a:xfrm>
        </p:spPr>
        <p:txBody>
          <a:bodyPr>
            <a:normAutofit fontScale="90000"/>
          </a:bodyPr>
          <a:lstStyle/>
          <a:p>
            <a:r>
              <a:rPr lang="en-US" altLang="en-US" dirty="0">
                <a:solidFill>
                  <a:srgbClr val="002060"/>
                </a:solidFill>
              </a:rPr>
              <a:t>Printing or Saving the Form</a:t>
            </a:r>
            <a:br>
              <a:rPr lang="en-US" altLang="en-US" dirty="0">
                <a:solidFill>
                  <a:srgbClr val="002060"/>
                </a:solidFill>
              </a:rPr>
            </a:br>
            <a:endParaRPr lang="en-US" dirty="0"/>
          </a:p>
        </p:txBody>
      </p:sp>
      <p:sp>
        <p:nvSpPr>
          <p:cNvPr id="134155" name="Text Box 11">
            <a:extLst>
              <a:ext uri="{FF2B5EF4-FFF2-40B4-BE49-F238E27FC236}">
                <a16:creationId xmlns:a16="http://schemas.microsoft.com/office/drawing/2014/main" id="{893704D9-F0C3-3E25-A2ED-2349AB03A228}"/>
              </a:ext>
            </a:extLst>
          </p:cNvPr>
          <p:cNvSpPr txBox="1">
            <a:spLocks noChangeArrowheads="1"/>
          </p:cNvSpPr>
          <p:nvPr/>
        </p:nvSpPr>
        <p:spPr bwMode="auto">
          <a:xfrm>
            <a:off x="1063992" y="1042987"/>
            <a:ext cx="64008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dirty="0"/>
              <a:t>Select the </a:t>
            </a:r>
            <a:r>
              <a:rPr lang="en-US" altLang="en-US" b="1" dirty="0"/>
              <a:t>Print</a:t>
            </a:r>
            <a:r>
              <a:rPr lang="en-US" altLang="en-US" dirty="0"/>
              <a:t> option to print the entire report or to s</a:t>
            </a:r>
            <a:r>
              <a:rPr lang="en-US" altLang="en-US" dirty="0">
                <a:sym typeface="Wingdings" panose="05000000000000000000" pitchFamily="2" charset="2"/>
              </a:rPr>
              <a:t>ave a signed copy of the report as a PDF to your computer. Do this before submitting the report. </a:t>
            </a:r>
            <a:endParaRPr lang="en-US" altLang="en-US" dirty="0"/>
          </a:p>
        </p:txBody>
      </p:sp>
      <p:pic>
        <p:nvPicPr>
          <p:cNvPr id="5" name="Picture 4" descr="Graphical user interface, text, application&#10;&#10;AI-generated content may be incorrect.">
            <a:extLst>
              <a:ext uri="{FF2B5EF4-FFF2-40B4-BE49-F238E27FC236}">
                <a16:creationId xmlns:a16="http://schemas.microsoft.com/office/drawing/2014/main" id="{F77AD4C7-11DB-BB1F-42ED-42BB8C2060BA}"/>
              </a:ext>
            </a:extLst>
          </p:cNvPr>
          <p:cNvPicPr>
            <a:picLocks noChangeAspect="1"/>
          </p:cNvPicPr>
          <p:nvPr/>
        </p:nvPicPr>
        <p:blipFill>
          <a:blip r:embed="rId3"/>
          <a:stretch>
            <a:fillRect/>
          </a:stretch>
        </p:blipFill>
        <p:spPr>
          <a:xfrm>
            <a:off x="1521192" y="2133600"/>
            <a:ext cx="5486400" cy="2171700"/>
          </a:xfrm>
          <a:prstGeom prst="rect">
            <a:avLst/>
          </a:prstGeom>
        </p:spPr>
      </p:pic>
      <p:sp>
        <p:nvSpPr>
          <p:cNvPr id="6" name="Text Box 14">
            <a:extLst>
              <a:ext uri="{FF2B5EF4-FFF2-40B4-BE49-F238E27FC236}">
                <a16:creationId xmlns:a16="http://schemas.microsoft.com/office/drawing/2014/main" id="{3541B186-A0B0-E999-6151-C0FB44B2E8B1}"/>
              </a:ext>
            </a:extLst>
          </p:cNvPr>
          <p:cNvSpPr txBox="1">
            <a:spLocks noChangeArrowheads="1"/>
          </p:cNvSpPr>
          <p:nvPr/>
        </p:nvSpPr>
        <p:spPr bwMode="auto">
          <a:xfrm>
            <a:off x="304800" y="5105400"/>
            <a:ext cx="81534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dirty="0">
                <a:solidFill>
                  <a:srgbClr val="990033"/>
                </a:solidFill>
                <a:sym typeface="Wingdings" panose="05000000000000000000" pitchFamily="2" charset="2"/>
              </a:rPr>
              <a:t>Note: You can obtain a copy of the submitted report from the Online Public Disclosure site. Please see the next section for information on this.  </a:t>
            </a:r>
            <a:endParaRPr lang="en-US" altLang="en-US" dirty="0">
              <a:solidFill>
                <a:srgbClr val="990033"/>
              </a:solidFill>
            </a:endParaRPr>
          </a:p>
          <a:p>
            <a:endParaRPr lang="en-US" altLang="en-US" dirty="0"/>
          </a:p>
        </p:txBody>
      </p:sp>
    </p:spTree>
    <p:extLst>
      <p:ext uri="{BB962C8B-B14F-4D97-AF65-F5344CB8AC3E}">
        <p14:creationId xmlns:p14="http://schemas.microsoft.com/office/powerpoint/2010/main" val="35392503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5C8491-7E98-5194-62D0-903072BBBA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5E3E67-7FAD-4299-28D9-C092E07245D0}"/>
              </a:ext>
            </a:extLst>
          </p:cNvPr>
          <p:cNvSpPr>
            <a:spLocks noGrp="1"/>
          </p:cNvSpPr>
          <p:nvPr>
            <p:ph type="title"/>
          </p:nvPr>
        </p:nvSpPr>
        <p:spPr>
          <a:xfrm>
            <a:off x="1063992" y="359601"/>
            <a:ext cx="6994814" cy="630999"/>
          </a:xfrm>
        </p:spPr>
        <p:txBody>
          <a:bodyPr>
            <a:normAutofit fontScale="90000"/>
          </a:bodyPr>
          <a:lstStyle/>
          <a:p>
            <a:r>
              <a:rPr lang="en-US" altLang="en-US" dirty="0">
                <a:solidFill>
                  <a:srgbClr val="002060"/>
                </a:solidFill>
              </a:rPr>
              <a:t>Summitting the Form</a:t>
            </a:r>
            <a:br>
              <a:rPr lang="en-US" altLang="en-US" dirty="0">
                <a:solidFill>
                  <a:srgbClr val="002060"/>
                </a:solidFill>
              </a:rPr>
            </a:br>
            <a:endParaRPr lang="en-US" dirty="0"/>
          </a:p>
        </p:txBody>
      </p:sp>
      <p:sp>
        <p:nvSpPr>
          <p:cNvPr id="134155" name="Text Box 11">
            <a:extLst>
              <a:ext uri="{FF2B5EF4-FFF2-40B4-BE49-F238E27FC236}">
                <a16:creationId xmlns:a16="http://schemas.microsoft.com/office/drawing/2014/main" id="{922E0E63-9393-5F01-188E-F6A2A16909DD}"/>
              </a:ext>
            </a:extLst>
          </p:cNvPr>
          <p:cNvSpPr txBox="1">
            <a:spLocks noChangeArrowheads="1"/>
          </p:cNvSpPr>
          <p:nvPr/>
        </p:nvSpPr>
        <p:spPr bwMode="auto">
          <a:xfrm>
            <a:off x="1085194" y="990600"/>
            <a:ext cx="6400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dirty="0"/>
              <a:t>To complete the submission process, select the blue </a:t>
            </a:r>
            <a:r>
              <a:rPr lang="en-US" altLang="en-US" b="1" dirty="0"/>
              <a:t>Submit</a:t>
            </a:r>
            <a:r>
              <a:rPr lang="en-US" altLang="en-US" dirty="0"/>
              <a:t> button to finalize your entry.</a:t>
            </a:r>
          </a:p>
        </p:txBody>
      </p:sp>
      <p:pic>
        <p:nvPicPr>
          <p:cNvPr id="3" name="Picture 2" descr="Graphical user interface, text, application&#10;&#10;AI-generated content may be incorrect.">
            <a:extLst>
              <a:ext uri="{FF2B5EF4-FFF2-40B4-BE49-F238E27FC236}">
                <a16:creationId xmlns:a16="http://schemas.microsoft.com/office/drawing/2014/main" id="{3D75CA1B-85B9-D1FC-5277-6B9882FCA851}"/>
              </a:ext>
            </a:extLst>
          </p:cNvPr>
          <p:cNvPicPr>
            <a:picLocks noChangeAspect="1"/>
          </p:cNvPicPr>
          <p:nvPr/>
        </p:nvPicPr>
        <p:blipFill>
          <a:blip r:embed="rId3"/>
          <a:srcRect l="10000"/>
          <a:stretch>
            <a:fillRect/>
          </a:stretch>
        </p:blipFill>
        <p:spPr>
          <a:xfrm>
            <a:off x="1063992" y="1904999"/>
            <a:ext cx="6730758" cy="3962401"/>
          </a:xfrm>
          <a:prstGeom prst="rect">
            <a:avLst/>
          </a:prstGeom>
        </p:spPr>
      </p:pic>
      <p:sp>
        <p:nvSpPr>
          <p:cNvPr id="4" name="Rounded Rectangle 4" descr="Screenshot of Log In information">
            <a:extLst>
              <a:ext uri="{FF2B5EF4-FFF2-40B4-BE49-F238E27FC236}">
                <a16:creationId xmlns:a16="http://schemas.microsoft.com/office/drawing/2014/main" id="{FA95C730-7315-8140-C165-C6F3F25C3047}"/>
              </a:ext>
            </a:extLst>
          </p:cNvPr>
          <p:cNvSpPr/>
          <p:nvPr/>
        </p:nvSpPr>
        <p:spPr>
          <a:xfrm>
            <a:off x="4953000" y="1893064"/>
            <a:ext cx="533400" cy="381000"/>
          </a:xfrm>
          <a:prstGeom prst="roundRect">
            <a:avLst>
              <a:gd name="adj" fmla="val 16667"/>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767947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57828-0C32-4A5C-9ACD-73704D2CD2CB}"/>
              </a:ext>
            </a:extLst>
          </p:cNvPr>
          <p:cNvSpPr>
            <a:spLocks noGrp="1"/>
          </p:cNvSpPr>
          <p:nvPr>
            <p:ph type="title"/>
          </p:nvPr>
        </p:nvSpPr>
        <p:spPr>
          <a:xfrm>
            <a:off x="1063992" y="304800"/>
            <a:ext cx="6994814" cy="531811"/>
          </a:xfrm>
        </p:spPr>
        <p:txBody>
          <a:bodyPr>
            <a:normAutofit fontScale="90000"/>
          </a:bodyPr>
          <a:lstStyle/>
          <a:p>
            <a:r>
              <a:rPr lang="en-US" altLang="en-US" dirty="0">
                <a:solidFill>
                  <a:srgbClr val="002060"/>
                </a:solidFill>
              </a:rPr>
              <a:t>Submission Confirmation</a:t>
            </a:r>
            <a:br>
              <a:rPr lang="en-US" altLang="en-US" dirty="0">
                <a:solidFill>
                  <a:srgbClr val="002060"/>
                </a:solidFill>
              </a:rPr>
            </a:br>
            <a:endParaRPr lang="en-US" dirty="0"/>
          </a:p>
        </p:txBody>
      </p:sp>
      <p:sp>
        <p:nvSpPr>
          <p:cNvPr id="139272" name="Text Box 8"/>
          <p:cNvSpPr txBox="1">
            <a:spLocks noChangeArrowheads="1"/>
          </p:cNvSpPr>
          <p:nvPr/>
        </p:nvSpPr>
        <p:spPr bwMode="auto">
          <a:xfrm>
            <a:off x="942975" y="891413"/>
            <a:ext cx="79248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dirty="0"/>
              <a:t>Once the signatures have been applied, the form can be submitted. </a:t>
            </a:r>
          </a:p>
          <a:p>
            <a:endParaRPr lang="en-US" altLang="en-US" dirty="0"/>
          </a:p>
          <a:p>
            <a:r>
              <a:rPr lang="en-US" altLang="en-US" dirty="0"/>
              <a:t>Select the Submit button from the top menu bar. Once the form has been processed (this may take a few minutes) a confirmation message will display: </a:t>
            </a:r>
          </a:p>
        </p:txBody>
      </p:sp>
      <p:sp>
        <p:nvSpPr>
          <p:cNvPr id="139278" name="Text Box 14"/>
          <p:cNvSpPr txBox="1">
            <a:spLocks noChangeArrowheads="1"/>
          </p:cNvSpPr>
          <p:nvPr/>
        </p:nvSpPr>
        <p:spPr bwMode="auto">
          <a:xfrm>
            <a:off x="304800" y="4705350"/>
            <a:ext cx="7772400"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dirty="0"/>
              <a:t>You can print this message by going to File</a:t>
            </a:r>
            <a:r>
              <a:rPr lang="en-US" altLang="en-US" dirty="0">
                <a:sym typeface="Wingdings" panose="05000000000000000000" pitchFamily="2" charset="2"/>
              </a:rPr>
              <a:t> Print or simply copy and paste the text from the page into an email or word processing document. </a:t>
            </a:r>
          </a:p>
          <a:p>
            <a:endParaRPr lang="en-US" altLang="en-US" dirty="0"/>
          </a:p>
          <a:p>
            <a:r>
              <a:rPr lang="en-US" altLang="en-US" dirty="0"/>
              <a:t>You should now be able to view your submitted report in the OLMS Online Public Disclosure Room, by using the link shown above. </a:t>
            </a:r>
          </a:p>
        </p:txBody>
      </p:sp>
      <p:pic>
        <p:nvPicPr>
          <p:cNvPr id="6" name="Picture 5">
            <a:extLst>
              <a:ext uri="{FF2B5EF4-FFF2-40B4-BE49-F238E27FC236}">
                <a16:creationId xmlns:a16="http://schemas.microsoft.com/office/drawing/2014/main" id="{C25EA7F6-12A3-1D9E-24C3-7850F264181A}"/>
              </a:ext>
            </a:extLst>
          </p:cNvPr>
          <p:cNvPicPr>
            <a:picLocks noChangeAspect="1"/>
          </p:cNvPicPr>
          <p:nvPr/>
        </p:nvPicPr>
        <p:blipFill>
          <a:blip r:embed="rId3">
            <a:extLst>
              <a:ext uri="{28A0092B-C50C-407E-A947-70E740481C1C}">
                <a14:useLocalDpi xmlns:a14="http://schemas.microsoft.com/office/drawing/2010/main" val="0"/>
              </a:ext>
            </a:extLst>
          </a:blip>
          <a:srcRect t="32279" b="38666"/>
          <a:stretch>
            <a:fillRect/>
          </a:stretch>
        </p:blipFill>
        <p:spPr bwMode="auto">
          <a:xfrm>
            <a:off x="1295400" y="2549938"/>
            <a:ext cx="5943600" cy="175812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B78E1-7287-4213-975A-BADC323525BC}"/>
              </a:ext>
            </a:extLst>
          </p:cNvPr>
          <p:cNvSpPr>
            <a:spLocks noGrp="1"/>
          </p:cNvSpPr>
          <p:nvPr>
            <p:ph type="title"/>
          </p:nvPr>
        </p:nvSpPr>
        <p:spPr>
          <a:xfrm>
            <a:off x="1063992" y="359601"/>
            <a:ext cx="6994814" cy="707199"/>
          </a:xfrm>
        </p:spPr>
        <p:txBody>
          <a:bodyPr>
            <a:normAutofit fontScale="90000"/>
          </a:bodyPr>
          <a:lstStyle/>
          <a:p>
            <a:r>
              <a:rPr lang="en-US" altLang="en-US" dirty="0">
                <a:solidFill>
                  <a:srgbClr val="002060"/>
                </a:solidFill>
              </a:rPr>
              <a:t>Getting Help</a:t>
            </a:r>
            <a:br>
              <a:rPr lang="en-US" altLang="en-US" dirty="0">
                <a:solidFill>
                  <a:srgbClr val="002060"/>
                </a:solidFill>
              </a:rPr>
            </a:br>
            <a:endParaRPr lang="en-US" dirty="0"/>
          </a:p>
        </p:txBody>
      </p:sp>
      <p:sp>
        <p:nvSpPr>
          <p:cNvPr id="74757" name="Rectangle 5"/>
          <p:cNvSpPr>
            <a:spLocks noChangeArrowheads="1"/>
          </p:cNvSpPr>
          <p:nvPr/>
        </p:nvSpPr>
        <p:spPr bwMode="auto">
          <a:xfrm>
            <a:off x="914400" y="1371600"/>
            <a:ext cx="72390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90513" indent="-290513">
              <a:buFont typeface="Wingdings" panose="05000000000000000000" pitchFamily="2" charset="2"/>
              <a:buChar char="Ø"/>
            </a:pPr>
            <a:r>
              <a:rPr lang="en-US" altLang="en-US" b="1" dirty="0"/>
              <a:t>If you experience difficulty using EFS, please contact OLMS Form Technical Support toll-free at: 1-866-401-1109.</a:t>
            </a:r>
          </a:p>
          <a:p>
            <a:pPr marL="290513" indent="-290513">
              <a:buFont typeface="Wingdings" panose="05000000000000000000" pitchFamily="2" charset="2"/>
              <a:buChar char="Ø"/>
            </a:pPr>
            <a:endParaRPr lang="en-US" altLang="en-US" b="1" dirty="0"/>
          </a:p>
          <a:p>
            <a:pPr marL="285750" indent="-285750">
              <a:buFont typeface="Wingdings" panose="05000000000000000000" pitchFamily="2" charset="2"/>
              <a:buChar char="Ø"/>
            </a:pPr>
            <a:r>
              <a:rPr lang="en-US" altLang="en-US" dirty="0"/>
              <a:t>This PowerPoint presentation and other information regarding EFS can be found on our website at the following URL: </a:t>
            </a:r>
            <a:r>
              <a:rPr lang="en-US" altLang="en-US" dirty="0">
                <a:hlinkClick r:id="rId3"/>
              </a:rPr>
              <a:t>https://www.dol.gov/agencies/olms/regs/compliance/EFS/EFShelp</a:t>
            </a:r>
            <a:endParaRPr lang="en-US" altLang="en-US" dirty="0"/>
          </a:p>
          <a:p>
            <a:pPr marL="285750" indent="-285750">
              <a:buFont typeface="Wingdings" panose="05000000000000000000" pitchFamily="2" charset="2"/>
              <a:buChar char="Ø"/>
            </a:pPr>
            <a:endParaRPr lang="en-US" altLang="en-US" dirty="0"/>
          </a:p>
          <a:p>
            <a:pPr marL="285750" indent="-285750">
              <a:spcAft>
                <a:spcPts val="4800"/>
              </a:spcAft>
              <a:buFont typeface="Wingdings" panose="05000000000000000000" pitchFamily="2" charset="2"/>
              <a:buChar char="Ø"/>
            </a:pPr>
            <a:r>
              <a:rPr lang="en-US" altLang="en-US" dirty="0"/>
              <a:t>If you have additional questions or comments please contact OLMS:  email OLMS at </a:t>
            </a:r>
            <a:r>
              <a:rPr lang="en-US" altLang="en-US" dirty="0">
                <a:hlinkClick r:id="rId4"/>
              </a:rPr>
              <a:t>olms-public@dol.gov</a:t>
            </a:r>
            <a:r>
              <a:rPr lang="en-US" altLang="en-US" dirty="0"/>
              <a:t> or call OLMS at (202) 693-0123.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3992" y="359601"/>
            <a:ext cx="6994814" cy="627719"/>
          </a:xfrm>
        </p:spPr>
        <p:txBody>
          <a:bodyPr>
            <a:normAutofit/>
          </a:bodyPr>
          <a:lstStyle/>
          <a:p>
            <a:r>
              <a:rPr lang="en-US" sz="3200" dirty="0">
                <a:solidFill>
                  <a:srgbClr val="002060"/>
                </a:solidFill>
              </a:rPr>
              <a:t>Accessing the System</a:t>
            </a:r>
          </a:p>
        </p:txBody>
      </p:sp>
      <p:sp>
        <p:nvSpPr>
          <p:cNvPr id="3" name="TextBox 2"/>
          <p:cNvSpPr txBox="1"/>
          <p:nvPr/>
        </p:nvSpPr>
        <p:spPr>
          <a:xfrm>
            <a:off x="1066800" y="1143000"/>
            <a:ext cx="7467600" cy="1200329"/>
          </a:xfrm>
          <a:prstGeom prst="rect">
            <a:avLst/>
          </a:prstGeom>
          <a:noFill/>
        </p:spPr>
        <p:txBody>
          <a:bodyPr wrap="square" rtlCol="0">
            <a:spAutoFit/>
          </a:bodyPr>
          <a:lstStyle/>
          <a:p>
            <a:r>
              <a:rPr lang="en-US" altLang="en-US" dirty="0"/>
              <a:t>Navigate to the </a:t>
            </a:r>
            <a:r>
              <a:rPr lang="en-US" altLang="en-US" dirty="0">
                <a:hlinkClick r:id="rId3"/>
              </a:rPr>
              <a:t>OLMS Website</a:t>
            </a:r>
            <a:r>
              <a:rPr lang="en-US" altLang="en-US" dirty="0"/>
              <a:t> and select File Labor-Management (LM) Reports From the drop-down menu, select the “File Labor Union, Employer, and Consultant Reports, and Surety Reports.</a:t>
            </a:r>
            <a:endParaRPr lang="en-US" dirty="0"/>
          </a:p>
          <a:p>
            <a:endParaRPr lang="en-US" dirty="0"/>
          </a:p>
        </p:txBody>
      </p:sp>
      <p:pic>
        <p:nvPicPr>
          <p:cNvPr id="7" name="Picture 6" descr="Graphical user interface&#10;&#10;AI-generated content may be incorrect.">
            <a:extLst>
              <a:ext uri="{FF2B5EF4-FFF2-40B4-BE49-F238E27FC236}">
                <a16:creationId xmlns:a16="http://schemas.microsoft.com/office/drawing/2014/main" id="{7B076CF1-0707-2606-6586-42447E675A8A}"/>
              </a:ext>
            </a:extLst>
          </p:cNvPr>
          <p:cNvPicPr>
            <a:picLocks noChangeAspect="1"/>
          </p:cNvPicPr>
          <p:nvPr/>
        </p:nvPicPr>
        <p:blipFill rotWithShape="1">
          <a:blip r:embed="rId4"/>
          <a:srcRect t="2013" b="1"/>
          <a:stretch>
            <a:fillRect/>
          </a:stretch>
        </p:blipFill>
        <p:spPr bwMode="auto">
          <a:xfrm>
            <a:off x="838200" y="2209800"/>
            <a:ext cx="6967220" cy="375267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07827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ccess the OLMS EFS&#10;&#10;Access the OLMS EFS">
            <a:extLst>
              <a:ext uri="{FF2B5EF4-FFF2-40B4-BE49-F238E27FC236}">
                <a16:creationId xmlns:a16="http://schemas.microsoft.com/office/drawing/2014/main" id="{7DD0DB59-AC50-4B30-CFF5-2ED093F42C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209800"/>
            <a:ext cx="7010400" cy="3897194"/>
          </a:xfrm>
          <a:prstGeom prst="rect">
            <a:avLst/>
          </a:prstGeom>
        </p:spPr>
      </p:pic>
      <p:sp>
        <p:nvSpPr>
          <p:cNvPr id="12292" name="Rectangle 16" descr="Accessing the System" title="Accessing the System"/>
          <p:cNvSpPr>
            <a:spLocks noGrp="1" noChangeArrowheads="1"/>
          </p:cNvSpPr>
          <p:nvPr>
            <p:ph type="title"/>
          </p:nvPr>
        </p:nvSpPr>
        <p:spPr>
          <a:xfrm>
            <a:off x="1066800" y="381001"/>
            <a:ext cx="6842414" cy="609600"/>
          </a:xfrm>
          <a:noFill/>
        </p:spPr>
        <p:txBody>
          <a:bodyPr wrap="square">
            <a:normAutofit/>
          </a:bodyPr>
          <a:lstStyle/>
          <a:p>
            <a:r>
              <a:rPr lang="en-US" altLang="en-US" sz="3200" dirty="0">
                <a:solidFill>
                  <a:srgbClr val="002060"/>
                </a:solidFill>
              </a:rPr>
              <a:t>Accessing the EFS-Login Portal</a:t>
            </a:r>
          </a:p>
        </p:txBody>
      </p:sp>
      <p:sp>
        <p:nvSpPr>
          <p:cNvPr id="2" name="TextBox 1"/>
          <p:cNvSpPr txBox="1"/>
          <p:nvPr/>
        </p:nvSpPr>
        <p:spPr>
          <a:xfrm>
            <a:off x="838200" y="1044714"/>
            <a:ext cx="8001000" cy="707886"/>
          </a:xfrm>
          <a:prstGeom prst="rect">
            <a:avLst/>
          </a:prstGeom>
          <a:noFill/>
        </p:spPr>
        <p:txBody>
          <a:bodyPr wrap="square" rtlCol="0">
            <a:spAutoFit/>
          </a:bodyPr>
          <a:lstStyle/>
          <a:p>
            <a:pPr marL="342900" indent="-342900">
              <a:buFont typeface="Wingdings" panose="05000000000000000000" pitchFamily="2" charset="2"/>
              <a:buChar char="Ø"/>
            </a:pPr>
            <a:r>
              <a:rPr lang="en-US" altLang="en-US" sz="2000" dirty="0">
                <a:latin typeface="+mj-lt"/>
              </a:rPr>
              <a:t>From the EFS Introduction page, select on the “Access the OLMS EFS” link.</a:t>
            </a:r>
            <a:endParaRPr lang="en-US" sz="2000" dirty="0">
              <a:latin typeface="+mj-lt"/>
            </a:endParaRPr>
          </a:p>
        </p:txBody>
      </p:sp>
      <p:sp>
        <p:nvSpPr>
          <p:cNvPr id="5" name="Rectangle 4" descr="Link to Access OLMS EFS"/>
          <p:cNvSpPr/>
          <p:nvPr/>
        </p:nvSpPr>
        <p:spPr bwMode="auto">
          <a:xfrm>
            <a:off x="1828800" y="4876800"/>
            <a:ext cx="762000" cy="228600"/>
          </a:xfrm>
          <a:prstGeom prst="rect">
            <a:avLst/>
          </a:prstGeom>
          <a:noFill/>
          <a:ln w="38100" cap="flat" cmpd="sng" algn="ctr">
            <a:solidFill>
              <a:srgbClr val="FF000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708785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16"/>
          <p:cNvSpPr>
            <a:spLocks noGrp="1" noChangeArrowheads="1"/>
          </p:cNvSpPr>
          <p:nvPr>
            <p:ph type="title"/>
          </p:nvPr>
        </p:nvSpPr>
        <p:spPr>
          <a:xfrm>
            <a:off x="1030014" y="349091"/>
            <a:ext cx="6994814" cy="604169"/>
          </a:xfrm>
          <a:noFill/>
        </p:spPr>
        <p:txBody>
          <a:bodyPr>
            <a:normAutofit/>
          </a:bodyPr>
          <a:lstStyle/>
          <a:p>
            <a:pPr>
              <a:spcBef>
                <a:spcPct val="50000"/>
              </a:spcBef>
            </a:pPr>
            <a:r>
              <a:rPr lang="en-US" altLang="en-US" sz="2800" dirty="0">
                <a:solidFill>
                  <a:srgbClr val="002060"/>
                </a:solidFill>
              </a:rPr>
              <a:t>User Account- </a:t>
            </a:r>
            <a:r>
              <a:rPr lang="en-US" altLang="en-US" sz="3000" b="1" dirty="0">
                <a:solidFill>
                  <a:srgbClr val="002060"/>
                </a:solidFill>
              </a:rPr>
              <a:t>Registration </a:t>
            </a:r>
            <a:endParaRPr lang="en-US" altLang="en-US" sz="3000" dirty="0">
              <a:solidFill>
                <a:srgbClr val="002060"/>
              </a:solidFill>
            </a:endParaRPr>
          </a:p>
        </p:txBody>
      </p:sp>
      <p:sp>
        <p:nvSpPr>
          <p:cNvPr id="2" name="TextBox 1"/>
          <p:cNvSpPr txBox="1"/>
          <p:nvPr/>
        </p:nvSpPr>
        <p:spPr>
          <a:xfrm>
            <a:off x="1143000" y="963770"/>
            <a:ext cx="7543800" cy="1277273"/>
          </a:xfrm>
          <a:prstGeom prst="rect">
            <a:avLst/>
          </a:prstGeom>
          <a:noFill/>
        </p:spPr>
        <p:txBody>
          <a:bodyPr wrap="square" rtlCol="0">
            <a:spAutoFit/>
          </a:bodyPr>
          <a:lstStyle/>
          <a:p>
            <a:pPr marL="285750" indent="-285750">
              <a:spcAft>
                <a:spcPts val="600"/>
              </a:spcAft>
              <a:buClr>
                <a:srgbClr val="0066FF"/>
              </a:buClr>
              <a:buFont typeface="Wingdings" panose="05000000000000000000" pitchFamily="2" charset="2"/>
              <a:buChar char="Ø"/>
            </a:pPr>
            <a:r>
              <a:rPr lang="en-US" altLang="en-US" dirty="0"/>
              <a:t>To access the Form S-1 in EFS, you must first register for an EFS User ID and Password.</a:t>
            </a:r>
          </a:p>
          <a:p>
            <a:pPr marL="285750" indent="-285750">
              <a:spcAft>
                <a:spcPts val="600"/>
              </a:spcAft>
              <a:buClr>
                <a:srgbClr val="0066FF"/>
              </a:buClr>
              <a:buFont typeface="Wingdings" panose="05000000000000000000" pitchFamily="2" charset="2"/>
              <a:buChar char="Ø"/>
            </a:pPr>
            <a:r>
              <a:rPr lang="en-US" altLang="en-US" dirty="0"/>
              <a:t>If you already have an EFS user ID and password, you do not need to register again. </a:t>
            </a:r>
            <a:endParaRPr lang="en-US" dirty="0"/>
          </a:p>
        </p:txBody>
      </p:sp>
      <p:pic>
        <p:nvPicPr>
          <p:cNvPr id="6" name="Picture 5">
            <a:extLst>
              <a:ext uri="{FF2B5EF4-FFF2-40B4-BE49-F238E27FC236}">
                <a16:creationId xmlns:a16="http://schemas.microsoft.com/office/drawing/2014/main" id="{86945233-144E-0AC5-194A-95A5C04638E2}"/>
              </a:ext>
            </a:extLst>
          </p:cNvPr>
          <p:cNvPicPr>
            <a:picLocks noGrp="1" noRot="1" noChangeAspect="1" noMove="1" noResize="1" noEditPoints="1" noAdjustHandles="1" noChangeArrowheads="1" noChangeShapeType="1" noCrop="1"/>
          </p:cNvPicPr>
          <p:nvPr/>
        </p:nvPicPr>
        <p:blipFill>
          <a:blip r:embed="rId3"/>
          <a:srcRect l="-1184" t="10067" r="3190" b="29883"/>
          <a:stretch>
            <a:fillRect/>
          </a:stretch>
        </p:blipFill>
        <p:spPr>
          <a:xfrm>
            <a:off x="762000" y="2241043"/>
            <a:ext cx="6949440" cy="4170881"/>
          </a:xfrm>
          <a:prstGeom prst="rect">
            <a:avLst/>
          </a:prstGeom>
          <a:ln w="28575">
            <a:solidFill>
              <a:schemeClr val="tx1"/>
            </a:solidFill>
          </a:ln>
        </p:spPr>
      </p:pic>
      <p:sp>
        <p:nvSpPr>
          <p:cNvPr id="8" name="Rectangle 7" descr="Decorative box highlighting Registration">
            <a:extLst>
              <a:ext uri="{FF2B5EF4-FFF2-40B4-BE49-F238E27FC236}">
                <a16:creationId xmlns:a16="http://schemas.microsoft.com/office/drawing/2014/main" id="{D80B5464-D1EA-48C5-83DE-C24DAA0F767D}"/>
              </a:ext>
            </a:extLst>
          </p:cNvPr>
          <p:cNvSpPr/>
          <p:nvPr/>
        </p:nvSpPr>
        <p:spPr>
          <a:xfrm>
            <a:off x="1066800" y="2514600"/>
            <a:ext cx="1828800" cy="304800"/>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0890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62743" y="259049"/>
            <a:ext cx="6994814" cy="579151"/>
          </a:xfrm>
        </p:spPr>
        <p:txBody>
          <a:bodyPr>
            <a:noAutofit/>
          </a:bodyPr>
          <a:lstStyle/>
          <a:p>
            <a:r>
              <a:rPr lang="en-US" altLang="en-US" sz="3200" dirty="0">
                <a:solidFill>
                  <a:srgbClr val="002060"/>
                </a:solidFill>
              </a:rPr>
              <a:t>Accessing the System – Log In</a:t>
            </a:r>
            <a:br>
              <a:rPr lang="en-US" altLang="en-US" sz="3200" dirty="0"/>
            </a:br>
            <a:endParaRPr lang="en-US" sz="3200" dirty="0"/>
          </a:p>
        </p:txBody>
      </p:sp>
      <p:sp>
        <p:nvSpPr>
          <p:cNvPr id="2" name="TextBox 1"/>
          <p:cNvSpPr txBox="1"/>
          <p:nvPr/>
        </p:nvSpPr>
        <p:spPr>
          <a:xfrm>
            <a:off x="1186214" y="933850"/>
            <a:ext cx="7060833" cy="923330"/>
          </a:xfrm>
          <a:prstGeom prst="rect">
            <a:avLst/>
          </a:prstGeom>
          <a:noFill/>
        </p:spPr>
        <p:txBody>
          <a:bodyPr wrap="square" rtlCol="0">
            <a:spAutoFit/>
          </a:bodyPr>
          <a:lstStyle/>
          <a:p>
            <a:r>
              <a:rPr lang="en-US" altLang="en-US" dirty="0"/>
              <a:t>Log into EFS using your user ID and password provided after the completion of your registration.</a:t>
            </a:r>
            <a:br>
              <a:rPr lang="en-US" altLang="en-US" dirty="0"/>
            </a:br>
            <a:endParaRPr lang="en-US" dirty="0"/>
          </a:p>
        </p:txBody>
      </p:sp>
      <p:pic>
        <p:nvPicPr>
          <p:cNvPr id="4" name="Picture 3">
            <a:extLst>
              <a:ext uri="{FF2B5EF4-FFF2-40B4-BE49-F238E27FC236}">
                <a16:creationId xmlns:a16="http://schemas.microsoft.com/office/drawing/2014/main" id="{285453C4-B146-E960-4847-1352070AD21F}"/>
              </a:ext>
            </a:extLst>
          </p:cNvPr>
          <p:cNvPicPr>
            <a:picLocks noChangeAspect="1"/>
          </p:cNvPicPr>
          <p:nvPr/>
        </p:nvPicPr>
        <p:blipFill>
          <a:blip r:embed="rId3"/>
          <a:srcRect l="-1184" t="10067" r="3190" b="29883"/>
          <a:stretch>
            <a:fillRect/>
          </a:stretch>
        </p:blipFill>
        <p:spPr>
          <a:xfrm>
            <a:off x="1077669" y="1973052"/>
            <a:ext cx="6869607" cy="4122968"/>
          </a:xfrm>
          <a:prstGeom prst="rect">
            <a:avLst/>
          </a:prstGeom>
          <a:ln w="28575">
            <a:solidFill>
              <a:schemeClr val="tx1"/>
            </a:solidFill>
          </a:ln>
        </p:spPr>
      </p:pic>
      <p:sp>
        <p:nvSpPr>
          <p:cNvPr id="8" name="Rounded Rectangle 4" descr="Screenshot of Log In information">
            <a:extLst>
              <a:ext uri="{FF2B5EF4-FFF2-40B4-BE49-F238E27FC236}">
                <a16:creationId xmlns:a16="http://schemas.microsoft.com/office/drawing/2014/main" id="{A25ECF2C-B42B-4045-B396-2A8D7FEE727B}"/>
              </a:ext>
            </a:extLst>
          </p:cNvPr>
          <p:cNvSpPr/>
          <p:nvPr/>
        </p:nvSpPr>
        <p:spPr>
          <a:xfrm>
            <a:off x="5780331" y="3810000"/>
            <a:ext cx="2286000" cy="892475"/>
          </a:xfrm>
          <a:prstGeom prst="roundRect">
            <a:avLst>
              <a:gd name="adj" fmla="val 16667"/>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03" name="Rectangle 11"/>
          <p:cNvSpPr>
            <a:spLocks noChangeArrowheads="1"/>
          </p:cNvSpPr>
          <p:nvPr/>
        </p:nvSpPr>
        <p:spPr bwMode="auto">
          <a:xfrm>
            <a:off x="1074737" y="1295400"/>
            <a:ext cx="7467600" cy="1162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marL="0" marR="0" algn="l">
              <a:lnSpc>
                <a:spcPct val="115000"/>
              </a:lnSpc>
              <a:spcAft>
                <a:spcPts val="800"/>
              </a:spcAft>
              <a:buNone/>
            </a:pPr>
            <a:br>
              <a:rPr lang="en-US" altLang="en-US" sz="1800" dirty="0"/>
            </a:br>
            <a:r>
              <a:rPr lang="en-US" sz="1800" kern="100" dirty="0">
                <a:solidFill>
                  <a:schemeClr val="tx1"/>
                </a:solidFill>
                <a:effectLst/>
                <a:latin typeface="+mj-lt"/>
                <a:ea typeface="Calibri" panose="020F0502020204030204" pitchFamily="34" charset="0"/>
                <a:cs typeface="Times New Roman" panose="02020603050405020304" pitchFamily="18" charset="0"/>
              </a:rPr>
              <a:t>After you select </a:t>
            </a:r>
            <a:r>
              <a:rPr lang="en-US" sz="1800" b="1" kern="100" dirty="0">
                <a:solidFill>
                  <a:schemeClr val="tx1"/>
                </a:solidFill>
                <a:effectLst/>
                <a:latin typeface="+mj-lt"/>
                <a:ea typeface="Calibri" panose="020F0502020204030204" pitchFamily="34" charset="0"/>
                <a:cs typeface="Times New Roman" panose="02020603050405020304" pitchFamily="18" charset="0"/>
              </a:rPr>
              <a:t>Sign In</a:t>
            </a:r>
            <a:r>
              <a:rPr lang="en-US" sz="1800" kern="100" dirty="0">
                <a:solidFill>
                  <a:schemeClr val="tx1"/>
                </a:solidFill>
                <a:effectLst/>
                <a:latin typeface="+mj-lt"/>
                <a:ea typeface="Calibri" panose="020F0502020204030204" pitchFamily="34" charset="0"/>
                <a:cs typeface="Times New Roman" panose="02020603050405020304" pitchFamily="18" charset="0"/>
              </a:rPr>
              <a:t>, you are taken to the PIN verification page. An eight-digit verification PIN will be sent to the email address associated with your account.</a:t>
            </a:r>
            <a:endParaRPr lang="en-US" sz="2000" kern="100" dirty="0">
              <a:solidFill>
                <a:schemeClr val="tx1"/>
              </a:solidFill>
              <a:effectLst/>
              <a:latin typeface="+mj-lt"/>
              <a:ea typeface="Calibri" panose="020F0502020204030204" pitchFamily="34" charset="0"/>
              <a:cs typeface="Times New Roman" panose="02020603050405020304" pitchFamily="18" charset="0"/>
            </a:endParaRPr>
          </a:p>
          <a:p>
            <a:pPr algn="l"/>
            <a:br>
              <a:rPr lang="en-US" altLang="en-US" sz="1800" dirty="0"/>
            </a:br>
            <a:br>
              <a:rPr lang="en-US" altLang="en-US" sz="1800" dirty="0"/>
            </a:br>
            <a:endParaRPr lang="en-US" altLang="en-US" sz="1500" dirty="0"/>
          </a:p>
        </p:txBody>
      </p:sp>
      <p:sp>
        <p:nvSpPr>
          <p:cNvPr id="3" name="Title 1">
            <a:extLst>
              <a:ext uri="{FF2B5EF4-FFF2-40B4-BE49-F238E27FC236}">
                <a16:creationId xmlns:a16="http://schemas.microsoft.com/office/drawing/2014/main" id="{1997D4FC-9E78-1393-E2D3-119FCC35C551}"/>
              </a:ext>
            </a:extLst>
          </p:cNvPr>
          <p:cNvSpPr>
            <a:spLocks noGrp="1"/>
          </p:cNvSpPr>
          <p:nvPr>
            <p:ph type="title"/>
          </p:nvPr>
        </p:nvSpPr>
        <p:spPr>
          <a:xfrm>
            <a:off x="1074737" y="97726"/>
            <a:ext cx="6994525" cy="612775"/>
          </a:xfrm>
        </p:spPr>
        <p:txBody>
          <a:bodyPr>
            <a:normAutofit fontScale="90000"/>
          </a:bodyPr>
          <a:lstStyle/>
          <a:p>
            <a:r>
              <a:rPr lang="en-US" dirty="0">
                <a:solidFill>
                  <a:srgbClr val="002060"/>
                </a:solidFill>
                <a:latin typeface="+mj-lt"/>
                <a:ea typeface="Times New Roman" panose="02020603050405020304" pitchFamily="18" charset="0"/>
                <a:cs typeface="Aptos" panose="020B0004020202020204" pitchFamily="34" charset="0"/>
              </a:rPr>
              <a:t>Multifactor Authentication- PIN Verification</a:t>
            </a:r>
            <a:br>
              <a:rPr lang="en-US" dirty="0">
                <a:solidFill>
                  <a:srgbClr val="002060"/>
                </a:solidFill>
                <a:effectLst/>
                <a:latin typeface="Aptos" panose="020B0004020202020204" pitchFamily="34" charset="0"/>
                <a:ea typeface="Aptos" panose="020B0004020202020204" pitchFamily="34" charset="0"/>
                <a:cs typeface="Aptos" panose="020B0004020202020204" pitchFamily="34" charset="0"/>
              </a:rPr>
            </a:br>
            <a:endParaRPr lang="en-US" dirty="0">
              <a:solidFill>
                <a:srgbClr val="002060"/>
              </a:solidFill>
            </a:endParaRPr>
          </a:p>
        </p:txBody>
      </p:sp>
      <p:pic>
        <p:nvPicPr>
          <p:cNvPr id="4" name="Picture 3">
            <a:extLst>
              <a:ext uri="{FF2B5EF4-FFF2-40B4-BE49-F238E27FC236}">
                <a16:creationId xmlns:a16="http://schemas.microsoft.com/office/drawing/2014/main" id="{07A648C3-751B-4D95-1919-2AD36EB7CA1F}"/>
              </a:ext>
            </a:extLst>
          </p:cNvPr>
          <p:cNvPicPr>
            <a:picLocks noGrp="1" noRot="1" noChangeAspect="1" noMove="1" noResize="1" noEditPoints="1" noAdjustHandles="1" noChangeArrowheads="1" noChangeShapeType="1" noCrop="1"/>
          </p:cNvPicPr>
          <p:nvPr/>
        </p:nvPicPr>
        <p:blipFill>
          <a:blip r:embed="rId3"/>
          <a:srcRect t="1368" b="5682"/>
          <a:stretch>
            <a:fillRect/>
          </a:stretch>
        </p:blipFill>
        <p:spPr>
          <a:xfrm>
            <a:off x="1752600" y="2309624"/>
            <a:ext cx="5029200" cy="4159629"/>
          </a:xfrm>
          <a:prstGeom prst="rect">
            <a:avLst/>
          </a:prstGeom>
          <a:ln w="28575">
            <a:solidFill>
              <a:schemeClr val="tx1"/>
            </a:solid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70964"/>
            <a:ext cx="6994814" cy="654668"/>
          </a:xfrm>
        </p:spPr>
        <p:txBody>
          <a:bodyPr>
            <a:noAutofit/>
          </a:bodyPr>
          <a:lstStyle/>
          <a:p>
            <a:r>
              <a:rPr lang="en-US" altLang="en-US" sz="3200" dirty="0">
                <a:solidFill>
                  <a:srgbClr val="002060"/>
                </a:solidFill>
              </a:rPr>
              <a:t>One-Time Verification </a:t>
            </a:r>
            <a:r>
              <a:rPr lang="en-US" sz="3200" dirty="0">
                <a:solidFill>
                  <a:srgbClr val="002060"/>
                </a:solidFill>
              </a:rPr>
              <a:t>PIN</a:t>
            </a:r>
          </a:p>
        </p:txBody>
      </p:sp>
      <p:sp>
        <p:nvSpPr>
          <p:cNvPr id="6156" name="Rectangle 12"/>
          <p:cNvSpPr>
            <a:spLocks noChangeArrowheads="1"/>
          </p:cNvSpPr>
          <p:nvPr/>
        </p:nvSpPr>
        <p:spPr bwMode="auto">
          <a:xfrm>
            <a:off x="973157" y="990600"/>
            <a:ext cx="7696200" cy="709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0" marR="0">
              <a:lnSpc>
                <a:spcPct val="115000"/>
              </a:lnSpc>
              <a:spcAft>
                <a:spcPts val="800"/>
              </a:spcAft>
              <a:buNone/>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Open your email and locate the message containing your one-time verification PIN.</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Content Placeholder 8">
            <a:extLst>
              <a:ext uri="{FF2B5EF4-FFF2-40B4-BE49-F238E27FC236}">
                <a16:creationId xmlns:a16="http://schemas.microsoft.com/office/drawing/2014/main" id="{BDCF2D5D-AB5F-A020-D0EB-626E927B734C}"/>
              </a:ext>
            </a:extLst>
          </p:cNvPr>
          <p:cNvPicPr>
            <a:picLocks noGrp="1" noRot="1" noChangeAspect="1" noMove="1" noResize="1" noEditPoints="1" noAdjustHandles="1" noChangeArrowheads="1" noChangeShapeType="1" noCrop="1"/>
          </p:cNvPicPr>
          <p:nvPr/>
        </p:nvPicPr>
        <p:blipFill>
          <a:blip r:embed="rId3"/>
          <a:srcRect r="2728"/>
          <a:stretch>
            <a:fillRect/>
          </a:stretch>
        </p:blipFill>
        <p:spPr>
          <a:xfrm>
            <a:off x="973157" y="2057400"/>
            <a:ext cx="6799243" cy="4208703"/>
          </a:xfrm>
          <a:prstGeom prst="rect">
            <a:avLst/>
          </a:prstGeom>
          <a:ln w="28575">
            <a:solidFill>
              <a:schemeClr val="tx1"/>
            </a:solidFill>
          </a:ln>
        </p:spPr>
      </p:pic>
    </p:spTree>
  </p:cSld>
  <p:clrMapOvr>
    <a:masterClrMapping/>
  </p:clrMapOvr>
</p:sld>
</file>

<file path=ppt/theme/theme1.xml><?xml version="1.0" encoding="utf-8"?>
<a:theme xmlns:a="http://schemas.openxmlformats.org/drawingml/2006/main" name="olms_EFSLM">
  <a:themeElements>
    <a:clrScheme name="Custom 6">
      <a:dk1>
        <a:sysClr val="windowText" lastClr="000000"/>
      </a:dk1>
      <a:lt1>
        <a:sysClr val="window" lastClr="FFFFFF"/>
      </a:lt1>
      <a:dk2>
        <a:srgbClr val="2C3C43"/>
      </a:dk2>
      <a:lt2>
        <a:srgbClr val="EBEBEB"/>
      </a:lt2>
      <a:accent1>
        <a:srgbClr val="002060"/>
      </a:accent1>
      <a:accent2>
        <a:srgbClr val="2E83C3"/>
      </a:accent2>
      <a:accent3>
        <a:srgbClr val="42D0A2"/>
      </a:accent3>
      <a:accent4>
        <a:srgbClr val="2E946B"/>
      </a:accent4>
      <a:accent5>
        <a:srgbClr val="42B051"/>
      </a:accent5>
      <a:accent6>
        <a:srgbClr val="96D141"/>
      </a:accent6>
      <a:hlink>
        <a:srgbClr val="0F7597"/>
      </a:hlink>
      <a:folHlink>
        <a:srgbClr val="0F759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lms_EFSLM" id="{CE118A6D-EBED-42A2-B6FE-136C2C79C598}" vid="{1197E4AC-11DD-4906-8585-56DB33C20059}"/>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olms_EFSLM</Template>
  <TotalTime>31647</TotalTime>
  <Words>1331</Words>
  <Application>Microsoft Office PowerPoint</Application>
  <PresentationFormat>On-screen Show (4:3)</PresentationFormat>
  <Paragraphs>130</Paragraphs>
  <Slides>34</Slides>
  <Notes>33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Aptos</vt:lpstr>
      <vt:lpstr>Arial</vt:lpstr>
      <vt:lpstr>Calibri</vt:lpstr>
      <vt:lpstr>Tahoma</vt:lpstr>
      <vt:lpstr>Times New Roman</vt:lpstr>
      <vt:lpstr>Wingdings</vt:lpstr>
      <vt:lpstr>Wingdings 3</vt:lpstr>
      <vt:lpstr>olms_EFSLM</vt:lpstr>
      <vt:lpstr>ELECTRONIC FORMS SYSTEM (EFS) </vt:lpstr>
      <vt:lpstr>ELECTRONIC FORMS SYSTEM (EFS) – Form S-1 </vt:lpstr>
      <vt:lpstr>System Requirements and Settings </vt:lpstr>
      <vt:lpstr>Accessing the System</vt:lpstr>
      <vt:lpstr>Accessing the EFS-Login Portal</vt:lpstr>
      <vt:lpstr>User Account- Registration </vt:lpstr>
      <vt:lpstr>Accessing the System – Log In </vt:lpstr>
      <vt:lpstr>Multifactor Authentication- PIN Verification </vt:lpstr>
      <vt:lpstr>One-Time Verification PIN</vt:lpstr>
      <vt:lpstr>PIN Verification </vt:lpstr>
      <vt:lpstr>System Warning</vt:lpstr>
      <vt:lpstr>Registering or Associating your organization </vt:lpstr>
      <vt:lpstr>Confirmation Message </vt:lpstr>
      <vt:lpstr>Registration Pending Review </vt:lpstr>
      <vt:lpstr>Registration Status </vt:lpstr>
      <vt:lpstr> Registration Approval</vt:lpstr>
      <vt:lpstr>Starting the S-1 Report Submission </vt:lpstr>
      <vt:lpstr>Beginning your S-1 Form</vt:lpstr>
      <vt:lpstr>Start a New Form</vt:lpstr>
      <vt:lpstr>Start a New Form-Cont.</vt:lpstr>
      <vt:lpstr>Completing Parts I &amp; II</vt:lpstr>
      <vt:lpstr>Completing Part III</vt:lpstr>
      <vt:lpstr>Completing Part IV</vt:lpstr>
      <vt:lpstr>Additional Information - Summary </vt:lpstr>
      <vt:lpstr>Attachments</vt:lpstr>
      <vt:lpstr>Validation – Form Level </vt:lpstr>
      <vt:lpstr>PowerPoint Presentation</vt:lpstr>
      <vt:lpstr>Validation &amp; Signature Blocks </vt:lpstr>
      <vt:lpstr>Signing the Form – Additional Signatures </vt:lpstr>
      <vt:lpstr>Signing the Form </vt:lpstr>
      <vt:lpstr>Printing or Saving the Form </vt:lpstr>
      <vt:lpstr>Summitting the Form </vt:lpstr>
      <vt:lpstr>Submission Confirmation </vt:lpstr>
      <vt:lpstr>Getting Help </vt:lpstr>
    </vt:vector>
  </TitlesOfParts>
  <Company>DOL OLMS CHIDO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Labor-Management Standards (OLMS) http://www.dol.gov/olms/</dc:title>
  <dc:creator>DCARL</dc:creator>
  <dc:description>4-9-10 Rough Draft 1</dc:description>
  <cp:lastModifiedBy>Delaney, Michael - OLMS</cp:lastModifiedBy>
  <cp:revision>289</cp:revision>
  <cp:lastPrinted>2026-03-13T12:52:04Z</cp:lastPrinted>
  <dcterms:created xsi:type="dcterms:W3CDTF">2010-03-30T20:15:25Z</dcterms:created>
  <dcterms:modified xsi:type="dcterms:W3CDTF">2026-03-16T20:29:30Z</dcterms:modified>
</cp:coreProperties>
</file>