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87" r:id="rId2"/>
    <p:sldId id="290" r:id="rId3"/>
    <p:sldId id="315" r:id="rId4"/>
    <p:sldId id="344" r:id="rId5"/>
    <p:sldId id="345" r:id="rId6"/>
    <p:sldId id="346" r:id="rId7"/>
    <p:sldId id="347" r:id="rId8"/>
    <p:sldId id="348" r:id="rId9"/>
    <p:sldId id="349" r:id="rId10"/>
    <p:sldId id="351" r:id="rId11"/>
    <p:sldId id="326" r:id="rId12"/>
    <p:sldId id="328" r:id="rId13"/>
    <p:sldId id="329" r:id="rId14"/>
    <p:sldId id="258" r:id="rId15"/>
    <p:sldId id="296" r:id="rId16"/>
    <p:sldId id="327" r:id="rId17"/>
    <p:sldId id="331" r:id="rId18"/>
    <p:sldId id="330" r:id="rId19"/>
    <p:sldId id="298" r:id="rId20"/>
    <p:sldId id="332" r:id="rId21"/>
    <p:sldId id="333" r:id="rId22"/>
    <p:sldId id="334" r:id="rId23"/>
    <p:sldId id="341" r:id="rId24"/>
    <p:sldId id="335" r:id="rId25"/>
    <p:sldId id="337" r:id="rId26"/>
    <p:sldId id="336" r:id="rId27"/>
    <p:sldId id="338" r:id="rId28"/>
    <p:sldId id="339" r:id="rId29"/>
    <p:sldId id="340" r:id="rId30"/>
    <p:sldId id="342" r:id="rId31"/>
    <p:sldId id="316" r:id="rId32"/>
    <p:sldId id="317" r:id="rId33"/>
    <p:sldId id="318" r:id="rId34"/>
    <p:sldId id="319" r:id="rId35"/>
    <p:sldId id="322" r:id="rId36"/>
    <p:sldId id="320" r:id="rId37"/>
    <p:sldId id="350" r:id="rId3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87232-5029-9CF4-69E9-2FBF1F384FEE}" name="Becknell, Jomica - OLMS" initials="BJO" userId="S::Becknell.Jomica@dol.gov::ad046685-d331-4213-a226-d5fb760df688" providerId="AD"/>
  <p188:author id="{6E1F9BBD-BCE3-1C1B-24B6-69B173565051}" name="Bobian, Della - OLMS" initials="BDO" userId="S::Bobian.Della@dol.gov::78e93d7d-de77-4621-887c-ba5eb0dd4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FF0000"/>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6" autoAdjust="0"/>
  </p:normalViewPr>
  <p:slideViewPr>
    <p:cSldViewPr>
      <p:cViewPr varScale="1">
        <p:scale>
          <a:sx n="57" d="100"/>
          <a:sy n="57" d="100"/>
        </p:scale>
        <p:origin x="224" y="52"/>
      </p:cViewPr>
      <p:guideLst>
        <p:guide orient="horz" pos="2160"/>
        <p:guide pos="2880"/>
      </p:guideLst>
    </p:cSldViewPr>
  </p:slideViewPr>
  <p:outlineViewPr>
    <p:cViewPr>
      <p:scale>
        <a:sx n="33" d="100"/>
        <a:sy n="33" d="100"/>
      </p:scale>
      <p:origin x="0" y="-31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1" y="0"/>
            <a:ext cx="3043979" cy="465616"/>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defRPr sz="1200">
                <a:latin typeface="Arial" charset="0"/>
              </a:defRPr>
            </a:lvl1pPr>
          </a:lstStyle>
          <a:p>
            <a:pPr>
              <a:defRPr/>
            </a:pPr>
            <a:endParaRPr lang="en-US"/>
          </a:p>
        </p:txBody>
      </p:sp>
      <p:sp>
        <p:nvSpPr>
          <p:cNvPr id="146435" name="Rectangle 3"/>
          <p:cNvSpPr>
            <a:spLocks noGrp="1" noChangeArrowheads="1"/>
          </p:cNvSpPr>
          <p:nvPr>
            <p:ph type="dt" sz="quarter" idx="1"/>
          </p:nvPr>
        </p:nvSpPr>
        <p:spPr bwMode="auto">
          <a:xfrm>
            <a:off x="3977531" y="0"/>
            <a:ext cx="3043979" cy="465616"/>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a:defRPr sz="1200">
                <a:latin typeface="Arial" charset="0"/>
              </a:defRPr>
            </a:lvl1pPr>
          </a:lstStyle>
          <a:p>
            <a:pPr>
              <a:defRPr/>
            </a:pPr>
            <a:endParaRPr lang="en-US"/>
          </a:p>
        </p:txBody>
      </p:sp>
      <p:sp>
        <p:nvSpPr>
          <p:cNvPr id="146436" name="Rectangle 4"/>
          <p:cNvSpPr>
            <a:spLocks noGrp="1" noChangeArrowheads="1"/>
          </p:cNvSpPr>
          <p:nvPr>
            <p:ph type="ftr" sz="quarter" idx="2"/>
          </p:nvPr>
        </p:nvSpPr>
        <p:spPr bwMode="auto">
          <a:xfrm>
            <a:off x="1" y="8841885"/>
            <a:ext cx="3043979" cy="465616"/>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defRPr sz="1200">
                <a:latin typeface="Arial" charset="0"/>
              </a:defRPr>
            </a:lvl1pPr>
          </a:lstStyle>
          <a:p>
            <a:pPr>
              <a:defRPr/>
            </a:pPr>
            <a:endParaRPr lang="en-US"/>
          </a:p>
        </p:txBody>
      </p:sp>
      <p:sp>
        <p:nvSpPr>
          <p:cNvPr id="146437" name="Rectangle 5"/>
          <p:cNvSpPr>
            <a:spLocks noGrp="1" noChangeArrowheads="1"/>
          </p:cNvSpPr>
          <p:nvPr>
            <p:ph type="sldNum" sz="quarter" idx="3"/>
          </p:nvPr>
        </p:nvSpPr>
        <p:spPr bwMode="auto">
          <a:xfrm>
            <a:off x="3977531" y="8841885"/>
            <a:ext cx="3043979" cy="465616"/>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a:defRPr sz="1200"/>
            </a:lvl1pPr>
          </a:lstStyle>
          <a:p>
            <a:fld id="{F94A473F-AE28-43B0-BEE9-8C91A6C4827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979" cy="465616"/>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defTabSz="936709">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7531" y="0"/>
            <a:ext cx="3043979" cy="465616"/>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defTabSz="936709">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4275" y="696913"/>
            <a:ext cx="4656138"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2946" y="4422543"/>
            <a:ext cx="5617208" cy="4188935"/>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41885"/>
            <a:ext cx="3043979" cy="465616"/>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defTabSz="936709">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7531" y="8841885"/>
            <a:ext cx="3043979" cy="465616"/>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defTabSz="936709">
              <a:defRPr sz="1200"/>
            </a:lvl1pPr>
          </a:lstStyle>
          <a:p>
            <a:fld id="{6994D636-D50E-4A76-BD92-54C1B19510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70E4A4-449B-484A-8DD1-1D706A607EB2}" type="slidenum">
              <a:rPr lang="en-US" altLang="en-US"/>
              <a:pPr eaLnBrk="1" hangingPunct="1"/>
              <a:t>1</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52E7B3-00BA-4540-A5C3-17356FFDD4ED}" type="slidenum">
              <a:rPr lang="en-US" altLang="en-US"/>
              <a:pPr eaLnBrk="1" hangingPunct="1"/>
              <a:t>18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E02CEC-1C27-486D-83EE-17F0C5708E1A}" type="slidenum">
              <a:rPr lang="en-US" altLang="en-US"/>
              <a:pPr eaLnBrk="1" hangingPunct="1"/>
              <a:t>19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479FD7-3398-4CA9-AAE5-21E29263156E}" type="slidenum">
              <a:rPr lang="en-US" altLang="en-US"/>
              <a:pPr eaLnBrk="1" hangingPunct="1"/>
              <a:t>20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B870B4-5211-4588-9B4A-6CE9D1CFFDFE}" type="slidenum">
              <a:rPr lang="en-US" altLang="en-US"/>
              <a:pPr eaLnBrk="1" hangingPunct="1"/>
              <a:t>21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804F72-FF4A-48F6-B364-74A14F7755B5}" type="slidenum">
              <a:rPr lang="en-US" altLang="en-US"/>
              <a:pPr eaLnBrk="1" hangingPunct="1"/>
              <a:t>22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D0BE17-05D4-4CA2-A676-ACA41D554CB0}" type="slidenum">
              <a:rPr lang="en-US" altLang="en-US"/>
              <a:pPr eaLnBrk="1" hangingPunct="1"/>
              <a:t>23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B09A17-168A-4437-BBB6-2E66CCC5C83D}" type="slidenum">
              <a:rPr lang="en-US" altLang="en-US"/>
              <a:pPr eaLnBrk="1" hangingPunct="1"/>
              <a:t>24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C5B312-87D1-4D7C-83DB-EA960724A699}" type="slidenum">
              <a:rPr lang="en-US" altLang="en-US"/>
              <a:pPr eaLnBrk="1" hangingPunct="1"/>
              <a:t>25</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751605-9A4D-467E-89DA-A2C5599719C8}" type="slidenum">
              <a:rPr lang="en-US" altLang="en-US"/>
              <a:pPr eaLnBrk="1" hangingPunct="1"/>
              <a:t>26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9263D5-A42B-4FFF-9691-021F2165FCA3}" type="slidenum">
              <a:rPr lang="en-US" altLang="en-US"/>
              <a:pPr eaLnBrk="1" hangingPunct="1"/>
              <a:t>27</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E936A-8DD0-4907-80A1-CA5B60E93DCE}" type="slidenum">
              <a:rPr lang="en-US" altLang="en-US"/>
              <a:pPr eaLnBrk="1" hangingPunct="1"/>
              <a:t>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9D998C-8FC1-4F74-A4BB-90C1795B25E4}" type="slidenum">
              <a:rPr lang="en-US" altLang="en-US"/>
              <a:pPr eaLnBrk="1" hangingPunct="1"/>
              <a:t>28</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10519-5E32-406F-B6C4-99154DA9CE69}" type="slidenum">
              <a:rPr lang="en-US" altLang="en-US"/>
              <a:pPr eaLnBrk="1" hangingPunct="1"/>
              <a:t>29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1B0706-1A00-456E-A272-0D36D9569DAE}" type="slidenum">
              <a:rPr lang="en-US" altLang="en-US"/>
              <a:pPr eaLnBrk="1" hangingPunct="1"/>
              <a:t>30</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AC40F5-17E8-464D-809B-F94DC16A91E3}" type="slidenum">
              <a:rPr lang="en-US" altLang="en-US"/>
              <a:pPr eaLnBrk="1" hangingPunct="1"/>
              <a:t>31</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01782C-1133-4F6C-8379-B0CED17B4C18}" type="slidenum">
              <a:rPr lang="en-US" altLang="en-US"/>
              <a:pPr eaLnBrk="1" hangingPunct="1"/>
              <a:t>32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C55EAB-0BC6-4868-8739-A5C1228D0387}" type="slidenum">
              <a:rPr lang="en-US" altLang="en-US"/>
              <a:pPr eaLnBrk="1" hangingPunct="1"/>
              <a:t>33</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AEDFD6-DEF0-4198-9FE7-9E847E11A60A}" type="slidenum">
              <a:rPr lang="en-US" altLang="en-US"/>
              <a:pPr eaLnBrk="1" hangingPunct="1"/>
              <a:t>34</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49F404-DBC9-40A9-99C9-014001E1910A}" type="slidenum">
              <a:rPr lang="en-US" altLang="en-US"/>
              <a:pPr eaLnBrk="1" hangingPunct="1"/>
              <a:t>35</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695A2F-4D89-489A-AB9E-DCD238B98279}" type="slidenum">
              <a:rPr lang="en-US" altLang="en-US"/>
              <a:pPr eaLnBrk="1" hangingPunct="1"/>
              <a:t>36</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BC7170-76DF-4C2F-9718-361A60899701}" type="slidenum">
              <a:rPr lang="en-US" altLang="en-US" smtClean="0"/>
              <a:pPr>
                <a:spcBef>
                  <a:spcPct val="0"/>
                </a:spcBef>
              </a:pPr>
              <a:t>37</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184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D795EA-0BF5-4E9B-AF94-11AF990717B8}" type="slidenum">
              <a:rPr lang="en-US" altLang="en-US"/>
              <a:pPr eaLnBrk="1" hangingPunct="1"/>
              <a:t>3</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56E56-A473-4E70-94EE-05A999FCC7E0}"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0545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997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AA08A-F614-4ADF-B28B-B118770670B0}" type="slidenum">
              <a:rPr lang="en-US" altLang="en-US" smtClean="0"/>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9002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C304D-BB68-46BB-A555-F9AFC4AAC8B1}" type="slidenum">
              <a:rPr lang="en-US" altLang="en-US" smtClean="0"/>
              <a:pPr>
                <a:spcBef>
                  <a:spcPct val="0"/>
                </a:spcBef>
              </a:pPr>
              <a:t>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1318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8D4A68-BA01-4E08-A4E9-D002BC2EBB10}" type="slidenum">
              <a:rPr lang="en-US" altLang="en-US"/>
              <a:pPr eaLnBrk="1" hangingPunct="1"/>
              <a:t>14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09" eaLnBrk="0" hangingPunct="0">
              <a:defRPr>
                <a:solidFill>
                  <a:schemeClr val="tx1"/>
                </a:solidFill>
                <a:latin typeface="Arial" panose="020B0604020202020204" pitchFamily="34" charset="0"/>
              </a:defRPr>
            </a:lvl1pPr>
            <a:lvl2pPr marL="746813" indent="-287236" defTabSz="936709" eaLnBrk="0" hangingPunct="0">
              <a:defRPr>
                <a:solidFill>
                  <a:schemeClr val="tx1"/>
                </a:solidFill>
                <a:latin typeface="Arial" panose="020B0604020202020204" pitchFamily="34" charset="0"/>
              </a:defRPr>
            </a:lvl2pPr>
            <a:lvl3pPr marL="1148944" indent="-229789" defTabSz="936709" eaLnBrk="0" hangingPunct="0">
              <a:defRPr>
                <a:solidFill>
                  <a:schemeClr val="tx1"/>
                </a:solidFill>
                <a:latin typeface="Arial" panose="020B0604020202020204" pitchFamily="34" charset="0"/>
              </a:defRPr>
            </a:lvl3pPr>
            <a:lvl4pPr marL="1608521" indent="-229789" defTabSz="936709" eaLnBrk="0" hangingPunct="0">
              <a:defRPr>
                <a:solidFill>
                  <a:schemeClr val="tx1"/>
                </a:solidFill>
                <a:latin typeface="Arial" panose="020B0604020202020204" pitchFamily="34" charset="0"/>
              </a:defRPr>
            </a:lvl4pPr>
            <a:lvl5pPr marL="2068098" indent="-229789" defTabSz="936709" eaLnBrk="0" hangingPunct="0">
              <a:defRPr>
                <a:solidFill>
                  <a:schemeClr val="tx1"/>
                </a:solidFill>
                <a:latin typeface="Arial" panose="020B0604020202020204" pitchFamily="34" charset="0"/>
              </a:defRPr>
            </a:lvl5pPr>
            <a:lvl6pPr marL="2527676" indent="-229789" defTabSz="936709" eaLnBrk="0" fontAlgn="base" hangingPunct="0">
              <a:spcBef>
                <a:spcPct val="0"/>
              </a:spcBef>
              <a:spcAft>
                <a:spcPct val="0"/>
              </a:spcAft>
              <a:defRPr>
                <a:solidFill>
                  <a:schemeClr val="tx1"/>
                </a:solidFill>
                <a:latin typeface="Arial" panose="020B0604020202020204" pitchFamily="34" charset="0"/>
              </a:defRPr>
            </a:lvl6pPr>
            <a:lvl7pPr marL="2987253" indent="-229789" defTabSz="936709" eaLnBrk="0" fontAlgn="base" hangingPunct="0">
              <a:spcBef>
                <a:spcPct val="0"/>
              </a:spcBef>
              <a:spcAft>
                <a:spcPct val="0"/>
              </a:spcAft>
              <a:defRPr>
                <a:solidFill>
                  <a:schemeClr val="tx1"/>
                </a:solidFill>
                <a:latin typeface="Arial" panose="020B0604020202020204" pitchFamily="34" charset="0"/>
              </a:defRPr>
            </a:lvl7pPr>
            <a:lvl8pPr marL="3446831" indent="-229789" defTabSz="936709" eaLnBrk="0" fontAlgn="base" hangingPunct="0">
              <a:spcBef>
                <a:spcPct val="0"/>
              </a:spcBef>
              <a:spcAft>
                <a:spcPct val="0"/>
              </a:spcAft>
              <a:defRPr>
                <a:solidFill>
                  <a:schemeClr val="tx1"/>
                </a:solidFill>
                <a:latin typeface="Arial" panose="020B0604020202020204" pitchFamily="34" charset="0"/>
              </a:defRPr>
            </a:lvl8pPr>
            <a:lvl9pPr marL="3906408" indent="-229789" defTabSz="93670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7DF678-FD3F-4A63-ACD6-31E98D0C6724}" type="slidenum">
              <a:rPr lang="en-US" altLang="en-US"/>
              <a:pPr eaLnBrk="1" hangingPunct="1"/>
              <a:t>15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 name="Freeform 35"/>
          <p:cNvSpPr/>
          <p:nvPr/>
        </p:nvSpPr>
        <p:spPr>
          <a:xfrm>
            <a:off x="7696200" y="-228600"/>
            <a:ext cx="1514403" cy="723899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0E326E-4706-4D27-B875-BD6442B9C724}" type="slidenum">
              <a:rPr lang="en-US" altLang="en-US" smtClean="0"/>
              <a:pPr/>
              <a:t>‹#›</a:t>
            </a:fld>
            <a:endParaRPr lang="en-US" altLang="en-US"/>
          </a:p>
        </p:txBody>
      </p:sp>
      <p:sp>
        <p:nvSpPr>
          <p:cNvPr id="16" name="Freeform 15"/>
          <p:cNvSpPr/>
          <p:nvPr/>
        </p:nvSpPr>
        <p:spPr>
          <a:xfrm>
            <a:off x="-1" y="-152400"/>
            <a:ext cx="1063993" cy="708328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title="Department of Labor Black and White Seal"/>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475251" y="152400"/>
            <a:ext cx="1187026" cy="1187026"/>
          </a:xfrm>
          <a:prstGeom prst="rect">
            <a:avLst/>
          </a:prstGeom>
          <a:noFill/>
          <a:ln>
            <a:noFill/>
          </a:ln>
        </p:spPr>
      </p:pic>
    </p:spTree>
    <p:extLst>
      <p:ext uri="{BB962C8B-B14F-4D97-AF65-F5344CB8AC3E}">
        <p14:creationId xmlns:p14="http://schemas.microsoft.com/office/powerpoint/2010/main" val="14211693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631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F66684-0FEA-4A50-9218-A43CDD816694}" type="slidenum">
              <a:rPr lang="en-US" altLang="en-US"/>
              <a:pPr/>
              <a:t>‹#›</a:t>
            </a:fld>
            <a:endParaRPr lang="en-US" altLang="en-US"/>
          </a:p>
        </p:txBody>
      </p:sp>
    </p:spTree>
    <p:extLst>
      <p:ext uri="{BB962C8B-B14F-4D97-AF65-F5344CB8AC3E}">
        <p14:creationId xmlns:p14="http://schemas.microsoft.com/office/powerpoint/2010/main" val="376347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0156D70-F57C-4E68-B5FF-C3CBFD4A64F0}" type="slidenum">
              <a:rPr lang="en-US" altLang="en-US"/>
              <a:pPr/>
              <a:t>‹#›</a:t>
            </a:fld>
            <a:endParaRPr lang="en-US" altLang="en-US"/>
          </a:p>
        </p:txBody>
      </p:sp>
    </p:spTree>
    <p:extLst>
      <p:ext uri="{BB962C8B-B14F-4D97-AF65-F5344CB8AC3E}">
        <p14:creationId xmlns:p14="http://schemas.microsoft.com/office/powerpoint/2010/main" val="3436942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992" y="359601"/>
            <a:ext cx="6994814" cy="13560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0978" y="2160590"/>
            <a:ext cx="634771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898CD6A-B370-4674-8B32-2DE97A72E6FA}" type="slidenum">
              <a:rPr lang="en-US" altLang="en-US" smtClean="0"/>
              <a:pPr/>
              <a:t>‹#›</a:t>
            </a:fld>
            <a:endParaRPr lang="en-US" altLang="en-US"/>
          </a:p>
        </p:txBody>
      </p:sp>
      <p:sp>
        <p:nvSpPr>
          <p:cNvPr id="18" name="Rectangle 12"/>
          <p:cNvSpPr txBox="1">
            <a:spLocks noChangeArrowheads="1"/>
          </p:cNvSpPr>
          <p:nvPr/>
        </p:nvSpPr>
        <p:spPr>
          <a:xfrm>
            <a:off x="0" y="6486342"/>
            <a:ext cx="9144000" cy="365127"/>
          </a:xfrm>
          <a:prstGeom prst="rect">
            <a:avLst/>
          </a:prstGeom>
          <a:noFill/>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b="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409" y="307691"/>
            <a:ext cx="603817" cy="603817"/>
          </a:xfrm>
          <a:prstGeom prst="rect">
            <a:avLst/>
          </a:prstGeom>
        </p:spPr>
      </p:pic>
      <p:sp>
        <p:nvSpPr>
          <p:cNvPr id="16" name="Freeform 15"/>
          <p:cNvSpPr/>
          <p:nvPr/>
        </p:nvSpPr>
        <p:spPr>
          <a:xfrm>
            <a:off x="-1" y="0"/>
            <a:ext cx="1063993" cy="6858002"/>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16"/>
          <p:cNvSpPr/>
          <p:nvPr/>
        </p:nvSpPr>
        <p:spPr>
          <a:xfrm>
            <a:off x="7696200" y="-8467"/>
            <a:ext cx="1447800" cy="686646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48158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3600" b="1" i="0" kern="1200" cap="none" baseline="0">
          <a:solidFill>
            <a:schemeClr val="accent2">
              <a:lumMod val="7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l.gov/olms/regs/compliance/GPEA_Forms/blanklmforms.htm#FLM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ol.gov/olms/regs/compliance/efs/efshelp.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olms-public@dol.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l.gov/ol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6615" y="563498"/>
            <a:ext cx="5826719" cy="2484502"/>
          </a:xfrm>
        </p:spPr>
        <p:txBody>
          <a:bodyPr/>
          <a:lstStyle/>
          <a:p>
            <a:pPr algn="l"/>
            <a:r>
              <a:rPr lang="en-US" dirty="0"/>
              <a:t>Electronic </a:t>
            </a:r>
            <a:br>
              <a:rPr lang="en-US" dirty="0"/>
            </a:br>
            <a:r>
              <a:rPr lang="en-US" dirty="0"/>
              <a:t>Forms System (EFS)</a:t>
            </a:r>
          </a:p>
        </p:txBody>
      </p:sp>
      <p:sp>
        <p:nvSpPr>
          <p:cNvPr id="5" name="Subtitle 3"/>
          <p:cNvSpPr>
            <a:spLocks noGrp="1"/>
          </p:cNvSpPr>
          <p:nvPr>
            <p:ph type="subTitle" idx="1"/>
          </p:nvPr>
        </p:nvSpPr>
        <p:spPr>
          <a:xfrm>
            <a:off x="1152366" y="3733800"/>
            <a:ext cx="5826719" cy="1905000"/>
          </a:xfrm>
        </p:spPr>
        <p:txBody>
          <a:bodyPr>
            <a:noAutofit/>
          </a:bodyPr>
          <a:lstStyle/>
          <a:p>
            <a:r>
              <a:rPr lang="en-US" sz="3600" dirty="0">
                <a:solidFill>
                  <a:srgbClr val="990033"/>
                </a:solidFill>
              </a:rPr>
              <a:t>		</a:t>
            </a:r>
            <a:r>
              <a:rPr lang="en-US" sz="4400" dirty="0">
                <a:solidFill>
                  <a:srgbClr val="990033"/>
                </a:solidFill>
              </a:rPr>
              <a:t>		</a:t>
            </a:r>
            <a:r>
              <a:rPr lang="en-US" altLang="en-US" sz="4400" b="1" dirty="0">
                <a:solidFill>
                  <a:srgbClr val="990033"/>
                </a:solidFill>
              </a:rPr>
              <a:t>Guide to </a:t>
            </a:r>
            <a:br>
              <a:rPr lang="en-US" altLang="en-US" sz="4400" b="1" dirty="0">
                <a:solidFill>
                  <a:srgbClr val="990033"/>
                </a:solidFill>
              </a:rPr>
            </a:br>
            <a:r>
              <a:rPr lang="en-US" altLang="en-US" sz="4400" b="1" dirty="0">
                <a:solidFill>
                  <a:srgbClr val="990033"/>
                </a:solidFill>
              </a:rPr>
              <a:t>Using EFS Preparing Form LM-30</a:t>
            </a:r>
            <a:endParaRPr lang="en-US" sz="44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0"/>
          <p:cNvSpPr txBox="1">
            <a:spLocks noGrp="1" noChangeArrowheads="1"/>
          </p:cNvSpPr>
          <p:nvPr>
            <p:ph type="title" idx="4294967295"/>
          </p:nvPr>
        </p:nvSpPr>
        <p:spPr bwMode="auto">
          <a:xfrm>
            <a:off x="1157286" y="381000"/>
            <a:ext cx="6780362"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Start a New Form LM-30</a:t>
            </a:r>
          </a:p>
        </p:txBody>
      </p:sp>
      <p:sp>
        <p:nvSpPr>
          <p:cNvPr id="6" name="TextBox 5">
            <a:extLst>
              <a:ext uri="{FF2B5EF4-FFF2-40B4-BE49-F238E27FC236}">
                <a16:creationId xmlns:a16="http://schemas.microsoft.com/office/drawing/2014/main" id="{8F26AE75-7240-498B-B6AA-41FEC9CE52BF}"/>
              </a:ext>
            </a:extLst>
          </p:cNvPr>
          <p:cNvSpPr txBox="1"/>
          <p:nvPr/>
        </p:nvSpPr>
        <p:spPr>
          <a:xfrm>
            <a:off x="1142999" y="1447800"/>
            <a:ext cx="6858001" cy="3416320"/>
          </a:xfrm>
          <a:prstGeom prst="rect">
            <a:avLst/>
          </a:prstGeom>
          <a:noFill/>
        </p:spPr>
        <p:txBody>
          <a:bodyPr wrap="square">
            <a:spAutoFit/>
          </a:bodyPr>
          <a:lstStyle/>
          <a:p>
            <a:pPr eaLnBrk="1" hangingPunct="1">
              <a:spcBef>
                <a:spcPct val="50000"/>
              </a:spcBef>
            </a:pPr>
            <a:r>
              <a:rPr lang="en-US" altLang="en-US" dirty="0"/>
              <a:t>There are three different ways you can start a new form:</a:t>
            </a:r>
          </a:p>
          <a:p>
            <a:pPr eaLnBrk="1" hangingPunct="1">
              <a:spcBef>
                <a:spcPct val="50000"/>
              </a:spcBef>
            </a:pPr>
            <a:endParaRPr lang="en-US" altLang="en-US" dirty="0"/>
          </a:p>
          <a:p>
            <a:pPr marL="342900" indent="-342900" eaLnBrk="1" hangingPunct="1">
              <a:spcBef>
                <a:spcPct val="50000"/>
              </a:spcBef>
              <a:buAutoNum type="arabicParenR"/>
            </a:pPr>
            <a:r>
              <a:rPr lang="en-US" altLang="en-US" dirty="0"/>
              <a:t>Using the File Number from a previously filed Form LM-30;</a:t>
            </a:r>
          </a:p>
          <a:p>
            <a:pPr marL="342900" indent="-342900" eaLnBrk="1" hangingPunct="1">
              <a:spcBef>
                <a:spcPct val="50000"/>
              </a:spcBef>
              <a:buAutoNum type="arabicParenR"/>
            </a:pPr>
            <a:r>
              <a:rPr lang="en-US" altLang="en-US" dirty="0"/>
              <a:t>Entering your Name in the “Search By” fields; or</a:t>
            </a:r>
          </a:p>
          <a:p>
            <a:pPr marL="342900" indent="-342900" eaLnBrk="1" hangingPunct="1">
              <a:spcBef>
                <a:spcPct val="50000"/>
              </a:spcBef>
              <a:buAutoNum type="arabicParenR"/>
            </a:pPr>
            <a:r>
              <a:rPr lang="en-US" altLang="en-US" dirty="0"/>
              <a:t>Entering your Zip Code, if you have never filed an LM-30 previously.</a:t>
            </a:r>
          </a:p>
          <a:p>
            <a:pPr marL="342900" indent="-342900" eaLnBrk="1" hangingPunct="1">
              <a:spcBef>
                <a:spcPct val="50000"/>
              </a:spcBef>
              <a:buAutoNum type="arabicParenR"/>
            </a:pPr>
            <a:endParaRPr lang="en-US" altLang="en-US" dirty="0"/>
          </a:p>
          <a:p>
            <a:pPr eaLnBrk="1" hangingPunct="1">
              <a:spcBef>
                <a:spcPct val="50000"/>
              </a:spcBef>
            </a:pPr>
            <a:r>
              <a:rPr lang="en-US" altLang="en-US" dirty="0"/>
              <a:t>Each of these methods are described in more detail in the next slides.</a:t>
            </a:r>
          </a:p>
        </p:txBody>
      </p:sp>
    </p:spTree>
    <p:extLst>
      <p:ext uri="{BB962C8B-B14F-4D97-AF65-F5344CB8AC3E}">
        <p14:creationId xmlns:p14="http://schemas.microsoft.com/office/powerpoint/2010/main" val="70531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0"/>
          <p:cNvSpPr txBox="1">
            <a:spLocks noGrp="1" noChangeArrowheads="1"/>
          </p:cNvSpPr>
          <p:nvPr>
            <p:ph type="title" idx="4294967295"/>
          </p:nvPr>
        </p:nvSpPr>
        <p:spPr bwMode="auto">
          <a:xfrm>
            <a:off x="1066800" y="298949"/>
            <a:ext cx="6780362"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Start a New Form LM-30 – File Number</a:t>
            </a:r>
            <a:endPar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FA64CA53-25D5-4DF0-BB0C-B0A0849AD101}"/>
              </a:ext>
            </a:extLst>
          </p:cNvPr>
          <p:cNvSpPr txBox="1"/>
          <p:nvPr/>
        </p:nvSpPr>
        <p:spPr>
          <a:xfrm>
            <a:off x="990601" y="971386"/>
            <a:ext cx="7467598" cy="646331"/>
          </a:xfrm>
          <a:prstGeom prst="rect">
            <a:avLst/>
          </a:prstGeom>
          <a:noFill/>
        </p:spPr>
        <p:txBody>
          <a:bodyPr wrap="square">
            <a:spAutoFit/>
          </a:bodyPr>
          <a:lstStyle/>
          <a:p>
            <a:pPr eaLnBrk="1" hangingPunct="1">
              <a:spcBef>
                <a:spcPct val="50000"/>
              </a:spcBef>
            </a:pPr>
            <a:r>
              <a:rPr lang="en-US" altLang="en-US" dirty="0"/>
              <a:t>If you have </a:t>
            </a:r>
            <a:r>
              <a:rPr lang="en-US" altLang="en-US" u="sng" dirty="0"/>
              <a:t>previously filed </a:t>
            </a:r>
            <a:r>
              <a:rPr lang="en-US" altLang="en-US" dirty="0"/>
              <a:t>a Form LM-30 report, enter the </a:t>
            </a:r>
            <a:r>
              <a:rPr lang="en-US" altLang="en-US" b="1" dirty="0"/>
              <a:t>File Number </a:t>
            </a:r>
            <a:r>
              <a:rPr lang="en-US" altLang="en-US" dirty="0"/>
              <a:t>in the File Number box, and then press enter. </a:t>
            </a:r>
          </a:p>
        </p:txBody>
      </p:sp>
      <p:pic>
        <p:nvPicPr>
          <p:cNvPr id="10245" name="Picture 6" descr="Screenshot of Form LM-30 Start a New Form "/>
          <p:cNvPicPr>
            <a:picLocks noChangeAspect="1" noChangeArrowheads="1"/>
          </p:cNvPicPr>
          <p:nvPr/>
        </p:nvPicPr>
        <p:blipFill rotWithShape="1">
          <a:blip r:embed="rId2">
            <a:extLst>
              <a:ext uri="{28A0092B-C50C-407E-A947-70E740481C1C}">
                <a14:useLocalDpi xmlns:a14="http://schemas.microsoft.com/office/drawing/2010/main" val="0"/>
              </a:ext>
            </a:extLst>
          </a:blip>
          <a:srcRect t="11174"/>
          <a:stretch/>
        </p:blipFill>
        <p:spPr bwMode="auto">
          <a:xfrm>
            <a:off x="1600200" y="1905000"/>
            <a:ext cx="5486400" cy="409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10246" name="Line 23">
            <a:extLst>
              <a:ext uri="{C183D7F6-B498-43B3-948B-1728B52AA6E4}">
                <adec:decorative xmlns:adec="http://schemas.microsoft.com/office/drawing/2017/decorative" val="1"/>
              </a:ext>
            </a:extLst>
          </p:cNvPr>
          <p:cNvSpPr>
            <a:spLocks noChangeShapeType="1"/>
          </p:cNvSpPr>
          <p:nvPr/>
        </p:nvSpPr>
        <p:spPr bwMode="auto">
          <a:xfrm flipH="1" flipV="1">
            <a:off x="3657600" y="3257743"/>
            <a:ext cx="0" cy="41275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Rectangle 2">
            <a:extLst>
              <a:ext uri="{C183D7F6-B498-43B3-948B-1728B52AA6E4}">
                <adec:decorative xmlns:adec="http://schemas.microsoft.com/office/drawing/2017/decorative" val="1"/>
              </a:ext>
            </a:extLst>
          </p:cNvPr>
          <p:cNvSpPr>
            <a:spLocks noChangeArrowheads="1"/>
          </p:cNvSpPr>
          <p:nvPr/>
        </p:nvSpPr>
        <p:spPr bwMode="auto">
          <a:xfrm>
            <a:off x="2240911" y="3761193"/>
            <a:ext cx="4464690" cy="580231"/>
          </a:xfrm>
          <a:prstGeom prst="rect">
            <a:avLst/>
          </a:prstGeom>
          <a:noFill/>
          <a:ln w="381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8" name="TextBox 3"/>
          <p:cNvSpPr txBox="1">
            <a:spLocks noChangeArrowheads="1"/>
          </p:cNvSpPr>
          <p:nvPr/>
        </p:nvSpPr>
        <p:spPr bwMode="auto">
          <a:xfrm>
            <a:off x="2240911" y="3792889"/>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File Numbers should be 5 digits and start with a U. This number  can be found in box one of your previously filed Form LM-30.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0"/>
          <p:cNvSpPr txBox="1">
            <a:spLocks noGrp="1" noChangeArrowheads="1"/>
          </p:cNvSpPr>
          <p:nvPr>
            <p:ph type="title" idx="4294967295"/>
          </p:nvPr>
        </p:nvSpPr>
        <p:spPr bwMode="auto">
          <a:xfrm>
            <a:off x="1014541" y="239977"/>
            <a:ext cx="6924675"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Start a New Form LM-30 – Search By</a:t>
            </a:r>
          </a:p>
        </p:txBody>
      </p:sp>
      <p:sp>
        <p:nvSpPr>
          <p:cNvPr id="7" name="TextBox 6">
            <a:extLst>
              <a:ext uri="{FF2B5EF4-FFF2-40B4-BE49-F238E27FC236}">
                <a16:creationId xmlns:a16="http://schemas.microsoft.com/office/drawing/2014/main" id="{C27082B8-2097-421D-A3E2-7BDA641758C5}"/>
              </a:ext>
            </a:extLst>
          </p:cNvPr>
          <p:cNvSpPr txBox="1"/>
          <p:nvPr/>
        </p:nvSpPr>
        <p:spPr>
          <a:xfrm>
            <a:off x="1014541" y="869085"/>
            <a:ext cx="7534275" cy="1615827"/>
          </a:xfrm>
          <a:prstGeom prst="rect">
            <a:avLst/>
          </a:prstGeom>
          <a:noFill/>
        </p:spPr>
        <p:txBody>
          <a:bodyPr wrap="square">
            <a:spAutoFit/>
          </a:bodyPr>
          <a:lstStyle/>
          <a:p>
            <a:pPr eaLnBrk="1" hangingPunct="1">
              <a:spcBef>
                <a:spcPct val="50000"/>
              </a:spcBef>
            </a:pPr>
            <a:r>
              <a:rPr lang="en-US" altLang="en-US" sz="1800" dirty="0"/>
              <a:t>Search for your name in the Search By fields.  You can do a partial search.  </a:t>
            </a:r>
          </a:p>
          <a:p>
            <a:pPr eaLnBrk="1" hangingPunct="1">
              <a:spcBef>
                <a:spcPct val="50000"/>
              </a:spcBef>
            </a:pPr>
            <a:r>
              <a:rPr lang="en-US" altLang="en-US" sz="1800" dirty="0"/>
              <a:t>For example, you may enter just a last name and a first initial. Click the magnifying glass icon to search.  If you locate your record, check the box to the left and click the Select button.</a:t>
            </a:r>
          </a:p>
        </p:txBody>
      </p:sp>
      <p:pic>
        <p:nvPicPr>
          <p:cNvPr id="11269" name="Picture 6" descr="Screenshot of Form LM-30 Start a New Form by Search By fields"/>
          <p:cNvPicPr>
            <a:picLocks noChangeAspect="1" noChangeArrowheads="1"/>
          </p:cNvPicPr>
          <p:nvPr/>
        </p:nvPicPr>
        <p:blipFill rotWithShape="1">
          <a:blip r:embed="rId2">
            <a:extLst>
              <a:ext uri="{28A0092B-C50C-407E-A947-70E740481C1C}">
                <a14:useLocalDpi xmlns:a14="http://schemas.microsoft.com/office/drawing/2010/main" val="0"/>
              </a:ext>
            </a:extLst>
          </a:blip>
          <a:srcRect l="1507" t="15055" r="2074" b="1"/>
          <a:stretch/>
        </p:blipFill>
        <p:spPr bwMode="auto">
          <a:xfrm>
            <a:off x="1904999" y="2590800"/>
            <a:ext cx="5043418" cy="385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0"/>
          <p:cNvSpPr txBox="1">
            <a:spLocks noGrp="1" noChangeArrowheads="1"/>
          </p:cNvSpPr>
          <p:nvPr>
            <p:ph type="title" idx="4294967295"/>
          </p:nvPr>
        </p:nvSpPr>
        <p:spPr bwMode="auto">
          <a:xfrm>
            <a:off x="990600" y="329498"/>
            <a:ext cx="6913173"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Start a New Form LM-30 – Zip Code</a:t>
            </a:r>
          </a:p>
        </p:txBody>
      </p:sp>
      <p:sp>
        <p:nvSpPr>
          <p:cNvPr id="6" name="TextBox 5">
            <a:extLst>
              <a:ext uri="{FF2B5EF4-FFF2-40B4-BE49-F238E27FC236}">
                <a16:creationId xmlns:a16="http://schemas.microsoft.com/office/drawing/2014/main" id="{64BB29E2-60CF-4D97-864F-CE00124DEE76}"/>
              </a:ext>
            </a:extLst>
          </p:cNvPr>
          <p:cNvSpPr txBox="1"/>
          <p:nvPr/>
        </p:nvSpPr>
        <p:spPr>
          <a:xfrm>
            <a:off x="990600" y="1182469"/>
            <a:ext cx="7543800" cy="646331"/>
          </a:xfrm>
          <a:prstGeom prst="rect">
            <a:avLst/>
          </a:prstGeom>
          <a:noFill/>
        </p:spPr>
        <p:txBody>
          <a:bodyPr wrap="square">
            <a:spAutoFit/>
          </a:bodyPr>
          <a:lstStyle/>
          <a:p>
            <a:pPr eaLnBrk="1" hangingPunct="1">
              <a:spcBef>
                <a:spcPct val="50000"/>
              </a:spcBef>
            </a:pPr>
            <a:r>
              <a:rPr lang="en-US" altLang="en-US" sz="1800" dirty="0"/>
              <a:t>If you are sure, you have not previously submitted a Form LM-30 report,</a:t>
            </a:r>
          </a:p>
          <a:p>
            <a:pPr eaLnBrk="1" hangingPunct="1"/>
            <a:r>
              <a:rPr lang="en-US" altLang="en-US" sz="1800" dirty="0"/>
              <a:t>enter the Zip </a:t>
            </a:r>
            <a:r>
              <a:rPr lang="en-US" altLang="en-US" dirty="0"/>
              <a:t>C</a:t>
            </a:r>
            <a:r>
              <a:rPr lang="en-US" altLang="en-US" sz="1800" dirty="0"/>
              <a:t>ode and select the “Submit” button. </a:t>
            </a:r>
          </a:p>
        </p:txBody>
      </p:sp>
      <p:pic>
        <p:nvPicPr>
          <p:cNvPr id="12293" name="Picture 6" descr="Screenshot of Start a New Form LM-30 by zip code"/>
          <p:cNvPicPr>
            <a:picLocks noChangeAspect="1" noChangeArrowheads="1"/>
          </p:cNvPicPr>
          <p:nvPr/>
        </p:nvPicPr>
        <p:blipFill rotWithShape="1">
          <a:blip r:embed="rId2">
            <a:extLst>
              <a:ext uri="{28A0092B-C50C-407E-A947-70E740481C1C}">
                <a14:useLocalDpi xmlns:a14="http://schemas.microsoft.com/office/drawing/2010/main" val="0"/>
              </a:ext>
            </a:extLst>
          </a:blip>
          <a:srcRect l="5429" t="31808" r="44140" b="-994"/>
          <a:stretch/>
        </p:blipFill>
        <p:spPr bwMode="auto">
          <a:xfrm>
            <a:off x="1600200" y="2133600"/>
            <a:ext cx="5435876" cy="419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8" name="TextBox 7">
            <a:extLst>
              <a:ext uri="{FF2B5EF4-FFF2-40B4-BE49-F238E27FC236}">
                <a16:creationId xmlns:a16="http://schemas.microsoft.com/office/drawing/2014/main" id="{E4627F22-0F3C-4C90-8C89-5B496B967DE0}"/>
              </a:ext>
            </a:extLst>
          </p:cNvPr>
          <p:cNvSpPr txBox="1"/>
          <p:nvPr/>
        </p:nvSpPr>
        <p:spPr>
          <a:xfrm>
            <a:off x="2286000" y="4145515"/>
            <a:ext cx="4572000" cy="523220"/>
          </a:xfrm>
          <a:prstGeom prst="rect">
            <a:avLst/>
          </a:prstGeom>
          <a:noFill/>
        </p:spPr>
        <p:txBody>
          <a:bodyPr wrap="square">
            <a:spAutoFit/>
          </a:bodyPr>
          <a:lstStyle/>
          <a:p>
            <a:r>
              <a:rPr lang="en-US" altLang="en-US" sz="1400" dirty="0"/>
              <a:t>The system will generate a file number for you beginning with U-.  Please make a note of this number. </a:t>
            </a:r>
            <a:endParaRPr lang="en-US" sz="1400" dirty="0"/>
          </a:p>
        </p:txBody>
      </p:sp>
      <p:sp>
        <p:nvSpPr>
          <p:cNvPr id="9" name="Rectangle 2">
            <a:extLst>
              <a:ext uri="{FF2B5EF4-FFF2-40B4-BE49-F238E27FC236}">
                <a16:creationId xmlns:a16="http://schemas.microsoft.com/office/drawing/2014/main" id="{34C4B0D2-83A2-4915-A9CB-3D82B16CCD90}"/>
              </a:ext>
              <a:ext uri="{C183D7F6-B498-43B3-948B-1728B52AA6E4}">
                <adec:decorative xmlns:adec="http://schemas.microsoft.com/office/drawing/2017/decorative" val="1"/>
              </a:ext>
            </a:extLst>
          </p:cNvPr>
          <p:cNvSpPr>
            <a:spLocks noChangeArrowheads="1"/>
          </p:cNvSpPr>
          <p:nvPr/>
        </p:nvSpPr>
        <p:spPr bwMode="auto">
          <a:xfrm>
            <a:off x="2286000" y="4131425"/>
            <a:ext cx="4464690" cy="580231"/>
          </a:xfrm>
          <a:prstGeom prst="rect">
            <a:avLst/>
          </a:prstGeom>
          <a:noFill/>
          <a:ln w="381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4" name="Line 23">
            <a:extLst>
              <a:ext uri="{C183D7F6-B498-43B3-948B-1728B52AA6E4}">
                <adec:decorative xmlns:adec="http://schemas.microsoft.com/office/drawing/2017/decorative" val="1"/>
              </a:ext>
            </a:extLst>
          </p:cNvPr>
          <p:cNvSpPr>
            <a:spLocks noChangeShapeType="1"/>
          </p:cNvSpPr>
          <p:nvPr/>
        </p:nvSpPr>
        <p:spPr bwMode="auto">
          <a:xfrm flipH="1">
            <a:off x="2362200" y="4724400"/>
            <a:ext cx="495300" cy="8382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9"/>
          <p:cNvSpPr txBox="1">
            <a:spLocks noGrp="1" noChangeArrowheads="1"/>
          </p:cNvSpPr>
          <p:nvPr>
            <p:ph type="title" idx="4294967295"/>
          </p:nvPr>
        </p:nvSpPr>
        <p:spPr bwMode="auto">
          <a:xfrm>
            <a:off x="1060622" y="444797"/>
            <a:ext cx="57150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LM-30 Forms In Progress</a:t>
            </a:r>
          </a:p>
        </p:txBody>
      </p:sp>
      <p:sp>
        <p:nvSpPr>
          <p:cNvPr id="13318" name="Rectangle 10"/>
          <p:cNvSpPr>
            <a:spLocks noChangeArrowheads="1"/>
          </p:cNvSpPr>
          <p:nvPr/>
        </p:nvSpPr>
        <p:spPr bwMode="auto">
          <a:xfrm>
            <a:off x="1060622" y="1134070"/>
            <a:ext cx="6934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If you have previously started a Form LM-30, select the “Forms In Progress” tab.  Click the link for the fiscal year to open the form for editing.  </a:t>
            </a:r>
            <a:r>
              <a:rPr lang="en-US" altLang="en-US" sz="1400" dirty="0"/>
              <a:t>       </a:t>
            </a:r>
          </a:p>
        </p:txBody>
      </p:sp>
      <p:pic>
        <p:nvPicPr>
          <p:cNvPr id="13319" name="Picture 8" descr="Screenshot of LM-30 Forms in progress"/>
          <p:cNvPicPr>
            <a:picLocks noChangeAspect="1" noChangeArrowheads="1"/>
          </p:cNvPicPr>
          <p:nvPr/>
        </p:nvPicPr>
        <p:blipFill rotWithShape="1">
          <a:blip r:embed="rId3">
            <a:extLst>
              <a:ext uri="{28A0092B-C50C-407E-A947-70E740481C1C}">
                <a14:useLocalDpi xmlns:a14="http://schemas.microsoft.com/office/drawing/2010/main" val="0"/>
              </a:ext>
            </a:extLst>
          </a:blip>
          <a:srcRect l="-25" t="10714" r="39544" b="37496"/>
          <a:stretch/>
        </p:blipFill>
        <p:spPr bwMode="auto">
          <a:xfrm>
            <a:off x="1295400" y="2286001"/>
            <a:ext cx="5852160" cy="28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13320" name="Oval 12">
            <a:extLst>
              <a:ext uri="{C183D7F6-B498-43B3-948B-1728B52AA6E4}">
                <adec:decorative xmlns:adec="http://schemas.microsoft.com/office/drawing/2017/decorative" val="1"/>
              </a:ext>
            </a:extLst>
          </p:cNvPr>
          <p:cNvSpPr>
            <a:spLocks noChangeArrowheads="1"/>
          </p:cNvSpPr>
          <p:nvPr/>
        </p:nvSpPr>
        <p:spPr bwMode="auto">
          <a:xfrm>
            <a:off x="1600200" y="3975328"/>
            <a:ext cx="685800" cy="38100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Line 23">
            <a:extLst>
              <a:ext uri="{FF2B5EF4-FFF2-40B4-BE49-F238E27FC236}">
                <a16:creationId xmlns:a16="http://schemas.microsoft.com/office/drawing/2014/main" id="{A36BD258-AE3D-46FF-9C37-1161BDC350D8}"/>
              </a:ext>
              <a:ext uri="{C183D7F6-B498-43B3-948B-1728B52AA6E4}">
                <adec:decorative xmlns:adec="http://schemas.microsoft.com/office/drawing/2017/decorative" val="1"/>
              </a:ext>
            </a:extLst>
          </p:cNvPr>
          <p:cNvSpPr>
            <a:spLocks noChangeShapeType="1"/>
          </p:cNvSpPr>
          <p:nvPr/>
        </p:nvSpPr>
        <p:spPr bwMode="auto">
          <a:xfrm flipV="1">
            <a:off x="4610100" y="4287795"/>
            <a:ext cx="528591" cy="685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Box 7">
            <a:extLst>
              <a:ext uri="{FF2B5EF4-FFF2-40B4-BE49-F238E27FC236}">
                <a16:creationId xmlns:a16="http://schemas.microsoft.com/office/drawing/2014/main" id="{77AC95F5-1BE4-4792-9951-957FF360A714}"/>
              </a:ext>
            </a:extLst>
          </p:cNvPr>
          <p:cNvSpPr txBox="1"/>
          <p:nvPr/>
        </p:nvSpPr>
        <p:spPr>
          <a:xfrm>
            <a:off x="1835802" y="5016612"/>
            <a:ext cx="4644082" cy="307777"/>
          </a:xfrm>
          <a:prstGeom prst="rect">
            <a:avLst/>
          </a:prstGeom>
          <a:noFill/>
        </p:spPr>
        <p:txBody>
          <a:bodyPr wrap="square">
            <a:spAutoFit/>
          </a:bodyPr>
          <a:lstStyle/>
          <a:p>
            <a:r>
              <a:rPr lang="en-US" altLang="en-US" sz="1400" b="1" u="sng" dirty="0"/>
              <a:t>NOTE</a:t>
            </a:r>
            <a:r>
              <a:rPr lang="en-US" altLang="en-US" sz="1400" dirty="0"/>
              <a:t>:  Click the </a:t>
            </a:r>
            <a:r>
              <a:rPr lang="en-US" altLang="en-US" sz="1400" b="1" dirty="0"/>
              <a:t>delete</a:t>
            </a:r>
            <a:r>
              <a:rPr lang="en-US" altLang="en-US" sz="1400" dirty="0"/>
              <a:t> button to delete the entire form </a:t>
            </a:r>
            <a:endParaRPr lang="en-US" sz="1400" dirty="0"/>
          </a:p>
        </p:txBody>
      </p:sp>
      <p:sp>
        <p:nvSpPr>
          <p:cNvPr id="9" name="Rectangle 2">
            <a:extLst>
              <a:ext uri="{FF2B5EF4-FFF2-40B4-BE49-F238E27FC236}">
                <a16:creationId xmlns:a16="http://schemas.microsoft.com/office/drawing/2014/main" id="{5CB4E176-29EE-4048-8CED-BA5C056AC4E8}"/>
              </a:ext>
              <a:ext uri="{C183D7F6-B498-43B3-948B-1728B52AA6E4}">
                <adec:decorative xmlns:adec="http://schemas.microsoft.com/office/drawing/2017/decorative" val="1"/>
              </a:ext>
            </a:extLst>
          </p:cNvPr>
          <p:cNvSpPr>
            <a:spLocks noChangeArrowheads="1"/>
          </p:cNvSpPr>
          <p:nvPr/>
        </p:nvSpPr>
        <p:spPr bwMode="auto">
          <a:xfrm>
            <a:off x="1844040" y="4950976"/>
            <a:ext cx="4635844" cy="391487"/>
          </a:xfrm>
          <a:prstGeom prst="rect">
            <a:avLst/>
          </a:prstGeom>
          <a:noFill/>
          <a:ln w="381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Grp="1" noChangeArrowheads="1"/>
          </p:cNvSpPr>
          <p:nvPr>
            <p:ph type="title" idx="4294967295"/>
          </p:nvPr>
        </p:nvSpPr>
        <p:spPr bwMode="auto">
          <a:xfrm>
            <a:off x="1054186" y="314980"/>
            <a:ext cx="64008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Form LM-30 – Submitted Forms</a:t>
            </a:r>
          </a:p>
        </p:txBody>
      </p:sp>
      <p:sp>
        <p:nvSpPr>
          <p:cNvPr id="7" name="TextBox 6">
            <a:extLst>
              <a:ext uri="{FF2B5EF4-FFF2-40B4-BE49-F238E27FC236}">
                <a16:creationId xmlns:a16="http://schemas.microsoft.com/office/drawing/2014/main" id="{C379573F-952A-42A3-B7A5-37909A820C01}"/>
              </a:ext>
            </a:extLst>
          </p:cNvPr>
          <p:cNvSpPr txBox="1"/>
          <p:nvPr/>
        </p:nvSpPr>
        <p:spPr>
          <a:xfrm>
            <a:off x="984293" y="838200"/>
            <a:ext cx="7175414" cy="2585323"/>
          </a:xfrm>
          <a:prstGeom prst="rect">
            <a:avLst/>
          </a:prstGeom>
          <a:noFill/>
        </p:spPr>
        <p:txBody>
          <a:bodyPr wrap="square">
            <a:spAutoFit/>
          </a:bodyPr>
          <a:lstStyle/>
          <a:p>
            <a:pPr eaLnBrk="1" hangingPunct="1"/>
            <a:r>
              <a:rPr lang="en-US" altLang="en-US" dirty="0"/>
              <a:t>If you need to amend a Form LM-30 report that you previously submitted </a:t>
            </a:r>
            <a:r>
              <a:rPr lang="en-US" altLang="en-US" i="1" dirty="0"/>
              <a:t>via EFS</a:t>
            </a:r>
            <a:r>
              <a:rPr lang="en-US" altLang="en-US" dirty="0"/>
              <a:t>, select the Submitted Forms tab to view and retrieve it.  You may then amend your report and submit it.</a:t>
            </a:r>
          </a:p>
          <a:p>
            <a:pPr eaLnBrk="1" hangingPunct="1"/>
            <a:r>
              <a:rPr lang="en-US" altLang="en-US" dirty="0"/>
              <a:t>  </a:t>
            </a:r>
          </a:p>
          <a:p>
            <a:pPr eaLnBrk="1" hangingPunct="1"/>
            <a:r>
              <a:rPr lang="en-US" altLang="en-US" dirty="0"/>
              <a:t>If you need to amend a Form LM-30 report that you originally submitted </a:t>
            </a:r>
            <a:r>
              <a:rPr lang="en-US" altLang="en-US" i="1" dirty="0"/>
              <a:t>via</a:t>
            </a:r>
            <a:r>
              <a:rPr lang="en-US" altLang="en-US" dirty="0"/>
              <a:t> </a:t>
            </a:r>
            <a:r>
              <a:rPr lang="en-US" altLang="en-US" i="1" dirty="0"/>
              <a:t>mail</a:t>
            </a:r>
            <a:r>
              <a:rPr lang="en-US" altLang="en-US" dirty="0"/>
              <a:t>, you may use EFS to file your amended report.  However, you will have to start a new report and re-enter information on the form, since reports that were previously filed manually may not be viewed and retrieved in EFS.</a:t>
            </a:r>
          </a:p>
        </p:txBody>
      </p:sp>
      <p:pic>
        <p:nvPicPr>
          <p:cNvPr id="14343" name="Picture 10" descr="Screenshot of Form LM-30 Submitted Forms 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8" t="11617" r="31893" b="33325"/>
          <a:stretch/>
        </p:blipFill>
        <p:spPr bwMode="auto">
          <a:xfrm>
            <a:off x="1295400" y="3581400"/>
            <a:ext cx="530352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14344" name="Oval 1">
            <a:extLst>
              <a:ext uri="{C183D7F6-B498-43B3-948B-1728B52AA6E4}">
                <adec:decorative xmlns:adec="http://schemas.microsoft.com/office/drawing/2017/decorative" val="1"/>
              </a:ext>
            </a:extLst>
          </p:cNvPr>
          <p:cNvSpPr>
            <a:spLocks noChangeArrowheads="1"/>
          </p:cNvSpPr>
          <p:nvPr/>
        </p:nvSpPr>
        <p:spPr bwMode="auto">
          <a:xfrm>
            <a:off x="1447800" y="5027494"/>
            <a:ext cx="685800" cy="481013"/>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Grp="1" noChangeArrowheads="1"/>
          </p:cNvSpPr>
          <p:nvPr>
            <p:ph type="title" idx="4294967295"/>
          </p:nvPr>
        </p:nvSpPr>
        <p:spPr bwMode="auto">
          <a:xfrm>
            <a:off x="990600" y="304800"/>
            <a:ext cx="73152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LM-30 Access Key – How To Share Forms </a:t>
            </a:r>
          </a:p>
        </p:txBody>
      </p:sp>
      <p:sp>
        <p:nvSpPr>
          <p:cNvPr id="15366" name="TextBox 1"/>
          <p:cNvSpPr txBox="1">
            <a:spLocks noChangeArrowheads="1"/>
          </p:cNvSpPr>
          <p:nvPr/>
        </p:nvSpPr>
        <p:spPr bwMode="auto">
          <a:xfrm>
            <a:off x="914400" y="1012004"/>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The </a:t>
            </a:r>
            <a:r>
              <a:rPr lang="en-US" altLang="en-US" sz="1600" u="sng" dirty="0"/>
              <a:t>Access Key</a:t>
            </a:r>
            <a:r>
              <a:rPr lang="en-US" altLang="en-US" sz="1600" dirty="0"/>
              <a:t> is a private key that gives filers the ability to allow others to help prepare the Form LM-30 report.  A preparer, such as an accountant, can log into the EFS system using his or her own user ID and password, and can use the filer’s Access Key to link up to the filer and view and edit reports.  If forgotten, the Access Key can always be retrieved by clicking the Access Key tab. </a:t>
            </a:r>
          </a:p>
          <a:p>
            <a:pPr eaLnBrk="1" hangingPunct="1"/>
            <a:endParaRPr lang="en-US" altLang="en-US" sz="1600" dirty="0"/>
          </a:p>
          <a:p>
            <a:pPr eaLnBrk="1" hangingPunct="1"/>
            <a:r>
              <a:rPr lang="en-US" altLang="en-US" sz="1600" dirty="0"/>
              <a:t>A filer should only share this Access Key with individuals who are authorized to have access to the form. </a:t>
            </a:r>
            <a:r>
              <a:rPr lang="en-US" altLang="en-US" sz="1600" b="1" u="sng" dirty="0"/>
              <a:t>At no time should filers or preparers share their user name and password with anyone else.</a:t>
            </a:r>
            <a:r>
              <a:rPr lang="en-US" altLang="en-US" sz="1600" b="1" dirty="0"/>
              <a:t>  </a:t>
            </a:r>
            <a:r>
              <a:rPr lang="en-US" altLang="en-US" sz="1600" dirty="0"/>
              <a:t>Every user of EFS should have his or her own user ID and password. </a:t>
            </a:r>
          </a:p>
        </p:txBody>
      </p:sp>
      <p:pic>
        <p:nvPicPr>
          <p:cNvPr id="8" name="Picture 5" descr="Screenshot of LM-30 Access Key">
            <a:extLst>
              <a:ext uri="{FF2B5EF4-FFF2-40B4-BE49-F238E27FC236}">
                <a16:creationId xmlns:a16="http://schemas.microsoft.com/office/drawing/2014/main" id="{29E8C81E-48D0-4174-B830-5E57C0474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44" r="225" b="55471"/>
          <a:stretch/>
        </p:blipFill>
        <p:spPr bwMode="auto">
          <a:xfrm>
            <a:off x="1066800" y="4090681"/>
            <a:ext cx="6444651" cy="164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cxnSp>
        <p:nvCxnSpPr>
          <p:cNvPr id="4" name="Straight Arrow Connector 3">
            <a:extLst>
              <a:ext uri="{C183D7F6-B498-43B3-948B-1728B52AA6E4}">
                <adec:decorative xmlns:adec="http://schemas.microsoft.com/office/drawing/2017/decorative" val="1"/>
              </a:ext>
            </a:extLst>
          </p:cNvPr>
          <p:cNvCxnSpPr>
            <a:cxnSpLocks/>
          </p:cNvCxnSpPr>
          <p:nvPr/>
        </p:nvCxnSpPr>
        <p:spPr>
          <a:xfrm flipV="1">
            <a:off x="3971593" y="5334000"/>
            <a:ext cx="600407" cy="630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5"/>
          <p:cNvSpPr txBox="1">
            <a:spLocks noGrp="1" noChangeArrowheads="1"/>
          </p:cNvSpPr>
          <p:nvPr>
            <p:ph type="title" idx="4294967295"/>
          </p:nvPr>
        </p:nvSpPr>
        <p:spPr bwMode="auto">
          <a:xfrm>
            <a:off x="990600" y="304800"/>
            <a:ext cx="640080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LM-30 Access Key – Resetting the Access Key</a:t>
            </a:r>
          </a:p>
        </p:txBody>
      </p:sp>
      <p:sp>
        <p:nvSpPr>
          <p:cNvPr id="16390" name="TextBox 1"/>
          <p:cNvSpPr txBox="1">
            <a:spLocks noChangeArrowheads="1"/>
          </p:cNvSpPr>
          <p:nvPr/>
        </p:nvSpPr>
        <p:spPr bwMode="auto">
          <a:xfrm>
            <a:off x="990600" y="1415115"/>
            <a:ext cx="75739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A filer may need to change the Access Key to prevent unauthorized access to reports. For example, if an accountant is no longer employed by the filer, the filer may wish to change the Access Key to prevent the accountant from having continuing access to his/her forms. </a:t>
            </a:r>
          </a:p>
          <a:p>
            <a:pPr eaLnBrk="1" hangingPunct="1"/>
            <a:endParaRPr lang="en-US" altLang="en-US" sz="1600" dirty="0"/>
          </a:p>
          <a:p>
            <a:pPr eaLnBrk="1" hangingPunct="1"/>
            <a:r>
              <a:rPr lang="en-US" altLang="en-US" sz="1600" dirty="0"/>
              <a:t>To do this, click the Generate New Access Key button under the Access Key tab. </a:t>
            </a:r>
            <a:endParaRPr lang="en-US" altLang="en-US" sz="1600" b="1" dirty="0"/>
          </a:p>
        </p:txBody>
      </p:sp>
      <p:pic>
        <p:nvPicPr>
          <p:cNvPr id="16389" name="Picture 5" descr="Screenshot of LM-30 Resetting the Access Key"/>
          <p:cNvPicPr>
            <a:picLocks noChangeAspect="1" noChangeArrowheads="1"/>
          </p:cNvPicPr>
          <p:nvPr/>
        </p:nvPicPr>
        <p:blipFill rotWithShape="1">
          <a:blip r:embed="rId2">
            <a:extLst>
              <a:ext uri="{28A0092B-C50C-407E-A947-70E740481C1C}">
                <a14:useLocalDpi xmlns:a14="http://schemas.microsoft.com/office/drawing/2010/main" val="0"/>
              </a:ext>
            </a:extLst>
          </a:blip>
          <a:srcRect t="12745" r="225" b="41972"/>
          <a:stretch/>
        </p:blipFill>
        <p:spPr bwMode="auto">
          <a:xfrm>
            <a:off x="1371600" y="3079486"/>
            <a:ext cx="6444651" cy="234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7" name="Oval 7">
            <a:extLst>
              <a:ext uri="{C183D7F6-B498-43B3-948B-1728B52AA6E4}">
                <adec:decorative xmlns:adec="http://schemas.microsoft.com/office/drawing/2017/decorative" val="1"/>
              </a:ext>
            </a:extLst>
          </p:cNvPr>
          <p:cNvSpPr>
            <a:spLocks noChangeArrowheads="1"/>
          </p:cNvSpPr>
          <p:nvPr/>
        </p:nvSpPr>
        <p:spPr bwMode="auto">
          <a:xfrm>
            <a:off x="5638800" y="4060741"/>
            <a:ext cx="1600200" cy="38100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5"/>
          <p:cNvSpPr txBox="1">
            <a:spLocks noGrp="1" noChangeArrowheads="1"/>
          </p:cNvSpPr>
          <p:nvPr>
            <p:ph type="title" idx="4294967295"/>
          </p:nvPr>
        </p:nvSpPr>
        <p:spPr bwMode="auto">
          <a:xfrm>
            <a:off x="1066800" y="233362"/>
            <a:ext cx="7010400"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Navigating the Form LM-30 in EFS</a:t>
            </a:r>
          </a:p>
        </p:txBody>
      </p:sp>
      <p:grpSp>
        <p:nvGrpSpPr>
          <p:cNvPr id="3" name="Group 2" descr="Navigating through the form by using the navigation arrows at the top or by using the left navigation pane." title="Navigating the Form LM-30 in EFS"/>
          <p:cNvGrpSpPr/>
          <p:nvPr/>
        </p:nvGrpSpPr>
        <p:grpSpPr>
          <a:xfrm>
            <a:off x="1066800" y="877756"/>
            <a:ext cx="6766560" cy="5102488"/>
            <a:chOff x="654404" y="1330742"/>
            <a:chExt cx="7014010" cy="5107315"/>
          </a:xfrm>
        </p:grpSpPr>
        <p:pic>
          <p:nvPicPr>
            <p:cNvPr id="17414"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460" t="9868" r="30298" b="-953"/>
            <a:stretch/>
          </p:blipFill>
          <p:spPr bwMode="auto">
            <a:xfrm>
              <a:off x="654404" y="1330742"/>
              <a:ext cx="7014010" cy="510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2" name="Rectangle 1"/>
            <p:cNvSpPr/>
            <p:nvPr/>
          </p:nvSpPr>
          <p:spPr bwMode="auto">
            <a:xfrm>
              <a:off x="3371704" y="2892862"/>
              <a:ext cx="2895600" cy="1235075"/>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a:defRPr/>
              </a:pPr>
              <a:r>
                <a:rPr lang="en-US" sz="1200" dirty="0">
                  <a:solidFill>
                    <a:schemeClr val="tx1"/>
                  </a:solidFill>
                </a:rPr>
                <a:t>Navigate forward and backward through the form by using the navigation arrows, or jump directly to a section by clicking on the page title on the left navigation pane. </a:t>
              </a:r>
            </a:p>
          </p:txBody>
        </p:sp>
        <p:cxnSp>
          <p:nvCxnSpPr>
            <p:cNvPr id="17416" name="Straight Arrow Connector 3"/>
            <p:cNvCxnSpPr>
              <a:cxnSpLocks noChangeShapeType="1"/>
            </p:cNvCxnSpPr>
            <p:nvPr/>
          </p:nvCxnSpPr>
          <p:spPr bwMode="auto">
            <a:xfrm flipH="1" flipV="1">
              <a:off x="1178169" y="3045407"/>
              <a:ext cx="2193535" cy="838993"/>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cxnSp>
          <p:nvCxnSpPr>
            <p:cNvPr id="17417" name="Straight Arrow Connector 5"/>
            <p:cNvCxnSpPr>
              <a:cxnSpLocks noChangeShapeType="1"/>
            </p:cNvCxnSpPr>
            <p:nvPr/>
          </p:nvCxnSpPr>
          <p:spPr bwMode="auto">
            <a:xfrm flipV="1">
              <a:off x="6292247" y="2892862"/>
              <a:ext cx="997032" cy="858202"/>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p:cNvSpPr txBox="1">
            <a:spLocks noGrp="1" noChangeArrowheads="1"/>
          </p:cNvSpPr>
          <p:nvPr>
            <p:ph type="title" idx="4294967295"/>
          </p:nvPr>
        </p:nvSpPr>
        <p:spPr bwMode="auto">
          <a:xfrm>
            <a:off x="1043940" y="398721"/>
            <a:ext cx="678180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Accessing Form LM-30 Instructions in EFS</a:t>
            </a:r>
          </a:p>
        </p:txBody>
      </p:sp>
      <p:sp>
        <p:nvSpPr>
          <p:cNvPr id="18438" name="Rectangle 7"/>
          <p:cNvSpPr>
            <a:spLocks noChangeArrowheads="1"/>
          </p:cNvSpPr>
          <p:nvPr/>
        </p:nvSpPr>
        <p:spPr bwMode="auto">
          <a:xfrm>
            <a:off x="1058356" y="1571164"/>
            <a:ext cx="7315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While working on the Form LM-30 in EFS, you can click on the Form Instructions button to view the complete Form LM-30 instructions in a new window.</a:t>
            </a:r>
          </a:p>
        </p:txBody>
      </p:sp>
      <p:grpSp>
        <p:nvGrpSpPr>
          <p:cNvPr id="2" name="Group 1" descr="The instructions are available  at the top by selecting Form Instructions." title="Accessing Form LM-30 Instructions"/>
          <p:cNvGrpSpPr/>
          <p:nvPr/>
        </p:nvGrpSpPr>
        <p:grpSpPr>
          <a:xfrm>
            <a:off x="1371600" y="2830638"/>
            <a:ext cx="6126480" cy="3352799"/>
            <a:chOff x="834009" y="3383757"/>
            <a:chExt cx="4523288" cy="2304408"/>
          </a:xfrm>
        </p:grpSpPr>
        <p:pic>
          <p:nvPicPr>
            <p:cNvPr id="1843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457" t="21977" r="29599" b="10444"/>
            <a:stretch/>
          </p:blipFill>
          <p:spPr bwMode="auto">
            <a:xfrm>
              <a:off x="834009" y="3383757"/>
              <a:ext cx="4523288" cy="230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18440" name="Oval 7"/>
            <p:cNvSpPr>
              <a:spLocks noChangeArrowheads="1"/>
            </p:cNvSpPr>
            <p:nvPr/>
          </p:nvSpPr>
          <p:spPr bwMode="auto">
            <a:xfrm>
              <a:off x="1959205" y="3738469"/>
              <a:ext cx="607606" cy="25139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94814" cy="1219200"/>
          </a:xfrm>
        </p:spPr>
        <p:txBody>
          <a:bodyPr>
            <a:normAutofit/>
          </a:bodyPr>
          <a:lstStyle/>
          <a:p>
            <a:pPr algn="ctr">
              <a:spcBef>
                <a:spcPct val="50000"/>
              </a:spcBef>
            </a:pPr>
            <a:r>
              <a:rPr lang="en-US" altLang="en-US" sz="3000" dirty="0">
                <a:solidFill>
                  <a:srgbClr val="002060"/>
                </a:solidFill>
              </a:rPr>
              <a:t>ELECTRONIC FORMS SYSTEM (EFS) FORM LM-30</a:t>
            </a:r>
            <a:r>
              <a:rPr lang="en-US" altLang="en-US" sz="3000" dirty="0">
                <a:solidFill>
                  <a:srgbClr val="002060"/>
                </a:solidFill>
                <a:latin typeface="Times New Roman" panose="02020603050405020304" pitchFamily="18" charset="0"/>
              </a:rPr>
              <a:t> </a:t>
            </a:r>
            <a:endParaRPr lang="en-US" sz="3000" dirty="0">
              <a:solidFill>
                <a:srgbClr val="002060"/>
              </a:solidFill>
            </a:endParaRPr>
          </a:p>
        </p:txBody>
      </p:sp>
      <p:sp>
        <p:nvSpPr>
          <p:cNvPr id="3076" name="Text Box 6"/>
          <p:cNvSpPr txBox="1">
            <a:spLocks noChangeArrowheads="1"/>
          </p:cNvSpPr>
          <p:nvPr/>
        </p:nvSpPr>
        <p:spPr bwMode="auto">
          <a:xfrm>
            <a:off x="609254" y="1716881"/>
            <a:ext cx="7467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dirty="0"/>
              <a:t>	EFS is a web-based system for completing and filing forms required under the Labor-Management Reporting and Disclosure Act (LMRDA), including the Form LM-30 Labor Organization Officer and Employee Report.</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	This tutorial demonstrates basic features and functionality of the EFS Form LM-30 (revised in 2011). It does not contain instructions for what information should be provided on your report.  Please consult the Form LM-30 instructions if you have questions about what information should be entered on the report.</a:t>
            </a:r>
          </a:p>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dirty="0"/>
              <a:t>	You can download a complete set of Form LM-30 instructions from the </a:t>
            </a:r>
            <a:r>
              <a:rPr lang="en-US" altLang="en-US" dirty="0">
                <a:hlinkClick r:id="rId3"/>
              </a:rPr>
              <a:t>OLMS website.</a:t>
            </a:r>
            <a:r>
              <a:rPr lang="en-US" altLang="en-US" dirty="0"/>
              <a:t>	</a:t>
            </a:r>
            <a:endParaRPr lang="en-US" altLang="en-US"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5"/>
          <p:cNvSpPr txBox="1">
            <a:spLocks noGrp="1" noChangeArrowheads="1"/>
          </p:cNvSpPr>
          <p:nvPr>
            <p:ph type="title" idx="4294967295"/>
          </p:nvPr>
        </p:nvSpPr>
        <p:spPr bwMode="auto">
          <a:xfrm>
            <a:off x="1007076" y="381000"/>
            <a:ext cx="72390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in EFS</a:t>
            </a:r>
          </a:p>
        </p:txBody>
      </p:sp>
      <p:sp>
        <p:nvSpPr>
          <p:cNvPr id="19462" name="Rectangle 7"/>
          <p:cNvSpPr>
            <a:spLocks noChangeArrowheads="1"/>
          </p:cNvSpPr>
          <p:nvPr/>
        </p:nvSpPr>
        <p:spPr bwMode="auto">
          <a:xfrm>
            <a:off x="984422" y="1072277"/>
            <a:ext cx="762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Enter data in all fields.  Fields that are “grayed out” indicate that you may not edit the data.  </a:t>
            </a:r>
          </a:p>
          <a:p>
            <a:pPr eaLnBrk="1" hangingPunct="1"/>
            <a:endParaRPr lang="en-US" altLang="en-US" dirty="0"/>
          </a:p>
          <a:p>
            <a:pPr eaLnBrk="1" hangingPunct="1"/>
            <a:r>
              <a:rPr lang="en-US" altLang="en-US" dirty="0"/>
              <a:t>It is important to save your work often by clicking the Save button highlighted below.  The form automatically saves your work when moving between pages.  </a:t>
            </a:r>
          </a:p>
          <a:p>
            <a:pPr eaLnBrk="1" hangingPunct="1"/>
            <a:endParaRPr lang="en-US" altLang="en-US" dirty="0"/>
          </a:p>
          <a:p>
            <a:pPr eaLnBrk="1" hangingPunct="1"/>
            <a:r>
              <a:rPr lang="en-US" altLang="en-US" dirty="0"/>
              <a:t>The system will automatically log you out after 30 minutes of inactivity.  If you do not save your work, you risk losing unsaved data. </a:t>
            </a:r>
          </a:p>
        </p:txBody>
      </p:sp>
      <p:grpSp>
        <p:nvGrpSpPr>
          <p:cNvPr id="2" name="Group 1" descr="Enter data in all fields and select save." title="Entering Data into the Form LM-30"/>
          <p:cNvGrpSpPr/>
          <p:nvPr/>
        </p:nvGrpSpPr>
        <p:grpSpPr>
          <a:xfrm>
            <a:off x="2057400" y="3810000"/>
            <a:ext cx="5029200" cy="2667000"/>
            <a:chOff x="1676400" y="3628943"/>
            <a:chExt cx="3498486" cy="1910317"/>
          </a:xfrm>
        </p:grpSpPr>
        <p:pic>
          <p:nvPicPr>
            <p:cNvPr id="19463"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776" r="29367" b="9813"/>
            <a:stretch/>
          </p:blipFill>
          <p:spPr bwMode="auto">
            <a:xfrm>
              <a:off x="1676400" y="3628943"/>
              <a:ext cx="3498486" cy="191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19464" name="Oval 7"/>
            <p:cNvSpPr>
              <a:spLocks noChangeArrowheads="1"/>
            </p:cNvSpPr>
            <p:nvPr/>
          </p:nvSpPr>
          <p:spPr bwMode="auto">
            <a:xfrm>
              <a:off x="2001337" y="3917699"/>
              <a:ext cx="324937" cy="20180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highlight>
                  <a:srgbClr val="FFFF00"/>
                </a:highligh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5"/>
          <p:cNvSpPr txBox="1">
            <a:spLocks noGrp="1" noChangeArrowheads="1"/>
          </p:cNvSpPr>
          <p:nvPr>
            <p:ph type="title" idx="4294967295"/>
          </p:nvPr>
        </p:nvSpPr>
        <p:spPr bwMode="auto">
          <a:xfrm>
            <a:off x="952500" y="288841"/>
            <a:ext cx="72390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Item 5</a:t>
            </a:r>
          </a:p>
        </p:txBody>
      </p:sp>
      <p:sp>
        <p:nvSpPr>
          <p:cNvPr id="20486" name="Rectangle 7"/>
          <p:cNvSpPr>
            <a:spLocks noChangeArrowheads="1"/>
          </p:cNvSpPr>
          <p:nvPr/>
        </p:nvSpPr>
        <p:spPr bwMode="auto">
          <a:xfrm>
            <a:off x="1066800" y="990600"/>
            <a:ext cx="7239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a:t>Searching within the Form LM-30</a:t>
            </a:r>
            <a:br>
              <a:rPr lang="en-US" altLang="en-US" sz="1600" dirty="0"/>
            </a:br>
            <a:endParaRPr lang="en-US" altLang="en-US" sz="1600" dirty="0"/>
          </a:p>
          <a:p>
            <a:pPr eaLnBrk="1" hangingPunct="1"/>
            <a:r>
              <a:rPr lang="en-US" altLang="en-US" sz="1600" dirty="0"/>
              <a:t>Item 5 and Parts A, B, and C provide the ability to search and add already      established entities (</a:t>
            </a:r>
            <a:r>
              <a:rPr lang="en-US" altLang="en-US" sz="1600" i="1" dirty="0"/>
              <a:t>e.g., </a:t>
            </a:r>
            <a:r>
              <a:rPr lang="en-US" altLang="en-US" sz="1600" dirty="0"/>
              <a:t>labor organizations, represented employers, businesses, other employers and labor relations consultants) into the form.  This improves efficiency by eliminating the need to enter data that already exists in our database.  </a:t>
            </a:r>
          </a:p>
          <a:p>
            <a:pPr eaLnBrk="1" hangingPunct="1"/>
            <a:endParaRPr lang="en-US" altLang="en-US" sz="1600" dirty="0"/>
          </a:p>
          <a:p>
            <a:pPr eaLnBrk="1" hangingPunct="1"/>
            <a:r>
              <a:rPr lang="en-US" altLang="en-US" sz="1600" i="1" dirty="0"/>
              <a:t>Item 5</a:t>
            </a:r>
          </a:p>
          <a:p>
            <a:pPr eaLnBrk="1" hangingPunct="1"/>
            <a:r>
              <a:rPr lang="en-US" altLang="en-US" sz="1600" dirty="0"/>
              <a:t>If you know the labor organization’s 6-digit file number, you can enter it and then 	hit enter.  Otherwise, use the search box to find the labor organization.</a:t>
            </a:r>
          </a:p>
        </p:txBody>
      </p:sp>
      <p:pic>
        <p:nvPicPr>
          <p:cNvPr id="20487" name="Picture 2" descr="For item 5, search for already established entities." title="Entering Data into the Form LM-30, Item 5"/>
          <p:cNvPicPr>
            <a:picLocks noChangeAspect="1" noChangeArrowheads="1"/>
          </p:cNvPicPr>
          <p:nvPr/>
        </p:nvPicPr>
        <p:blipFill rotWithShape="1">
          <a:blip r:embed="rId3">
            <a:extLst>
              <a:ext uri="{28A0092B-C50C-407E-A947-70E740481C1C}">
                <a14:useLocalDpi xmlns:a14="http://schemas.microsoft.com/office/drawing/2010/main" val="0"/>
              </a:ext>
            </a:extLst>
          </a:blip>
          <a:srcRect b="9842"/>
          <a:stretch/>
        </p:blipFill>
        <p:spPr bwMode="auto">
          <a:xfrm>
            <a:off x="685800" y="4191000"/>
            <a:ext cx="7056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5"/>
          <p:cNvSpPr txBox="1">
            <a:spLocks noGrp="1" noChangeArrowheads="1"/>
          </p:cNvSpPr>
          <p:nvPr>
            <p:ph type="title" idx="4294967295"/>
          </p:nvPr>
        </p:nvSpPr>
        <p:spPr bwMode="auto">
          <a:xfrm>
            <a:off x="952500" y="360334"/>
            <a:ext cx="72390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a:t>
            </a:r>
          </a:p>
        </p:txBody>
      </p:sp>
      <p:sp>
        <p:nvSpPr>
          <p:cNvPr id="21510" name="Rectangle 7"/>
          <p:cNvSpPr>
            <a:spLocks noChangeArrowheads="1"/>
          </p:cNvSpPr>
          <p:nvPr/>
        </p:nvSpPr>
        <p:spPr bwMode="auto">
          <a:xfrm>
            <a:off x="973095" y="1160618"/>
            <a:ext cx="731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a:t>Searching within the Form LM-30</a:t>
            </a:r>
            <a:br>
              <a:rPr lang="en-US" altLang="en-US" sz="1600" dirty="0"/>
            </a:br>
            <a:endParaRPr lang="en-US" altLang="en-US" sz="1600" dirty="0"/>
          </a:p>
          <a:p>
            <a:pPr eaLnBrk="1" hangingPunct="1"/>
            <a:r>
              <a:rPr lang="en-US" altLang="en-US" sz="1600" dirty="0"/>
              <a:t>When you are searching within the Form LM-30, a box will pop up with a list of choices. You can refine the search by entering more data in the search fields. For example, here we added a city.    </a:t>
            </a:r>
            <a:br>
              <a:rPr lang="en-US" altLang="en-US" sz="1600" dirty="0"/>
            </a:br>
            <a:endParaRPr lang="en-US" altLang="en-US" sz="1600" dirty="0"/>
          </a:p>
          <a:p>
            <a:pPr eaLnBrk="1" hangingPunct="1"/>
            <a:r>
              <a:rPr lang="en-US" altLang="en-US" sz="1600" dirty="0"/>
              <a:t>If you find the entity you are looking for, check the box on the left and click the “Add selected organization” button.  If you have trouble finding the union, you can contact our help desk.  Contact information can be found at the end of this presentation. </a:t>
            </a:r>
            <a:endParaRPr lang="en-US" altLang="en-US" sz="1400" dirty="0"/>
          </a:p>
        </p:txBody>
      </p:sp>
      <p:pic>
        <p:nvPicPr>
          <p:cNvPr id="21511" name="Picture 2" descr="Screenshot of searching within the EFS Form LM-30"/>
          <p:cNvPicPr>
            <a:picLocks noChangeAspect="1" noChangeArrowheads="1"/>
          </p:cNvPicPr>
          <p:nvPr/>
        </p:nvPicPr>
        <p:blipFill rotWithShape="1">
          <a:blip r:embed="rId3">
            <a:extLst>
              <a:ext uri="{28A0092B-C50C-407E-A947-70E740481C1C}">
                <a14:useLocalDpi xmlns:a14="http://schemas.microsoft.com/office/drawing/2010/main" val="0"/>
              </a:ext>
            </a:extLst>
          </a:blip>
          <a:srcRect l="12991" t="12518" r="15062" b="45864"/>
          <a:stretch/>
        </p:blipFill>
        <p:spPr bwMode="auto">
          <a:xfrm>
            <a:off x="1070095" y="3992228"/>
            <a:ext cx="6035040" cy="196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Grp="1" noChangeArrowheads="1"/>
          </p:cNvSpPr>
          <p:nvPr>
            <p:ph type="title" idx="4294967295"/>
          </p:nvPr>
        </p:nvSpPr>
        <p:spPr bwMode="auto">
          <a:xfrm>
            <a:off x="1112520" y="304382"/>
            <a:ext cx="691896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Item 5</a:t>
            </a:r>
          </a:p>
        </p:txBody>
      </p:sp>
      <p:sp>
        <p:nvSpPr>
          <p:cNvPr id="22534" name="Rectangle 7"/>
          <p:cNvSpPr>
            <a:spLocks noChangeArrowheads="1"/>
          </p:cNvSpPr>
          <p:nvPr/>
        </p:nvSpPr>
        <p:spPr bwMode="auto">
          <a:xfrm>
            <a:off x="990600" y="1419761"/>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t>Item 5</a:t>
            </a:r>
          </a:p>
          <a:p>
            <a:pPr eaLnBrk="1" hangingPunct="1"/>
            <a:endParaRPr lang="en-US" altLang="en-US" sz="1600" dirty="0"/>
          </a:p>
          <a:p>
            <a:pPr eaLnBrk="1" hangingPunct="1"/>
            <a:r>
              <a:rPr lang="en-US" altLang="en-US" sz="1600" dirty="0"/>
              <a:t>If you are affiliated with more than one labor organization, you may add another Item 5 entry by clicking the highlighted button below. </a:t>
            </a:r>
          </a:p>
          <a:p>
            <a:pPr eaLnBrk="1" hangingPunct="1"/>
            <a:endParaRPr lang="en-US" altLang="en-US" sz="1400" dirty="0"/>
          </a:p>
        </p:txBody>
      </p:sp>
      <p:pic>
        <p:nvPicPr>
          <p:cNvPr id="22535" name="Picture 2" descr="Screenshot of EFS Form LM-30 item 5"/>
          <p:cNvPicPr>
            <a:picLocks noChangeAspect="1" noChangeArrowheads="1"/>
          </p:cNvPicPr>
          <p:nvPr/>
        </p:nvPicPr>
        <p:blipFill rotWithShape="1">
          <a:blip r:embed="rId3">
            <a:extLst>
              <a:ext uri="{28A0092B-C50C-407E-A947-70E740481C1C}">
                <a14:useLocalDpi xmlns:a14="http://schemas.microsoft.com/office/drawing/2010/main" val="0"/>
              </a:ext>
            </a:extLst>
          </a:blip>
          <a:srcRect l="882" t="9919" r="25791" b="25122"/>
          <a:stretch/>
        </p:blipFill>
        <p:spPr bwMode="auto">
          <a:xfrm>
            <a:off x="990600" y="2743200"/>
            <a:ext cx="6766560" cy="33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22536" name="Oval 8">
            <a:extLst>
              <a:ext uri="{C183D7F6-B498-43B3-948B-1728B52AA6E4}">
                <adec:decorative xmlns:adec="http://schemas.microsoft.com/office/drawing/2017/decorative" val="1"/>
              </a:ext>
            </a:extLst>
          </p:cNvPr>
          <p:cNvSpPr>
            <a:spLocks noChangeArrowheads="1"/>
          </p:cNvSpPr>
          <p:nvPr/>
        </p:nvSpPr>
        <p:spPr bwMode="auto">
          <a:xfrm>
            <a:off x="1676400" y="5723839"/>
            <a:ext cx="1554480" cy="54864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Grp="1" noChangeArrowheads="1"/>
          </p:cNvSpPr>
          <p:nvPr>
            <p:ph type="title" idx="4294967295"/>
          </p:nvPr>
        </p:nvSpPr>
        <p:spPr bwMode="auto">
          <a:xfrm>
            <a:off x="990600" y="304800"/>
            <a:ext cx="708660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Parts A, B &amp; C</a:t>
            </a:r>
          </a:p>
        </p:txBody>
      </p:sp>
      <p:sp>
        <p:nvSpPr>
          <p:cNvPr id="23559" name="Rectangle 7"/>
          <p:cNvSpPr>
            <a:spLocks noChangeArrowheads="1"/>
          </p:cNvSpPr>
          <p:nvPr/>
        </p:nvSpPr>
        <p:spPr bwMode="auto">
          <a:xfrm>
            <a:off x="990600" y="1397675"/>
            <a:ext cx="762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1913" lvl="1" indent="0" eaLnBrk="1" hangingPunct="1"/>
            <a:r>
              <a:rPr lang="en-US" altLang="en-US" b="1" i="1" dirty="0"/>
              <a:t>Parts A, B &amp; C</a:t>
            </a:r>
          </a:p>
          <a:p>
            <a:pPr eaLnBrk="1" hangingPunct="1"/>
            <a:endParaRPr lang="en-US" altLang="en-US" dirty="0"/>
          </a:p>
          <a:p>
            <a:pPr eaLnBrk="1" hangingPunct="1"/>
            <a:r>
              <a:rPr lang="en-US" altLang="en-US" dirty="0"/>
              <a:t>You must first search to determine if the represented employer, business, labor relations consultant, or other employer for which you are reporting exists in our database.  Enter the name in the search box and click the magnifying glass icon.  The name and address fields will be “grayed out” until you search. </a:t>
            </a:r>
          </a:p>
        </p:txBody>
      </p:sp>
      <p:grpSp>
        <p:nvGrpSpPr>
          <p:cNvPr id="2" name="Group 1" descr="Search for existing represented employer, business, labor relations consultant, or other employer." title="Form LM-30 Pars A, B &amp; C"/>
          <p:cNvGrpSpPr/>
          <p:nvPr/>
        </p:nvGrpSpPr>
        <p:grpSpPr>
          <a:xfrm>
            <a:off x="1082040" y="3657600"/>
            <a:ext cx="5852160" cy="2873260"/>
            <a:chOff x="1066800" y="3417722"/>
            <a:chExt cx="4433682" cy="1992478"/>
          </a:xfrm>
        </p:grpSpPr>
        <p:pic>
          <p:nvPicPr>
            <p:cNvPr id="2355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22" t="34290" r="34325" b="12505"/>
            <a:stretch/>
          </p:blipFill>
          <p:spPr bwMode="auto">
            <a:xfrm>
              <a:off x="1066800" y="3417722"/>
              <a:ext cx="4433682" cy="199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23560" name="Oval 7"/>
            <p:cNvSpPr>
              <a:spLocks noChangeArrowheads="1"/>
            </p:cNvSpPr>
            <p:nvPr/>
          </p:nvSpPr>
          <p:spPr bwMode="auto">
            <a:xfrm>
              <a:off x="1524000" y="3581400"/>
              <a:ext cx="1280160" cy="36576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p:cNvSpPr txBox="1">
            <a:spLocks noGrp="1" noChangeArrowheads="1"/>
          </p:cNvSpPr>
          <p:nvPr>
            <p:ph type="title" idx="4294967295"/>
          </p:nvPr>
        </p:nvSpPr>
        <p:spPr bwMode="auto">
          <a:xfrm>
            <a:off x="923817" y="304800"/>
            <a:ext cx="7153383"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Parts A, B &amp; C</a:t>
            </a:r>
            <a:r>
              <a:rPr kumimoji="0" lang="en-US" altLang="en-US" sz="2800" b="1" i="0" u="none" strike="noStrike" kern="1200" cap="none" spc="0" normalizeH="0" noProof="0" dirty="0">
                <a:ln>
                  <a:noFill/>
                </a:ln>
                <a:solidFill>
                  <a:schemeClr val="tx1"/>
                </a:solidFill>
                <a:effectLst/>
                <a:uLnTx/>
                <a:uFillTx/>
                <a:latin typeface="Arial" panose="020B0604020202020204" pitchFamily="34" charset="0"/>
                <a:ea typeface="+mn-ea"/>
                <a:cs typeface="+mn-cs"/>
              </a:rPr>
              <a:t> (</a:t>
            </a:r>
            <a:r>
              <a:rPr kumimoji="0" lang="en-US" altLang="en-US" sz="2800" b="1" i="0" u="none" strike="noStrike" kern="1200" cap="none" spc="0" normalizeH="0" noProof="0" dirty="0" err="1">
                <a:ln>
                  <a:noFill/>
                </a:ln>
                <a:solidFill>
                  <a:schemeClr val="tx1"/>
                </a:solidFill>
                <a:effectLst/>
                <a:uLnTx/>
                <a:uFillTx/>
                <a:latin typeface="Arial" panose="020B0604020202020204" pitchFamily="34" charset="0"/>
                <a:ea typeface="+mn-ea"/>
                <a:cs typeface="+mn-cs"/>
              </a:rPr>
              <a:t>cont</a:t>
            </a:r>
            <a:r>
              <a:rPr lang="en-US" altLang="en-US" sz="2800" dirty="0">
                <a:ea typeface="+mn-ea"/>
                <a:cs typeface="+mn-cs"/>
              </a:rPr>
              <a:t>’d)</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4582" name="Rectangle 7"/>
          <p:cNvSpPr>
            <a:spLocks noChangeArrowheads="1"/>
          </p:cNvSpPr>
          <p:nvPr/>
        </p:nvSpPr>
        <p:spPr bwMode="auto">
          <a:xfrm>
            <a:off x="907341" y="1608653"/>
            <a:ext cx="7296365"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a:t>Parts A, B &amp; C</a:t>
            </a:r>
          </a:p>
          <a:p>
            <a:pPr eaLnBrk="1" hangingPunct="1"/>
            <a:endParaRPr lang="en-US" altLang="en-US" sz="1600" dirty="0"/>
          </a:p>
          <a:p>
            <a:pPr eaLnBrk="1" hangingPunct="1"/>
            <a:r>
              <a:rPr lang="en-US" altLang="en-US" sz="1600" dirty="0"/>
              <a:t>Like in Item 5, searching for the entity (</a:t>
            </a:r>
            <a:r>
              <a:rPr lang="en-US" altLang="en-US" sz="1600" i="1" dirty="0"/>
              <a:t>e.g., </a:t>
            </a:r>
            <a:r>
              <a:rPr lang="en-US" altLang="en-US" sz="1600" dirty="0"/>
              <a:t>employer, business, etc.) in Parts A, B 	and C will generate a list of possible choices. </a:t>
            </a:r>
            <a:br>
              <a:rPr lang="en-US" altLang="en-US" sz="1600" dirty="0"/>
            </a:br>
            <a:endParaRPr lang="en-US" altLang="en-US" sz="1600" dirty="0"/>
          </a:p>
          <a:p>
            <a:pPr eaLnBrk="1" hangingPunct="1"/>
            <a:r>
              <a:rPr lang="en-US" altLang="en-US" sz="1600" dirty="0"/>
              <a:t>If you find the entity you are looking for, check the box on the left and click the “Add selected employer” button.  If you are not sure of the organization, or if you 	do not see the one that you need, click the “Employer not found” button.  </a:t>
            </a:r>
          </a:p>
          <a:p>
            <a:pPr eaLnBrk="1" hangingPunct="1"/>
            <a:endParaRPr lang="en-US" altLang="en-US" sz="1400" dirty="0"/>
          </a:p>
        </p:txBody>
      </p:sp>
      <p:pic>
        <p:nvPicPr>
          <p:cNvPr id="24583" name="Picture 3" descr="Screenshot of EFS Form LM-30 Search Represented Employer"/>
          <p:cNvPicPr>
            <a:picLocks noChangeAspect="1" noChangeArrowheads="1"/>
          </p:cNvPicPr>
          <p:nvPr/>
        </p:nvPicPr>
        <p:blipFill rotWithShape="1">
          <a:blip r:embed="rId3">
            <a:extLst>
              <a:ext uri="{28A0092B-C50C-407E-A947-70E740481C1C}">
                <a14:useLocalDpi xmlns:a14="http://schemas.microsoft.com/office/drawing/2010/main" val="0"/>
              </a:ext>
            </a:extLst>
          </a:blip>
          <a:srcRect l="30339" t="34204" r="11943" b="32413"/>
          <a:stretch/>
        </p:blipFill>
        <p:spPr bwMode="auto">
          <a:xfrm>
            <a:off x="769938" y="4076700"/>
            <a:ext cx="667512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8" name="Oval 11">
            <a:extLst>
              <a:ext uri="{FF2B5EF4-FFF2-40B4-BE49-F238E27FC236}">
                <a16:creationId xmlns:a16="http://schemas.microsoft.com/office/drawing/2014/main" id="{F0CECD21-A770-49A0-8288-A497D116F174}"/>
              </a:ext>
              <a:ext uri="{C183D7F6-B498-43B3-948B-1728B52AA6E4}">
                <adec:decorative xmlns:adec="http://schemas.microsoft.com/office/drawing/2017/decorative" val="1"/>
              </a:ext>
            </a:extLst>
          </p:cNvPr>
          <p:cNvSpPr>
            <a:spLocks noChangeArrowheads="1"/>
          </p:cNvSpPr>
          <p:nvPr/>
        </p:nvSpPr>
        <p:spPr bwMode="auto">
          <a:xfrm>
            <a:off x="3261360" y="5029200"/>
            <a:ext cx="1920240" cy="45720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5"/>
          <p:cNvSpPr txBox="1">
            <a:spLocks noGrp="1" noChangeArrowheads="1"/>
          </p:cNvSpPr>
          <p:nvPr>
            <p:ph type="title" idx="4294967295"/>
          </p:nvPr>
        </p:nvSpPr>
        <p:spPr bwMode="auto">
          <a:xfrm>
            <a:off x="990600" y="228600"/>
            <a:ext cx="7022044"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Item</a:t>
            </a:r>
            <a:r>
              <a:rPr kumimoji="0" lang="en-US" altLang="en-US" sz="2800" b="1" i="0" u="none" strike="noStrike" kern="1200" cap="none" spc="0" normalizeH="0" noProof="0" dirty="0">
                <a:ln>
                  <a:noFill/>
                </a:ln>
                <a:solidFill>
                  <a:schemeClr val="tx1"/>
                </a:solidFill>
                <a:effectLst/>
                <a:uLnTx/>
                <a:uFillTx/>
                <a:latin typeface="Arial" panose="020B0604020202020204" pitchFamily="34" charset="0"/>
                <a:ea typeface="+mn-ea"/>
                <a:cs typeface="+mn-cs"/>
              </a:rPr>
              <a:t> 6</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5607" name="Rectangle 7"/>
          <p:cNvSpPr>
            <a:spLocks noChangeArrowheads="1"/>
          </p:cNvSpPr>
          <p:nvPr/>
        </p:nvSpPr>
        <p:spPr bwMode="auto">
          <a:xfrm>
            <a:off x="990600" y="1131094"/>
            <a:ext cx="73189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a:t>Parts A, B &amp; C</a:t>
            </a:r>
            <a:br>
              <a:rPr lang="en-US" altLang="en-US" sz="1600" dirty="0"/>
            </a:br>
            <a:endParaRPr lang="en-US" altLang="en-US" sz="1600" dirty="0"/>
          </a:p>
          <a:p>
            <a:pPr eaLnBrk="1" hangingPunct="1"/>
            <a:r>
              <a:rPr lang="en-US" altLang="en-US" sz="1400" dirty="0"/>
              <a:t>If, after searching, you did not find an organization to select, you will now be able to enter information in Item 6.  (You will see that the name and address fields are no longer </a:t>
            </a:r>
          </a:p>
          <a:p>
            <a:pPr eaLnBrk="1" hangingPunct="1"/>
            <a:r>
              <a:rPr lang="en-US" altLang="en-US" sz="1400" dirty="0"/>
              <a:t>“grayed out.”) </a:t>
            </a:r>
            <a:endParaRPr lang="en-US" altLang="en-US" sz="1600" dirty="0"/>
          </a:p>
        </p:txBody>
      </p:sp>
      <p:pic>
        <p:nvPicPr>
          <p:cNvPr id="25608" name="Picture 2" descr="Screenshot of EFS Form LM-30 item 6"/>
          <p:cNvPicPr>
            <a:picLocks noChangeAspect="1" noChangeArrowheads="1"/>
          </p:cNvPicPr>
          <p:nvPr/>
        </p:nvPicPr>
        <p:blipFill rotWithShape="1">
          <a:blip r:embed="rId3">
            <a:extLst>
              <a:ext uri="{28A0092B-C50C-407E-A947-70E740481C1C}">
                <a14:useLocalDpi xmlns:a14="http://schemas.microsoft.com/office/drawing/2010/main" val="0"/>
              </a:ext>
            </a:extLst>
          </a:blip>
          <a:srcRect l="10288" t="46723" r="34667" b="36161"/>
          <a:stretch/>
        </p:blipFill>
        <p:spPr bwMode="auto">
          <a:xfrm>
            <a:off x="912547" y="2407691"/>
            <a:ext cx="7318905"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25606" name="Rectangle 7"/>
          <p:cNvSpPr>
            <a:spLocks noChangeArrowheads="1"/>
          </p:cNvSpPr>
          <p:nvPr/>
        </p:nvSpPr>
        <p:spPr bwMode="auto">
          <a:xfrm>
            <a:off x="693738" y="3681638"/>
            <a:ext cx="731890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If you selected an organization that appeared in your search results, the data will be pre-filled.  You will only need to enter contact information in Item 6.  </a:t>
            </a:r>
          </a:p>
          <a:p>
            <a:pPr eaLnBrk="1" hangingPunct="1"/>
            <a:endParaRPr lang="en-US" altLang="en-US" sz="1600" dirty="0"/>
          </a:p>
          <a:p>
            <a:pPr eaLnBrk="1" hangingPunct="1"/>
            <a:r>
              <a:rPr lang="en-US" altLang="en-US" sz="1400" u="sng" dirty="0"/>
              <a:t>You cannot change the organization’s name and address data</a:t>
            </a:r>
            <a:r>
              <a:rPr lang="en-US" altLang="en-US" sz="1400" dirty="0"/>
              <a:t>.  If the address that pops up is incorrect, you can return to the search screen by clicking the magnifying glass icon, and </a:t>
            </a:r>
          </a:p>
          <a:p>
            <a:pPr eaLnBrk="1" hangingPunct="1"/>
            <a:r>
              <a:rPr lang="en-US" altLang="en-US" sz="1400" dirty="0"/>
              <a:t>clicking “Employer Not Found.” Alternately, you may delete the record and start over. </a:t>
            </a:r>
          </a:p>
        </p:txBody>
      </p:sp>
      <p:pic>
        <p:nvPicPr>
          <p:cNvPr id="25609" name="Picture 4" descr="Screenshot of EFS Form LM-30 item 6"/>
          <p:cNvPicPr>
            <a:picLocks noChangeAspect="1" noChangeArrowheads="1"/>
          </p:cNvPicPr>
          <p:nvPr/>
        </p:nvPicPr>
        <p:blipFill rotWithShape="1">
          <a:blip r:embed="rId4">
            <a:extLst>
              <a:ext uri="{28A0092B-C50C-407E-A947-70E740481C1C}">
                <a14:useLocalDpi xmlns:a14="http://schemas.microsoft.com/office/drawing/2010/main" val="0"/>
              </a:ext>
            </a:extLst>
          </a:blip>
          <a:srcRect l="10227" t="46453" r="34693" b="36991"/>
          <a:stretch/>
        </p:blipFill>
        <p:spPr bwMode="auto">
          <a:xfrm>
            <a:off x="624841" y="5135880"/>
            <a:ext cx="7031035"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5"/>
          <p:cNvSpPr txBox="1">
            <a:spLocks noGrp="1" noChangeArrowheads="1"/>
          </p:cNvSpPr>
          <p:nvPr>
            <p:ph type="title" idx="4294967295"/>
          </p:nvPr>
        </p:nvSpPr>
        <p:spPr bwMode="auto">
          <a:xfrm>
            <a:off x="1004656" y="228600"/>
            <a:ext cx="7072544"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Item 7b</a:t>
            </a:r>
          </a:p>
        </p:txBody>
      </p:sp>
      <p:sp>
        <p:nvSpPr>
          <p:cNvPr id="26630" name="Rectangle 7"/>
          <p:cNvSpPr>
            <a:spLocks noChangeArrowheads="1"/>
          </p:cNvSpPr>
          <p:nvPr/>
        </p:nvSpPr>
        <p:spPr bwMode="auto">
          <a:xfrm>
            <a:off x="824144" y="1173540"/>
            <a:ext cx="7856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a:t>Parts A, B &amp; C</a:t>
            </a:r>
            <a:br>
              <a:rPr lang="en-US" altLang="en-US" sz="1600" dirty="0"/>
            </a:br>
            <a:br>
              <a:rPr lang="en-US" altLang="en-US" sz="1600" dirty="0"/>
            </a:br>
            <a:r>
              <a:rPr lang="en-US" altLang="en-US" sz="1600" dirty="0"/>
              <a:t>If you enter a value in Item 7.b., you do not need an explanation, and this field becomes “grayed out.”  If you do not know the value, you must explain why.  In this case, the value field becomes gray.  If you make a mistake, clicking save will again allow entry in both fields. </a:t>
            </a:r>
          </a:p>
        </p:txBody>
      </p:sp>
      <p:pic>
        <p:nvPicPr>
          <p:cNvPr id="26631" name="Picture 2" descr="Screenshot of EFS Form LM-30 item 7b"/>
          <p:cNvPicPr>
            <a:picLocks noChangeAspect="1" noChangeArrowheads="1"/>
          </p:cNvPicPr>
          <p:nvPr/>
        </p:nvPicPr>
        <p:blipFill rotWithShape="1">
          <a:blip r:embed="rId3">
            <a:extLst>
              <a:ext uri="{28A0092B-C50C-407E-A947-70E740481C1C}">
                <a14:useLocalDpi xmlns:a14="http://schemas.microsoft.com/office/drawing/2010/main" val="0"/>
              </a:ext>
            </a:extLst>
          </a:blip>
          <a:srcRect t="25625" r="33681" b="13733"/>
          <a:stretch/>
        </p:blipFill>
        <p:spPr bwMode="auto">
          <a:xfrm>
            <a:off x="1004656" y="2788047"/>
            <a:ext cx="5986620" cy="307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26633" name="Oval 11">
            <a:extLst>
              <a:ext uri="{C183D7F6-B498-43B3-948B-1728B52AA6E4}">
                <adec:decorative xmlns:adec="http://schemas.microsoft.com/office/drawing/2017/decorative" val="1"/>
              </a:ext>
            </a:extLst>
          </p:cNvPr>
          <p:cNvSpPr>
            <a:spLocks noChangeArrowheads="1"/>
          </p:cNvSpPr>
          <p:nvPr/>
        </p:nvSpPr>
        <p:spPr bwMode="auto">
          <a:xfrm>
            <a:off x="1447800" y="5517318"/>
            <a:ext cx="1280160" cy="36576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2" name="Rectangle 7"/>
          <p:cNvSpPr>
            <a:spLocks noChangeArrowheads="1"/>
          </p:cNvSpPr>
          <p:nvPr/>
        </p:nvSpPr>
        <p:spPr bwMode="auto">
          <a:xfrm>
            <a:off x="302266" y="5923617"/>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If you have more Part A, B or C information to enter, you can add another Part by selecting the “Add Another Part” button.</a:t>
            </a:r>
            <a:endParaRPr lang="en-US"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5"/>
          <p:cNvSpPr txBox="1">
            <a:spLocks noGrp="1" noChangeArrowheads="1"/>
          </p:cNvSpPr>
          <p:nvPr>
            <p:ph type="title" idx="4294967295"/>
          </p:nvPr>
        </p:nvSpPr>
        <p:spPr bwMode="auto">
          <a:xfrm>
            <a:off x="990600" y="405261"/>
            <a:ext cx="723900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Add Another</a:t>
            </a:r>
            <a:r>
              <a:rPr kumimoji="0" lang="en-US" altLang="en-US" sz="2800" b="1" i="0" u="none" strike="noStrike" kern="1200" cap="none" spc="0" normalizeH="0" noProof="0" dirty="0">
                <a:ln>
                  <a:noFill/>
                </a:ln>
                <a:solidFill>
                  <a:schemeClr val="tx1"/>
                </a:solidFill>
                <a:effectLst/>
                <a:uLnTx/>
                <a:uFillTx/>
                <a:latin typeface="Arial" panose="020B0604020202020204" pitchFamily="34" charset="0"/>
                <a:ea typeface="+mn-ea"/>
                <a:cs typeface="+mn-cs"/>
              </a:rPr>
              <a:t> Part A, B or C</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7654" name="Rectangle 7"/>
          <p:cNvSpPr>
            <a:spLocks noChangeArrowheads="1"/>
          </p:cNvSpPr>
          <p:nvPr/>
        </p:nvSpPr>
        <p:spPr bwMode="auto">
          <a:xfrm>
            <a:off x="990600" y="1343561"/>
            <a:ext cx="7810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a:t>Parts A, B &amp; C</a:t>
            </a:r>
          </a:p>
          <a:p>
            <a:pPr eaLnBrk="1" hangingPunct="1"/>
            <a:endParaRPr lang="en-US" altLang="en-US" sz="1600" dirty="0"/>
          </a:p>
          <a:p>
            <a:pPr eaLnBrk="1" hangingPunct="1"/>
            <a:r>
              <a:rPr lang="en-US" altLang="en-US" sz="1600" dirty="0"/>
              <a:t>When you add another Part A, B or C, the first Part A, B or C that you entered becomes minimized.  Selecting the plus sign to the left of the Employer name will expand the part so you can see all the data again.  </a:t>
            </a:r>
          </a:p>
        </p:txBody>
      </p:sp>
      <p:pic>
        <p:nvPicPr>
          <p:cNvPr id="27655" name="Picture 3" descr="Screenshot of EFS Form LM-30 Part A"/>
          <p:cNvPicPr>
            <a:picLocks noChangeAspect="1" noChangeArrowheads="1"/>
          </p:cNvPicPr>
          <p:nvPr/>
        </p:nvPicPr>
        <p:blipFill rotWithShape="1">
          <a:blip r:embed="rId3">
            <a:extLst>
              <a:ext uri="{28A0092B-C50C-407E-A947-70E740481C1C}">
                <a14:useLocalDpi xmlns:a14="http://schemas.microsoft.com/office/drawing/2010/main" val="0"/>
              </a:ext>
            </a:extLst>
          </a:blip>
          <a:srcRect l="759" t="22531" r="33637" b="10417"/>
          <a:stretch/>
        </p:blipFill>
        <p:spPr bwMode="auto">
          <a:xfrm>
            <a:off x="1508760" y="2667000"/>
            <a:ext cx="6126480" cy="352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cxnSp>
        <p:nvCxnSpPr>
          <p:cNvPr id="27656" name="Straight Arrow Connector 5">
            <a:extLst>
              <a:ext uri="{C183D7F6-B498-43B3-948B-1728B52AA6E4}">
                <adec:decorative xmlns:adec="http://schemas.microsoft.com/office/drawing/2017/decorative" val="1"/>
              </a:ext>
            </a:extLst>
          </p:cNvPr>
          <p:cNvCxnSpPr>
            <a:cxnSpLocks noChangeShapeType="1"/>
          </p:cNvCxnSpPr>
          <p:nvPr/>
        </p:nvCxnSpPr>
        <p:spPr bwMode="auto">
          <a:xfrm>
            <a:off x="1143000" y="3824287"/>
            <a:ext cx="838200" cy="0"/>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9" name="Oval 11">
            <a:extLst>
              <a:ext uri="{FF2B5EF4-FFF2-40B4-BE49-F238E27FC236}">
                <a16:creationId xmlns:a16="http://schemas.microsoft.com/office/drawing/2014/main" id="{10F8AEB5-CEB9-4B42-94C8-5FA760F0CF4B}"/>
              </a:ext>
              <a:ext uri="{C183D7F6-B498-43B3-948B-1728B52AA6E4}">
                <adec:decorative xmlns:adec="http://schemas.microsoft.com/office/drawing/2017/decorative" val="1"/>
              </a:ext>
            </a:extLst>
          </p:cNvPr>
          <p:cNvSpPr>
            <a:spLocks noChangeArrowheads="1"/>
          </p:cNvSpPr>
          <p:nvPr/>
        </p:nvSpPr>
        <p:spPr bwMode="auto">
          <a:xfrm>
            <a:off x="1995848" y="3687127"/>
            <a:ext cx="274320" cy="27432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5"/>
          <p:cNvSpPr txBox="1">
            <a:spLocks noGrp="1" noChangeArrowheads="1"/>
          </p:cNvSpPr>
          <p:nvPr>
            <p:ph type="title" idx="4294967295"/>
          </p:nvPr>
        </p:nvSpPr>
        <p:spPr bwMode="auto">
          <a:xfrm>
            <a:off x="990599" y="351354"/>
            <a:ext cx="731520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Entering Data into the Form LM-30 – Transfer Data</a:t>
            </a:r>
          </a:p>
        </p:txBody>
      </p:sp>
      <p:sp>
        <p:nvSpPr>
          <p:cNvPr id="28678" name="Rectangle 7"/>
          <p:cNvSpPr>
            <a:spLocks noChangeArrowheads="1"/>
          </p:cNvSpPr>
          <p:nvPr/>
        </p:nvSpPr>
        <p:spPr bwMode="auto">
          <a:xfrm>
            <a:off x="838200" y="1598474"/>
            <a:ext cx="76200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t>Parts A, B &amp; C</a:t>
            </a:r>
          </a:p>
          <a:p>
            <a:pPr eaLnBrk="1" hangingPunct="1"/>
            <a:endParaRPr lang="en-US" altLang="en-US" dirty="0"/>
          </a:p>
          <a:p>
            <a:pPr eaLnBrk="1" hangingPunct="1"/>
            <a:r>
              <a:rPr lang="en-US" altLang="en-US" dirty="0"/>
              <a:t>If you have another transaction with the same employer, you can check the “Same as previous employer” box to automatically transfer Item 6 data.  Please see the Form  LM-30 instructions for how to enter data in this scenario. </a:t>
            </a:r>
          </a:p>
        </p:txBody>
      </p:sp>
      <p:pic>
        <p:nvPicPr>
          <p:cNvPr id="28679" name="Picture 2" descr="Screenshot of EFS Form LM-30 Part A highlighting &quot;Same as previous employer&quot; box"/>
          <p:cNvPicPr>
            <a:picLocks noChangeAspect="1" noChangeArrowheads="1"/>
          </p:cNvPicPr>
          <p:nvPr/>
        </p:nvPicPr>
        <p:blipFill rotWithShape="1">
          <a:blip r:embed="rId3">
            <a:extLst>
              <a:ext uri="{28A0092B-C50C-407E-A947-70E740481C1C}">
                <a14:useLocalDpi xmlns:a14="http://schemas.microsoft.com/office/drawing/2010/main" val="0"/>
              </a:ext>
            </a:extLst>
          </a:blip>
          <a:srcRect l="934" t="23133" r="25960" b="26741"/>
          <a:stretch/>
        </p:blipFill>
        <p:spPr bwMode="auto">
          <a:xfrm>
            <a:off x="1066800" y="3581400"/>
            <a:ext cx="6766560" cy="260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5" name="Oval 11">
            <a:extLst>
              <a:ext uri="{FF2B5EF4-FFF2-40B4-BE49-F238E27FC236}">
                <a16:creationId xmlns:a16="http://schemas.microsoft.com/office/drawing/2014/main" id="{1DDDB6ED-6056-4B48-B9F0-84D4586889C5}"/>
              </a:ext>
              <a:ext uri="{C183D7F6-B498-43B3-948B-1728B52AA6E4}">
                <adec:decorative xmlns:adec="http://schemas.microsoft.com/office/drawing/2017/decorative" val="1"/>
              </a:ext>
            </a:extLst>
          </p:cNvPr>
          <p:cNvSpPr>
            <a:spLocks noChangeArrowheads="1"/>
          </p:cNvSpPr>
          <p:nvPr/>
        </p:nvSpPr>
        <p:spPr bwMode="auto">
          <a:xfrm>
            <a:off x="6248400" y="5274766"/>
            <a:ext cx="1371600" cy="36576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630999"/>
          </a:xfrm>
        </p:spPr>
        <p:txBody>
          <a:bodyPr>
            <a:normAutofit fontScale="90000"/>
          </a:bodyPr>
          <a:lstStyle/>
          <a:p>
            <a:r>
              <a:rPr lang="en-US" altLang="en-US" dirty="0">
                <a:solidFill>
                  <a:srgbClr val="002060"/>
                </a:solidFill>
              </a:rPr>
              <a:t>System Requirements and Settings</a:t>
            </a:r>
            <a:br>
              <a:rPr lang="en-US" altLang="en-US" dirty="0">
                <a:solidFill>
                  <a:srgbClr val="002060"/>
                </a:solidFill>
              </a:rPr>
            </a:br>
            <a:endParaRPr lang="en-US" dirty="0">
              <a:solidFill>
                <a:srgbClr val="002060"/>
              </a:solidFill>
            </a:endParaRPr>
          </a:p>
        </p:txBody>
      </p:sp>
      <p:sp>
        <p:nvSpPr>
          <p:cNvPr id="4101" name="Text Box 11"/>
          <p:cNvSpPr txBox="1">
            <a:spLocks noChangeArrowheads="1"/>
          </p:cNvSpPr>
          <p:nvPr/>
        </p:nvSpPr>
        <p:spPr bwMode="auto">
          <a:xfrm>
            <a:off x="1027296" y="1447800"/>
            <a:ext cx="708940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t>To access and use EFS, OLMS recommends that you use one of the following browsers:</a:t>
            </a:r>
          </a:p>
          <a:p>
            <a:pPr marL="742950" lvl="1" indent="-285750" eaLnBrk="1" hangingPunct="1">
              <a:spcBef>
                <a:spcPts val="1800"/>
              </a:spcBef>
              <a:buClr>
                <a:srgbClr val="0066FF"/>
              </a:buClr>
              <a:buFont typeface="Wingdings" panose="05000000000000000000" pitchFamily="2" charset="2"/>
              <a:buChar char="Ø"/>
            </a:pPr>
            <a:r>
              <a:rPr lang="en-US" altLang="en-US" sz="2000" dirty="0"/>
              <a:t>Microsoft Edge</a:t>
            </a:r>
          </a:p>
          <a:p>
            <a:pPr marL="742950" lvl="1" indent="-285750" eaLnBrk="1" hangingPunct="1">
              <a:spcBef>
                <a:spcPts val="1800"/>
              </a:spcBef>
              <a:buClr>
                <a:srgbClr val="0066FF"/>
              </a:buClr>
              <a:buFont typeface="Wingdings" panose="05000000000000000000" pitchFamily="2" charset="2"/>
              <a:buChar char="Ø"/>
            </a:pPr>
            <a:r>
              <a:rPr lang="en-US" altLang="en-US" sz="2000" dirty="0"/>
              <a:t>Google Chrome –Version 7.0 or higher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5"/>
          <p:cNvSpPr txBox="1">
            <a:spLocks noGrp="1" noChangeArrowheads="1"/>
          </p:cNvSpPr>
          <p:nvPr>
            <p:ph type="title" idx="4294967295"/>
          </p:nvPr>
        </p:nvSpPr>
        <p:spPr bwMode="auto">
          <a:xfrm>
            <a:off x="1049547" y="228600"/>
            <a:ext cx="48006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Printing the Form LM-30</a:t>
            </a:r>
          </a:p>
        </p:txBody>
      </p:sp>
      <p:sp>
        <p:nvSpPr>
          <p:cNvPr id="29702" name="Rectangle 7"/>
          <p:cNvSpPr>
            <a:spLocks noChangeArrowheads="1"/>
          </p:cNvSpPr>
          <p:nvPr/>
        </p:nvSpPr>
        <p:spPr bwMode="auto">
          <a:xfrm>
            <a:off x="1049547" y="848995"/>
            <a:ext cx="76111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You can print a copy of the Form LM-30 for review by clicking the Print button on the menu bar.  A printable PDF copy of the report will then pop up.  </a:t>
            </a:r>
            <a:r>
              <a:rPr lang="en-US" altLang="en-US" sz="1600" i="1" dirty="0"/>
              <a:t>Note: You must have a PDF viewer like Adobe Reader installed on your machine to perform this function.  </a:t>
            </a:r>
            <a:endParaRPr lang="en-US" altLang="en-US" dirty="0"/>
          </a:p>
        </p:txBody>
      </p:sp>
      <p:pic>
        <p:nvPicPr>
          <p:cNvPr id="29703" name="Picture 2" descr="Screenshot of completed EFS Form LM-30"/>
          <p:cNvPicPr>
            <a:picLocks noChangeAspect="1" noChangeArrowheads="1"/>
          </p:cNvPicPr>
          <p:nvPr/>
        </p:nvPicPr>
        <p:blipFill rotWithShape="1">
          <a:blip r:embed="rId3">
            <a:extLst>
              <a:ext uri="{28A0092B-C50C-407E-A947-70E740481C1C}">
                <a14:useLocalDpi xmlns:a14="http://schemas.microsoft.com/office/drawing/2010/main" val="0"/>
              </a:ext>
            </a:extLst>
          </a:blip>
          <a:srcRect l="580" t="22382" r="24066"/>
          <a:stretch/>
        </p:blipFill>
        <p:spPr bwMode="auto">
          <a:xfrm>
            <a:off x="1085058" y="2225992"/>
            <a:ext cx="6626712" cy="383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7" name="Oval 11">
            <a:extLst>
              <a:ext uri="{FF2B5EF4-FFF2-40B4-BE49-F238E27FC236}">
                <a16:creationId xmlns:a16="http://schemas.microsoft.com/office/drawing/2014/main" id="{C76118F5-E708-4EAB-BFDA-C84326F483FE}"/>
              </a:ext>
              <a:ext uri="{C183D7F6-B498-43B3-948B-1728B52AA6E4}">
                <adec:decorative xmlns:adec="http://schemas.microsoft.com/office/drawing/2017/decorative" val="1"/>
              </a:ext>
            </a:extLst>
          </p:cNvPr>
          <p:cNvSpPr>
            <a:spLocks noChangeArrowheads="1"/>
          </p:cNvSpPr>
          <p:nvPr/>
        </p:nvSpPr>
        <p:spPr bwMode="auto">
          <a:xfrm>
            <a:off x="2438400" y="2225993"/>
            <a:ext cx="457200" cy="27432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5"/>
          <p:cNvSpPr txBox="1">
            <a:spLocks noGrp="1" noChangeArrowheads="1"/>
          </p:cNvSpPr>
          <p:nvPr>
            <p:ph type="title" idx="4294967295"/>
          </p:nvPr>
        </p:nvSpPr>
        <p:spPr bwMode="auto">
          <a:xfrm>
            <a:off x="1066800" y="314980"/>
            <a:ext cx="69342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Form LM-30 Validation</a:t>
            </a:r>
          </a:p>
        </p:txBody>
      </p:sp>
      <p:sp>
        <p:nvSpPr>
          <p:cNvPr id="30726" name="Text Box 8"/>
          <p:cNvSpPr txBox="1">
            <a:spLocks noChangeArrowheads="1"/>
          </p:cNvSpPr>
          <p:nvPr/>
        </p:nvSpPr>
        <p:spPr bwMode="auto">
          <a:xfrm>
            <a:off x="917275" y="1173162"/>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u="sng" dirty="0"/>
              <a:t>The Form Validation</a:t>
            </a:r>
            <a:r>
              <a:rPr lang="en-US" altLang="en-US" sz="1600" dirty="0"/>
              <a:t> process ensures that the form contains all required data.  You must select the “</a:t>
            </a:r>
            <a:r>
              <a:rPr lang="en-US" altLang="en-US" sz="1600" b="1" dirty="0"/>
              <a:t>Validate</a:t>
            </a:r>
            <a:r>
              <a:rPr lang="en-US" altLang="en-US" sz="1600" dirty="0"/>
              <a:t>” button on the menu bar to perform an error check on the entire form. </a:t>
            </a:r>
          </a:p>
          <a:p>
            <a:pPr eaLnBrk="1" hangingPunct="1"/>
            <a:endParaRPr lang="en-US" altLang="en-US" sz="1600" dirty="0"/>
          </a:p>
          <a:p>
            <a:pPr eaLnBrk="1" hangingPunct="1"/>
            <a:r>
              <a:rPr lang="en-US" altLang="en-US" sz="1600" dirty="0"/>
              <a:t>The validation summary page shows the list of errors that must be corrected before you are able to sign and submit the Form LM-30 report. </a:t>
            </a:r>
          </a:p>
        </p:txBody>
      </p:sp>
      <p:pic>
        <p:nvPicPr>
          <p:cNvPr id="30728" name="Picture 9" descr="Form LM-30 Validation" title="Form LM-30 Validation"/>
          <p:cNvPicPr>
            <a:picLocks noChangeAspect="1" noChangeArrowheads="1"/>
          </p:cNvPicPr>
          <p:nvPr/>
        </p:nvPicPr>
        <p:blipFill rotWithShape="1">
          <a:blip r:embed="rId3">
            <a:extLst>
              <a:ext uri="{28A0092B-C50C-407E-A947-70E740481C1C}">
                <a14:useLocalDpi xmlns:a14="http://schemas.microsoft.com/office/drawing/2010/main" val="0"/>
              </a:ext>
            </a:extLst>
          </a:blip>
          <a:srcRect b="27526"/>
          <a:stretch/>
        </p:blipFill>
        <p:spPr bwMode="auto">
          <a:xfrm>
            <a:off x="1066800" y="3124200"/>
            <a:ext cx="6461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30727" name="Text Box 13"/>
          <p:cNvSpPr txBox="1">
            <a:spLocks noChangeArrowheads="1"/>
          </p:cNvSpPr>
          <p:nvPr/>
        </p:nvSpPr>
        <p:spPr bwMode="auto">
          <a:xfrm>
            <a:off x="533400" y="5257800"/>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Select the item to go directly to the page where the item can be corrected.</a:t>
            </a:r>
          </a:p>
          <a:p>
            <a:pPr eaLnBrk="1" hangingPunct="1"/>
            <a:r>
              <a:rPr lang="en-US" altLang="en-US" sz="1600" dirty="0"/>
              <a:t>For more information on what should be provided for these items, consult the </a:t>
            </a:r>
          </a:p>
          <a:p>
            <a:pPr eaLnBrk="1" hangingPunct="1"/>
            <a:r>
              <a:rPr lang="en-US" altLang="en-US" sz="1600" dirty="0"/>
              <a:t>Form LM-30 instructions.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5"/>
          <p:cNvSpPr txBox="1">
            <a:spLocks noGrp="1" noChangeArrowheads="1"/>
          </p:cNvSpPr>
          <p:nvPr>
            <p:ph type="title" idx="4294967295"/>
          </p:nvPr>
        </p:nvSpPr>
        <p:spPr bwMode="auto">
          <a:xfrm>
            <a:off x="1095375" y="228600"/>
            <a:ext cx="69342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Signing the LM-30 Form</a:t>
            </a:r>
          </a:p>
        </p:txBody>
      </p:sp>
      <p:sp>
        <p:nvSpPr>
          <p:cNvPr id="31751" name="Text Box 8"/>
          <p:cNvSpPr txBox="1">
            <a:spLocks noChangeArrowheads="1"/>
          </p:cNvSpPr>
          <p:nvPr/>
        </p:nvSpPr>
        <p:spPr bwMode="auto">
          <a:xfrm>
            <a:off x="1089624" y="1139825"/>
            <a:ext cx="693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Once all of the validation items have been corrected, the form is ready to be signed. </a:t>
            </a:r>
          </a:p>
        </p:txBody>
      </p:sp>
      <p:pic>
        <p:nvPicPr>
          <p:cNvPr id="31755" name="Picture 13" descr="Once validated, the form can be signed." title="Signing the Form LM-30"/>
          <p:cNvPicPr>
            <a:picLocks noChangeAspect="1" noChangeArrowheads="1"/>
          </p:cNvPicPr>
          <p:nvPr/>
        </p:nvPicPr>
        <p:blipFill rotWithShape="1">
          <a:blip r:embed="rId3">
            <a:extLst>
              <a:ext uri="{28A0092B-C50C-407E-A947-70E740481C1C}">
                <a14:useLocalDpi xmlns:a14="http://schemas.microsoft.com/office/drawing/2010/main" val="0"/>
              </a:ext>
            </a:extLst>
          </a:blip>
          <a:srcRect l="1768" r="3698"/>
          <a:stretch/>
        </p:blipFill>
        <p:spPr bwMode="auto">
          <a:xfrm>
            <a:off x="2362200" y="1728787"/>
            <a:ext cx="3733801"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31752" name="Text Box 13"/>
          <p:cNvSpPr txBox="1">
            <a:spLocks noChangeArrowheads="1"/>
          </p:cNvSpPr>
          <p:nvPr/>
        </p:nvSpPr>
        <p:spPr bwMode="auto">
          <a:xfrm>
            <a:off x="708025" y="3806825"/>
            <a:ext cx="714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The signature block will turn red, indicating the form can be signed.</a:t>
            </a:r>
          </a:p>
        </p:txBody>
      </p:sp>
      <p:pic>
        <p:nvPicPr>
          <p:cNvPr id="31754" name="Picture 12" descr="The signature block will turn red when form can be signed." title="Signature block"/>
          <p:cNvPicPr>
            <a:picLocks noChangeAspect="1" noChangeArrowheads="1"/>
          </p:cNvPicPr>
          <p:nvPr/>
        </p:nvPicPr>
        <p:blipFill rotWithShape="1">
          <a:blip r:embed="rId4">
            <a:extLst>
              <a:ext uri="{28A0092B-C50C-407E-A947-70E740481C1C}">
                <a14:useLocalDpi xmlns:a14="http://schemas.microsoft.com/office/drawing/2010/main" val="0"/>
              </a:ext>
            </a:extLst>
          </a:blip>
          <a:srcRect t="10138" b="9357"/>
          <a:stretch/>
        </p:blipFill>
        <p:spPr bwMode="auto">
          <a:xfrm>
            <a:off x="457200" y="4337635"/>
            <a:ext cx="7508875" cy="9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31753" name="Text Box 15"/>
          <p:cNvSpPr txBox="1">
            <a:spLocks noChangeArrowheads="1"/>
          </p:cNvSpPr>
          <p:nvPr/>
        </p:nvSpPr>
        <p:spPr bwMode="auto">
          <a:xfrm>
            <a:off x="336879" y="5357812"/>
            <a:ext cx="77882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u="sng" dirty="0">
                <a:solidFill>
                  <a:srgbClr val="FF0000"/>
                </a:solidFill>
              </a:rPr>
              <a:t>Note</a:t>
            </a:r>
            <a:r>
              <a:rPr lang="en-US" altLang="en-US" sz="1400" b="1" dirty="0">
                <a:solidFill>
                  <a:srgbClr val="FF0000"/>
                </a:solidFill>
              </a:rPr>
              <a:t>: In order to sign the form, users must have an established user account </a:t>
            </a:r>
          </a:p>
          <a:p>
            <a:pPr eaLnBrk="1" hangingPunct="1"/>
            <a:r>
              <a:rPr lang="en-US" altLang="en-US" sz="1400" b="1" dirty="0">
                <a:solidFill>
                  <a:srgbClr val="FF0000"/>
                </a:solidFill>
              </a:rPr>
              <a:t>and must log into EFS with their account information to sign the form. Preparers cannot sign the form on behalf of filers.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5"/>
          <p:cNvSpPr txBox="1">
            <a:spLocks noGrp="1" noChangeArrowheads="1"/>
          </p:cNvSpPr>
          <p:nvPr>
            <p:ph type="title" idx="4294967295"/>
          </p:nvPr>
        </p:nvSpPr>
        <p:spPr bwMode="auto">
          <a:xfrm>
            <a:off x="1066799" y="309424"/>
            <a:ext cx="69342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Signing the Form – Signature Block</a:t>
            </a:r>
          </a:p>
        </p:txBody>
      </p:sp>
      <p:pic>
        <p:nvPicPr>
          <p:cNvPr id="32776" name="Picture 15" descr="j0431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11"/>
          <p:cNvSpPr txBox="1">
            <a:spLocks noChangeArrowheads="1"/>
          </p:cNvSpPr>
          <p:nvPr/>
        </p:nvSpPr>
        <p:spPr bwMode="auto">
          <a:xfrm>
            <a:off x="1981200" y="1131887"/>
            <a:ext cx="640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You must re-enter your password to sign the form. By doing so, you are legally attesting that you are the person identified by name in the signature block.  It is considered forgery to digitally sign a form as someone else. </a:t>
            </a:r>
          </a:p>
        </p:txBody>
      </p:sp>
      <p:pic>
        <p:nvPicPr>
          <p:cNvPr id="32777" name="Picture 10" descr="Screenshot of EFS Form LM-30 Signature Bl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3" t="10424" r="21333" b="-595"/>
          <a:stretch/>
        </p:blipFill>
        <p:spPr bwMode="auto">
          <a:xfrm>
            <a:off x="1382079" y="2301240"/>
            <a:ext cx="6303641"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7" name="Oval 11">
            <a:extLst>
              <a:ext uri="{FF2B5EF4-FFF2-40B4-BE49-F238E27FC236}">
                <a16:creationId xmlns:a16="http://schemas.microsoft.com/office/drawing/2014/main" id="{2899D55B-D641-4F04-88C8-8824DB358256}"/>
              </a:ext>
              <a:ext uri="{C183D7F6-B498-43B3-948B-1728B52AA6E4}">
                <adec:decorative xmlns:adec="http://schemas.microsoft.com/office/drawing/2017/decorative" val="1"/>
              </a:ext>
            </a:extLst>
          </p:cNvPr>
          <p:cNvSpPr>
            <a:spLocks noChangeArrowheads="1"/>
          </p:cNvSpPr>
          <p:nvPr/>
        </p:nvSpPr>
        <p:spPr bwMode="auto">
          <a:xfrm>
            <a:off x="3048000" y="4449128"/>
            <a:ext cx="548640" cy="274320"/>
          </a:xfrm>
          <a:prstGeom prst="ellipse">
            <a:avLst/>
          </a:prstGeom>
          <a:solidFill>
            <a:srgbClr val="FFFF99">
              <a:alpha val="32941"/>
            </a:srgbClr>
          </a:solidFill>
          <a:ln w="38100" algn="ctr">
            <a:solidFill>
              <a:schemeClr val="tx1"/>
            </a:solidFill>
            <a:prstDash val="sysDot"/>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5"/>
          <p:cNvSpPr txBox="1">
            <a:spLocks noGrp="1" noChangeArrowheads="1"/>
          </p:cNvSpPr>
          <p:nvPr>
            <p:ph type="title" idx="4294967295"/>
          </p:nvPr>
        </p:nvSpPr>
        <p:spPr bwMode="auto">
          <a:xfrm>
            <a:off x="1066800" y="228600"/>
            <a:ext cx="6934200"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Signing the Form</a:t>
            </a:r>
          </a:p>
        </p:txBody>
      </p:sp>
      <p:sp>
        <p:nvSpPr>
          <p:cNvPr id="33799" name="Text Box 12"/>
          <p:cNvSpPr txBox="1">
            <a:spLocks noChangeArrowheads="1"/>
          </p:cNvSpPr>
          <p:nvPr/>
        </p:nvSpPr>
        <p:spPr bwMode="auto">
          <a:xfrm>
            <a:off x="958898" y="990600"/>
            <a:ext cx="76517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Once the report has been signed, if any changes are made to any fields on the form, the signature will be removed, and the form must be validated and signed again. </a:t>
            </a:r>
          </a:p>
        </p:txBody>
      </p:sp>
      <p:pic>
        <p:nvPicPr>
          <p:cNvPr id="33800" name="Picture 8" descr="Screenshot of completed, signed EFS Form LM-30"/>
          <p:cNvPicPr>
            <a:picLocks noChangeAspect="1" noChangeArrowheads="1"/>
          </p:cNvPicPr>
          <p:nvPr/>
        </p:nvPicPr>
        <p:blipFill rotWithShape="1">
          <a:blip r:embed="rId3">
            <a:extLst>
              <a:ext uri="{28A0092B-C50C-407E-A947-70E740481C1C}">
                <a14:useLocalDpi xmlns:a14="http://schemas.microsoft.com/office/drawing/2010/main" val="0"/>
              </a:ext>
            </a:extLst>
          </a:blip>
          <a:srcRect l="97" t="10381" r="21595" b="-652"/>
          <a:stretch/>
        </p:blipFill>
        <p:spPr bwMode="auto">
          <a:xfrm>
            <a:off x="958897" y="2011680"/>
            <a:ext cx="6769005"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5"/>
          <p:cNvSpPr txBox="1">
            <a:spLocks noGrp="1" noChangeArrowheads="1"/>
          </p:cNvSpPr>
          <p:nvPr>
            <p:ph type="title" idx="4294967295"/>
          </p:nvPr>
        </p:nvSpPr>
        <p:spPr bwMode="auto">
          <a:xfrm>
            <a:off x="1066800" y="261143"/>
            <a:ext cx="7239000" cy="95410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Save a Signed Copy of the Report before Submitting the Form</a:t>
            </a:r>
          </a:p>
        </p:txBody>
      </p:sp>
      <p:sp>
        <p:nvSpPr>
          <p:cNvPr id="34823" name="Text Box 8"/>
          <p:cNvSpPr txBox="1">
            <a:spLocks noChangeArrowheads="1"/>
          </p:cNvSpPr>
          <p:nvPr/>
        </p:nvSpPr>
        <p:spPr bwMode="auto">
          <a:xfrm>
            <a:off x="914400" y="13208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Click the Print button and click “File</a:t>
            </a:r>
            <a:r>
              <a:rPr lang="en-US" altLang="en-US" sz="1600" dirty="0">
                <a:sym typeface="Wingdings" panose="05000000000000000000" pitchFamily="2" charset="2"/>
              </a:rPr>
              <a:t> Save As” from the Adobe menu to save a signed copy of the report as a PDF to your computer. </a:t>
            </a:r>
            <a:endParaRPr lang="en-US" altLang="en-US" sz="1600" dirty="0"/>
          </a:p>
        </p:txBody>
      </p:sp>
      <p:pic>
        <p:nvPicPr>
          <p:cNvPr id="34825" name="Picture 10" descr="Save a signed copy by selecting File - Save As" title="Save a signe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11375"/>
            <a:ext cx="629285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34824" name="Text Box 14"/>
          <p:cNvSpPr txBox="1">
            <a:spLocks noChangeArrowheads="1"/>
          </p:cNvSpPr>
          <p:nvPr/>
        </p:nvSpPr>
        <p:spPr bwMode="auto">
          <a:xfrm>
            <a:off x="389626" y="5953780"/>
            <a:ext cx="7458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u="sng" dirty="0">
                <a:solidFill>
                  <a:srgbClr val="FF0000"/>
                </a:solidFill>
                <a:sym typeface="Wingdings" panose="05000000000000000000" pitchFamily="2" charset="2"/>
              </a:rPr>
              <a:t>Note</a:t>
            </a:r>
            <a:r>
              <a:rPr lang="en-US" altLang="en-US" sz="1400" dirty="0">
                <a:solidFill>
                  <a:srgbClr val="FF0000"/>
                </a:solidFill>
                <a:sym typeface="Wingdings" panose="05000000000000000000" pitchFamily="2" charset="2"/>
              </a:rPr>
              <a:t>: </a:t>
            </a:r>
            <a:r>
              <a:rPr lang="en-US" altLang="en-US" sz="1400" b="1" dirty="0">
                <a:solidFill>
                  <a:srgbClr val="FF0000"/>
                </a:solidFill>
                <a:sym typeface="Wingdings" panose="05000000000000000000" pitchFamily="2" charset="2"/>
              </a:rPr>
              <a:t>You can also obtain a copy of the submitted report from the OLMS Online Public Disclosure Room site.  Please see the next slide for information on this. </a:t>
            </a:r>
            <a:r>
              <a:rPr lang="en-US" altLang="en-US" sz="1400" b="1" dirty="0">
                <a:sym typeface="Wingdings" panose="05000000000000000000" pitchFamily="2" charset="2"/>
              </a:rPr>
              <a:t> </a:t>
            </a:r>
            <a:endParaRPr lang="en-US" alt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5"/>
          <p:cNvSpPr txBox="1">
            <a:spLocks noGrp="1" noChangeArrowheads="1"/>
          </p:cNvSpPr>
          <p:nvPr>
            <p:ph type="title" idx="4294967295"/>
          </p:nvPr>
        </p:nvSpPr>
        <p:spPr bwMode="auto">
          <a:xfrm>
            <a:off x="1059592" y="266313"/>
            <a:ext cx="6934200"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Submitting the Form</a:t>
            </a:r>
          </a:p>
        </p:txBody>
      </p:sp>
      <p:sp>
        <p:nvSpPr>
          <p:cNvPr id="35847" name="Text Box 8"/>
          <p:cNvSpPr txBox="1">
            <a:spLocks noChangeArrowheads="1"/>
          </p:cNvSpPr>
          <p:nvPr/>
        </p:nvSpPr>
        <p:spPr bwMode="auto">
          <a:xfrm>
            <a:off x="1028700" y="1107817"/>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Once the signatures have been applied, the form can be submitted. </a:t>
            </a:r>
          </a:p>
          <a:p>
            <a:pPr eaLnBrk="1" hangingPunct="1"/>
            <a:endParaRPr lang="en-US" altLang="en-US" sz="1600" dirty="0"/>
          </a:p>
          <a:p>
            <a:pPr eaLnBrk="1" hangingPunct="1"/>
            <a:r>
              <a:rPr lang="en-US" altLang="en-US" sz="1600" dirty="0"/>
              <a:t>Click the Submit button from the top menu bar. Once the form has been processed (this may take a few minutes), a confirmation message will display: </a:t>
            </a:r>
          </a:p>
        </p:txBody>
      </p:sp>
      <p:pic>
        <p:nvPicPr>
          <p:cNvPr id="35849" name="Picture 10" descr="Select the submit button to submit the form." title="Submitting the Form"/>
          <p:cNvPicPr>
            <a:picLocks noChangeAspect="1" noChangeArrowheads="1"/>
          </p:cNvPicPr>
          <p:nvPr/>
        </p:nvPicPr>
        <p:blipFill rotWithShape="1">
          <a:blip r:embed="rId3">
            <a:extLst>
              <a:ext uri="{28A0092B-C50C-407E-A947-70E740481C1C}">
                <a14:useLocalDpi xmlns:a14="http://schemas.microsoft.com/office/drawing/2010/main" val="0"/>
              </a:ext>
            </a:extLst>
          </a:blip>
          <a:srcRect l="3162" t="24269" r="35720" b="25910"/>
          <a:stretch/>
        </p:blipFill>
        <p:spPr bwMode="auto">
          <a:xfrm>
            <a:off x="1066799" y="2590799"/>
            <a:ext cx="5943601" cy="21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pic>
      <p:sp>
        <p:nvSpPr>
          <p:cNvPr id="35848" name="Text Box 14"/>
          <p:cNvSpPr txBox="1">
            <a:spLocks noChangeArrowheads="1"/>
          </p:cNvSpPr>
          <p:nvPr/>
        </p:nvSpPr>
        <p:spPr bwMode="auto">
          <a:xfrm>
            <a:off x="324180" y="4953000"/>
            <a:ext cx="76768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You can print this message by using the print option on your browser, </a:t>
            </a:r>
            <a:r>
              <a:rPr lang="en-US" altLang="en-US" sz="1600" dirty="0">
                <a:sym typeface="Wingdings" panose="05000000000000000000" pitchFamily="2" charset="2"/>
              </a:rPr>
              <a:t>or simply copy and paste the text from the page into an email or word processing document. </a:t>
            </a:r>
          </a:p>
          <a:p>
            <a:pPr eaLnBrk="1" hangingPunct="1"/>
            <a:endParaRPr lang="en-US" altLang="en-US" sz="1600" dirty="0"/>
          </a:p>
          <a:p>
            <a:pPr eaLnBrk="1" hangingPunct="1"/>
            <a:r>
              <a:rPr lang="en-US" altLang="en-US" sz="1600" dirty="0"/>
              <a:t>You should now be able to view your submitted report in the Online Public Disclosure Room, by using the link shown above.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986" y="304800"/>
            <a:ext cx="6994814" cy="554799"/>
          </a:xfrm>
        </p:spPr>
        <p:txBody>
          <a:bodyPr>
            <a:normAutofit/>
          </a:bodyPr>
          <a:lstStyle/>
          <a:p>
            <a:r>
              <a:rPr lang="en-US" sz="2800" dirty="0">
                <a:solidFill>
                  <a:srgbClr val="002060"/>
                </a:solidFill>
              </a:rPr>
              <a:t>Getting Help</a:t>
            </a:r>
          </a:p>
        </p:txBody>
      </p:sp>
      <p:sp>
        <p:nvSpPr>
          <p:cNvPr id="73732" name="Rectangle 5"/>
          <p:cNvSpPr>
            <a:spLocks noChangeArrowheads="1"/>
          </p:cNvSpPr>
          <p:nvPr/>
        </p:nvSpPr>
        <p:spPr bwMode="auto">
          <a:xfrm>
            <a:off x="937426" y="1447800"/>
            <a:ext cx="726914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If you experience difficulty using EFS, please contact OLMS Form Technical Support toll-free at:</a:t>
            </a:r>
          </a:p>
          <a:p>
            <a:pPr eaLnBrk="1" hangingPunct="1">
              <a:spcBef>
                <a:spcPct val="0"/>
              </a:spcBef>
              <a:buFontTx/>
              <a:buNone/>
            </a:pPr>
            <a:endParaRPr lang="en-US" altLang="en-US" sz="1800" dirty="0"/>
          </a:p>
          <a:p>
            <a:pPr eaLnBrk="1" hangingPunct="1">
              <a:spcBef>
                <a:spcPct val="0"/>
              </a:spcBef>
              <a:spcAft>
                <a:spcPts val="1800"/>
              </a:spcAft>
              <a:buFontTx/>
              <a:buNone/>
            </a:pPr>
            <a:r>
              <a:rPr lang="en-US" altLang="en-US" sz="1800" b="1" dirty="0"/>
              <a:t> 					1-866-401-1109</a:t>
            </a:r>
          </a:p>
          <a:p>
            <a:pPr eaLnBrk="1" hangingPunct="1">
              <a:spcBef>
                <a:spcPts val="600"/>
              </a:spcBef>
              <a:spcAft>
                <a:spcPts val="600"/>
              </a:spcAft>
              <a:buFontTx/>
              <a:buNone/>
            </a:pPr>
            <a:r>
              <a:rPr lang="en-US" altLang="en-US" sz="1800" dirty="0"/>
              <a:t>This PowerPoint presentation and other information regarding EFS can be found on the </a:t>
            </a:r>
            <a:r>
              <a:rPr lang="en-US" altLang="en-US" sz="1800" dirty="0">
                <a:hlinkClick r:id="rId3"/>
              </a:rPr>
              <a:t>OLMS EFS Help page. </a:t>
            </a:r>
            <a:endParaRPr lang="en-US" altLang="en-US" sz="1800" dirty="0"/>
          </a:p>
          <a:p>
            <a:pPr eaLnBrk="1" hangingPunct="1">
              <a:spcBef>
                <a:spcPts val="600"/>
              </a:spcBef>
              <a:buFontTx/>
              <a:buNone/>
            </a:pPr>
            <a:endParaRPr lang="en-US" altLang="en-US" sz="1800" dirty="0"/>
          </a:p>
          <a:p>
            <a:pPr eaLnBrk="1" hangingPunct="1">
              <a:spcBef>
                <a:spcPts val="0"/>
              </a:spcBef>
              <a:buFontTx/>
              <a:buNone/>
            </a:pPr>
            <a:r>
              <a:rPr lang="en-US" altLang="en-US" sz="1800" dirty="0"/>
              <a:t>If you have additional questions or comments, please contact OLMS email OLMS at </a:t>
            </a:r>
            <a:r>
              <a:rPr lang="en-US" altLang="en-US" sz="1800" dirty="0">
                <a:hlinkClick r:id="rId4"/>
              </a:rPr>
              <a:t>olms-public@dol.gov</a:t>
            </a:r>
            <a:r>
              <a:rPr lang="en-US" altLang="en-US" sz="1800" dirty="0"/>
              <a:t>  or contact your local OLMS District Office.</a:t>
            </a:r>
          </a:p>
        </p:txBody>
      </p:sp>
    </p:spTree>
    <p:extLst>
      <p:ext uri="{BB962C8B-B14F-4D97-AF65-F5344CB8AC3E}">
        <p14:creationId xmlns:p14="http://schemas.microsoft.com/office/powerpoint/2010/main" val="184443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563729"/>
          </a:xfrm>
        </p:spPr>
        <p:txBody>
          <a:bodyPr>
            <a:normAutofit fontScale="90000"/>
          </a:bodyPr>
          <a:lstStyle/>
          <a:p>
            <a:r>
              <a:rPr lang="en-US" dirty="0">
                <a:solidFill>
                  <a:srgbClr val="002060"/>
                </a:solidFill>
              </a:rPr>
              <a:t>Accessing the System</a:t>
            </a:r>
          </a:p>
        </p:txBody>
      </p:sp>
      <p:sp>
        <p:nvSpPr>
          <p:cNvPr id="3" name="TextBox 2"/>
          <p:cNvSpPr txBox="1"/>
          <p:nvPr/>
        </p:nvSpPr>
        <p:spPr>
          <a:xfrm>
            <a:off x="914400" y="1143000"/>
            <a:ext cx="7848600" cy="923330"/>
          </a:xfrm>
          <a:prstGeom prst="rect">
            <a:avLst/>
          </a:prstGeom>
          <a:noFill/>
        </p:spPr>
        <p:txBody>
          <a:bodyPr wrap="square" rtlCol="0">
            <a:spAutoFit/>
          </a:bodyPr>
          <a:lstStyle/>
          <a:p>
            <a:r>
              <a:rPr lang="en-US" altLang="en-US" dirty="0"/>
              <a:t>Navigate to the </a:t>
            </a:r>
            <a:r>
              <a:rPr lang="en-US" altLang="en-US" dirty="0">
                <a:hlinkClick r:id="rId2"/>
              </a:rPr>
              <a:t>OLMS Website</a:t>
            </a:r>
            <a:r>
              <a:rPr lang="en-US" altLang="en-US" dirty="0"/>
              <a:t> and select FILE LABOR-MANAGEMENT REPORTS, then from the drop-down menu, select the </a:t>
            </a:r>
            <a:r>
              <a:rPr lang="en-US" altLang="en-US" b="1" dirty="0">
                <a:solidFill>
                  <a:srgbClr val="FF0000"/>
                </a:solidFill>
              </a:rPr>
              <a:t>“File Labor Union, Trusteeship, Employer, and Consultant Reports (EFS)” link.</a:t>
            </a:r>
            <a:endParaRPr lang="en-US" b="1" dirty="0">
              <a:solidFill>
                <a:srgbClr val="FF0000"/>
              </a:solidFill>
            </a:endParaRPr>
          </a:p>
        </p:txBody>
      </p:sp>
      <p:pic>
        <p:nvPicPr>
          <p:cNvPr id="6" name="Picture 5" descr="Screenshot of OLMS Front Page&#10;">
            <a:extLst>
              <a:ext uri="{FF2B5EF4-FFF2-40B4-BE49-F238E27FC236}">
                <a16:creationId xmlns:a16="http://schemas.microsoft.com/office/drawing/2014/main" id="{006A34FD-F189-8256-F823-C649615F08B1}"/>
              </a:ext>
            </a:extLst>
          </p:cNvPr>
          <p:cNvPicPr>
            <a:picLocks noChangeAspect="1"/>
          </p:cNvPicPr>
          <p:nvPr/>
        </p:nvPicPr>
        <p:blipFill>
          <a:blip r:embed="rId3"/>
          <a:stretch>
            <a:fillRect/>
          </a:stretch>
        </p:blipFill>
        <p:spPr>
          <a:xfrm>
            <a:off x="914400" y="2562999"/>
            <a:ext cx="6903720" cy="3935400"/>
          </a:xfrm>
          <a:prstGeom prst="rect">
            <a:avLst/>
          </a:prstGeom>
        </p:spPr>
      </p:pic>
    </p:spTree>
    <p:extLst>
      <p:ext uri="{BB962C8B-B14F-4D97-AF65-F5344CB8AC3E}">
        <p14:creationId xmlns:p14="http://schemas.microsoft.com/office/powerpoint/2010/main" val="317467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6" descr="Accessing the System" title="Accessing the System"/>
          <p:cNvSpPr>
            <a:spLocks noGrp="1" noChangeArrowheads="1"/>
          </p:cNvSpPr>
          <p:nvPr>
            <p:ph type="title"/>
          </p:nvPr>
        </p:nvSpPr>
        <p:spPr>
          <a:xfrm>
            <a:off x="1074593" y="292480"/>
            <a:ext cx="6994814" cy="609600"/>
          </a:xfrm>
          <a:noFill/>
        </p:spPr>
        <p:txBody>
          <a:bodyPr wrap="square">
            <a:normAutofit/>
          </a:bodyPr>
          <a:lstStyle/>
          <a:p>
            <a:r>
              <a:rPr lang="en-US" altLang="en-US" sz="3200" dirty="0">
                <a:solidFill>
                  <a:srgbClr val="002060"/>
                </a:solidFill>
              </a:rPr>
              <a:t>Access the OLMS EFS</a:t>
            </a:r>
          </a:p>
        </p:txBody>
      </p:sp>
      <p:sp>
        <p:nvSpPr>
          <p:cNvPr id="2" name="TextBox 1"/>
          <p:cNvSpPr txBox="1"/>
          <p:nvPr/>
        </p:nvSpPr>
        <p:spPr>
          <a:xfrm>
            <a:off x="838200" y="1143000"/>
            <a:ext cx="8001000" cy="369332"/>
          </a:xfrm>
          <a:prstGeom prst="rect">
            <a:avLst/>
          </a:prstGeom>
          <a:noFill/>
        </p:spPr>
        <p:txBody>
          <a:bodyPr wrap="square" rtlCol="0">
            <a:spAutoFit/>
          </a:bodyPr>
          <a:lstStyle/>
          <a:p>
            <a:r>
              <a:rPr lang="en-US" altLang="en-US" b="1" dirty="0"/>
              <a:t> </a:t>
            </a:r>
            <a:r>
              <a:rPr lang="en-US" altLang="en-US" dirty="0"/>
              <a:t>From the EFS Introduction page, select on the “Access the OLMS EFS” link.</a:t>
            </a:r>
            <a:endParaRPr lang="en-US" dirty="0"/>
          </a:p>
        </p:txBody>
      </p:sp>
      <p:pic>
        <p:nvPicPr>
          <p:cNvPr id="7" name="Picture 6" descr="Access the OLMS EFS" title="Access the OLMS EFS"/>
          <p:cNvPicPr/>
          <p:nvPr/>
        </p:nvPicPr>
        <p:blipFill rotWithShape="1">
          <a:blip r:embed="rId3"/>
          <a:srcRect l="9504" t="14815" r="58034" b="38102"/>
          <a:stretch/>
        </p:blipFill>
        <p:spPr bwMode="auto">
          <a:xfrm>
            <a:off x="1510642" y="1605852"/>
            <a:ext cx="5705475" cy="4654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374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066800" y="304800"/>
            <a:ext cx="6994814" cy="604169"/>
          </a:xfrm>
          <a:noFill/>
        </p:spPr>
        <p:txBody>
          <a:bodyPr>
            <a:normAutofit/>
          </a:bodyPr>
          <a:lstStyle/>
          <a:p>
            <a:pPr algn="l" eaLnBrk="1" hangingPunct="1">
              <a:spcBef>
                <a:spcPct val="50000"/>
              </a:spcBef>
              <a:buFontTx/>
              <a:buNone/>
            </a:pPr>
            <a:r>
              <a:rPr lang="en-US" altLang="en-US" sz="3200" b="1" dirty="0">
                <a:solidFill>
                  <a:srgbClr val="002060"/>
                </a:solidFill>
              </a:rPr>
              <a:t>Accessing the System   </a:t>
            </a:r>
            <a:endParaRPr lang="en-US" altLang="en-US" sz="3200" dirty="0">
              <a:solidFill>
                <a:srgbClr val="002060"/>
              </a:solidFill>
            </a:endParaRPr>
          </a:p>
        </p:txBody>
      </p:sp>
      <p:sp>
        <p:nvSpPr>
          <p:cNvPr id="2" name="TextBox 1"/>
          <p:cNvSpPr txBox="1"/>
          <p:nvPr/>
        </p:nvSpPr>
        <p:spPr>
          <a:xfrm>
            <a:off x="1143000" y="963770"/>
            <a:ext cx="7543800" cy="1200329"/>
          </a:xfrm>
          <a:prstGeom prst="rect">
            <a:avLst/>
          </a:prstGeom>
          <a:noFill/>
        </p:spPr>
        <p:txBody>
          <a:bodyPr wrap="square" rtlCol="0">
            <a:spAutoFit/>
          </a:bodyPr>
          <a:lstStyle/>
          <a:p>
            <a:pPr marL="285750" indent="-285750">
              <a:buClr>
                <a:srgbClr val="0066FF"/>
              </a:buClr>
              <a:buFont typeface="Wingdings" panose="05000000000000000000" pitchFamily="2" charset="2"/>
              <a:buChar char="Ø"/>
            </a:pPr>
            <a:r>
              <a:rPr lang="en-US" altLang="en-US" dirty="0"/>
              <a:t>To access the Form LM-30 in EFS, you must first register with EFS and obtain a user ID and password.</a:t>
            </a:r>
          </a:p>
          <a:p>
            <a:pPr marL="285750" indent="-285750">
              <a:buClr>
                <a:srgbClr val="0066FF"/>
              </a:buClr>
              <a:buFont typeface="Wingdings" panose="05000000000000000000" pitchFamily="2" charset="2"/>
              <a:buChar char="Ø"/>
            </a:pPr>
            <a:r>
              <a:rPr lang="en-US" altLang="en-US" dirty="0"/>
              <a:t>If you already have an EFS user ID and password, you do not need to register again. </a:t>
            </a:r>
            <a:endParaRPr lang="en-US" dirty="0"/>
          </a:p>
        </p:txBody>
      </p:sp>
      <p:grpSp>
        <p:nvGrpSpPr>
          <p:cNvPr id="4" name="Group 3" descr="Screenshot of OLMS EFS Homepage highlighting the Existing and New User Account Management">
            <a:extLst>
              <a:ext uri="{FF2B5EF4-FFF2-40B4-BE49-F238E27FC236}">
                <a16:creationId xmlns:a16="http://schemas.microsoft.com/office/drawing/2014/main" id="{2610E931-804A-40E5-90F2-3804461583DC}"/>
              </a:ext>
            </a:extLst>
          </p:cNvPr>
          <p:cNvGrpSpPr/>
          <p:nvPr/>
        </p:nvGrpSpPr>
        <p:grpSpPr>
          <a:xfrm>
            <a:off x="2057400" y="2438400"/>
            <a:ext cx="5105400" cy="3631202"/>
            <a:chOff x="2057400" y="2438400"/>
            <a:chExt cx="5105400" cy="3631202"/>
          </a:xfrm>
        </p:grpSpPr>
        <p:pic>
          <p:nvPicPr>
            <p:cNvPr id="7" name="Picture 6" descr="Screenshot of OLMS EFS Homepage highlighting the Existing and New User Account Management">
              <a:extLst>
                <a:ext uri="{FF2B5EF4-FFF2-40B4-BE49-F238E27FC236}">
                  <a16:creationId xmlns:a16="http://schemas.microsoft.com/office/drawing/2014/main" id="{C1B0D3A6-41DE-41CA-9F4D-1B89AAD8166E}"/>
                </a:ext>
              </a:extLst>
            </p:cNvPr>
            <p:cNvPicPr>
              <a:picLocks noChangeAspect="1"/>
            </p:cNvPicPr>
            <p:nvPr/>
          </p:nvPicPr>
          <p:blipFill rotWithShape="1">
            <a:blip r:embed="rId3"/>
            <a:srcRect l="5671" t="8983" r="55862" b="6068"/>
            <a:stretch/>
          </p:blipFill>
          <p:spPr bwMode="auto">
            <a:xfrm>
              <a:off x="2133600" y="2438400"/>
              <a:ext cx="5029200" cy="3631202"/>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2057400" y="3314700"/>
              <a:ext cx="1752600" cy="2286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345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
          <p:cNvSpPr>
            <a:spLocks noGrp="1" noChangeArrowheads="1"/>
          </p:cNvSpPr>
          <p:nvPr>
            <p:ph type="title"/>
          </p:nvPr>
        </p:nvSpPr>
        <p:spPr>
          <a:xfrm>
            <a:off x="1066800" y="239018"/>
            <a:ext cx="7013208" cy="592873"/>
          </a:xfrm>
          <a:noFill/>
        </p:spPr>
        <p:txBody>
          <a:bodyPr>
            <a:noAutofit/>
          </a:bodyPr>
          <a:lstStyle/>
          <a:p>
            <a:r>
              <a:rPr lang="en-US" altLang="en-US" sz="3200" dirty="0">
                <a:solidFill>
                  <a:srgbClr val="002060"/>
                </a:solidFill>
              </a:rPr>
              <a:t>Accessing the Form LM-30</a:t>
            </a:r>
          </a:p>
        </p:txBody>
      </p:sp>
      <p:sp>
        <p:nvSpPr>
          <p:cNvPr id="16390" name="Text Box 20"/>
          <p:cNvSpPr txBox="1">
            <a:spLocks noChangeArrowheads="1"/>
          </p:cNvSpPr>
          <p:nvPr/>
        </p:nvSpPr>
        <p:spPr bwMode="auto">
          <a:xfrm>
            <a:off x="1189493" y="1035396"/>
            <a:ext cx="707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1800" dirty="0"/>
              <a:t>Once you have a user ID and password, you will be able to access the Form LM-30 on the right side of the page.</a:t>
            </a:r>
          </a:p>
        </p:txBody>
      </p:sp>
      <p:grpSp>
        <p:nvGrpSpPr>
          <p:cNvPr id="3" name="Group 2" descr="Screenshot of OLMS EFS Homepage highlighting the Forms LM-10, LM-20, LM-21 and LM-30 area">
            <a:extLst>
              <a:ext uri="{FF2B5EF4-FFF2-40B4-BE49-F238E27FC236}">
                <a16:creationId xmlns:a16="http://schemas.microsoft.com/office/drawing/2014/main" id="{FB8183B6-F7AC-46E8-A4D3-A24001542FC8}"/>
              </a:ext>
            </a:extLst>
          </p:cNvPr>
          <p:cNvGrpSpPr/>
          <p:nvPr/>
        </p:nvGrpSpPr>
        <p:grpSpPr>
          <a:xfrm>
            <a:off x="2092453" y="1859829"/>
            <a:ext cx="5451347" cy="3936002"/>
            <a:chOff x="2092453" y="1859829"/>
            <a:chExt cx="5451347" cy="3936002"/>
          </a:xfrm>
        </p:grpSpPr>
        <p:pic>
          <p:nvPicPr>
            <p:cNvPr id="7" name="Picture 6" descr="Screenshot of OLMS EFS Homepage highlighting the Forms LM-10, LM-20, LM-21 and LM-30 area">
              <a:extLst>
                <a:ext uri="{FF2B5EF4-FFF2-40B4-BE49-F238E27FC236}">
                  <a16:creationId xmlns:a16="http://schemas.microsoft.com/office/drawing/2014/main" id="{BE60FD3E-E4D4-4A00-B863-5F4BC24160CB}"/>
                </a:ext>
              </a:extLst>
            </p:cNvPr>
            <p:cNvPicPr>
              <a:picLocks noChangeAspect="1"/>
            </p:cNvPicPr>
            <p:nvPr/>
          </p:nvPicPr>
          <p:blipFill rotWithShape="1">
            <a:blip r:embed="rId3"/>
            <a:srcRect l="5671" t="8983" r="55862" b="6068"/>
            <a:stretch/>
          </p:blipFill>
          <p:spPr bwMode="auto">
            <a:xfrm>
              <a:off x="2092453" y="1859829"/>
              <a:ext cx="5451347" cy="3936002"/>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5794353" y="2819400"/>
              <a:ext cx="1717547" cy="3810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677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4222" y="177460"/>
            <a:ext cx="6994814" cy="667940"/>
          </a:xfrm>
        </p:spPr>
        <p:txBody>
          <a:bodyPr>
            <a:noAutofit/>
          </a:bodyPr>
          <a:lstStyle/>
          <a:p>
            <a:r>
              <a:rPr lang="en-US" altLang="en-US" sz="3000" dirty="0"/>
              <a:t> </a:t>
            </a:r>
            <a:r>
              <a:rPr lang="en-US" altLang="en-US" sz="3000" dirty="0">
                <a:solidFill>
                  <a:srgbClr val="002060"/>
                </a:solidFill>
              </a:rPr>
              <a:t>Accessing the Form LM-30 – Sign In</a:t>
            </a:r>
            <a:endParaRPr lang="en-US" sz="3000" dirty="0">
              <a:solidFill>
                <a:srgbClr val="002060"/>
              </a:solidFill>
            </a:endParaRPr>
          </a:p>
        </p:txBody>
      </p:sp>
      <p:sp>
        <p:nvSpPr>
          <p:cNvPr id="2" name="TextBox 1"/>
          <p:cNvSpPr txBox="1"/>
          <p:nvPr/>
        </p:nvSpPr>
        <p:spPr>
          <a:xfrm>
            <a:off x="1023627" y="962638"/>
            <a:ext cx="7178926" cy="369332"/>
          </a:xfrm>
          <a:prstGeom prst="rect">
            <a:avLst/>
          </a:prstGeom>
          <a:noFill/>
        </p:spPr>
        <p:txBody>
          <a:bodyPr wrap="square" rtlCol="0">
            <a:spAutoFit/>
          </a:bodyPr>
          <a:lstStyle/>
          <a:p>
            <a:r>
              <a:rPr lang="en-US" altLang="en-US" dirty="0"/>
              <a:t>Log into EFS using your user ID and password and select “Sign In”.</a:t>
            </a:r>
            <a:endParaRPr lang="en-US" dirty="0"/>
          </a:p>
        </p:txBody>
      </p:sp>
      <p:grpSp>
        <p:nvGrpSpPr>
          <p:cNvPr id="5" name="Group 4" descr="Screenshot of OLMS EFS Homepage highlighting the Forms LM-10, LM-20, LM-21 and LM-30 sign in">
            <a:extLst>
              <a:ext uri="{FF2B5EF4-FFF2-40B4-BE49-F238E27FC236}">
                <a16:creationId xmlns:a16="http://schemas.microsoft.com/office/drawing/2014/main" id="{E9D6EB07-E32D-4A52-BB11-AA484FE65CEB}"/>
              </a:ext>
            </a:extLst>
          </p:cNvPr>
          <p:cNvGrpSpPr/>
          <p:nvPr/>
        </p:nvGrpSpPr>
        <p:grpSpPr>
          <a:xfrm>
            <a:off x="1600200" y="1566446"/>
            <a:ext cx="6025781" cy="4350756"/>
            <a:chOff x="1600200" y="1566446"/>
            <a:chExt cx="6025781" cy="4350756"/>
          </a:xfrm>
        </p:grpSpPr>
        <p:pic>
          <p:nvPicPr>
            <p:cNvPr id="7" name="Picture 6" descr="Screenshot of OLMS EFS Homepage highlighting the Forms LM-10, LM-20, LM-21 and LM-30 sign in">
              <a:extLst>
                <a:ext uri="{FF2B5EF4-FFF2-40B4-BE49-F238E27FC236}">
                  <a16:creationId xmlns:a16="http://schemas.microsoft.com/office/drawing/2014/main" id="{5A1F35E3-9507-49F5-8E20-D4B6250B2E03}"/>
                </a:ext>
              </a:extLst>
            </p:cNvPr>
            <p:cNvPicPr>
              <a:picLocks noChangeAspect="1"/>
            </p:cNvPicPr>
            <p:nvPr/>
          </p:nvPicPr>
          <p:blipFill rotWithShape="1">
            <a:blip r:embed="rId2"/>
            <a:srcRect l="5671" t="8983" r="55862" b="6068"/>
            <a:stretch/>
          </p:blipFill>
          <p:spPr bwMode="auto">
            <a:xfrm>
              <a:off x="1600200" y="1566446"/>
              <a:ext cx="6025780" cy="435075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715001" y="2983344"/>
              <a:ext cx="1910980" cy="90285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665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217900"/>
            <a:ext cx="6994814" cy="630999"/>
          </a:xfrm>
        </p:spPr>
        <p:txBody>
          <a:bodyPr>
            <a:normAutofit/>
          </a:bodyPr>
          <a:lstStyle/>
          <a:p>
            <a:r>
              <a:rPr lang="en-US" sz="2800" dirty="0">
                <a:solidFill>
                  <a:srgbClr val="002060"/>
                </a:solidFill>
              </a:rPr>
              <a:t>Select Report Type</a:t>
            </a:r>
          </a:p>
        </p:txBody>
      </p:sp>
      <p:sp>
        <p:nvSpPr>
          <p:cNvPr id="19460" name="Rectangle 11"/>
          <p:cNvSpPr>
            <a:spLocks noChangeArrowheads="1"/>
          </p:cNvSpPr>
          <p:nvPr/>
        </p:nvSpPr>
        <p:spPr bwMode="auto">
          <a:xfrm>
            <a:off x="1063992" y="990600"/>
            <a:ext cx="708940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en-US" altLang="en-US" sz="1800" dirty="0">
                <a:solidFill>
                  <a:schemeClr val="tx2"/>
                </a:solidFill>
              </a:rPr>
            </a:br>
            <a:r>
              <a:rPr lang="en-US" altLang="en-US" sz="1800" dirty="0">
                <a:solidFill>
                  <a:schemeClr val="tx2"/>
                </a:solidFill>
              </a:rPr>
              <a:t>You must choose the type of report you are filing.  Select “LM-30,” then select Next.  </a:t>
            </a:r>
            <a:br>
              <a:rPr lang="en-US" altLang="en-US" sz="1800" dirty="0">
                <a:solidFill>
                  <a:schemeClr val="tx2"/>
                </a:solidFill>
              </a:rPr>
            </a:br>
            <a:br>
              <a:rPr lang="en-US" altLang="en-US" sz="1800" dirty="0">
                <a:solidFill>
                  <a:schemeClr val="tx2"/>
                </a:solidFill>
              </a:rPr>
            </a:br>
            <a:endParaRPr lang="en-US" altLang="en-US" sz="1800" dirty="0">
              <a:solidFill>
                <a:schemeClr val="tx2"/>
              </a:solidFill>
            </a:endParaRPr>
          </a:p>
        </p:txBody>
      </p:sp>
      <p:pic>
        <p:nvPicPr>
          <p:cNvPr id="5" name="Picture 4" descr="Drop down menu to select the type of report the filer will be submitting " title="Report Type"/>
          <p:cNvPicPr>
            <a:picLocks noChangeAspect="1"/>
          </p:cNvPicPr>
          <p:nvPr/>
        </p:nvPicPr>
        <p:blipFill rotWithShape="1">
          <a:blip r:embed="rId3"/>
          <a:srcRect r="744"/>
          <a:stretch/>
        </p:blipFill>
        <p:spPr>
          <a:xfrm>
            <a:off x="1371600" y="1676400"/>
            <a:ext cx="5899090" cy="4663440"/>
          </a:xfrm>
          <a:prstGeom prst="rect">
            <a:avLst/>
          </a:prstGeom>
        </p:spPr>
      </p:pic>
    </p:spTree>
    <p:extLst>
      <p:ext uri="{BB962C8B-B14F-4D97-AF65-F5344CB8AC3E}">
        <p14:creationId xmlns:p14="http://schemas.microsoft.com/office/powerpoint/2010/main" val="1226858973"/>
      </p:ext>
    </p:extLst>
  </p:cSld>
  <p:clrMapOvr>
    <a:masterClrMapping/>
  </p:clrMapOvr>
</p:sld>
</file>

<file path=ppt/theme/theme1.xml><?xml version="1.0" encoding="utf-8"?>
<a:theme xmlns:a="http://schemas.openxmlformats.org/drawingml/2006/main" name="olms_EFSLM">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16280</TotalTime>
  <Words>2542</Words>
  <Application>Microsoft Office PowerPoint</Application>
  <PresentationFormat>On-screen Show (4:3)</PresentationFormat>
  <Paragraphs>174</Paragraphs>
  <Slides>37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Tahoma</vt:lpstr>
      <vt:lpstr>Times New Roman</vt:lpstr>
      <vt:lpstr>Wingdings</vt:lpstr>
      <vt:lpstr>Wingdings 3</vt:lpstr>
      <vt:lpstr>olms_EFSLM</vt:lpstr>
      <vt:lpstr>Electronic  Forms System (EFS)</vt:lpstr>
      <vt:lpstr>ELECTRONIC FORMS SYSTEM (EFS) FORM LM-30 </vt:lpstr>
      <vt:lpstr>System Requirements and Settings </vt:lpstr>
      <vt:lpstr>Accessing the System</vt:lpstr>
      <vt:lpstr>Access the OLMS EFS</vt:lpstr>
      <vt:lpstr>Accessing the System   </vt:lpstr>
      <vt:lpstr>Accessing the Form LM-30</vt:lpstr>
      <vt:lpstr> Accessing the Form LM-30 – Sign In</vt:lpstr>
      <vt:lpstr>Select Report Type</vt:lpstr>
      <vt:lpstr>Start a New Form LM-30</vt:lpstr>
      <vt:lpstr>Start a New Form LM-30 – File Number</vt:lpstr>
      <vt:lpstr>Start a New Form LM-30 – Search By</vt:lpstr>
      <vt:lpstr>Start a New Form LM-30 – Zip Code</vt:lpstr>
      <vt:lpstr>LM-30 Forms In Progress</vt:lpstr>
      <vt:lpstr>Form LM-30 – Submitted Forms</vt:lpstr>
      <vt:lpstr>LM-30 Access Key – How To Share Forms </vt:lpstr>
      <vt:lpstr>LM-30 Access Key – Resetting the Access Key</vt:lpstr>
      <vt:lpstr>Navigating the Form LM-30 in EFS</vt:lpstr>
      <vt:lpstr>Accessing Form LM-30 Instructions in EFS</vt:lpstr>
      <vt:lpstr>Entering Data into the Form LM-30 in EFS</vt:lpstr>
      <vt:lpstr>Entering Data into the Form LM-30, Item 5</vt:lpstr>
      <vt:lpstr>Entering Data into the Form LM-30</vt:lpstr>
      <vt:lpstr>Entering Data into the Form LM-30 – Item 5</vt:lpstr>
      <vt:lpstr>Entering Data into the Form LM-30 – Parts A, B &amp; C</vt:lpstr>
      <vt:lpstr>Entering Data into the Form LM-30 – Parts A, B &amp; C (cont’d)</vt:lpstr>
      <vt:lpstr>Entering Data into the Form LM-30 – Item 6</vt:lpstr>
      <vt:lpstr>Entering Data into the Form LM-30 – Item 7b</vt:lpstr>
      <vt:lpstr>Entering Data into the Form LM-30 – Add Another Part A, B or C</vt:lpstr>
      <vt:lpstr>Entering Data into the Form LM-30 – Transfer Data</vt:lpstr>
      <vt:lpstr>Printing the Form LM-30</vt:lpstr>
      <vt:lpstr>Form LM-30 Validation</vt:lpstr>
      <vt:lpstr>Signing the LM-30 Form</vt:lpstr>
      <vt:lpstr>Signing the Form – Signature Block</vt:lpstr>
      <vt:lpstr>Signing the Form</vt:lpstr>
      <vt:lpstr>Save a Signed Copy of the Report before Submitting the Form</vt:lpstr>
      <vt:lpstr>Submitting the Form</vt:lpstr>
      <vt:lpstr>Getting Help</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Becknell, Jomica - OLMS</dc:creator>
  <dc:description>4-9-10 Rough Draft 1</dc:description>
  <cp:lastModifiedBy>Delaney, Michael - OLMS</cp:lastModifiedBy>
  <cp:revision>393</cp:revision>
  <cp:lastPrinted>2019-12-13T18:47:36Z</cp:lastPrinted>
  <dcterms:created xsi:type="dcterms:W3CDTF">2010-03-30T20:15:25Z</dcterms:created>
  <dcterms:modified xsi:type="dcterms:W3CDTF">2023-02-14T20:18:28Z</dcterms:modified>
</cp:coreProperties>
</file>