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87" r:id="rId2"/>
    <p:sldId id="290" r:id="rId3"/>
    <p:sldId id="363" r:id="rId4"/>
    <p:sldId id="362" r:id="rId5"/>
    <p:sldId id="344" r:id="rId6"/>
    <p:sldId id="364" r:id="rId7"/>
    <p:sldId id="365" r:id="rId8"/>
    <p:sldId id="368" r:id="rId9"/>
    <p:sldId id="324" r:id="rId10"/>
    <p:sldId id="375" r:id="rId11"/>
    <p:sldId id="326" r:id="rId12"/>
    <p:sldId id="355" r:id="rId13"/>
    <p:sldId id="328" r:id="rId14"/>
    <p:sldId id="369" r:id="rId15"/>
    <p:sldId id="370" r:id="rId16"/>
    <p:sldId id="371" r:id="rId17"/>
    <p:sldId id="357" r:id="rId18"/>
    <p:sldId id="345" r:id="rId19"/>
    <p:sldId id="358" r:id="rId20"/>
    <p:sldId id="258" r:id="rId21"/>
    <p:sldId id="296" r:id="rId22"/>
    <p:sldId id="327" r:id="rId23"/>
    <p:sldId id="331" r:id="rId24"/>
    <p:sldId id="330" r:id="rId25"/>
    <p:sldId id="298" r:id="rId26"/>
    <p:sldId id="372" r:id="rId27"/>
    <p:sldId id="317" r:id="rId28"/>
    <p:sldId id="318" r:id="rId29"/>
    <p:sldId id="376" r:id="rId30"/>
    <p:sldId id="374" r:id="rId31"/>
    <p:sldId id="319" r:id="rId32"/>
    <p:sldId id="360" r:id="rId33"/>
    <p:sldId id="353" r:id="rId34"/>
    <p:sldId id="320" r:id="rId35"/>
    <p:sldId id="294"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F9BBD-BCE3-1C1B-24B6-69B173565051}" name="Bobian, Della - OLMS" initials="BDO" userId="S::Bobian.Della@dol.gov::78e93d7d-de77-4621-887c-ba5eb0dd49a8" providerId="AD"/>
  <p188:author id="{DD437CC4-97A5-CACA-892F-7694CE3CE4FD}" name="Delaney, Michael - OLMS" initials="DMO" userId="S::delaney.michael@dol.gov::621056f4-1b21-4c7c-ad89-b7bdf32429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bian, Della - OLMS" initials="BD-O" lastIdx="1" clrIdx="0">
    <p:extLst>
      <p:ext uri="{19B8F6BF-5375-455C-9EA6-DF929625EA0E}">
        <p15:presenceInfo xmlns:p15="http://schemas.microsoft.com/office/powerpoint/2012/main" userId="S-1-5-21-609670400-3822899875-428587463-290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0000"/>
    <a:srgbClr val="174261"/>
    <a:srgbClr val="990033"/>
    <a:srgbClr val="FFFF99"/>
    <a:srgbClr val="0000FF"/>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9886" autoAdjust="0"/>
  </p:normalViewPr>
  <p:slideViewPr>
    <p:cSldViewPr>
      <p:cViewPr varScale="1">
        <p:scale>
          <a:sx n="67" d="100"/>
          <a:sy n="67" d="100"/>
        </p:scale>
        <p:origin x="384" y="36"/>
      </p:cViewPr>
      <p:guideLst>
        <p:guide orient="horz" pos="2160"/>
        <p:guide pos="2880"/>
      </p:guideLst>
    </p:cSldViewPr>
  </p:slideViewPr>
  <p:outlineViewPr>
    <p:cViewPr>
      <p:scale>
        <a:sx n="33" d="100"/>
        <a:sy n="33" d="100"/>
      </p:scale>
      <p:origin x="0" y="912"/>
    </p:cViewPr>
  </p:outlineViewPr>
  <p:notesTextViewPr>
    <p:cViewPr>
      <p:scale>
        <a:sx n="100" d="100"/>
        <a:sy n="100" d="100"/>
      </p:scale>
      <p:origin x="0" y="0"/>
    </p:cViewPr>
  </p:notesTextViewPr>
  <p:notesViewPr>
    <p:cSldViewPr>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6435"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1915" tIns="45958" rIns="91915" bIns="4595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6436"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6437"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1915" tIns="45958" rIns="91915" bIns="45958" numCol="1" anchor="b" anchorCtr="0" compatLnSpc="1">
            <a:prstTxWarp prst="textNoShape">
              <a:avLst/>
            </a:prstTxWarp>
          </a:bodyPr>
          <a:lstStyle>
            <a:lvl1pPr algn="r" eaLnBrk="1" hangingPunct="1">
              <a:defRPr sz="1200"/>
            </a:lvl1pPr>
          </a:lstStyle>
          <a:p>
            <a:pPr>
              <a:defRPr/>
            </a:pPr>
            <a:fld id="{D3D546FC-E50E-4B40-98C8-5797719DA49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defTabSz="936709"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defTabSz="936709"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4275" y="696913"/>
            <a:ext cx="4656138"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3263" y="4422775"/>
            <a:ext cx="5616575" cy="4189413"/>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defTabSz="936709"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defTabSz="936709" eaLnBrk="1" hangingPunct="1">
              <a:defRPr sz="1200"/>
            </a:lvl1pPr>
          </a:lstStyle>
          <a:p>
            <a:pPr>
              <a:defRPr/>
            </a:pPr>
            <a:fld id="{2109676A-F796-4720-97B9-37CD48C4CC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DDA4F6-C298-4188-85F4-DB351CEAA08B}" type="slidenum">
              <a:rPr lang="en-US" altLang="en-US" smtClean="0"/>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6F83BC-9DB0-4362-9B4B-2D8AF0FFF4B3}" type="slidenum">
              <a:rPr lang="en-US" altLang="en-US" smtClean="0"/>
              <a:pPr>
                <a:spcBef>
                  <a:spcPct val="0"/>
                </a:spcBef>
              </a:pPr>
              <a:t>21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4AA74D-A80B-4640-BB50-1AF3CB64ECB1}" type="slidenum">
              <a:rPr lang="en-US" altLang="en-US" smtClean="0"/>
              <a:pPr>
                <a:spcBef>
                  <a:spcPct val="0"/>
                </a:spcBef>
              </a:pPr>
              <a:t>24</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548085-EB30-4993-8A45-CF24FBE3CC25}" type="slidenum">
              <a:rPr lang="en-US" altLang="en-US" smtClean="0"/>
              <a:pPr>
                <a:spcBef>
                  <a:spcPct val="0"/>
                </a:spcBef>
              </a:pPr>
              <a:t>25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548085-EB30-4993-8A45-CF24FBE3CC25}" type="slidenum">
              <a:rPr lang="en-US" altLang="en-US" smtClean="0"/>
              <a:pPr>
                <a:spcBef>
                  <a:spcPct val="0"/>
                </a:spcBef>
              </a:pPr>
              <a:t>26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078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4C55E-6280-4127-B1D6-C19E4D428AE8}" type="slidenum">
              <a:rPr lang="en-US" altLang="en-US" smtClean="0"/>
              <a:pPr>
                <a:spcBef>
                  <a:spcPct val="0"/>
                </a:spcBef>
              </a:pPr>
              <a:t>27</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BE5CD2-17E8-430A-8C04-1BE4BE58C200}" type="slidenum">
              <a:rPr lang="en-US" altLang="en-US" smtClean="0"/>
              <a:pPr>
                <a:spcBef>
                  <a:spcPct val="0"/>
                </a:spcBef>
              </a:pPr>
              <a:t>28</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4C55E-6280-4127-B1D6-C19E4D428AE8}" type="slidenum">
              <a:rPr lang="en-US" altLang="en-US" smtClean="0"/>
              <a:pPr>
                <a:spcBef>
                  <a:spcPct val="0"/>
                </a:spcBef>
              </a:pPr>
              <a:t>29</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586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4C55E-6280-4127-B1D6-C19E4D428AE8}" type="slidenum">
              <a:rPr lang="en-US" altLang="en-US" smtClean="0"/>
              <a:pPr>
                <a:spcBef>
                  <a:spcPct val="0"/>
                </a:spcBef>
              </a:pPr>
              <a:t>30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4397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31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3B528F-7E1A-4658-B69D-A008E2F1CDA1}" type="slidenum">
              <a:rPr lang="en-US" altLang="en-US" smtClean="0"/>
              <a:pPr>
                <a:spcBef>
                  <a:spcPct val="0"/>
                </a:spcBef>
              </a:pPr>
              <a:t>32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296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3864AE-1DA3-4868-B4BC-0A7CFD898CD1}" type="slidenum">
              <a:rPr lang="en-US" altLang="en-US" smtClean="0"/>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5AB1BA-487C-4933-BD92-BFF692A13B87}" type="slidenum">
              <a:rPr lang="en-US" altLang="en-US" smtClean="0"/>
              <a:pPr>
                <a:spcBef>
                  <a:spcPct val="0"/>
                </a:spcBef>
              </a:pPr>
              <a:t>33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7315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9F2FC9-EB51-442D-A9CB-F25F427E4227}" type="slidenum">
              <a:rPr lang="en-US" altLang="en-US" smtClean="0"/>
              <a:pPr>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BC7170-76DF-4C2F-9718-361A60899701}" type="slidenum">
              <a:rPr lang="en-US" altLang="en-US" smtClean="0"/>
              <a:pPr>
                <a:spcBef>
                  <a:spcPct val="0"/>
                </a:spcBef>
              </a:pPr>
              <a:t>35</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4D70F5-370A-48CD-B5CA-54432549B8E5}" type="slidenum">
              <a:rPr lang="en-US" altLang="en-US" smtClean="0"/>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244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256E56-A473-4E70-94EE-05A999FCC7E0}"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599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08A-F614-4ADF-B28B-B118770670B0}" type="slidenum">
              <a:rPr lang="en-US" altLang="en-US" smtClean="0"/>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4535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1AA08A-F614-4ADF-B28B-B118770670B0}" type="slidenum">
              <a:rPr lang="en-US" altLang="en-US" smtClean="0"/>
              <a:pPr>
                <a:spcBef>
                  <a:spcPct val="0"/>
                </a:spcBef>
              </a:pPr>
              <a:t>8</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836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C304D-BB68-46BB-A555-F9AFC4AAC8B1}" type="slidenum">
              <a:rPr lang="en-US" altLang="en-US" smtClean="0"/>
              <a:pPr>
                <a:spcBef>
                  <a:spcPct val="0"/>
                </a:spcBef>
              </a:pPr>
              <a:t>9</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55AC32-B883-46DD-9506-D65859CF118D}" type="slidenum">
              <a:rPr lang="en-US" altLang="en-US" smtClean="0"/>
              <a:pPr>
                <a:spcBef>
                  <a:spcPct val="0"/>
                </a:spcBef>
              </a:pPr>
              <a:t>20</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 name="Freeform 35"/>
          <p:cNvSpPr/>
          <p:nvPr/>
        </p:nvSpPr>
        <p:spPr>
          <a:xfrm>
            <a:off x="7696200" y="-228600"/>
            <a:ext cx="1514403" cy="723899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9" name="Group 8"/>
          <p:cNvGrpSpPr/>
          <p:nvPr/>
        </p:nvGrpSpPr>
        <p:grpSpPr>
          <a:xfrm>
            <a:off x="5166688" y="-8466"/>
            <a:ext cx="4043915" cy="6858001"/>
            <a:chOff x="5166688" y="-8466"/>
            <a:chExt cx="4043915" cy="6858001"/>
          </a:xfrm>
        </p:grpSpPr>
        <p:cxnSp>
          <p:nvCxnSpPr>
            <p:cNvPr id="28" name="Straight Connector 27"/>
            <p:cNvCxnSpPr/>
            <p:nvPr/>
          </p:nvCxnSpPr>
          <p:spPr>
            <a:xfrm flipV="1">
              <a:off x="5166688" y="4167139"/>
              <a:ext cx="404391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88756" y="-8466"/>
              <a:ext cx="122569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4B1646-0181-4138-943C-9E635E19C84C}" type="slidenum">
              <a:rPr lang="en-US" altLang="en-US" smtClean="0"/>
              <a:pPr>
                <a:defRPr/>
              </a:pPr>
              <a:t>‹#›</a:t>
            </a:fld>
            <a:endParaRPr lang="en-US" altLang="en-US"/>
          </a:p>
        </p:txBody>
      </p:sp>
      <p:sp>
        <p:nvSpPr>
          <p:cNvPr id="16" name="Freeform 15"/>
          <p:cNvSpPr/>
          <p:nvPr/>
        </p:nvSpPr>
        <p:spPr>
          <a:xfrm>
            <a:off x="-1" y="-152400"/>
            <a:ext cx="1063993" cy="708328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title="Department of Labor Black and White Seal"/>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475251" y="152400"/>
            <a:ext cx="1187026" cy="1187026"/>
          </a:xfrm>
          <a:prstGeom prst="rect">
            <a:avLst/>
          </a:prstGeom>
          <a:noFill/>
          <a:ln>
            <a:noFill/>
          </a:ln>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5251" y="150974"/>
            <a:ext cx="1188452" cy="1188452"/>
          </a:xfrm>
          <a:prstGeom prst="rect">
            <a:avLst/>
          </a:prstGeom>
        </p:spPr>
      </p:pic>
    </p:spTree>
    <p:extLst>
      <p:ext uri="{BB962C8B-B14F-4D97-AF65-F5344CB8AC3E}">
        <p14:creationId xmlns:p14="http://schemas.microsoft.com/office/powerpoint/2010/main" val="19564869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9825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92" y="359601"/>
            <a:ext cx="6994814" cy="13560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978"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DA89F40-5FE2-4509-A5DE-3E9EF35331B4}" type="slidenum">
              <a:rPr lang="en-US" altLang="en-US" smtClean="0"/>
              <a:pPr>
                <a:defRPr/>
              </a:pPr>
              <a:t>‹#›</a:t>
            </a:fld>
            <a:endParaRPr lang="en-US" altLang="en-US"/>
          </a:p>
        </p:txBody>
      </p:sp>
      <p:sp>
        <p:nvSpPr>
          <p:cNvPr id="18" name="Rectangle 12"/>
          <p:cNvSpPr txBox="1">
            <a:spLocks noChangeArrowheads="1"/>
          </p:cNvSpPr>
          <p:nvPr/>
        </p:nvSpPr>
        <p:spPr>
          <a:xfrm>
            <a:off x="0" y="6486342"/>
            <a:ext cx="9144000" cy="365127"/>
          </a:xfrm>
          <a:prstGeom prst="rect">
            <a:avLst/>
          </a:prstGeom>
          <a:noFill/>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409" y="307691"/>
            <a:ext cx="603817" cy="603817"/>
          </a:xfrm>
          <a:prstGeom prst="rect">
            <a:avLst/>
          </a:prstGeom>
        </p:spPr>
      </p:pic>
      <p:sp>
        <p:nvSpPr>
          <p:cNvPr id="16" name="Freeform 15"/>
          <p:cNvSpPr/>
          <p:nvPr/>
        </p:nvSpPr>
        <p:spPr>
          <a:xfrm>
            <a:off x="-1" y="0"/>
            <a:ext cx="1063993" cy="685800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16"/>
          <p:cNvSpPr/>
          <p:nvPr/>
        </p:nvSpPr>
        <p:spPr>
          <a:xfrm>
            <a:off x="7696200" y="-8467"/>
            <a:ext cx="1447800" cy="686646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01585645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b="1" i="0" kern="1200" cap="none" baseline="0">
          <a:solidFill>
            <a:schemeClr val="accent2">
              <a:lumMod val="7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ol.gov/OL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dol.gov/olms/regs/compliance/efs/efshelp.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olms-public@dol.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ol.gov/ol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1219200"/>
            <a:ext cx="5826719" cy="2514600"/>
          </a:xfrm>
        </p:spPr>
        <p:txBody>
          <a:bodyPr/>
          <a:lstStyle/>
          <a:p>
            <a:pPr algn="l"/>
            <a:r>
              <a:rPr lang="en-US" dirty="0"/>
              <a:t>ELECTRONIC FORMS SYSTEM (EFS)</a:t>
            </a:r>
          </a:p>
        </p:txBody>
      </p:sp>
      <p:sp>
        <p:nvSpPr>
          <p:cNvPr id="4" name="Subtitle 3"/>
          <p:cNvSpPr>
            <a:spLocks noGrp="1"/>
          </p:cNvSpPr>
          <p:nvPr>
            <p:ph type="subTitle" idx="1"/>
          </p:nvPr>
        </p:nvSpPr>
        <p:spPr>
          <a:xfrm>
            <a:off x="1143000" y="3733800"/>
            <a:ext cx="5826719" cy="1905000"/>
          </a:xfrm>
        </p:spPr>
        <p:txBody>
          <a:bodyPr>
            <a:noAutofit/>
          </a:bodyPr>
          <a:lstStyle/>
          <a:p>
            <a:r>
              <a:rPr lang="en-US" altLang="en-US" sz="3600" b="1" dirty="0">
                <a:solidFill>
                  <a:srgbClr val="990033"/>
                </a:solidFill>
              </a:rPr>
              <a:t>Guide to </a:t>
            </a:r>
            <a:br>
              <a:rPr lang="en-US" altLang="en-US" sz="3600" b="1" dirty="0">
                <a:solidFill>
                  <a:srgbClr val="990033"/>
                </a:solidFill>
              </a:rPr>
            </a:br>
            <a:r>
              <a:rPr lang="en-US" altLang="en-US" sz="3600" b="1" dirty="0">
                <a:solidFill>
                  <a:srgbClr val="990033"/>
                </a:solidFill>
              </a:rPr>
              <a:t>Using EFS to Prepare Form LM-15</a:t>
            </a:r>
            <a:endParaRPr lang="en-US" sz="36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6994814" cy="608853"/>
          </a:xfrm>
        </p:spPr>
        <p:txBody>
          <a:bodyPr>
            <a:noAutofit/>
          </a:bodyPr>
          <a:lstStyle/>
          <a:p>
            <a:r>
              <a:rPr lang="en-US" altLang="en-US" sz="2800" dirty="0">
                <a:solidFill>
                  <a:srgbClr val="174261"/>
                </a:solidFill>
                <a:latin typeface="+mj-lt"/>
              </a:rPr>
              <a:t>Select Organization for Form LM-15 </a:t>
            </a:r>
            <a:endParaRPr lang="en-US" sz="2800" dirty="0">
              <a:solidFill>
                <a:schemeClr val="tx1"/>
              </a:solidFill>
              <a:latin typeface="+mj-lt"/>
            </a:endParaRPr>
          </a:p>
        </p:txBody>
      </p:sp>
      <p:sp>
        <p:nvSpPr>
          <p:cNvPr id="4" name="Content Placeholder 3"/>
          <p:cNvSpPr>
            <a:spLocks noGrp="1"/>
          </p:cNvSpPr>
          <p:nvPr>
            <p:ph idx="4294967295"/>
          </p:nvPr>
        </p:nvSpPr>
        <p:spPr>
          <a:xfrm>
            <a:off x="914400" y="837453"/>
            <a:ext cx="7392804" cy="1352349"/>
          </a:xfrm>
        </p:spPr>
        <p:txBody>
          <a:bodyPr>
            <a:noAutofit/>
          </a:bodyPr>
          <a:lstStyle/>
          <a:p>
            <a:pPr>
              <a:buSzPct val="100000"/>
              <a:buFont typeface="Wingdings" panose="05000000000000000000" pitchFamily="2" charset="2"/>
              <a:buChar char="Ø"/>
            </a:pPr>
            <a:r>
              <a:rPr lang="en-US" altLang="en-US" dirty="0"/>
              <a:t>If your organization is listed, select the circle next to the organization.</a:t>
            </a:r>
            <a:endParaRPr lang="en-US" altLang="en-US" b="1" dirty="0"/>
          </a:p>
          <a:p>
            <a:pPr>
              <a:buSzPct val="100000"/>
              <a:buFont typeface="Wingdings" panose="05000000000000000000" pitchFamily="2" charset="2"/>
              <a:buChar char="Ø"/>
            </a:pPr>
            <a:r>
              <a:rPr lang="en-US" altLang="en-US" dirty="0"/>
              <a:t>You must remember to enter date the trusteeship was established for your organization.</a:t>
            </a:r>
          </a:p>
        </p:txBody>
      </p:sp>
      <p:pic>
        <p:nvPicPr>
          <p:cNvPr id="8" name="Picture 7" descr="Screenshot of organization selection and trusteeship date">
            <a:extLst>
              <a:ext uri="{FF2B5EF4-FFF2-40B4-BE49-F238E27FC236}">
                <a16:creationId xmlns:a16="http://schemas.microsoft.com/office/drawing/2014/main" id="{43964A15-5C25-CF6C-F259-56D6A588B0D5}"/>
              </a:ext>
            </a:extLst>
          </p:cNvPr>
          <p:cNvPicPr>
            <a:picLocks noGrp="1" noRot="1" noChangeAspect="1" noMove="1" noResize="1" noEditPoints="1" noAdjustHandles="1" noChangeArrowheads="1" noChangeShapeType="1" noCrop="1"/>
          </p:cNvPicPr>
          <p:nvPr/>
        </p:nvPicPr>
        <p:blipFill rotWithShape="1">
          <a:blip r:embed="rId2"/>
          <a:srcRect l="320" t="8206" r="3941"/>
          <a:stretch/>
        </p:blipFill>
        <p:spPr bwMode="auto">
          <a:xfrm>
            <a:off x="914400" y="2362200"/>
            <a:ext cx="6789936" cy="3802062"/>
          </a:xfrm>
          <a:prstGeom prst="rect">
            <a:avLst/>
          </a:prstGeom>
          <a:ln>
            <a:noFill/>
          </a:ln>
          <a:extLst>
            <a:ext uri="{53640926-AAD7-44D8-BBD7-CCE9431645EC}">
              <a14:shadowObscured xmlns:a14="http://schemas.microsoft.com/office/drawing/2010/main"/>
            </a:ext>
          </a:extLst>
        </p:spPr>
      </p:pic>
      <p:sp>
        <p:nvSpPr>
          <p:cNvPr id="5" name="Rounded Rectangle 10" descr="Screenshot of how to select your organization when completing the LM-15 form&#10;">
            <a:extLst>
              <a:ext uri="{FF2B5EF4-FFF2-40B4-BE49-F238E27FC236}">
                <a16:creationId xmlns:a16="http://schemas.microsoft.com/office/drawing/2014/main" id="{3AD96E23-89B7-753E-FD0D-5316AA9DDFD7}"/>
              </a:ext>
            </a:extLst>
          </p:cNvPr>
          <p:cNvSpPr/>
          <p:nvPr/>
        </p:nvSpPr>
        <p:spPr>
          <a:xfrm>
            <a:off x="2209800" y="4429898"/>
            <a:ext cx="3962400" cy="3048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10" descr="Screenshot to enter the Date Trusteeship&#10;was established">
            <a:extLst>
              <a:ext uri="{FF2B5EF4-FFF2-40B4-BE49-F238E27FC236}">
                <a16:creationId xmlns:a16="http://schemas.microsoft.com/office/drawing/2014/main" id="{E60BE6E5-9359-45C0-0978-6FB5486B7C25}"/>
              </a:ext>
            </a:extLst>
          </p:cNvPr>
          <p:cNvSpPr/>
          <p:nvPr/>
        </p:nvSpPr>
        <p:spPr>
          <a:xfrm>
            <a:off x="2209800" y="5297080"/>
            <a:ext cx="3962400" cy="3048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413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6994814" cy="608853"/>
          </a:xfrm>
        </p:spPr>
        <p:txBody>
          <a:bodyPr>
            <a:noAutofit/>
          </a:bodyPr>
          <a:lstStyle/>
          <a:p>
            <a:r>
              <a:rPr lang="en-US" altLang="en-US" sz="2800" dirty="0">
                <a:solidFill>
                  <a:srgbClr val="174261"/>
                </a:solidFill>
                <a:latin typeface="+mj-lt"/>
              </a:rPr>
              <a:t>Organization Selection for Form LM-15 </a:t>
            </a:r>
            <a:endParaRPr lang="en-US" sz="2800" dirty="0">
              <a:solidFill>
                <a:schemeClr val="tx1"/>
              </a:solidFill>
              <a:latin typeface="+mj-lt"/>
            </a:endParaRPr>
          </a:p>
        </p:txBody>
      </p:sp>
      <p:sp>
        <p:nvSpPr>
          <p:cNvPr id="4" name="Content Placeholder 3"/>
          <p:cNvSpPr>
            <a:spLocks noGrp="1"/>
          </p:cNvSpPr>
          <p:nvPr>
            <p:ph idx="4294967295"/>
          </p:nvPr>
        </p:nvSpPr>
        <p:spPr>
          <a:xfrm>
            <a:off x="1063992" y="846138"/>
            <a:ext cx="7165608" cy="1516062"/>
          </a:xfrm>
        </p:spPr>
        <p:txBody>
          <a:bodyPr>
            <a:noAutofit/>
          </a:bodyPr>
          <a:lstStyle/>
          <a:p>
            <a:pPr>
              <a:buFont typeface="Wingdings" panose="05000000000000000000" pitchFamily="2" charset="2"/>
              <a:buChar char="Ø"/>
            </a:pPr>
            <a:r>
              <a:rPr lang="en-US" altLang="en-US" dirty="0">
                <a:solidFill>
                  <a:schemeClr val="tx1"/>
                </a:solidFill>
              </a:rPr>
              <a:t>If you organization is not listed, select the box “Check here if the organization held in trusteeship is not listed above.”</a:t>
            </a:r>
            <a:endParaRPr lang="en-US" altLang="en-US" b="1" strike="sngStrike" dirty="0">
              <a:solidFill>
                <a:schemeClr val="tx1"/>
              </a:solidFill>
            </a:endParaRPr>
          </a:p>
          <a:p>
            <a:pPr>
              <a:buFont typeface="Wingdings" panose="05000000000000000000" pitchFamily="2" charset="2"/>
              <a:buChar char="Ø"/>
            </a:pPr>
            <a:r>
              <a:rPr lang="en-US" altLang="en-US" dirty="0">
                <a:solidFill>
                  <a:schemeClr val="tx1"/>
                </a:solidFill>
              </a:rPr>
              <a:t>You must remember to enter date the trusteeship was established for your organization.</a:t>
            </a:r>
          </a:p>
          <a:p>
            <a:pPr>
              <a:buFont typeface="Wingdings" panose="05000000000000000000" pitchFamily="2" charset="2"/>
              <a:buChar char="Ø"/>
            </a:pPr>
            <a:r>
              <a:rPr lang="en-US" altLang="en-US" dirty="0">
                <a:solidFill>
                  <a:schemeClr val="tx1"/>
                </a:solidFill>
              </a:rPr>
              <a:t>Select “Search Affiliate or Organization Name.”</a:t>
            </a:r>
          </a:p>
          <a:p>
            <a:pPr marL="0" indent="0">
              <a:buNone/>
            </a:pPr>
            <a:endParaRPr lang="en-US" altLang="en-US" sz="1300" b="1" dirty="0"/>
          </a:p>
          <a:p>
            <a:endParaRPr lang="en-US" sz="1300" dirty="0"/>
          </a:p>
        </p:txBody>
      </p:sp>
      <p:pic>
        <p:nvPicPr>
          <p:cNvPr id="8" name="Picture 7" descr="Screenshot of advance search for labor organization">
            <a:extLst>
              <a:ext uri="{FF2B5EF4-FFF2-40B4-BE49-F238E27FC236}">
                <a16:creationId xmlns:a16="http://schemas.microsoft.com/office/drawing/2014/main" id="{43964A15-5C25-CF6C-F259-56D6A588B0D5}"/>
              </a:ext>
            </a:extLst>
          </p:cNvPr>
          <p:cNvPicPr>
            <a:picLocks noChangeAspect="1"/>
          </p:cNvPicPr>
          <p:nvPr/>
        </p:nvPicPr>
        <p:blipFill rotWithShape="1">
          <a:blip r:embed="rId2"/>
          <a:srcRect l="320" t="20154" r="3941"/>
          <a:stretch/>
        </p:blipFill>
        <p:spPr bwMode="auto">
          <a:xfrm>
            <a:off x="838200" y="3124200"/>
            <a:ext cx="6623108" cy="3225924"/>
          </a:xfrm>
          <a:prstGeom prst="rect">
            <a:avLst/>
          </a:prstGeom>
          <a:ln>
            <a:noFill/>
          </a:ln>
          <a:extLst>
            <a:ext uri="{53640926-AAD7-44D8-BBD7-CCE9431645EC}">
              <a14:shadowObscured xmlns:a14="http://schemas.microsoft.com/office/drawing/2010/main"/>
            </a:ext>
          </a:extLst>
        </p:spPr>
      </p:pic>
      <p:sp>
        <p:nvSpPr>
          <p:cNvPr id="5" name="Rounded Rectangle 10" descr="How to search for Affiliates or Organizations Name&#10;">
            <a:extLst>
              <a:ext uri="{FF2B5EF4-FFF2-40B4-BE49-F238E27FC236}">
                <a16:creationId xmlns:a16="http://schemas.microsoft.com/office/drawing/2014/main" id="{3AD96E23-89B7-753E-FD0D-5316AA9DDFD7}"/>
              </a:ext>
            </a:extLst>
          </p:cNvPr>
          <p:cNvSpPr/>
          <p:nvPr/>
        </p:nvSpPr>
        <p:spPr>
          <a:xfrm>
            <a:off x="2057400" y="4953000"/>
            <a:ext cx="3810000" cy="5334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59600"/>
            <a:ext cx="6994814" cy="542874"/>
          </a:xfrm>
        </p:spPr>
        <p:txBody>
          <a:bodyPr>
            <a:noAutofit/>
          </a:bodyPr>
          <a:lstStyle/>
          <a:p>
            <a:r>
              <a:rPr lang="en-US" altLang="en-US" sz="2800" dirty="0">
                <a:solidFill>
                  <a:srgbClr val="174261"/>
                </a:solidFill>
              </a:rPr>
              <a:t>Search for Labor Organization</a:t>
            </a:r>
            <a:endParaRPr lang="en-US" sz="2800" dirty="0">
              <a:solidFill>
                <a:schemeClr val="tx1"/>
              </a:solidFill>
            </a:endParaRPr>
          </a:p>
        </p:txBody>
      </p:sp>
      <p:sp>
        <p:nvSpPr>
          <p:cNvPr id="5" name="Content Placeholder 4"/>
          <p:cNvSpPr>
            <a:spLocks noGrp="1"/>
          </p:cNvSpPr>
          <p:nvPr>
            <p:ph idx="4294967295"/>
          </p:nvPr>
        </p:nvSpPr>
        <p:spPr>
          <a:xfrm>
            <a:off x="990600" y="902474"/>
            <a:ext cx="7467600" cy="1459725"/>
          </a:xfrm>
        </p:spPr>
        <p:txBody>
          <a:bodyPr>
            <a:noAutofit/>
          </a:bodyPr>
          <a:lstStyle/>
          <a:p>
            <a:pPr marL="0" indent="0">
              <a:spcBef>
                <a:spcPts val="0"/>
              </a:spcBef>
              <a:buNone/>
            </a:pPr>
            <a:r>
              <a:rPr lang="en-US" altLang="en-US" dirty="0">
                <a:solidFill>
                  <a:schemeClr val="tx1"/>
                </a:solidFill>
              </a:rPr>
              <a:t>Locate your organization by entering file number, unit name, designation name or number, and address and select “search” to locate your organization.</a:t>
            </a:r>
          </a:p>
          <a:p>
            <a:pPr marL="0" indent="0">
              <a:buNone/>
            </a:pPr>
            <a:endParaRPr lang="en-US" dirty="0">
              <a:solidFill>
                <a:schemeClr val="tx1"/>
              </a:solidFill>
            </a:endParaRPr>
          </a:p>
        </p:txBody>
      </p:sp>
      <p:pic>
        <p:nvPicPr>
          <p:cNvPr id="10" name="Picture 9" descr="Screenshot of Labor Organization search function used to locate your organization">
            <a:extLst>
              <a:ext uri="{FF2B5EF4-FFF2-40B4-BE49-F238E27FC236}">
                <a16:creationId xmlns:a16="http://schemas.microsoft.com/office/drawing/2014/main" id="{8CAFF36F-8395-2378-A6EE-123B2A19D974}"/>
              </a:ext>
            </a:extLst>
          </p:cNvPr>
          <p:cNvPicPr>
            <a:picLocks noChangeAspect="1"/>
          </p:cNvPicPr>
          <p:nvPr/>
        </p:nvPicPr>
        <p:blipFill rotWithShape="1">
          <a:blip r:embed="rId2"/>
          <a:srcRect l="855" t="6548"/>
          <a:stretch/>
        </p:blipFill>
        <p:spPr bwMode="auto">
          <a:xfrm>
            <a:off x="762000" y="2133600"/>
            <a:ext cx="7134780" cy="3974326"/>
          </a:xfrm>
          <a:prstGeom prst="rect">
            <a:avLst/>
          </a:prstGeom>
          <a:ln>
            <a:noFill/>
          </a:ln>
          <a:extLst>
            <a:ext uri="{53640926-AAD7-44D8-BBD7-CCE9431645EC}">
              <a14:shadowObscured xmlns:a14="http://schemas.microsoft.com/office/drawing/2010/main"/>
            </a:ext>
          </a:extLst>
        </p:spPr>
      </p:pic>
      <p:sp>
        <p:nvSpPr>
          <p:cNvPr id="6" name="Rounded Rectangle 7" descr="How to enter your file number to locate your organization&#10;">
            <a:extLst>
              <a:ext uri="{FF2B5EF4-FFF2-40B4-BE49-F238E27FC236}">
                <a16:creationId xmlns:a16="http://schemas.microsoft.com/office/drawing/2014/main" id="{D1A64BBC-906A-2743-6E81-2E437726C90D}"/>
              </a:ext>
            </a:extLst>
          </p:cNvPr>
          <p:cNvSpPr/>
          <p:nvPr/>
        </p:nvSpPr>
        <p:spPr>
          <a:xfrm>
            <a:off x="609600" y="2352673"/>
            <a:ext cx="6781800" cy="124065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27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917304"/>
          </a:xfrm>
        </p:spPr>
        <p:txBody>
          <a:bodyPr>
            <a:noAutofit/>
          </a:bodyPr>
          <a:lstStyle/>
          <a:p>
            <a:r>
              <a:rPr lang="en-US" altLang="en-US" sz="2800" dirty="0">
                <a:solidFill>
                  <a:srgbClr val="174261"/>
                </a:solidFill>
              </a:rPr>
              <a:t>Start a New LM-15 – Registering the Organization</a:t>
            </a:r>
            <a:endParaRPr lang="en-US" sz="2800" dirty="0">
              <a:solidFill>
                <a:schemeClr val="tx1"/>
              </a:solidFill>
            </a:endParaRPr>
          </a:p>
        </p:txBody>
      </p:sp>
      <p:sp>
        <p:nvSpPr>
          <p:cNvPr id="3" name="Content Placeholder 2"/>
          <p:cNvSpPr>
            <a:spLocks noGrp="1"/>
          </p:cNvSpPr>
          <p:nvPr>
            <p:ph idx="4294967295"/>
          </p:nvPr>
        </p:nvSpPr>
        <p:spPr>
          <a:xfrm>
            <a:off x="990600" y="1289663"/>
            <a:ext cx="7543800" cy="704295"/>
          </a:xfrm>
        </p:spPr>
        <p:txBody>
          <a:bodyPr>
            <a:noAutofit/>
          </a:bodyPr>
          <a:lstStyle/>
          <a:p>
            <a:pPr marL="0" indent="0">
              <a:lnSpc>
                <a:spcPct val="120000"/>
              </a:lnSpc>
              <a:spcBef>
                <a:spcPts val="0"/>
              </a:spcBef>
              <a:buNone/>
            </a:pPr>
            <a:r>
              <a:rPr lang="en-US" altLang="en-US" dirty="0"/>
              <a:t>Once you have located your organization and completed the date trusteeship was established, select </a:t>
            </a:r>
            <a:r>
              <a:rPr lang="en-US" altLang="en-US" b="1" dirty="0"/>
              <a:t>“Get Form.”</a:t>
            </a:r>
          </a:p>
        </p:txBody>
      </p:sp>
      <p:pic>
        <p:nvPicPr>
          <p:cNvPr id="5" name="Picture 4" descr="Screenshot of registering the organization to start the Form LM-15 ">
            <a:extLst>
              <a:ext uri="{FF2B5EF4-FFF2-40B4-BE49-F238E27FC236}">
                <a16:creationId xmlns:a16="http://schemas.microsoft.com/office/drawing/2014/main" id="{072945FA-96D4-ED64-B54D-B1607B4A4EF1}"/>
              </a:ext>
            </a:extLst>
          </p:cNvPr>
          <p:cNvPicPr>
            <a:picLocks noChangeAspect="1"/>
          </p:cNvPicPr>
          <p:nvPr/>
        </p:nvPicPr>
        <p:blipFill rotWithShape="1">
          <a:blip r:embed="rId2"/>
          <a:srcRect l="8761" t="7156" r="12180" b="5060"/>
          <a:stretch/>
        </p:blipFill>
        <p:spPr bwMode="auto">
          <a:xfrm>
            <a:off x="2057400" y="2133600"/>
            <a:ext cx="4191000" cy="4238348"/>
          </a:xfrm>
          <a:prstGeom prst="rect">
            <a:avLst/>
          </a:prstGeom>
          <a:ln>
            <a:noFill/>
          </a:ln>
          <a:extLst>
            <a:ext uri="{53640926-AAD7-44D8-BBD7-CCE9431645EC}">
              <a14:shadowObscured xmlns:a14="http://schemas.microsoft.com/office/drawing/2010/main"/>
            </a:ext>
          </a:extLst>
        </p:spPr>
      </p:pic>
      <p:sp>
        <p:nvSpPr>
          <p:cNvPr id="6" name="Rounded Rectangle 7" descr="Registering your organization&#10;">
            <a:extLst>
              <a:ext uri="{FF2B5EF4-FFF2-40B4-BE49-F238E27FC236}">
                <a16:creationId xmlns:a16="http://schemas.microsoft.com/office/drawing/2014/main" id="{5DAB9822-449B-DB1F-302A-16CE88853E01}"/>
              </a:ext>
            </a:extLst>
          </p:cNvPr>
          <p:cNvSpPr/>
          <p:nvPr/>
        </p:nvSpPr>
        <p:spPr>
          <a:xfrm>
            <a:off x="3505200" y="6019800"/>
            <a:ext cx="1143000" cy="35214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917304"/>
          </a:xfrm>
        </p:spPr>
        <p:txBody>
          <a:bodyPr>
            <a:noAutofit/>
          </a:bodyPr>
          <a:lstStyle/>
          <a:p>
            <a:r>
              <a:rPr lang="en-US" altLang="en-US" sz="2800" dirty="0">
                <a:solidFill>
                  <a:srgbClr val="174261"/>
                </a:solidFill>
              </a:rPr>
              <a:t>Navigating the Form LM-15 in EFS</a:t>
            </a:r>
            <a:endParaRPr lang="en-US" sz="2800" dirty="0">
              <a:solidFill>
                <a:schemeClr val="tx1"/>
              </a:solidFill>
            </a:endParaRPr>
          </a:p>
        </p:txBody>
      </p:sp>
      <p:pic>
        <p:nvPicPr>
          <p:cNvPr id="9" name="Picture 8" descr="Screenshot to illustrate the navigation buttons within the Electronic Form System">
            <a:extLst>
              <a:ext uri="{FF2B5EF4-FFF2-40B4-BE49-F238E27FC236}">
                <a16:creationId xmlns:a16="http://schemas.microsoft.com/office/drawing/2014/main" id="{55EAC124-EB70-A4FB-9BA3-A762D90D373B}"/>
              </a:ext>
            </a:extLst>
          </p:cNvPr>
          <p:cNvPicPr>
            <a:picLocks noGrp="1" noRot="1" noChangeAspect="1" noMove="1" noResize="1" noEditPoints="1" noAdjustHandles="1" noChangeArrowheads="1" noChangeShapeType="1" noCrop="1"/>
          </p:cNvPicPr>
          <p:nvPr/>
        </p:nvPicPr>
        <p:blipFill>
          <a:blip r:embed="rId2"/>
          <a:stretch>
            <a:fillRect/>
          </a:stretch>
        </p:blipFill>
        <p:spPr>
          <a:xfrm>
            <a:off x="1158586" y="1066800"/>
            <a:ext cx="6690014" cy="4859730"/>
          </a:xfrm>
          <a:prstGeom prst="rect">
            <a:avLst/>
          </a:prstGeom>
        </p:spPr>
      </p:pic>
      <p:sp>
        <p:nvSpPr>
          <p:cNvPr id="10" name="Rectangle 9">
            <a:extLst>
              <a:ext uri="{FF2B5EF4-FFF2-40B4-BE49-F238E27FC236}">
                <a16:creationId xmlns:a16="http://schemas.microsoft.com/office/drawing/2014/main" id="{968D0011-39B0-B287-1E52-AE8142CD2E0D}"/>
              </a:ext>
            </a:extLst>
          </p:cNvPr>
          <p:cNvSpPr/>
          <p:nvPr/>
        </p:nvSpPr>
        <p:spPr bwMode="auto">
          <a:xfrm>
            <a:off x="2913189" y="2778052"/>
            <a:ext cx="2424124" cy="1275723"/>
          </a:xfrm>
          <a:prstGeom prst="rect">
            <a:avLst/>
          </a:prstGeom>
          <a:solidFill>
            <a:srgbClr val="FFC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a:lstStyle/>
          <a:p>
            <a:pPr eaLnBrk="1" hangingPunct="1">
              <a:defRPr/>
            </a:pPr>
            <a:r>
              <a:rPr lang="en-US" sz="1200" dirty="0">
                <a:solidFill>
                  <a:schemeClr val="tx1"/>
                </a:solidFill>
              </a:rPr>
              <a:t>Navigate forward and backward through the form by using the navigation arrows or jump directly to a section by clicking on the page title on the left navigation pane. </a:t>
            </a:r>
          </a:p>
        </p:txBody>
      </p:sp>
      <p:cxnSp>
        <p:nvCxnSpPr>
          <p:cNvPr id="11" name="Straight Arrow Connector 5" descr="Illustrating how to navigate through the LM-15 form&#10;">
            <a:extLst>
              <a:ext uri="{FF2B5EF4-FFF2-40B4-BE49-F238E27FC236}">
                <a16:creationId xmlns:a16="http://schemas.microsoft.com/office/drawing/2014/main" id="{D6ADFCC6-2390-7A1E-33DA-92D1D6DC2E6D}"/>
              </a:ext>
            </a:extLst>
          </p:cNvPr>
          <p:cNvCxnSpPr>
            <a:cxnSpLocks noChangeShapeType="1"/>
          </p:cNvCxnSpPr>
          <p:nvPr/>
        </p:nvCxnSpPr>
        <p:spPr bwMode="auto">
          <a:xfrm flipV="1">
            <a:off x="5334000" y="1221966"/>
            <a:ext cx="2010704" cy="1556086"/>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12" name="Straight Arrow Connector 3">
            <a:extLst>
              <a:ext uri="{FF2B5EF4-FFF2-40B4-BE49-F238E27FC236}">
                <a16:creationId xmlns:a16="http://schemas.microsoft.com/office/drawing/2014/main" id="{E8E934E6-3A50-3AB1-4665-55559FF72F8C}"/>
              </a:ext>
              <a:ext uri="{C183D7F6-B498-43B3-948B-1728B52AA6E4}">
                <adec:decorative xmlns:adec="http://schemas.microsoft.com/office/drawing/2017/decorative" val="1"/>
              </a:ext>
            </a:extLst>
          </p:cNvPr>
          <p:cNvCxnSpPr>
            <a:cxnSpLocks noChangeShapeType="1"/>
          </p:cNvCxnSpPr>
          <p:nvPr/>
        </p:nvCxnSpPr>
        <p:spPr bwMode="auto">
          <a:xfrm flipH="1" flipV="1">
            <a:off x="1521636" y="1710211"/>
            <a:ext cx="1391553" cy="1185389"/>
          </a:xfrm>
          <a:prstGeom prst="straightConnector1">
            <a:avLst/>
          </a:prstGeom>
          <a:noFill/>
          <a:ln w="3810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19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994814" cy="917304"/>
          </a:xfrm>
        </p:spPr>
        <p:txBody>
          <a:bodyPr>
            <a:noAutofit/>
          </a:bodyPr>
          <a:lstStyle/>
          <a:p>
            <a:r>
              <a:rPr lang="en-US" altLang="en-US" sz="2800" dirty="0">
                <a:solidFill>
                  <a:srgbClr val="174261"/>
                </a:solidFill>
              </a:rPr>
              <a:t>Accessing Form LM-15 Instructions in EFS</a:t>
            </a:r>
            <a:endParaRPr lang="en-US" sz="2800" dirty="0">
              <a:solidFill>
                <a:schemeClr val="tx1"/>
              </a:solidFill>
            </a:endParaRPr>
          </a:p>
        </p:txBody>
      </p:sp>
      <p:pic>
        <p:nvPicPr>
          <p:cNvPr id="9" name="Picture 8" descr="Screenshot  identifying the button to  select for access to the Form LM-15 Instructions.">
            <a:extLst>
              <a:ext uri="{FF2B5EF4-FFF2-40B4-BE49-F238E27FC236}">
                <a16:creationId xmlns:a16="http://schemas.microsoft.com/office/drawing/2014/main" id="{55EAC124-EB70-A4FB-9BA3-A762D90D373B}"/>
              </a:ext>
            </a:extLst>
          </p:cNvPr>
          <p:cNvPicPr>
            <a:picLocks noChangeAspect="1"/>
          </p:cNvPicPr>
          <p:nvPr/>
        </p:nvPicPr>
        <p:blipFill>
          <a:blip r:embed="rId2"/>
          <a:stretch>
            <a:fillRect/>
          </a:stretch>
        </p:blipFill>
        <p:spPr>
          <a:xfrm>
            <a:off x="1295400" y="2148154"/>
            <a:ext cx="5959186" cy="4328846"/>
          </a:xfrm>
          <a:prstGeom prst="rect">
            <a:avLst/>
          </a:prstGeom>
        </p:spPr>
      </p:pic>
      <p:sp>
        <p:nvSpPr>
          <p:cNvPr id="7" name="Rounded Rectangle 7" descr="Accessing the Form Instruction option with the Form LM-15">
            <a:extLst>
              <a:ext uri="{FF2B5EF4-FFF2-40B4-BE49-F238E27FC236}">
                <a16:creationId xmlns:a16="http://schemas.microsoft.com/office/drawing/2014/main" id="{256CD934-B328-5096-07D5-3392B485F92E}"/>
              </a:ext>
            </a:extLst>
          </p:cNvPr>
          <p:cNvSpPr/>
          <p:nvPr/>
        </p:nvSpPr>
        <p:spPr>
          <a:xfrm>
            <a:off x="3505200" y="2148154"/>
            <a:ext cx="636818" cy="214046"/>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337A5D-8941-CBA7-F1D7-3691A33AD470}"/>
              </a:ext>
            </a:extLst>
          </p:cNvPr>
          <p:cNvSpPr txBox="1"/>
          <p:nvPr/>
        </p:nvSpPr>
        <p:spPr>
          <a:xfrm>
            <a:off x="990600" y="1145904"/>
            <a:ext cx="7543800" cy="646331"/>
          </a:xfrm>
          <a:prstGeom prst="rect">
            <a:avLst/>
          </a:prstGeom>
          <a:noFill/>
        </p:spPr>
        <p:txBody>
          <a:bodyPr wrap="square" rtlCol="0">
            <a:spAutoFit/>
          </a:bodyPr>
          <a:lstStyle/>
          <a:p>
            <a:r>
              <a:rPr lang="en-US" dirty="0"/>
              <a:t>If you need assistance, select “Form Instructions” and the Form LM-15 Instructions will open. </a:t>
            </a:r>
          </a:p>
        </p:txBody>
      </p:sp>
    </p:spTree>
    <p:extLst>
      <p:ext uri="{BB962C8B-B14F-4D97-AF65-F5344CB8AC3E}">
        <p14:creationId xmlns:p14="http://schemas.microsoft.com/office/powerpoint/2010/main" val="283556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0418"/>
            <a:ext cx="6934200" cy="533400"/>
          </a:xfrm>
        </p:spPr>
        <p:txBody>
          <a:bodyPr>
            <a:noAutofit/>
          </a:bodyPr>
          <a:lstStyle/>
          <a:p>
            <a:r>
              <a:rPr lang="en-US" altLang="en-US" sz="2800" dirty="0">
                <a:solidFill>
                  <a:srgbClr val="174261"/>
                </a:solidFill>
              </a:rPr>
              <a:t>Pre-populated Data Verification</a:t>
            </a:r>
            <a:endParaRPr lang="en-US" sz="2800" dirty="0">
              <a:solidFill>
                <a:schemeClr val="tx1"/>
              </a:solidFill>
            </a:endParaRPr>
          </a:p>
        </p:txBody>
      </p:sp>
      <p:pic>
        <p:nvPicPr>
          <p:cNvPr id="9" name="Picture 8" descr="Screenshot notifying the user that the Form LM-15 is pre-populated with specific information">
            <a:extLst>
              <a:ext uri="{FF2B5EF4-FFF2-40B4-BE49-F238E27FC236}">
                <a16:creationId xmlns:a16="http://schemas.microsoft.com/office/drawing/2014/main" id="{55EAC124-EB70-A4FB-9BA3-A762D90D373B}"/>
              </a:ext>
            </a:extLst>
          </p:cNvPr>
          <p:cNvPicPr>
            <a:picLocks noChangeAspect="1"/>
          </p:cNvPicPr>
          <p:nvPr/>
        </p:nvPicPr>
        <p:blipFill>
          <a:blip r:embed="rId2"/>
          <a:stretch>
            <a:fillRect/>
          </a:stretch>
        </p:blipFill>
        <p:spPr>
          <a:xfrm>
            <a:off x="1143000" y="2010854"/>
            <a:ext cx="6019800" cy="4372876"/>
          </a:xfrm>
          <a:prstGeom prst="rect">
            <a:avLst/>
          </a:prstGeom>
        </p:spPr>
      </p:pic>
      <p:sp>
        <p:nvSpPr>
          <p:cNvPr id="3" name="TextBox 2">
            <a:extLst>
              <a:ext uri="{FF2B5EF4-FFF2-40B4-BE49-F238E27FC236}">
                <a16:creationId xmlns:a16="http://schemas.microsoft.com/office/drawing/2014/main" id="{66B29F45-0510-6FA8-8897-FAFDCBEC81BC}"/>
              </a:ext>
            </a:extLst>
          </p:cNvPr>
          <p:cNvSpPr txBox="1"/>
          <p:nvPr/>
        </p:nvSpPr>
        <p:spPr>
          <a:xfrm>
            <a:off x="876300" y="990600"/>
            <a:ext cx="7810500" cy="707886"/>
          </a:xfrm>
          <a:prstGeom prst="rect">
            <a:avLst/>
          </a:prstGeom>
          <a:noFill/>
        </p:spPr>
        <p:txBody>
          <a:bodyPr wrap="square" rtlCol="0">
            <a:spAutoFit/>
          </a:bodyPr>
          <a:lstStyle/>
          <a:p>
            <a:r>
              <a:rPr lang="en-US" altLang="en-US" sz="2000" b="0" dirty="0"/>
              <a:t>While Items 1 through 5 are pre-populated, that information must be verified.</a:t>
            </a:r>
            <a:endParaRPr lang="en-US" sz="2000" dirty="0"/>
          </a:p>
        </p:txBody>
      </p:sp>
    </p:spTree>
    <p:extLst>
      <p:ext uri="{BB962C8B-B14F-4D97-AF65-F5344CB8AC3E}">
        <p14:creationId xmlns:p14="http://schemas.microsoft.com/office/powerpoint/2010/main" val="7050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7696200" cy="658954"/>
          </a:xfrm>
        </p:spPr>
        <p:txBody>
          <a:bodyPr>
            <a:noAutofit/>
          </a:bodyPr>
          <a:lstStyle/>
          <a:p>
            <a:r>
              <a:rPr lang="en-US" altLang="en-US" sz="2800" dirty="0">
                <a:solidFill>
                  <a:srgbClr val="174261"/>
                </a:solidFill>
              </a:rPr>
              <a:t>Entering Data – Item 6 through 9</a:t>
            </a:r>
            <a:endParaRPr lang="en-US" sz="2800" dirty="0">
              <a:solidFill>
                <a:schemeClr val="tx1"/>
              </a:solidFill>
            </a:endParaRPr>
          </a:p>
        </p:txBody>
      </p:sp>
      <p:pic>
        <p:nvPicPr>
          <p:cNvPr id="7" name="Picture 6" descr="Screenshot of Item 6 thru 9">
            <a:extLst>
              <a:ext uri="{FF2B5EF4-FFF2-40B4-BE49-F238E27FC236}">
                <a16:creationId xmlns:a16="http://schemas.microsoft.com/office/drawing/2014/main" id="{0FBB7659-4791-B6CC-8EFC-ED1D91E0B525}"/>
              </a:ext>
            </a:extLst>
          </p:cNvPr>
          <p:cNvPicPr>
            <a:picLocks noChangeAspect="1"/>
          </p:cNvPicPr>
          <p:nvPr/>
        </p:nvPicPr>
        <p:blipFill rotWithShape="1">
          <a:blip r:embed="rId2"/>
          <a:srcRect r="5235"/>
          <a:stretch/>
        </p:blipFill>
        <p:spPr bwMode="auto">
          <a:xfrm>
            <a:off x="1371600" y="2244331"/>
            <a:ext cx="5886450" cy="423266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CD0B6E4-669F-8CFA-F843-A4EDEFECEAC7}"/>
              </a:ext>
            </a:extLst>
          </p:cNvPr>
          <p:cNvSpPr txBox="1"/>
          <p:nvPr/>
        </p:nvSpPr>
        <p:spPr>
          <a:xfrm>
            <a:off x="1038225" y="838200"/>
            <a:ext cx="6553200" cy="1323439"/>
          </a:xfrm>
          <a:prstGeom prst="rect">
            <a:avLst/>
          </a:prstGeom>
          <a:noFill/>
        </p:spPr>
        <p:txBody>
          <a:bodyPr wrap="square" rtlCol="0">
            <a:spAutoFit/>
          </a:bodyPr>
          <a:lstStyle/>
          <a:p>
            <a:r>
              <a:rPr lang="en-US" sz="2000" dirty="0"/>
              <a:t>Item 6: Enter Constitutional Authorization</a:t>
            </a:r>
          </a:p>
          <a:p>
            <a:r>
              <a:rPr lang="en-US" sz="2000" dirty="0"/>
              <a:t>Item 7: Reason for Trusteeship</a:t>
            </a:r>
          </a:p>
          <a:p>
            <a:r>
              <a:rPr lang="en-US" sz="2000" dirty="0"/>
              <a:t>Item 8: Detailed Explanation</a:t>
            </a:r>
          </a:p>
          <a:p>
            <a:r>
              <a:rPr lang="en-US" sz="2000" dirty="0"/>
              <a:t>Item 9: Convention and Election</a:t>
            </a:r>
          </a:p>
        </p:txBody>
      </p:sp>
    </p:spTree>
    <p:extLst>
      <p:ext uri="{BB962C8B-B14F-4D97-AF65-F5344CB8AC3E}">
        <p14:creationId xmlns:p14="http://schemas.microsoft.com/office/powerpoint/2010/main" val="263401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7751"/>
            <a:ext cx="6994814" cy="533400"/>
          </a:xfrm>
        </p:spPr>
        <p:txBody>
          <a:bodyPr>
            <a:noAutofit/>
          </a:bodyPr>
          <a:lstStyle/>
          <a:p>
            <a:r>
              <a:rPr lang="en-US" altLang="en-US" sz="2800" dirty="0">
                <a:solidFill>
                  <a:srgbClr val="174261"/>
                </a:solidFill>
              </a:rPr>
              <a:t>Entering Data – Items 10 through 23</a:t>
            </a:r>
            <a:endParaRPr lang="en-US" sz="2800" dirty="0">
              <a:solidFill>
                <a:schemeClr val="tx1"/>
              </a:solidFill>
            </a:endParaRPr>
          </a:p>
        </p:txBody>
      </p:sp>
      <p:sp>
        <p:nvSpPr>
          <p:cNvPr id="4" name="Content Placeholder 3"/>
          <p:cNvSpPr>
            <a:spLocks noGrp="1"/>
          </p:cNvSpPr>
          <p:nvPr>
            <p:ph idx="4294967295"/>
          </p:nvPr>
        </p:nvSpPr>
        <p:spPr>
          <a:xfrm>
            <a:off x="990600" y="1014412"/>
            <a:ext cx="7239000" cy="608751"/>
          </a:xfrm>
        </p:spPr>
        <p:txBody>
          <a:bodyPr>
            <a:noAutofit/>
          </a:bodyPr>
          <a:lstStyle/>
          <a:p>
            <a:pPr marL="0" indent="0">
              <a:lnSpc>
                <a:spcPct val="120000"/>
              </a:lnSpc>
              <a:spcBef>
                <a:spcPts val="0"/>
              </a:spcBef>
              <a:buNone/>
            </a:pPr>
            <a:r>
              <a:rPr lang="en-US" altLang="en-US" sz="2000" dirty="0"/>
              <a:t>Complete Items 10 thru 23 ( Assets and Liabilities )</a:t>
            </a:r>
            <a:endParaRPr lang="en-US" sz="2000" dirty="0"/>
          </a:p>
        </p:txBody>
      </p:sp>
      <p:pic>
        <p:nvPicPr>
          <p:cNvPr id="8" name="Picture 7" descr="Screenshot of Items 10 thru 23 of the LM-15">
            <a:extLst>
              <a:ext uri="{FF2B5EF4-FFF2-40B4-BE49-F238E27FC236}">
                <a16:creationId xmlns:a16="http://schemas.microsoft.com/office/drawing/2014/main" id="{6B4A0E76-3389-AC67-1143-E7C9F63EC76E}"/>
              </a:ext>
            </a:extLst>
          </p:cNvPr>
          <p:cNvPicPr>
            <a:picLocks noChangeAspect="1"/>
          </p:cNvPicPr>
          <p:nvPr/>
        </p:nvPicPr>
        <p:blipFill rotWithShape="1">
          <a:blip r:embed="rId2"/>
          <a:srcRect l="1495" t="2308" b="1"/>
          <a:stretch/>
        </p:blipFill>
        <p:spPr bwMode="auto">
          <a:xfrm>
            <a:off x="914400" y="1876425"/>
            <a:ext cx="6815586" cy="406717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52" y="342204"/>
            <a:ext cx="6994814" cy="526226"/>
          </a:xfrm>
        </p:spPr>
        <p:txBody>
          <a:bodyPr>
            <a:noAutofit/>
          </a:bodyPr>
          <a:lstStyle/>
          <a:p>
            <a:r>
              <a:rPr lang="en-US" altLang="en-US" sz="2800" dirty="0">
                <a:solidFill>
                  <a:srgbClr val="174261"/>
                </a:solidFill>
              </a:rPr>
              <a:t>Entering Data – Schedule 1- Loans</a:t>
            </a:r>
            <a:endParaRPr lang="en-US" sz="2800" dirty="0">
              <a:solidFill>
                <a:schemeClr val="tx1"/>
              </a:solidFill>
            </a:endParaRPr>
          </a:p>
        </p:txBody>
      </p:sp>
      <p:sp>
        <p:nvSpPr>
          <p:cNvPr id="3" name="Content Placeholder 2"/>
          <p:cNvSpPr>
            <a:spLocks noGrp="1"/>
          </p:cNvSpPr>
          <p:nvPr>
            <p:ph idx="4294967295"/>
          </p:nvPr>
        </p:nvSpPr>
        <p:spPr>
          <a:xfrm>
            <a:off x="969169" y="1133307"/>
            <a:ext cx="7205662" cy="1011057"/>
          </a:xfrm>
        </p:spPr>
        <p:txBody>
          <a:bodyPr>
            <a:noAutofit/>
          </a:bodyPr>
          <a:lstStyle/>
          <a:p>
            <a:pPr>
              <a:lnSpc>
                <a:spcPct val="120000"/>
              </a:lnSpc>
              <a:spcBef>
                <a:spcPts val="0"/>
              </a:spcBef>
              <a:buClrTx/>
              <a:buSzPct val="100000"/>
              <a:buFont typeface="Wingdings" panose="05000000000000000000" pitchFamily="2" charset="2"/>
              <a:buChar char="Ø"/>
            </a:pPr>
            <a:r>
              <a:rPr lang="en-US" altLang="en-US" dirty="0"/>
              <a:t>Enter the name of each officer, employee, or member whose total loan indebtedness to the </a:t>
            </a:r>
            <a:r>
              <a:rPr lang="en-US" altLang="en-US"/>
              <a:t>trusteed organization </a:t>
            </a:r>
            <a:r>
              <a:rPr lang="en-US"/>
              <a:t>(including any subsidiary organization) exceeded $250</a:t>
            </a:r>
            <a:r>
              <a:rPr lang="en-US" altLang="en-US"/>
              <a:t>.</a:t>
            </a:r>
            <a:endParaRPr lang="en-US" dirty="0"/>
          </a:p>
        </p:txBody>
      </p:sp>
      <p:pic>
        <p:nvPicPr>
          <p:cNvPr id="7" name="Picture 6" descr="Screenshot of Schedule 1 of the LM-15">
            <a:extLst>
              <a:ext uri="{FF2B5EF4-FFF2-40B4-BE49-F238E27FC236}">
                <a16:creationId xmlns:a16="http://schemas.microsoft.com/office/drawing/2014/main" id="{7A364922-D845-FE31-724B-032F4D96AC37}"/>
              </a:ext>
            </a:extLst>
          </p:cNvPr>
          <p:cNvPicPr>
            <a:picLocks noChangeAspect="1"/>
          </p:cNvPicPr>
          <p:nvPr/>
        </p:nvPicPr>
        <p:blipFill>
          <a:blip r:embed="rId2"/>
          <a:stretch>
            <a:fillRect/>
          </a:stretch>
        </p:blipFill>
        <p:spPr>
          <a:xfrm>
            <a:off x="791150" y="2409242"/>
            <a:ext cx="7209850" cy="2801514"/>
          </a:xfrm>
          <a:prstGeom prst="rect">
            <a:avLst/>
          </a:prstGeom>
        </p:spPr>
      </p:pic>
    </p:spTree>
    <p:extLst>
      <p:ext uri="{BB962C8B-B14F-4D97-AF65-F5344CB8AC3E}">
        <p14:creationId xmlns:p14="http://schemas.microsoft.com/office/powerpoint/2010/main" val="426715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375" y="304800"/>
            <a:ext cx="6994814" cy="942186"/>
          </a:xfrm>
        </p:spPr>
        <p:txBody>
          <a:bodyPr>
            <a:noAutofit/>
          </a:bodyPr>
          <a:lstStyle/>
          <a:p>
            <a:pPr>
              <a:spcBef>
                <a:spcPct val="50000"/>
              </a:spcBef>
            </a:pPr>
            <a:r>
              <a:rPr lang="en-US" altLang="en-US" sz="2800" dirty="0">
                <a:solidFill>
                  <a:srgbClr val="002060"/>
                </a:solidFill>
              </a:rPr>
              <a:t>ELECTRONIC FORMS SYSTEM (EFS)</a:t>
            </a:r>
            <a:br>
              <a:rPr lang="en-US" altLang="en-US" sz="2800" dirty="0">
                <a:solidFill>
                  <a:srgbClr val="002060"/>
                </a:solidFill>
              </a:rPr>
            </a:br>
            <a:r>
              <a:rPr lang="en-US" altLang="en-US" sz="2800" dirty="0">
                <a:solidFill>
                  <a:srgbClr val="002060"/>
                </a:solidFill>
              </a:rPr>
              <a:t>FORM LM-15 </a:t>
            </a:r>
            <a:endParaRPr lang="en-US" altLang="en-US" sz="2800" dirty="0">
              <a:solidFill>
                <a:srgbClr val="002060"/>
              </a:solidFill>
              <a:latin typeface="+mj-lt"/>
            </a:endParaRPr>
          </a:p>
        </p:txBody>
      </p:sp>
      <p:sp>
        <p:nvSpPr>
          <p:cNvPr id="6148" name="Text Box 6"/>
          <p:cNvSpPr txBox="1">
            <a:spLocks noChangeArrowheads="1"/>
          </p:cNvSpPr>
          <p:nvPr/>
        </p:nvSpPr>
        <p:spPr bwMode="auto">
          <a:xfrm>
            <a:off x="609600" y="1543883"/>
            <a:ext cx="746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1800" dirty="0"/>
              <a:t>	EFS is a web-based system for completing and filing forms required under the Labor-Management Reporting and Disclosure Act (LMRDA), including the Form LM-15 Trusteeship Report.</a:t>
            </a:r>
          </a:p>
          <a:p>
            <a:pPr eaLnBrk="1" hangingPunct="1">
              <a:spcBef>
                <a:spcPct val="0"/>
              </a:spcBef>
              <a:buFont typeface="Wingdings" panose="05000000000000000000" pitchFamily="2" charset="2"/>
              <a:buNone/>
            </a:pPr>
            <a:endParaRPr lang="en-US" altLang="en-US" sz="1800" dirty="0"/>
          </a:p>
          <a:p>
            <a:pPr eaLnBrk="1" hangingPunct="1">
              <a:spcBef>
                <a:spcPct val="0"/>
              </a:spcBef>
              <a:buFont typeface="Wingdings" panose="05000000000000000000" pitchFamily="2" charset="2"/>
              <a:buNone/>
            </a:pPr>
            <a:r>
              <a:rPr lang="en-US" altLang="en-US" sz="1800" dirty="0"/>
              <a:t>	This tutorial demonstrates basic features and functionality of the EFS Form LM-15.  It does not contain instructions for what information should be provided on your report.  Please consult the Form LM-15 instructions if you have questions about what information should be entered on the report.</a:t>
            </a:r>
          </a:p>
          <a:p>
            <a:pPr eaLnBrk="1" hangingPunct="1">
              <a:spcBef>
                <a:spcPct val="0"/>
              </a:spcBef>
              <a:buFont typeface="Wingdings" panose="05000000000000000000" pitchFamily="2" charset="2"/>
              <a:buNone/>
            </a:pPr>
            <a:r>
              <a:rPr lang="en-US" altLang="en-US" sz="1800" dirty="0"/>
              <a:t> </a:t>
            </a:r>
          </a:p>
          <a:p>
            <a:pPr eaLnBrk="1" hangingPunct="1">
              <a:spcBef>
                <a:spcPct val="0"/>
              </a:spcBef>
              <a:buFont typeface="Wingdings" panose="05000000000000000000" pitchFamily="2" charset="2"/>
              <a:buNone/>
            </a:pPr>
            <a:r>
              <a:rPr lang="en-US" altLang="en-US" sz="1800" dirty="0"/>
              <a:t>	You can download a complete set of Form LM-15 instructions from the </a:t>
            </a:r>
            <a:r>
              <a:rPr lang="en-US" altLang="en-US" sz="1800" dirty="0">
                <a:hlinkClick r:id="rId3"/>
              </a:rPr>
              <a:t>OLMS website</a:t>
            </a:r>
            <a:r>
              <a:rPr lang="en-US" altLang="en-US" sz="1800" dirty="0"/>
              <a:t>.</a:t>
            </a:r>
          </a:p>
          <a:p>
            <a:pPr eaLnBrk="1" hangingPunct="1">
              <a:spcBef>
                <a:spcPct val="0"/>
              </a:spcBef>
              <a:buFont typeface="Wingdings" panose="05000000000000000000" pitchFamily="2" charset="2"/>
              <a:buNone/>
            </a:pPr>
            <a:endParaRPr lang="en-US" altLang="en-US" sz="1800" dirty="0"/>
          </a:p>
          <a:p>
            <a:pPr eaLnBrk="1" hangingPunct="1">
              <a:spcBef>
                <a:spcPct val="0"/>
              </a:spcBef>
              <a:buFont typeface="Wingdings" panose="05000000000000000000" pitchFamily="2" charset="2"/>
              <a:buNone/>
            </a:pPr>
            <a:r>
              <a:rPr lang="en-US" altLang="en-US" sz="1800" dirty="0"/>
              <a:t>	</a:t>
            </a:r>
            <a:endParaRPr lang="en-US" altLang="en-US" sz="1800"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83401"/>
            <a:ext cx="6994814" cy="630999"/>
          </a:xfrm>
        </p:spPr>
        <p:txBody>
          <a:bodyPr>
            <a:normAutofit fontScale="90000"/>
          </a:bodyPr>
          <a:lstStyle/>
          <a:p>
            <a:r>
              <a:rPr lang="en-US" altLang="en-US" sz="2800" dirty="0">
                <a:solidFill>
                  <a:srgbClr val="174261"/>
                </a:solidFill>
              </a:rPr>
              <a:t>Entering Data – Schedule 2- Investments</a:t>
            </a:r>
            <a:endParaRPr lang="en-US" sz="2800" dirty="0">
              <a:solidFill>
                <a:srgbClr val="174261"/>
              </a:solidFill>
            </a:endParaRPr>
          </a:p>
        </p:txBody>
      </p:sp>
      <p:sp>
        <p:nvSpPr>
          <p:cNvPr id="4" name="Content Placeholder 3"/>
          <p:cNvSpPr>
            <a:spLocks noGrp="1"/>
          </p:cNvSpPr>
          <p:nvPr>
            <p:ph idx="4294967295"/>
          </p:nvPr>
        </p:nvSpPr>
        <p:spPr>
          <a:xfrm>
            <a:off x="914400" y="1066800"/>
            <a:ext cx="7620000" cy="630999"/>
          </a:xfrm>
        </p:spPr>
        <p:txBody>
          <a:bodyPr>
            <a:noAutofit/>
          </a:bodyPr>
          <a:lstStyle/>
          <a:p>
            <a:pPr>
              <a:lnSpc>
                <a:spcPct val="110000"/>
              </a:lnSpc>
              <a:spcBef>
                <a:spcPts val="0"/>
              </a:spcBef>
              <a:buClrTx/>
              <a:buSzPct val="100000"/>
              <a:buFont typeface="Wingdings" panose="05000000000000000000" pitchFamily="2" charset="2"/>
              <a:buChar char="Ø"/>
            </a:pPr>
            <a:r>
              <a:rPr lang="en-US" altLang="en-US" sz="2000" dirty="0"/>
              <a:t>Enter the total Book Value of all investments.</a:t>
            </a:r>
            <a:endParaRPr lang="en-US" sz="2000" dirty="0"/>
          </a:p>
        </p:txBody>
      </p:sp>
      <p:pic>
        <p:nvPicPr>
          <p:cNvPr id="7" name="Picture 6" descr="Screenshot of Schedule 2 of the LM-15">
            <a:extLst>
              <a:ext uri="{FF2B5EF4-FFF2-40B4-BE49-F238E27FC236}">
                <a16:creationId xmlns:a16="http://schemas.microsoft.com/office/drawing/2014/main" id="{AC66B495-91A2-1BF4-1E82-8002FDE05B76}"/>
              </a:ext>
            </a:extLst>
          </p:cNvPr>
          <p:cNvPicPr>
            <a:picLocks noChangeAspect="1"/>
          </p:cNvPicPr>
          <p:nvPr/>
        </p:nvPicPr>
        <p:blipFill>
          <a:blip r:embed="rId3"/>
          <a:stretch>
            <a:fillRect/>
          </a:stretch>
        </p:blipFill>
        <p:spPr>
          <a:xfrm>
            <a:off x="762000" y="2057400"/>
            <a:ext cx="7139906" cy="3581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50" y="314498"/>
            <a:ext cx="7080849" cy="609600"/>
          </a:xfrm>
        </p:spPr>
        <p:txBody>
          <a:bodyPr>
            <a:noAutofit/>
          </a:bodyPr>
          <a:lstStyle/>
          <a:p>
            <a:r>
              <a:rPr lang="en-US" altLang="en-US" sz="2800" dirty="0">
                <a:solidFill>
                  <a:srgbClr val="174261"/>
                </a:solidFill>
              </a:rPr>
              <a:t>Entering Data – Schedule 3 Other Assets</a:t>
            </a:r>
            <a:endParaRPr lang="en-US" sz="2800" dirty="0">
              <a:solidFill>
                <a:schemeClr val="tx1"/>
              </a:solidFill>
            </a:endParaRPr>
          </a:p>
        </p:txBody>
      </p:sp>
      <p:sp>
        <p:nvSpPr>
          <p:cNvPr id="5" name="Content Placeholder 4"/>
          <p:cNvSpPr>
            <a:spLocks noGrp="1"/>
          </p:cNvSpPr>
          <p:nvPr>
            <p:ph idx="4294967295"/>
          </p:nvPr>
        </p:nvSpPr>
        <p:spPr>
          <a:xfrm>
            <a:off x="934567" y="1290551"/>
            <a:ext cx="7532425" cy="609600"/>
          </a:xfrm>
        </p:spPr>
        <p:txBody>
          <a:bodyPr>
            <a:noAutofit/>
          </a:bodyPr>
          <a:lstStyle/>
          <a:p>
            <a:pPr>
              <a:spcBef>
                <a:spcPct val="0"/>
              </a:spcBef>
              <a:spcAft>
                <a:spcPts val="600"/>
              </a:spcAft>
              <a:buClrTx/>
              <a:buSzPct val="100000"/>
              <a:buFont typeface="Wingdings" panose="05000000000000000000" pitchFamily="2" charset="2"/>
              <a:buChar char="Ø"/>
            </a:pPr>
            <a:r>
              <a:rPr lang="en-US" altLang="en-US" sz="2000" dirty="0"/>
              <a:t>You must describe the trusteed organization's other assets.</a:t>
            </a:r>
          </a:p>
        </p:txBody>
      </p:sp>
      <p:pic>
        <p:nvPicPr>
          <p:cNvPr id="6" name="Picture 5" descr="Screenshot of Schedule 3 of the LM-15">
            <a:extLst>
              <a:ext uri="{FF2B5EF4-FFF2-40B4-BE49-F238E27FC236}">
                <a16:creationId xmlns:a16="http://schemas.microsoft.com/office/drawing/2014/main" id="{9D463647-95CB-BBBF-D502-8901EF47A8F3}"/>
              </a:ext>
            </a:extLst>
          </p:cNvPr>
          <p:cNvPicPr>
            <a:picLocks noChangeAspect="1"/>
          </p:cNvPicPr>
          <p:nvPr/>
        </p:nvPicPr>
        <p:blipFill>
          <a:blip r:embed="rId3"/>
          <a:stretch>
            <a:fillRect/>
          </a:stretch>
        </p:blipFill>
        <p:spPr>
          <a:xfrm>
            <a:off x="996350" y="2357352"/>
            <a:ext cx="6738012" cy="260049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0513"/>
            <a:ext cx="6994814" cy="1004887"/>
          </a:xfrm>
        </p:spPr>
        <p:txBody>
          <a:bodyPr>
            <a:noAutofit/>
          </a:bodyPr>
          <a:lstStyle/>
          <a:p>
            <a:r>
              <a:rPr lang="en-US" altLang="en-US" sz="2800" dirty="0">
                <a:solidFill>
                  <a:srgbClr val="174261"/>
                </a:solidFill>
              </a:rPr>
              <a:t>Entering Data – Schedule 4 Other Liabilities </a:t>
            </a:r>
            <a:endParaRPr lang="en-US" sz="2800" dirty="0">
              <a:solidFill>
                <a:schemeClr val="tx1"/>
              </a:solidFill>
            </a:endParaRPr>
          </a:p>
        </p:txBody>
      </p:sp>
      <p:sp>
        <p:nvSpPr>
          <p:cNvPr id="5" name="TextBox 4"/>
          <p:cNvSpPr txBox="1"/>
          <p:nvPr/>
        </p:nvSpPr>
        <p:spPr>
          <a:xfrm>
            <a:off x="974124" y="1524000"/>
            <a:ext cx="7484076" cy="400110"/>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sz="2000" dirty="0">
                <a:solidFill>
                  <a:schemeClr val="tx1">
                    <a:lumMod val="75000"/>
                    <a:lumOff val="25000"/>
                  </a:schemeClr>
                </a:solidFill>
              </a:rPr>
              <a:t>You must describe the trusteed organization’s other liabilities.</a:t>
            </a:r>
          </a:p>
        </p:txBody>
      </p:sp>
      <p:pic>
        <p:nvPicPr>
          <p:cNvPr id="6" name="Picture 5" descr="Screenshot of Schedule 4 of LM-15">
            <a:extLst>
              <a:ext uri="{FF2B5EF4-FFF2-40B4-BE49-F238E27FC236}">
                <a16:creationId xmlns:a16="http://schemas.microsoft.com/office/drawing/2014/main" id="{43FEEF43-6F02-2E6B-DBAA-117A01D519A2}"/>
              </a:ext>
            </a:extLst>
          </p:cNvPr>
          <p:cNvPicPr>
            <a:picLocks noChangeAspect="1"/>
          </p:cNvPicPr>
          <p:nvPr/>
        </p:nvPicPr>
        <p:blipFill>
          <a:blip r:embed="rId2"/>
          <a:stretch>
            <a:fillRect/>
          </a:stretch>
        </p:blipFill>
        <p:spPr>
          <a:xfrm>
            <a:off x="794991" y="2743200"/>
            <a:ext cx="6825009" cy="26898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3664"/>
            <a:ext cx="7162800" cy="630998"/>
          </a:xfrm>
        </p:spPr>
        <p:txBody>
          <a:bodyPr>
            <a:noAutofit/>
          </a:bodyPr>
          <a:lstStyle/>
          <a:p>
            <a:r>
              <a:rPr lang="en-US" altLang="en-US" sz="2800" dirty="0">
                <a:solidFill>
                  <a:srgbClr val="174261"/>
                </a:solidFill>
              </a:rPr>
              <a:t>Entering Data – Schedule 5 Fixed Assets</a:t>
            </a:r>
            <a:endParaRPr lang="en-US" sz="2800" dirty="0">
              <a:solidFill>
                <a:srgbClr val="174261"/>
              </a:solidFill>
            </a:endParaRPr>
          </a:p>
        </p:txBody>
      </p:sp>
      <p:sp>
        <p:nvSpPr>
          <p:cNvPr id="3" name="Content Placeholder 2"/>
          <p:cNvSpPr>
            <a:spLocks noGrp="1"/>
          </p:cNvSpPr>
          <p:nvPr>
            <p:ph idx="4294967295"/>
          </p:nvPr>
        </p:nvSpPr>
        <p:spPr>
          <a:xfrm>
            <a:off x="990600" y="1219200"/>
            <a:ext cx="7359162" cy="630998"/>
          </a:xfrm>
        </p:spPr>
        <p:txBody>
          <a:bodyPr>
            <a:normAutofit fontScale="92500" lnSpcReduction="10000"/>
          </a:bodyPr>
          <a:lstStyle/>
          <a:p>
            <a:pPr>
              <a:buFont typeface="Wingdings" panose="05000000000000000000" pitchFamily="2" charset="2"/>
              <a:buChar char="Ø"/>
            </a:pPr>
            <a:r>
              <a:rPr lang="en-US" altLang="en-US" sz="2000" dirty="0"/>
              <a:t>Enter the total value of all fixed assets from the trusteed organization’s book. </a:t>
            </a:r>
            <a:endParaRPr lang="en-US" sz="2000" dirty="0"/>
          </a:p>
        </p:txBody>
      </p:sp>
      <p:pic>
        <p:nvPicPr>
          <p:cNvPr id="6" name="Picture 5" descr="Screenshot of Schedule 5 of LM-15">
            <a:extLst>
              <a:ext uri="{FF2B5EF4-FFF2-40B4-BE49-F238E27FC236}">
                <a16:creationId xmlns:a16="http://schemas.microsoft.com/office/drawing/2014/main" id="{1D3AB6F7-B7EE-8BB0-1CD4-037C12892850}"/>
              </a:ext>
            </a:extLst>
          </p:cNvPr>
          <p:cNvPicPr>
            <a:picLocks noChangeAspect="1"/>
          </p:cNvPicPr>
          <p:nvPr/>
        </p:nvPicPr>
        <p:blipFill>
          <a:blip r:embed="rId2"/>
          <a:stretch>
            <a:fillRect/>
          </a:stretch>
        </p:blipFill>
        <p:spPr>
          <a:xfrm>
            <a:off x="996778" y="2514600"/>
            <a:ext cx="6538196" cy="33395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4593" y="304800"/>
            <a:ext cx="6994814" cy="967706"/>
          </a:xfrm>
        </p:spPr>
        <p:txBody>
          <a:bodyPr>
            <a:noAutofit/>
          </a:bodyPr>
          <a:lstStyle/>
          <a:p>
            <a:r>
              <a:rPr lang="en-US" altLang="en-US" sz="2800" dirty="0">
                <a:solidFill>
                  <a:srgbClr val="174261"/>
                </a:solidFill>
              </a:rPr>
              <a:t>Entering Data – Schedule 6 Loans Payable</a:t>
            </a:r>
            <a:endParaRPr lang="en-US" sz="2800" dirty="0">
              <a:solidFill>
                <a:schemeClr val="tx1"/>
              </a:solidFill>
            </a:endParaRPr>
          </a:p>
        </p:txBody>
      </p:sp>
      <p:pic>
        <p:nvPicPr>
          <p:cNvPr id="6" name="Picture 5" descr="Screenshot of Schedule 6 of LM-15">
            <a:extLst>
              <a:ext uri="{FF2B5EF4-FFF2-40B4-BE49-F238E27FC236}">
                <a16:creationId xmlns:a16="http://schemas.microsoft.com/office/drawing/2014/main" id="{B9FCE36F-37DD-9CEC-0074-D2EE974C689B}"/>
              </a:ext>
            </a:extLst>
          </p:cNvPr>
          <p:cNvPicPr>
            <a:picLocks noChangeAspect="1"/>
          </p:cNvPicPr>
          <p:nvPr/>
        </p:nvPicPr>
        <p:blipFill>
          <a:blip r:embed="rId3"/>
          <a:stretch>
            <a:fillRect/>
          </a:stretch>
        </p:blipFill>
        <p:spPr>
          <a:xfrm>
            <a:off x="914400" y="2743200"/>
            <a:ext cx="6734874" cy="2682479"/>
          </a:xfrm>
          <a:prstGeom prst="rect">
            <a:avLst/>
          </a:prstGeom>
        </p:spPr>
      </p:pic>
      <p:sp>
        <p:nvSpPr>
          <p:cNvPr id="8" name="TextBox 7">
            <a:extLst>
              <a:ext uri="{FF2B5EF4-FFF2-40B4-BE49-F238E27FC236}">
                <a16:creationId xmlns:a16="http://schemas.microsoft.com/office/drawing/2014/main" id="{3B8FB2CA-5469-D574-9DC7-589716A4F450}"/>
              </a:ext>
            </a:extLst>
          </p:cNvPr>
          <p:cNvSpPr txBox="1"/>
          <p:nvPr/>
        </p:nvSpPr>
        <p:spPr>
          <a:xfrm>
            <a:off x="822776" y="1676400"/>
            <a:ext cx="7635424" cy="400110"/>
          </a:xfrm>
          <a:prstGeom prst="rect">
            <a:avLst/>
          </a:prstGeom>
          <a:noFill/>
        </p:spPr>
        <p:txBody>
          <a:bodyPr wrap="none" rtlCol="0">
            <a:spAutoFit/>
          </a:bodyPr>
          <a:lstStyle/>
          <a:p>
            <a:pPr marL="285750" indent="-285750">
              <a:buFont typeface="Wingdings" panose="05000000000000000000" pitchFamily="2" charset="2"/>
              <a:buChar char="Ø"/>
            </a:pPr>
            <a:r>
              <a:rPr lang="en-US" sz="2000" dirty="0"/>
              <a:t>Enter the total of all loans payable by the trusteed organization.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2004" y="274722"/>
            <a:ext cx="7394208" cy="499378"/>
          </a:xfrm>
        </p:spPr>
        <p:txBody>
          <a:bodyPr>
            <a:noAutofit/>
          </a:bodyPr>
          <a:lstStyle/>
          <a:p>
            <a:r>
              <a:rPr lang="en-US" altLang="en-US" sz="2800" dirty="0">
                <a:solidFill>
                  <a:srgbClr val="174261"/>
                </a:solidFill>
              </a:rPr>
              <a:t>Form LM-15 Validation-Correction Errors</a:t>
            </a:r>
            <a:endParaRPr lang="en-US" sz="2800" dirty="0">
              <a:solidFill>
                <a:schemeClr val="tx1"/>
              </a:solidFill>
            </a:endParaRPr>
          </a:p>
        </p:txBody>
      </p:sp>
      <p:sp>
        <p:nvSpPr>
          <p:cNvPr id="4" name="Content Placeholder 3"/>
          <p:cNvSpPr>
            <a:spLocks noGrp="1"/>
          </p:cNvSpPr>
          <p:nvPr>
            <p:ph idx="4294967295"/>
          </p:nvPr>
        </p:nvSpPr>
        <p:spPr>
          <a:xfrm>
            <a:off x="992004" y="990600"/>
            <a:ext cx="7394208" cy="1643064"/>
          </a:xfrm>
        </p:spPr>
        <p:txBody>
          <a:bodyPr>
            <a:normAutofit fontScale="92500" lnSpcReduction="10000"/>
          </a:bodyPr>
          <a:lstStyle/>
          <a:p>
            <a:pPr marL="0" indent="0">
              <a:spcBef>
                <a:spcPts val="0"/>
              </a:spcBef>
              <a:buNone/>
            </a:pPr>
            <a:r>
              <a:rPr lang="en-US" altLang="en-US" sz="1800" u="sng" dirty="0"/>
              <a:t>The Form Validation</a:t>
            </a:r>
            <a:r>
              <a:rPr lang="en-US" altLang="en-US" sz="1800" dirty="0"/>
              <a:t> process ensures that the form contains all required data.  You must select the “</a:t>
            </a:r>
            <a:r>
              <a:rPr lang="en-US" altLang="en-US" sz="1800" b="1" dirty="0"/>
              <a:t>Validate</a:t>
            </a:r>
            <a:r>
              <a:rPr lang="en-US" altLang="en-US" sz="1800" dirty="0"/>
              <a:t>” button on the menu bar to perform an error check on the entire form.  The validation summary page shows the list of any errors that must be corrected before you are able to sign and submit the Form LM-15 report.  You may select the error to make corrections.</a:t>
            </a:r>
            <a:endParaRPr lang="en-US" sz="1800" dirty="0"/>
          </a:p>
          <a:p>
            <a:pPr marL="0" indent="0">
              <a:buNone/>
            </a:pPr>
            <a:endParaRPr lang="en-US" dirty="0"/>
          </a:p>
        </p:txBody>
      </p:sp>
      <p:pic>
        <p:nvPicPr>
          <p:cNvPr id="6" name="Picture 5" descr="Screenshot of LM-15 Validation">
            <a:extLst>
              <a:ext uri="{FF2B5EF4-FFF2-40B4-BE49-F238E27FC236}">
                <a16:creationId xmlns:a16="http://schemas.microsoft.com/office/drawing/2014/main" id="{77DAA772-C2C0-65DE-43DA-1C383246DF2D}"/>
              </a:ext>
            </a:extLst>
          </p:cNvPr>
          <p:cNvPicPr>
            <a:picLocks noChangeAspect="1"/>
          </p:cNvPicPr>
          <p:nvPr/>
        </p:nvPicPr>
        <p:blipFill>
          <a:blip r:embed="rId3"/>
          <a:stretch>
            <a:fillRect/>
          </a:stretch>
        </p:blipFill>
        <p:spPr>
          <a:xfrm>
            <a:off x="685800" y="2791811"/>
            <a:ext cx="7197579" cy="329209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2004" y="274721"/>
            <a:ext cx="7394208" cy="445251"/>
          </a:xfrm>
        </p:spPr>
        <p:txBody>
          <a:bodyPr>
            <a:noAutofit/>
          </a:bodyPr>
          <a:lstStyle/>
          <a:p>
            <a:r>
              <a:rPr lang="en-US" altLang="en-US" sz="2800" dirty="0">
                <a:solidFill>
                  <a:srgbClr val="174261"/>
                </a:solidFill>
              </a:rPr>
              <a:t>Form LM-15 Validation</a:t>
            </a:r>
            <a:endParaRPr lang="en-US" sz="2800" dirty="0">
              <a:solidFill>
                <a:schemeClr val="tx1"/>
              </a:solidFill>
            </a:endParaRPr>
          </a:p>
        </p:txBody>
      </p:sp>
      <p:sp>
        <p:nvSpPr>
          <p:cNvPr id="4" name="Content Placeholder 3"/>
          <p:cNvSpPr>
            <a:spLocks noGrp="1"/>
          </p:cNvSpPr>
          <p:nvPr>
            <p:ph idx="4294967295"/>
          </p:nvPr>
        </p:nvSpPr>
        <p:spPr>
          <a:xfrm>
            <a:off x="992004" y="990600"/>
            <a:ext cx="7394208" cy="1108828"/>
          </a:xfrm>
        </p:spPr>
        <p:txBody>
          <a:bodyPr>
            <a:normAutofit/>
          </a:bodyPr>
          <a:lstStyle/>
          <a:p>
            <a:pPr marL="0" indent="0">
              <a:lnSpc>
                <a:spcPct val="110000"/>
              </a:lnSpc>
              <a:spcBef>
                <a:spcPts val="0"/>
              </a:spcBef>
              <a:buNone/>
            </a:pPr>
            <a:r>
              <a:rPr lang="en-US" altLang="en-US" dirty="0">
                <a:solidFill>
                  <a:schemeClr val="tx1"/>
                </a:solidFill>
              </a:rPr>
              <a:t>If the form passes validation, you will receive a message indicating that All Page Validations are passed.  Select “OK” to begin the signature process.  </a:t>
            </a:r>
            <a:endParaRPr lang="en-US" dirty="0">
              <a:solidFill>
                <a:schemeClr val="tx1"/>
              </a:solidFill>
            </a:endParaRPr>
          </a:p>
          <a:p>
            <a:pPr marL="0" indent="0">
              <a:buNone/>
            </a:pPr>
            <a:endParaRPr lang="en-US" dirty="0"/>
          </a:p>
        </p:txBody>
      </p:sp>
      <p:pic>
        <p:nvPicPr>
          <p:cNvPr id="5" name="Picture 4" descr="Screenshot of LM-15 Validation functions ">
            <a:extLst>
              <a:ext uri="{FF2B5EF4-FFF2-40B4-BE49-F238E27FC236}">
                <a16:creationId xmlns:a16="http://schemas.microsoft.com/office/drawing/2014/main" id="{2FC89D9C-91CB-5F8F-B366-7AD8D8EEDEDF}"/>
              </a:ext>
            </a:extLst>
          </p:cNvPr>
          <p:cNvPicPr>
            <a:picLocks noChangeAspect="1"/>
          </p:cNvPicPr>
          <p:nvPr/>
        </p:nvPicPr>
        <p:blipFill rotWithShape="1">
          <a:blip r:embed="rId3"/>
          <a:srcRect t="9117" r="12072" b="6173"/>
          <a:stretch/>
        </p:blipFill>
        <p:spPr bwMode="auto">
          <a:xfrm>
            <a:off x="762000" y="2360997"/>
            <a:ext cx="6969722" cy="3777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269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537"/>
            <a:ext cx="6994814" cy="601663"/>
          </a:xfrm>
        </p:spPr>
        <p:txBody>
          <a:bodyPr>
            <a:normAutofit/>
          </a:bodyPr>
          <a:lstStyle/>
          <a:p>
            <a:pPr>
              <a:spcBef>
                <a:spcPct val="50000"/>
              </a:spcBef>
            </a:pPr>
            <a:r>
              <a:rPr lang="en-US" altLang="en-US" sz="2800" dirty="0">
                <a:solidFill>
                  <a:srgbClr val="174261"/>
                </a:solidFill>
              </a:rPr>
              <a:t>Signing the Form LM-15</a:t>
            </a:r>
          </a:p>
        </p:txBody>
      </p:sp>
      <p:sp>
        <p:nvSpPr>
          <p:cNvPr id="3" name="Content Placeholder 2"/>
          <p:cNvSpPr>
            <a:spLocks noGrp="1"/>
          </p:cNvSpPr>
          <p:nvPr>
            <p:ph idx="4294967295"/>
          </p:nvPr>
        </p:nvSpPr>
        <p:spPr>
          <a:xfrm>
            <a:off x="954087" y="914400"/>
            <a:ext cx="7656513" cy="996950"/>
          </a:xfrm>
        </p:spPr>
        <p:txBody>
          <a:bodyPr>
            <a:noAutofit/>
          </a:bodyPr>
          <a:lstStyle/>
          <a:p>
            <a:pPr marL="0" indent="0">
              <a:spcBef>
                <a:spcPts val="0"/>
              </a:spcBef>
              <a:buNone/>
            </a:pPr>
            <a:r>
              <a:rPr lang="en-US" altLang="en-US" dirty="0"/>
              <a:t>Once all the validation items have been corrected, the form is ready to be signed.  The signature block will turn red for signature.  Select “OK” and select the red box indicating “Click Here to Sign”.</a:t>
            </a:r>
            <a:endParaRPr lang="en-US" dirty="0"/>
          </a:p>
        </p:txBody>
      </p:sp>
      <p:pic>
        <p:nvPicPr>
          <p:cNvPr id="8" name="Picture 7" descr="Screenshot of Signature Page&#10;&#10;"/>
          <p:cNvPicPr/>
          <p:nvPr/>
        </p:nvPicPr>
        <p:blipFill rotWithShape="1">
          <a:blip r:embed="rId3"/>
          <a:srcRect t="9223" r="45080" b="24303"/>
          <a:stretch/>
        </p:blipFill>
        <p:spPr bwMode="auto">
          <a:xfrm>
            <a:off x="1143000" y="2286000"/>
            <a:ext cx="6132804" cy="417484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7682"/>
            <a:ext cx="6994814" cy="538117"/>
          </a:xfrm>
        </p:spPr>
        <p:txBody>
          <a:bodyPr>
            <a:normAutofit/>
          </a:bodyPr>
          <a:lstStyle/>
          <a:p>
            <a:r>
              <a:rPr lang="en-US" sz="2800" dirty="0">
                <a:solidFill>
                  <a:srgbClr val="002060"/>
                </a:solidFill>
              </a:rPr>
              <a:t>Signature Box</a:t>
            </a:r>
            <a:endParaRPr lang="en-US" sz="2800" dirty="0">
              <a:solidFill>
                <a:srgbClr val="174261"/>
              </a:solidFill>
            </a:endParaRPr>
          </a:p>
        </p:txBody>
      </p:sp>
      <p:sp>
        <p:nvSpPr>
          <p:cNvPr id="4" name="Content Placeholder 3"/>
          <p:cNvSpPr>
            <a:spLocks noGrp="1"/>
          </p:cNvSpPr>
          <p:nvPr>
            <p:ph idx="4294967295"/>
          </p:nvPr>
        </p:nvSpPr>
        <p:spPr>
          <a:xfrm>
            <a:off x="914400" y="847311"/>
            <a:ext cx="7071014" cy="1218371"/>
          </a:xfrm>
        </p:spPr>
        <p:txBody>
          <a:bodyPr>
            <a:noAutofit/>
          </a:bodyPr>
          <a:lstStyle/>
          <a:p>
            <a:pPr>
              <a:lnSpc>
                <a:spcPct val="110000"/>
              </a:lnSpc>
              <a:buSzPct val="100000"/>
              <a:buFont typeface="Wingdings" panose="05000000000000000000" pitchFamily="2" charset="2"/>
              <a:buChar char="Ø"/>
            </a:pPr>
            <a:r>
              <a:rPr lang="en-US" altLang="en-US" dirty="0"/>
              <a:t>When the signature box appears, you must re-enter your password to sign the form. </a:t>
            </a:r>
          </a:p>
          <a:p>
            <a:pPr>
              <a:lnSpc>
                <a:spcPct val="110000"/>
              </a:lnSpc>
              <a:buSzPct val="100000"/>
              <a:buFont typeface="Wingdings" panose="05000000000000000000" pitchFamily="2" charset="2"/>
              <a:buChar char="Ø"/>
            </a:pPr>
            <a:r>
              <a:rPr lang="en-US" altLang="en-US" dirty="0"/>
              <a:t>Select “Sign”. </a:t>
            </a:r>
            <a:endParaRPr lang="en-US" dirty="0"/>
          </a:p>
        </p:txBody>
      </p:sp>
      <p:pic>
        <p:nvPicPr>
          <p:cNvPr id="6" name="Picture 5" descr="Screenshot of Signature box ">
            <a:extLst>
              <a:ext uri="{FF2B5EF4-FFF2-40B4-BE49-F238E27FC236}">
                <a16:creationId xmlns:a16="http://schemas.microsoft.com/office/drawing/2014/main" id="{B1FDE037-50A0-A1A8-0008-A5C2EB7D99B2}"/>
              </a:ext>
            </a:extLst>
          </p:cNvPr>
          <p:cNvPicPr>
            <a:picLocks noChangeAspect="1"/>
          </p:cNvPicPr>
          <p:nvPr/>
        </p:nvPicPr>
        <p:blipFill>
          <a:blip r:embed="rId3"/>
          <a:stretch>
            <a:fillRect/>
          </a:stretch>
        </p:blipFill>
        <p:spPr>
          <a:xfrm>
            <a:off x="762000" y="2133600"/>
            <a:ext cx="7058902" cy="3460618"/>
          </a:xfrm>
          <a:prstGeom prst="rect">
            <a:avLst/>
          </a:prstGeom>
        </p:spPr>
      </p:pic>
      <p:sp>
        <p:nvSpPr>
          <p:cNvPr id="3" name="TextBox 2"/>
          <p:cNvSpPr txBox="1"/>
          <p:nvPr/>
        </p:nvSpPr>
        <p:spPr>
          <a:xfrm>
            <a:off x="381000" y="5662136"/>
            <a:ext cx="7269307" cy="738664"/>
          </a:xfrm>
          <a:prstGeom prst="rect">
            <a:avLst/>
          </a:prstGeom>
          <a:noFill/>
        </p:spPr>
        <p:txBody>
          <a:bodyPr wrap="square" rtlCol="0">
            <a:spAutoFit/>
          </a:bodyPr>
          <a:lstStyle/>
          <a:p>
            <a:r>
              <a:rPr lang="en-US" altLang="en-US" sz="1400" dirty="0"/>
              <a:t>By signing this form via password, you are legally attesting that you are the person identified by name in the signature block.  It is considered forgery to digitally sign a form as someone else.</a:t>
            </a:r>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8457"/>
            <a:ext cx="6994814" cy="601663"/>
          </a:xfrm>
        </p:spPr>
        <p:txBody>
          <a:bodyPr>
            <a:normAutofit/>
          </a:bodyPr>
          <a:lstStyle/>
          <a:p>
            <a:pPr>
              <a:spcBef>
                <a:spcPct val="50000"/>
              </a:spcBef>
            </a:pPr>
            <a:r>
              <a:rPr lang="en-US" altLang="en-US" sz="2800" dirty="0">
                <a:solidFill>
                  <a:srgbClr val="002060"/>
                </a:solidFill>
              </a:rPr>
              <a:t>Updating Signature Titles</a:t>
            </a:r>
          </a:p>
        </p:txBody>
      </p:sp>
      <p:sp>
        <p:nvSpPr>
          <p:cNvPr id="3" name="Content Placeholder 2"/>
          <p:cNvSpPr>
            <a:spLocks noGrp="1"/>
          </p:cNvSpPr>
          <p:nvPr>
            <p:ph idx="4294967295"/>
          </p:nvPr>
        </p:nvSpPr>
        <p:spPr>
          <a:xfrm>
            <a:off x="914400" y="820120"/>
            <a:ext cx="7656513" cy="952500"/>
          </a:xfrm>
        </p:spPr>
        <p:txBody>
          <a:bodyPr>
            <a:noAutofit/>
          </a:bodyPr>
          <a:lstStyle/>
          <a:p>
            <a:pPr marL="0" indent="0">
              <a:spcBef>
                <a:spcPct val="0"/>
              </a:spcBef>
              <a:buNone/>
            </a:pPr>
            <a:r>
              <a:rPr lang="en-US" altLang="en-US" sz="2000" dirty="0"/>
              <a:t>If the officers title needs to be updated, select the box with “President”, delete the title, and replace it with the correct title. Then you must save, revalidate, and resign the form.</a:t>
            </a:r>
            <a:endParaRPr lang="en-US" altLang="en-US" sz="2000" strike="sngStrike" dirty="0"/>
          </a:p>
        </p:txBody>
      </p:sp>
      <p:pic>
        <p:nvPicPr>
          <p:cNvPr id="6" name="Picture 5" descr="Screenshot of Signature page when corrections are made">
            <a:extLst>
              <a:ext uri="{FF2B5EF4-FFF2-40B4-BE49-F238E27FC236}">
                <a16:creationId xmlns:a16="http://schemas.microsoft.com/office/drawing/2014/main" id="{88011E3C-D9EA-353B-C02B-0FEE5E7B3971}"/>
              </a:ext>
            </a:extLst>
          </p:cNvPr>
          <p:cNvPicPr>
            <a:picLocks noChangeAspect="1"/>
          </p:cNvPicPr>
          <p:nvPr/>
        </p:nvPicPr>
        <p:blipFill>
          <a:blip r:embed="rId3"/>
          <a:stretch>
            <a:fillRect/>
          </a:stretch>
        </p:blipFill>
        <p:spPr>
          <a:xfrm>
            <a:off x="1219200" y="1936044"/>
            <a:ext cx="6172200" cy="4343400"/>
          </a:xfrm>
          <a:prstGeom prst="rect">
            <a:avLst/>
          </a:prstGeom>
        </p:spPr>
      </p:pic>
      <p:sp>
        <p:nvSpPr>
          <p:cNvPr id="5" name="Rounded Rectangle 10" descr="Updating your Signature Title before submitting the Form LM-15">
            <a:extLst>
              <a:ext uri="{FF2B5EF4-FFF2-40B4-BE49-F238E27FC236}">
                <a16:creationId xmlns:a16="http://schemas.microsoft.com/office/drawing/2014/main" id="{510BDEC9-5D74-8B4F-DE15-C5540E90F59E}"/>
              </a:ext>
            </a:extLst>
          </p:cNvPr>
          <p:cNvSpPr/>
          <p:nvPr/>
        </p:nvSpPr>
        <p:spPr>
          <a:xfrm>
            <a:off x="3429000" y="5334000"/>
            <a:ext cx="990600" cy="381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3809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037" y="304801"/>
            <a:ext cx="6778925" cy="685800"/>
          </a:xfrm>
        </p:spPr>
        <p:txBody>
          <a:bodyPr>
            <a:noAutofit/>
          </a:bodyPr>
          <a:lstStyle/>
          <a:p>
            <a:r>
              <a:rPr lang="en-US" altLang="en-US" sz="2800" b="1" dirty="0">
                <a:solidFill>
                  <a:srgbClr val="174261"/>
                </a:solidFill>
              </a:rPr>
              <a:t>System</a:t>
            </a:r>
            <a:r>
              <a:rPr lang="en-US" altLang="en-US" sz="2800" b="1" dirty="0">
                <a:solidFill>
                  <a:srgbClr val="002060"/>
                </a:solidFill>
              </a:rPr>
              <a:t> Requirements and Settings</a:t>
            </a:r>
            <a:br>
              <a:rPr lang="en-US" altLang="en-US" sz="2800" dirty="0"/>
            </a:br>
            <a:endParaRPr lang="en-US" sz="2800" dirty="0"/>
          </a:p>
        </p:txBody>
      </p:sp>
      <p:sp>
        <p:nvSpPr>
          <p:cNvPr id="8197" name="Text Box 11"/>
          <p:cNvSpPr txBox="1">
            <a:spLocks noChangeArrowheads="1"/>
          </p:cNvSpPr>
          <p:nvPr/>
        </p:nvSpPr>
        <p:spPr bwMode="auto">
          <a:xfrm>
            <a:off x="914400" y="1295400"/>
            <a:ext cx="66294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dirty="0"/>
              <a:t>To access and use EFS, OLMS recommends that you use one of the following browsers:</a:t>
            </a:r>
          </a:p>
          <a:p>
            <a:pPr marL="742950" lvl="1" indent="-285750" eaLnBrk="1" hangingPunct="1">
              <a:spcBef>
                <a:spcPts val="1800"/>
              </a:spcBef>
              <a:buClr>
                <a:srgbClr val="0066FF"/>
              </a:buClr>
              <a:buFont typeface="Wingdings" panose="05000000000000000000" pitchFamily="2" charset="2"/>
              <a:buChar char="Ø"/>
            </a:pPr>
            <a:r>
              <a:rPr lang="en-US" altLang="en-US" sz="1600" dirty="0"/>
              <a:t>Microsoft Edge</a:t>
            </a:r>
          </a:p>
          <a:p>
            <a:pPr marL="742950" lvl="1" indent="-285750" eaLnBrk="1" hangingPunct="1">
              <a:spcBef>
                <a:spcPts val="1800"/>
              </a:spcBef>
              <a:buClr>
                <a:srgbClr val="0066FF"/>
              </a:buClr>
              <a:buFont typeface="Wingdings" panose="05000000000000000000" pitchFamily="2" charset="2"/>
              <a:buChar char="Ø"/>
            </a:pPr>
            <a:r>
              <a:rPr lang="en-US" altLang="en-US" sz="1600" dirty="0"/>
              <a:t>Google Chrome –Version 7.0 or higher</a:t>
            </a:r>
          </a:p>
          <a:p>
            <a:pPr eaLnBrk="1" hangingPunct="1">
              <a:spcBef>
                <a:spcPct val="50000"/>
              </a:spcBef>
              <a:buFontTx/>
              <a:buNone/>
            </a:pPr>
            <a:endParaRPr lang="en-US" altLang="en-US" sz="1600" dirty="0"/>
          </a:p>
        </p:txBody>
      </p:sp>
    </p:spTree>
    <p:extLst>
      <p:ext uri="{BB962C8B-B14F-4D97-AF65-F5344CB8AC3E}">
        <p14:creationId xmlns:p14="http://schemas.microsoft.com/office/powerpoint/2010/main" val="352655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18457"/>
            <a:ext cx="6994814" cy="601663"/>
          </a:xfrm>
        </p:spPr>
        <p:txBody>
          <a:bodyPr>
            <a:normAutofit/>
          </a:bodyPr>
          <a:lstStyle/>
          <a:p>
            <a:pPr>
              <a:spcBef>
                <a:spcPct val="50000"/>
              </a:spcBef>
            </a:pPr>
            <a:r>
              <a:rPr lang="en-US" altLang="en-US" sz="2800" dirty="0">
                <a:solidFill>
                  <a:srgbClr val="002060"/>
                </a:solidFill>
              </a:rPr>
              <a:t>Changes Made After Signing</a:t>
            </a:r>
          </a:p>
        </p:txBody>
      </p:sp>
      <p:sp>
        <p:nvSpPr>
          <p:cNvPr id="3" name="Content Placeholder 2"/>
          <p:cNvSpPr>
            <a:spLocks noGrp="1"/>
          </p:cNvSpPr>
          <p:nvPr>
            <p:ph idx="4294967295"/>
          </p:nvPr>
        </p:nvSpPr>
        <p:spPr>
          <a:xfrm>
            <a:off x="985591" y="892729"/>
            <a:ext cx="7696200" cy="1025156"/>
          </a:xfrm>
        </p:spPr>
        <p:txBody>
          <a:bodyPr>
            <a:noAutofit/>
          </a:bodyPr>
          <a:lstStyle/>
          <a:p>
            <a:pPr marL="0" indent="0">
              <a:spcBef>
                <a:spcPct val="0"/>
              </a:spcBef>
              <a:buNone/>
            </a:pPr>
            <a:r>
              <a:rPr lang="en-US" altLang="en-US" sz="2000" dirty="0"/>
              <a:t>Once the report has been signed, if any changes are made to any fields on the form, the signature will be removed, and the form must be validated and signed again. </a:t>
            </a:r>
          </a:p>
        </p:txBody>
      </p:sp>
      <p:pic>
        <p:nvPicPr>
          <p:cNvPr id="6" name="Picture 5" descr="Screenshot of Signature page after re-validation are completed after changes to the LM-15">
            <a:extLst>
              <a:ext uri="{FF2B5EF4-FFF2-40B4-BE49-F238E27FC236}">
                <a16:creationId xmlns:a16="http://schemas.microsoft.com/office/drawing/2014/main" id="{88011E3C-D9EA-353B-C02B-0FEE5E7B3971}"/>
              </a:ext>
            </a:extLst>
          </p:cNvPr>
          <p:cNvPicPr>
            <a:picLocks noChangeAspect="1"/>
          </p:cNvPicPr>
          <p:nvPr/>
        </p:nvPicPr>
        <p:blipFill>
          <a:blip r:embed="rId3"/>
          <a:stretch>
            <a:fillRect/>
          </a:stretch>
        </p:blipFill>
        <p:spPr>
          <a:xfrm>
            <a:off x="1371600" y="2286000"/>
            <a:ext cx="5931243" cy="4173838"/>
          </a:xfrm>
          <a:prstGeom prst="rect">
            <a:avLst/>
          </a:prstGeom>
        </p:spPr>
      </p:pic>
    </p:spTree>
    <p:extLst>
      <p:ext uri="{BB962C8B-B14F-4D97-AF65-F5344CB8AC3E}">
        <p14:creationId xmlns:p14="http://schemas.microsoft.com/office/powerpoint/2010/main" val="384061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286"/>
            <a:ext cx="6994814" cy="593675"/>
          </a:xfrm>
        </p:spPr>
        <p:txBody>
          <a:bodyPr>
            <a:normAutofit/>
          </a:bodyPr>
          <a:lstStyle/>
          <a:p>
            <a:r>
              <a:rPr lang="en-US" altLang="en-US" sz="2800" dirty="0">
                <a:solidFill>
                  <a:srgbClr val="174261"/>
                </a:solidFill>
              </a:rPr>
              <a:t>How to Print the Form LM-15</a:t>
            </a:r>
            <a:endParaRPr lang="en-US" sz="2800" dirty="0">
              <a:solidFill>
                <a:srgbClr val="174261"/>
              </a:solidFill>
            </a:endParaRPr>
          </a:p>
        </p:txBody>
      </p:sp>
      <p:sp>
        <p:nvSpPr>
          <p:cNvPr id="3" name="Content Placeholder 2"/>
          <p:cNvSpPr>
            <a:spLocks noGrp="1"/>
          </p:cNvSpPr>
          <p:nvPr>
            <p:ph idx="4294967295"/>
          </p:nvPr>
        </p:nvSpPr>
        <p:spPr>
          <a:xfrm>
            <a:off x="1082386" y="685800"/>
            <a:ext cx="7072332" cy="838199"/>
          </a:xfrm>
        </p:spPr>
        <p:txBody>
          <a:bodyPr>
            <a:noAutofit/>
          </a:bodyPr>
          <a:lstStyle/>
          <a:p>
            <a:pPr marL="0" indent="0">
              <a:spcBef>
                <a:spcPct val="0"/>
              </a:spcBef>
              <a:buNone/>
            </a:pPr>
            <a:r>
              <a:rPr lang="en-US" altLang="en-US" sz="2000" dirty="0"/>
              <a:t>You should print a copy of the form for your records.  Select the “Print” tab to </a:t>
            </a:r>
            <a:r>
              <a:rPr lang="en-US" altLang="en-US" sz="2000" dirty="0">
                <a:solidFill>
                  <a:schemeClr val="tx1"/>
                </a:solidFill>
              </a:rPr>
              <a:t>save a copy of the form.</a:t>
            </a:r>
          </a:p>
        </p:txBody>
      </p:sp>
      <p:grpSp>
        <p:nvGrpSpPr>
          <p:cNvPr id="8" name="Group 7" descr="Screenshot of the LM20/21 EFS Form page, highlighting Print option">
            <a:extLst>
              <a:ext uri="{FF2B5EF4-FFF2-40B4-BE49-F238E27FC236}">
                <a16:creationId xmlns:a16="http://schemas.microsoft.com/office/drawing/2014/main" id="{EDAA578C-0EA9-493D-8FB4-E48CF9007578}"/>
              </a:ext>
            </a:extLst>
          </p:cNvPr>
          <p:cNvGrpSpPr/>
          <p:nvPr/>
        </p:nvGrpSpPr>
        <p:grpSpPr>
          <a:xfrm>
            <a:off x="1219200" y="1828800"/>
            <a:ext cx="6324600" cy="4572000"/>
            <a:chOff x="1219200" y="1828800"/>
            <a:chExt cx="6324600" cy="4572000"/>
          </a:xfrm>
        </p:grpSpPr>
        <p:pic>
          <p:nvPicPr>
            <p:cNvPr id="7" name="Picture 6" descr="Once the form has been signed, you can print the for your personal records by clicking the print button at the top of the screen" title="Print Option"/>
            <p:cNvPicPr/>
            <p:nvPr/>
          </p:nvPicPr>
          <p:blipFill rotWithShape="1">
            <a:blip r:embed="rId3"/>
            <a:srcRect t="8287" r="46032" b="21416"/>
            <a:stretch/>
          </p:blipFill>
          <p:spPr bwMode="auto">
            <a:xfrm>
              <a:off x="1219200" y="1828800"/>
              <a:ext cx="6324600" cy="4572000"/>
            </a:xfrm>
            <a:prstGeom prst="rect">
              <a:avLst/>
            </a:prstGeom>
            <a:ln>
              <a:noFill/>
            </a:ln>
            <a:extLst>
              <a:ext uri="{53640926-AAD7-44D8-BBD7-CCE9431645EC}">
                <a14:shadowObscured xmlns:a14="http://schemas.microsoft.com/office/drawing/2010/main"/>
              </a:ext>
            </a:extLst>
          </p:spPr>
        </p:pic>
        <p:sp>
          <p:nvSpPr>
            <p:cNvPr id="4" name="Rounded Rectangle 3"/>
            <p:cNvSpPr/>
            <p:nvPr/>
          </p:nvSpPr>
          <p:spPr>
            <a:xfrm>
              <a:off x="3030266" y="2953492"/>
              <a:ext cx="452766" cy="2001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8778"/>
            <a:ext cx="8229600" cy="515838"/>
          </a:xfrm>
        </p:spPr>
        <p:txBody>
          <a:bodyPr>
            <a:noAutofit/>
          </a:bodyPr>
          <a:lstStyle/>
          <a:p>
            <a:r>
              <a:rPr lang="en-US" altLang="en-US" sz="2800" b="1" dirty="0">
                <a:solidFill>
                  <a:srgbClr val="174261"/>
                </a:solidFill>
              </a:rPr>
              <a:t>Printed Form LM-15</a:t>
            </a:r>
            <a:endParaRPr lang="en-US" sz="2800" dirty="0">
              <a:solidFill>
                <a:srgbClr val="174261"/>
              </a:solidFill>
            </a:endParaRPr>
          </a:p>
        </p:txBody>
      </p:sp>
      <p:sp>
        <p:nvSpPr>
          <p:cNvPr id="59398" name="Rectangle 7"/>
          <p:cNvSpPr>
            <a:spLocks noChangeArrowheads="1"/>
          </p:cNvSpPr>
          <p:nvPr/>
        </p:nvSpPr>
        <p:spPr bwMode="auto">
          <a:xfrm>
            <a:off x="1054286" y="966282"/>
            <a:ext cx="7251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sysDot"/>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You can print a copy of the Form LM-15, in process, for review by selecting the Print button on the menu bar.  An option to download and open a printable PDF copy of the report will pop up.  </a:t>
            </a:r>
            <a:endParaRPr lang="en-US" altLang="en-US" sz="2000" b="1" dirty="0">
              <a:solidFill>
                <a:srgbClr val="990033"/>
              </a:solidFill>
            </a:endParaRPr>
          </a:p>
        </p:txBody>
      </p:sp>
      <p:pic>
        <p:nvPicPr>
          <p:cNvPr id="4" name="Picture 3" descr="Screenshot of a printed copy of the Form LM-15">
            <a:extLst>
              <a:ext uri="{FF2B5EF4-FFF2-40B4-BE49-F238E27FC236}">
                <a16:creationId xmlns:a16="http://schemas.microsoft.com/office/drawing/2014/main" id="{3A62F6C4-6AE9-09AB-7FE7-EF1137855533}"/>
              </a:ext>
            </a:extLst>
          </p:cNvPr>
          <p:cNvPicPr>
            <a:picLocks noChangeAspect="1"/>
          </p:cNvPicPr>
          <p:nvPr/>
        </p:nvPicPr>
        <p:blipFill rotWithShape="1">
          <a:blip r:embed="rId3"/>
          <a:srcRect b="16249"/>
          <a:stretch/>
        </p:blipFill>
        <p:spPr>
          <a:xfrm>
            <a:off x="2133600" y="2209800"/>
            <a:ext cx="4493142" cy="3968521"/>
          </a:xfrm>
          <a:prstGeom prst="rect">
            <a:avLst/>
          </a:prstGeom>
        </p:spPr>
      </p:pic>
    </p:spTree>
    <p:extLst>
      <p:ext uri="{BB962C8B-B14F-4D97-AF65-F5344CB8AC3E}">
        <p14:creationId xmlns:p14="http://schemas.microsoft.com/office/powerpoint/2010/main" val="2688101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68" y="272321"/>
            <a:ext cx="6994814" cy="642079"/>
          </a:xfrm>
        </p:spPr>
        <p:txBody>
          <a:bodyPr>
            <a:normAutofit/>
          </a:bodyPr>
          <a:lstStyle/>
          <a:p>
            <a:r>
              <a:rPr lang="en-US" altLang="en-US" sz="2800" dirty="0">
                <a:solidFill>
                  <a:srgbClr val="174261"/>
                </a:solidFill>
              </a:rPr>
              <a:t>Download the Form LM-15</a:t>
            </a:r>
            <a:endParaRPr lang="en-US" sz="2800" dirty="0">
              <a:solidFill>
                <a:srgbClr val="174261"/>
              </a:solidFill>
            </a:endParaRPr>
          </a:p>
        </p:txBody>
      </p:sp>
      <p:sp>
        <p:nvSpPr>
          <p:cNvPr id="3" name="Content Placeholder 2"/>
          <p:cNvSpPr>
            <a:spLocks noGrp="1"/>
          </p:cNvSpPr>
          <p:nvPr>
            <p:ph idx="4294967295"/>
          </p:nvPr>
        </p:nvSpPr>
        <p:spPr>
          <a:xfrm>
            <a:off x="914400" y="1046109"/>
            <a:ext cx="7391400" cy="2001891"/>
          </a:xfrm>
        </p:spPr>
        <p:txBody>
          <a:bodyPr>
            <a:noAutofit/>
          </a:bodyPr>
          <a:lstStyle/>
          <a:p>
            <a:pPr>
              <a:spcBef>
                <a:spcPct val="0"/>
              </a:spcBef>
              <a:buFont typeface="Wingdings" panose="05000000000000000000" pitchFamily="2" charset="2"/>
              <a:buChar char="Ø"/>
            </a:pPr>
            <a:r>
              <a:rPr lang="en-US" altLang="en-US" dirty="0"/>
              <a:t>In order to print and/or save the form for your records, select the </a:t>
            </a:r>
          </a:p>
          <a:p>
            <a:pPr marL="342900" lvl="1" indent="0">
              <a:spcBef>
                <a:spcPct val="0"/>
              </a:spcBef>
              <a:buNone/>
            </a:pPr>
            <a:r>
              <a:rPr lang="en-US" altLang="en-US" sz="1800" dirty="0"/>
              <a:t>“Download” tab to save and/or print your form</a:t>
            </a:r>
            <a:r>
              <a:rPr lang="en-US" altLang="en-US" sz="1800" b="1" dirty="0"/>
              <a:t>. </a:t>
            </a:r>
          </a:p>
          <a:p>
            <a:pPr marL="457200" lvl="1" indent="0">
              <a:spcBef>
                <a:spcPct val="0"/>
              </a:spcBef>
              <a:buNone/>
            </a:pPr>
            <a:endParaRPr lang="en-US" altLang="en-US" sz="600" b="1" dirty="0"/>
          </a:p>
          <a:p>
            <a:pPr>
              <a:spcBef>
                <a:spcPct val="0"/>
              </a:spcBef>
              <a:buFont typeface="Wingdings" panose="05000000000000000000" pitchFamily="2" charset="2"/>
              <a:buChar char="Ø"/>
            </a:pPr>
            <a:r>
              <a:rPr lang="en-US" altLang="en-US" b="1" dirty="0"/>
              <a:t>EFS does NOT have an option to print once the form </a:t>
            </a:r>
            <a:r>
              <a:rPr lang="en-US" altLang="en-US" dirty="0"/>
              <a:t>has been submitted.</a:t>
            </a:r>
          </a:p>
          <a:p>
            <a:pPr>
              <a:spcBef>
                <a:spcPct val="0"/>
              </a:spcBef>
              <a:buFont typeface="Wingdings" panose="05000000000000000000" pitchFamily="2" charset="2"/>
              <a:buChar char="Ø"/>
            </a:pPr>
            <a:endParaRPr lang="en-US" altLang="en-US" sz="600" dirty="0"/>
          </a:p>
          <a:p>
            <a:pPr>
              <a:spcBef>
                <a:spcPct val="0"/>
              </a:spcBef>
              <a:buFont typeface="Wingdings" panose="05000000000000000000" pitchFamily="2" charset="2"/>
              <a:buChar char="Ø"/>
            </a:pPr>
            <a:r>
              <a:rPr lang="en-US" altLang="en-US" dirty="0"/>
              <a:t>After you have saved and/or printed your form, select the “Submit” tab.</a:t>
            </a:r>
          </a:p>
        </p:txBody>
      </p:sp>
      <p:pic>
        <p:nvPicPr>
          <p:cNvPr id="12" name="Picture 11" descr="Screenshot of  the Print and Save option&#10;&#10;"/>
          <p:cNvPicPr/>
          <p:nvPr/>
        </p:nvPicPr>
        <p:blipFill rotWithShape="1">
          <a:blip r:embed="rId3"/>
          <a:srcRect l="66355" t="19734" r="12114" b="32326"/>
          <a:stretch/>
        </p:blipFill>
        <p:spPr bwMode="auto">
          <a:xfrm>
            <a:off x="2209800" y="3581400"/>
            <a:ext cx="4419600"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807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34" y="199056"/>
            <a:ext cx="6994814" cy="646331"/>
          </a:xfrm>
        </p:spPr>
        <p:txBody>
          <a:bodyPr>
            <a:normAutofit/>
          </a:bodyPr>
          <a:lstStyle/>
          <a:p>
            <a:r>
              <a:rPr lang="en-US" sz="2800" dirty="0">
                <a:solidFill>
                  <a:srgbClr val="174261"/>
                </a:solidFill>
              </a:rPr>
              <a:t>Confirmation Page</a:t>
            </a:r>
          </a:p>
        </p:txBody>
      </p:sp>
      <p:sp>
        <p:nvSpPr>
          <p:cNvPr id="4" name="Rectangle 3"/>
          <p:cNvSpPr/>
          <p:nvPr/>
        </p:nvSpPr>
        <p:spPr>
          <a:xfrm>
            <a:off x="1219200" y="1030069"/>
            <a:ext cx="6096000" cy="646331"/>
          </a:xfrm>
          <a:prstGeom prst="rect">
            <a:avLst/>
          </a:prstGeom>
        </p:spPr>
        <p:txBody>
          <a:bodyPr wrap="square">
            <a:spAutoFit/>
          </a:bodyPr>
          <a:lstStyle/>
          <a:p>
            <a:r>
              <a:rPr lang="en-US" altLang="en-US" dirty="0"/>
              <a:t>You can print this message for your records by using the print option on your browser. </a:t>
            </a:r>
            <a:endParaRPr lang="en-US" dirty="0"/>
          </a:p>
        </p:txBody>
      </p:sp>
      <p:pic>
        <p:nvPicPr>
          <p:cNvPr id="5" name="Picture 4" descr="Screenshot of Confirmation page after From LM-15 has been submitted ">
            <a:extLst>
              <a:ext uri="{FF2B5EF4-FFF2-40B4-BE49-F238E27FC236}">
                <a16:creationId xmlns:a16="http://schemas.microsoft.com/office/drawing/2014/main" id="{1B454A03-A5D2-0AA3-5258-4BD0B3133E10}"/>
              </a:ext>
            </a:extLst>
          </p:cNvPr>
          <p:cNvPicPr>
            <a:picLocks noChangeAspect="1"/>
          </p:cNvPicPr>
          <p:nvPr/>
        </p:nvPicPr>
        <p:blipFill rotWithShape="1">
          <a:blip r:embed="rId3"/>
          <a:srcRect l="2431" t="3800"/>
          <a:stretch/>
        </p:blipFill>
        <p:spPr>
          <a:xfrm>
            <a:off x="838200" y="2209800"/>
            <a:ext cx="7233256" cy="2590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554799"/>
          </a:xfrm>
        </p:spPr>
        <p:txBody>
          <a:bodyPr>
            <a:normAutofit/>
          </a:bodyPr>
          <a:lstStyle/>
          <a:p>
            <a:r>
              <a:rPr lang="en-US" altLang="en-US" sz="2800" dirty="0">
                <a:solidFill>
                  <a:srgbClr val="174261"/>
                </a:solidFill>
              </a:rPr>
              <a:t>Getting Help </a:t>
            </a:r>
            <a:endParaRPr lang="en-US" sz="2800" dirty="0">
              <a:solidFill>
                <a:srgbClr val="174261"/>
              </a:solidFill>
            </a:endParaRPr>
          </a:p>
        </p:txBody>
      </p:sp>
      <p:sp>
        <p:nvSpPr>
          <p:cNvPr id="3" name="Content Placeholder 2"/>
          <p:cNvSpPr>
            <a:spLocks noGrp="1"/>
          </p:cNvSpPr>
          <p:nvPr>
            <p:ph idx="4294967295"/>
          </p:nvPr>
        </p:nvSpPr>
        <p:spPr>
          <a:xfrm>
            <a:off x="914400" y="1524000"/>
            <a:ext cx="6571594" cy="3124200"/>
          </a:xfrm>
        </p:spPr>
        <p:txBody>
          <a:bodyPr>
            <a:normAutofit lnSpcReduction="10000"/>
          </a:bodyPr>
          <a:lstStyle/>
          <a:p>
            <a:pPr marL="0" indent="0" algn="ctr">
              <a:spcBef>
                <a:spcPct val="0"/>
              </a:spcBef>
              <a:buNone/>
            </a:pPr>
            <a:r>
              <a:rPr lang="en-US" altLang="en-US" sz="1500" dirty="0"/>
              <a:t>If</a:t>
            </a:r>
            <a:r>
              <a:rPr lang="en-US" altLang="en-US" sz="1500" b="1" dirty="0"/>
              <a:t> </a:t>
            </a:r>
            <a:r>
              <a:rPr lang="en-US" altLang="en-US" sz="1500" dirty="0"/>
              <a:t>you experience difficulty using EFS, please contact OLMS Form Technical Support toll-free at: </a:t>
            </a:r>
          </a:p>
          <a:p>
            <a:pPr marL="0" indent="0" algn="ctr">
              <a:spcBef>
                <a:spcPct val="0"/>
              </a:spcBef>
              <a:buNone/>
            </a:pPr>
            <a:endParaRPr lang="en-US" altLang="en-US" sz="1500" b="1" dirty="0"/>
          </a:p>
          <a:p>
            <a:pPr marL="0" indent="0" algn="ctr">
              <a:spcBef>
                <a:spcPct val="0"/>
              </a:spcBef>
              <a:buNone/>
            </a:pPr>
            <a:r>
              <a:rPr lang="en-US" altLang="en-US" sz="1500" b="1" dirty="0"/>
              <a:t>1-866-401-1109</a:t>
            </a:r>
            <a:endParaRPr lang="en-US" altLang="en-US" sz="1500" dirty="0"/>
          </a:p>
          <a:p>
            <a:pPr marL="0" indent="0" algn="ctr">
              <a:spcBef>
                <a:spcPct val="0"/>
              </a:spcBef>
              <a:buNone/>
            </a:pPr>
            <a:endParaRPr lang="en-US" altLang="en-US" sz="1500" dirty="0"/>
          </a:p>
          <a:p>
            <a:pPr marL="0" indent="0" algn="ctr">
              <a:spcBef>
                <a:spcPct val="0"/>
              </a:spcBef>
              <a:buNone/>
            </a:pPr>
            <a:r>
              <a:rPr lang="en-US" altLang="en-US" sz="1500" dirty="0"/>
              <a:t>This PowerPoint presentation and other information regarding EFS can be found on our </a:t>
            </a:r>
            <a:r>
              <a:rPr lang="en-US" altLang="en-US" sz="1500" dirty="0">
                <a:solidFill>
                  <a:schemeClr val="accent2">
                    <a:lumMod val="90000"/>
                    <a:lumOff val="10000"/>
                  </a:schemeClr>
                </a:solidFill>
                <a:hlinkClick r:id="rId3"/>
              </a:rPr>
              <a:t>OLMS website. </a:t>
            </a:r>
            <a:endParaRPr lang="en-US" altLang="en-US" sz="1500" dirty="0">
              <a:solidFill>
                <a:schemeClr val="accent2">
                  <a:lumMod val="90000"/>
                  <a:lumOff val="10000"/>
                </a:schemeClr>
              </a:solidFill>
            </a:endParaRPr>
          </a:p>
          <a:p>
            <a:pPr marL="0" indent="0" algn="ctr">
              <a:spcBef>
                <a:spcPct val="0"/>
              </a:spcBef>
              <a:spcAft>
                <a:spcPts val="3000"/>
              </a:spcAft>
              <a:buNone/>
            </a:pPr>
            <a:endParaRPr lang="en-US" altLang="en-US" sz="1500" dirty="0"/>
          </a:p>
          <a:p>
            <a:pPr marL="0" indent="0" algn="ctr">
              <a:spcBef>
                <a:spcPct val="0"/>
              </a:spcBef>
              <a:spcAft>
                <a:spcPts val="3000"/>
              </a:spcAft>
              <a:buNone/>
            </a:pPr>
            <a:r>
              <a:rPr lang="en-US" altLang="en-US" sz="1500" dirty="0"/>
              <a:t>If you have additional questions or comments, please contact OLMS E-mail OLMS at </a:t>
            </a:r>
            <a:r>
              <a:rPr lang="en-US" altLang="en-US" sz="1500" dirty="0">
                <a:hlinkClick r:id="rId4"/>
              </a:rPr>
              <a:t>olms-public@dol.gov</a:t>
            </a:r>
            <a:r>
              <a:rPr lang="en-US" altLang="en-US" sz="1500" dirty="0"/>
              <a:t> or contact your local OLMS District Office.</a:t>
            </a:r>
          </a:p>
          <a:p>
            <a:pPr marL="0" indent="0">
              <a:buNone/>
            </a:pP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73" y="359601"/>
            <a:ext cx="7188527" cy="923330"/>
          </a:xfrm>
        </p:spPr>
        <p:txBody>
          <a:bodyPr>
            <a:noAutofit/>
          </a:bodyPr>
          <a:lstStyle/>
          <a:p>
            <a:r>
              <a:rPr lang="en-US" sz="2800" dirty="0">
                <a:solidFill>
                  <a:srgbClr val="174261"/>
                </a:solidFill>
              </a:rPr>
              <a:t>Accessing the System – OLMS Homepage</a:t>
            </a:r>
            <a:br>
              <a:rPr lang="en-US" sz="2800" dirty="0">
                <a:solidFill>
                  <a:srgbClr val="174261"/>
                </a:solidFill>
              </a:rPr>
            </a:br>
            <a:endParaRPr lang="en-US" sz="2800" dirty="0">
              <a:solidFill>
                <a:srgbClr val="174261"/>
              </a:solidFill>
            </a:endParaRPr>
          </a:p>
        </p:txBody>
      </p:sp>
      <p:sp>
        <p:nvSpPr>
          <p:cNvPr id="5" name="TextBox 4"/>
          <p:cNvSpPr txBox="1"/>
          <p:nvPr/>
        </p:nvSpPr>
        <p:spPr>
          <a:xfrm>
            <a:off x="888673" y="1371600"/>
            <a:ext cx="7798127" cy="923330"/>
          </a:xfrm>
          <a:prstGeom prst="rect">
            <a:avLst/>
          </a:prstGeom>
          <a:noFill/>
        </p:spPr>
        <p:txBody>
          <a:bodyPr wrap="square" rtlCol="0">
            <a:spAutoFit/>
          </a:bodyPr>
          <a:lstStyle/>
          <a:p>
            <a:r>
              <a:rPr lang="en-US" altLang="en-US" dirty="0"/>
              <a:t>Navigate to the </a:t>
            </a:r>
            <a:r>
              <a:rPr lang="en-US" altLang="en-US" dirty="0">
                <a:hlinkClick r:id="rId2"/>
              </a:rPr>
              <a:t>OLMS Website</a:t>
            </a:r>
            <a:r>
              <a:rPr lang="en-US" altLang="en-US" dirty="0"/>
              <a:t> and select FILE LABOR-MANAGEMENT REPORTS, then from the drop-down menu, select the </a:t>
            </a:r>
            <a:r>
              <a:rPr lang="en-US" altLang="en-US" b="1" dirty="0">
                <a:solidFill>
                  <a:srgbClr val="FF0000"/>
                </a:solidFill>
              </a:rPr>
              <a:t>“File Labor Union, Trusteeship, Employer, and Consultant Reports (EFS)” link.</a:t>
            </a:r>
            <a:endParaRPr lang="en-US" b="1" dirty="0">
              <a:solidFill>
                <a:srgbClr val="FF0000"/>
              </a:solidFill>
            </a:endParaRPr>
          </a:p>
        </p:txBody>
      </p:sp>
      <p:pic>
        <p:nvPicPr>
          <p:cNvPr id="4" name="Picture 3" descr="Screenshot of OLMS Front Page&#10;">
            <a:extLst>
              <a:ext uri="{FF2B5EF4-FFF2-40B4-BE49-F238E27FC236}">
                <a16:creationId xmlns:a16="http://schemas.microsoft.com/office/drawing/2014/main" id="{E674F270-6E11-FBA6-26EF-30B2CD5F5C0C}"/>
              </a:ext>
            </a:extLst>
          </p:cNvPr>
          <p:cNvPicPr>
            <a:picLocks noChangeAspect="1"/>
          </p:cNvPicPr>
          <p:nvPr/>
        </p:nvPicPr>
        <p:blipFill>
          <a:blip r:embed="rId3"/>
          <a:stretch>
            <a:fillRect/>
          </a:stretch>
        </p:blipFill>
        <p:spPr>
          <a:xfrm>
            <a:off x="888673" y="2590800"/>
            <a:ext cx="6903720" cy="3733800"/>
          </a:xfrm>
          <a:prstGeom prst="rect">
            <a:avLst/>
          </a:prstGeom>
        </p:spPr>
      </p:pic>
    </p:spTree>
    <p:extLst>
      <p:ext uri="{BB962C8B-B14F-4D97-AF65-F5344CB8AC3E}">
        <p14:creationId xmlns:p14="http://schemas.microsoft.com/office/powerpoint/2010/main" val="26787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6"/>
          <p:cNvSpPr>
            <a:spLocks noGrp="1" noChangeArrowheads="1"/>
          </p:cNvSpPr>
          <p:nvPr>
            <p:ph type="title"/>
          </p:nvPr>
        </p:nvSpPr>
        <p:spPr>
          <a:xfrm>
            <a:off x="990600" y="236395"/>
            <a:ext cx="6994814" cy="678005"/>
          </a:xfrm>
          <a:noFill/>
        </p:spPr>
        <p:txBody>
          <a:bodyPr>
            <a:noAutofit/>
          </a:bodyPr>
          <a:lstStyle/>
          <a:p>
            <a:r>
              <a:rPr lang="en-US" altLang="en-US" sz="2800" dirty="0">
                <a:solidFill>
                  <a:srgbClr val="174261"/>
                </a:solidFill>
                <a:latin typeface="+mj-lt"/>
              </a:rPr>
              <a:t>Accessing OLMS EFS</a:t>
            </a:r>
            <a:br>
              <a:rPr lang="en-US" altLang="en-US" sz="2800" dirty="0">
                <a:solidFill>
                  <a:schemeClr val="tx1"/>
                </a:solidFill>
                <a:latin typeface="+mj-lt"/>
              </a:rPr>
            </a:br>
            <a:endParaRPr lang="en-US" altLang="en-US" sz="2800" dirty="0">
              <a:solidFill>
                <a:schemeClr val="tx1"/>
              </a:solidFill>
              <a:latin typeface="+mj-lt"/>
            </a:endParaRPr>
          </a:p>
        </p:txBody>
      </p:sp>
      <p:sp>
        <p:nvSpPr>
          <p:cNvPr id="5" name="Content Placeholder 4"/>
          <p:cNvSpPr>
            <a:spLocks noGrp="1"/>
          </p:cNvSpPr>
          <p:nvPr>
            <p:ph idx="4294967295"/>
          </p:nvPr>
        </p:nvSpPr>
        <p:spPr>
          <a:xfrm>
            <a:off x="990600" y="914400"/>
            <a:ext cx="6745560" cy="660400"/>
          </a:xfrm>
        </p:spPr>
        <p:txBody>
          <a:bodyPr/>
          <a:lstStyle/>
          <a:p>
            <a:pPr marL="0" indent="0">
              <a:buNone/>
            </a:pPr>
            <a:r>
              <a:rPr lang="en-US" altLang="en-US" dirty="0"/>
              <a:t>From the EFS Introduction page, select on the “Access the OLMS EFS” link.</a:t>
            </a:r>
          </a:p>
          <a:p>
            <a:pPr marL="0" indent="0">
              <a:buNone/>
            </a:pPr>
            <a:endParaRPr lang="en-US" altLang="en-US" dirty="0"/>
          </a:p>
          <a:p>
            <a:endParaRPr lang="en-US" dirty="0"/>
          </a:p>
        </p:txBody>
      </p:sp>
      <p:grpSp>
        <p:nvGrpSpPr>
          <p:cNvPr id="2" name="Group 1" descr="Screenshot of the OLMS EFS Access page">
            <a:extLst>
              <a:ext uri="{FF2B5EF4-FFF2-40B4-BE49-F238E27FC236}">
                <a16:creationId xmlns:a16="http://schemas.microsoft.com/office/drawing/2014/main" id="{B36A668B-AC05-4E69-B10F-C66F3DC49E22}"/>
              </a:ext>
            </a:extLst>
          </p:cNvPr>
          <p:cNvGrpSpPr/>
          <p:nvPr/>
        </p:nvGrpSpPr>
        <p:grpSpPr>
          <a:xfrm>
            <a:off x="1510642" y="1605852"/>
            <a:ext cx="5705475" cy="4654868"/>
            <a:chOff x="1510642" y="1605852"/>
            <a:chExt cx="5705475" cy="4654868"/>
          </a:xfrm>
        </p:grpSpPr>
        <p:pic>
          <p:nvPicPr>
            <p:cNvPr id="7" name="Picture 6" descr="Access the OLMS EFS" title="Access the OLMS EFS"/>
            <p:cNvPicPr/>
            <p:nvPr/>
          </p:nvPicPr>
          <p:blipFill rotWithShape="1">
            <a:blip r:embed="rId3"/>
            <a:srcRect l="9504" t="14815" r="58034" b="38102"/>
            <a:stretch/>
          </p:blipFill>
          <p:spPr bwMode="auto">
            <a:xfrm>
              <a:off x="1510642" y="1605852"/>
              <a:ext cx="5705475" cy="4654868"/>
            </a:xfrm>
            <a:prstGeom prst="rect">
              <a:avLst/>
            </a:prstGeom>
            <a:ln>
              <a:noFill/>
            </a:ln>
            <a:extLst>
              <a:ext uri="{53640926-AAD7-44D8-BBD7-CCE9431645EC}">
                <a14:shadowObscured xmlns:a14="http://schemas.microsoft.com/office/drawing/2010/main"/>
              </a:ext>
            </a:extLst>
          </p:spPr>
        </p:pic>
        <p:sp>
          <p:nvSpPr>
            <p:cNvPr id="6" name="Rounded Rectangle 7">
              <a:extLst>
                <a:ext uri="{FF2B5EF4-FFF2-40B4-BE49-F238E27FC236}">
                  <a16:creationId xmlns:a16="http://schemas.microsoft.com/office/drawing/2014/main" id="{F44A2E87-2799-4865-B976-C20ED018D490}"/>
                </a:ext>
              </a:extLst>
            </p:cNvPr>
            <p:cNvSpPr/>
            <p:nvPr/>
          </p:nvSpPr>
          <p:spPr>
            <a:xfrm>
              <a:off x="1828800" y="4953000"/>
              <a:ext cx="1143000" cy="2286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219200" y="334107"/>
            <a:ext cx="6994814" cy="604169"/>
          </a:xfrm>
          <a:noFill/>
        </p:spPr>
        <p:txBody>
          <a:bodyPr>
            <a:normAutofit/>
          </a:bodyPr>
          <a:lstStyle/>
          <a:p>
            <a:pPr algn="l" eaLnBrk="1" hangingPunct="1">
              <a:spcBef>
                <a:spcPct val="50000"/>
              </a:spcBef>
              <a:buFontTx/>
              <a:buNone/>
            </a:pPr>
            <a:r>
              <a:rPr lang="en-US" altLang="en-US" sz="2800" b="1" dirty="0">
                <a:solidFill>
                  <a:srgbClr val="174261"/>
                </a:solidFill>
              </a:rPr>
              <a:t>Accessing the System   </a:t>
            </a:r>
            <a:endParaRPr lang="en-US" altLang="en-US" sz="2800" dirty="0">
              <a:solidFill>
                <a:srgbClr val="174261"/>
              </a:solidFill>
            </a:endParaRPr>
          </a:p>
        </p:txBody>
      </p:sp>
      <p:sp>
        <p:nvSpPr>
          <p:cNvPr id="2" name="TextBox 1"/>
          <p:cNvSpPr txBox="1"/>
          <p:nvPr/>
        </p:nvSpPr>
        <p:spPr>
          <a:xfrm>
            <a:off x="1143000" y="963770"/>
            <a:ext cx="7543800"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en-US" dirty="0"/>
              <a:t>To access the Form LM-15 in EFS, you must first register with EFS and obtain a user ID and password.</a:t>
            </a:r>
          </a:p>
          <a:p>
            <a:pPr marL="285750" indent="-285750">
              <a:buFont typeface="Wingdings" panose="05000000000000000000" pitchFamily="2" charset="2"/>
              <a:buChar char="Ø"/>
            </a:pPr>
            <a:r>
              <a:rPr lang="en-US" altLang="en-US" dirty="0"/>
              <a:t>If you already have an EFS user ID and password, you do not need to register again. </a:t>
            </a:r>
            <a:endParaRPr lang="en-US" dirty="0"/>
          </a:p>
        </p:txBody>
      </p:sp>
      <p:grpSp>
        <p:nvGrpSpPr>
          <p:cNvPr id="3" name="Group 2" descr="Screen shot Electronic Forms System Log in page">
            <a:extLst>
              <a:ext uri="{FF2B5EF4-FFF2-40B4-BE49-F238E27FC236}">
                <a16:creationId xmlns:a16="http://schemas.microsoft.com/office/drawing/2014/main" id="{2F2ABAFB-D602-1D82-5F54-5BA2DA7A16EA}"/>
              </a:ext>
            </a:extLst>
          </p:cNvPr>
          <p:cNvGrpSpPr/>
          <p:nvPr/>
        </p:nvGrpSpPr>
        <p:grpSpPr>
          <a:xfrm>
            <a:off x="1143000" y="2189593"/>
            <a:ext cx="6248400" cy="4296367"/>
            <a:chOff x="1143000" y="2189593"/>
            <a:chExt cx="6248400" cy="4296367"/>
          </a:xfrm>
        </p:grpSpPr>
        <p:pic>
          <p:nvPicPr>
            <p:cNvPr id="9" name="Picture 8" descr="Graphical user interface, text, email&#10;&#10;Description automatically generated">
              <a:extLst>
                <a:ext uri="{FF2B5EF4-FFF2-40B4-BE49-F238E27FC236}">
                  <a16:creationId xmlns:a16="http://schemas.microsoft.com/office/drawing/2014/main" id="{1E78A50E-3186-9538-E9A3-2621301D43E5}"/>
                </a:ext>
              </a:extLst>
            </p:cNvPr>
            <p:cNvPicPr>
              <a:picLocks noChangeAspect="1"/>
            </p:cNvPicPr>
            <p:nvPr/>
          </p:nvPicPr>
          <p:blipFill rotWithShape="1">
            <a:blip r:embed="rId3"/>
            <a:srcRect l="3950" t="933" b="1324"/>
            <a:stretch/>
          </p:blipFill>
          <p:spPr bwMode="auto">
            <a:xfrm>
              <a:off x="1143000" y="2189593"/>
              <a:ext cx="6248400" cy="4296367"/>
            </a:xfrm>
            <a:prstGeom prst="rect">
              <a:avLst/>
            </a:prstGeom>
            <a:ln>
              <a:noFill/>
            </a:ln>
            <a:extLst>
              <a:ext uri="{53640926-AAD7-44D8-BBD7-CCE9431645EC}">
                <a14:shadowObscured xmlns:a14="http://schemas.microsoft.com/office/drawing/2010/main"/>
              </a:ext>
            </a:extLst>
          </p:spPr>
        </p:pic>
        <p:sp>
          <p:nvSpPr>
            <p:cNvPr id="8" name="Rounded Rectangle 10">
              <a:extLst>
                <a:ext uri="{FF2B5EF4-FFF2-40B4-BE49-F238E27FC236}">
                  <a16:creationId xmlns:a16="http://schemas.microsoft.com/office/drawing/2014/main" id="{1FFE180A-BDE0-45B0-A4C9-E1E4EB8BF925}"/>
                </a:ext>
              </a:extLst>
            </p:cNvPr>
            <p:cNvSpPr/>
            <p:nvPr/>
          </p:nvSpPr>
          <p:spPr>
            <a:xfrm>
              <a:off x="1371600" y="3886200"/>
              <a:ext cx="1600200" cy="314325"/>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60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
          <p:cNvSpPr>
            <a:spLocks noGrp="1" noChangeArrowheads="1"/>
          </p:cNvSpPr>
          <p:nvPr>
            <p:ph type="title"/>
          </p:nvPr>
        </p:nvSpPr>
        <p:spPr>
          <a:xfrm>
            <a:off x="1066800" y="228600"/>
            <a:ext cx="7013208" cy="592873"/>
          </a:xfrm>
          <a:noFill/>
        </p:spPr>
        <p:txBody>
          <a:bodyPr>
            <a:noAutofit/>
          </a:bodyPr>
          <a:lstStyle/>
          <a:p>
            <a:r>
              <a:rPr lang="en-US" altLang="en-US" sz="2800" dirty="0">
                <a:solidFill>
                  <a:srgbClr val="174261"/>
                </a:solidFill>
              </a:rPr>
              <a:t>Accessing the Form LM-15 Form</a:t>
            </a:r>
          </a:p>
        </p:txBody>
      </p:sp>
      <p:sp>
        <p:nvSpPr>
          <p:cNvPr id="16390" name="Text Box 20"/>
          <p:cNvSpPr txBox="1">
            <a:spLocks noChangeArrowheads="1"/>
          </p:cNvSpPr>
          <p:nvPr/>
        </p:nvSpPr>
        <p:spPr bwMode="auto">
          <a:xfrm>
            <a:off x="1189493" y="1035396"/>
            <a:ext cx="707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1800" dirty="0"/>
              <a:t>Once you have a user ID and password, enter the information under the LM-15 area in the center of the page and select Sign In.</a:t>
            </a:r>
          </a:p>
        </p:txBody>
      </p:sp>
      <p:grpSp>
        <p:nvGrpSpPr>
          <p:cNvPr id="4" name="Group 3" descr="Screen shot Electronic Forms System Log in page for access">
            <a:extLst>
              <a:ext uri="{FF2B5EF4-FFF2-40B4-BE49-F238E27FC236}">
                <a16:creationId xmlns:a16="http://schemas.microsoft.com/office/drawing/2014/main" id="{009F3EE6-717D-65AD-7399-3C096EB1B68D}"/>
              </a:ext>
            </a:extLst>
          </p:cNvPr>
          <p:cNvGrpSpPr/>
          <p:nvPr/>
        </p:nvGrpSpPr>
        <p:grpSpPr>
          <a:xfrm>
            <a:off x="1066800" y="1857550"/>
            <a:ext cx="6497243" cy="4467470"/>
            <a:chOff x="1066800" y="1895650"/>
            <a:chExt cx="6497243" cy="4467470"/>
          </a:xfrm>
        </p:grpSpPr>
        <p:pic>
          <p:nvPicPr>
            <p:cNvPr id="9" name="Picture 8" descr="Graphical user interface, text, email&#10;&#10;Description automatically generated">
              <a:extLst>
                <a:ext uri="{FF2B5EF4-FFF2-40B4-BE49-F238E27FC236}">
                  <a16:creationId xmlns:a16="http://schemas.microsoft.com/office/drawing/2014/main" id="{5B7CF573-6637-EF2B-9162-85A05C9EE638}"/>
                </a:ext>
              </a:extLst>
            </p:cNvPr>
            <p:cNvPicPr>
              <a:picLocks noChangeAspect="1"/>
            </p:cNvPicPr>
            <p:nvPr/>
          </p:nvPicPr>
          <p:blipFill rotWithShape="1">
            <a:blip r:embed="rId3"/>
            <a:srcRect l="3950" t="933" b="1324"/>
            <a:stretch/>
          </p:blipFill>
          <p:spPr bwMode="auto">
            <a:xfrm>
              <a:off x="1066800" y="1895650"/>
              <a:ext cx="6497243" cy="4467470"/>
            </a:xfrm>
            <a:prstGeom prst="rect">
              <a:avLst/>
            </a:prstGeom>
            <a:ln>
              <a:noFill/>
            </a:ln>
            <a:extLst>
              <a:ext uri="{53640926-AAD7-44D8-BBD7-CCE9431645EC}">
                <a14:shadowObscured xmlns:a14="http://schemas.microsoft.com/office/drawing/2010/main"/>
              </a:ext>
            </a:extLst>
          </p:spPr>
        </p:pic>
        <p:sp>
          <p:nvSpPr>
            <p:cNvPr id="10" name="Rounded Rectangle 10">
              <a:extLst>
                <a:ext uri="{FF2B5EF4-FFF2-40B4-BE49-F238E27FC236}">
                  <a16:creationId xmlns:a16="http://schemas.microsoft.com/office/drawing/2014/main" id="{208B2FCB-4163-0C97-DC3D-16A26C7ADA6E}"/>
                </a:ext>
              </a:extLst>
            </p:cNvPr>
            <p:cNvSpPr/>
            <p:nvPr/>
          </p:nvSpPr>
          <p:spPr>
            <a:xfrm>
              <a:off x="3096221" y="3409950"/>
              <a:ext cx="2438400" cy="12954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7091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
          <p:cNvSpPr>
            <a:spLocks noGrp="1" noChangeArrowheads="1"/>
          </p:cNvSpPr>
          <p:nvPr>
            <p:ph type="title"/>
          </p:nvPr>
        </p:nvSpPr>
        <p:spPr>
          <a:xfrm>
            <a:off x="1066800" y="228600"/>
            <a:ext cx="7013208" cy="592873"/>
          </a:xfrm>
          <a:noFill/>
        </p:spPr>
        <p:txBody>
          <a:bodyPr>
            <a:noAutofit/>
          </a:bodyPr>
          <a:lstStyle/>
          <a:p>
            <a:r>
              <a:rPr lang="en-US" altLang="en-US" sz="2800" dirty="0">
                <a:solidFill>
                  <a:srgbClr val="174261"/>
                </a:solidFill>
              </a:rPr>
              <a:t>Accessing the Form LM-15</a:t>
            </a:r>
            <a:endParaRPr lang="en-US" altLang="en-US" sz="2800" strike="dblStrike" dirty="0">
              <a:solidFill>
                <a:srgbClr val="174261"/>
              </a:solidFill>
            </a:endParaRPr>
          </a:p>
        </p:txBody>
      </p:sp>
      <p:sp>
        <p:nvSpPr>
          <p:cNvPr id="16390" name="Text Box 20"/>
          <p:cNvSpPr txBox="1">
            <a:spLocks noChangeArrowheads="1"/>
          </p:cNvSpPr>
          <p:nvPr/>
        </p:nvSpPr>
        <p:spPr bwMode="auto">
          <a:xfrm>
            <a:off x="1095375" y="952536"/>
            <a:ext cx="707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1800" dirty="0"/>
              <a:t>You can begin a new form, find a form in progress or amend a form already submitted. </a:t>
            </a:r>
          </a:p>
        </p:txBody>
      </p:sp>
      <p:pic>
        <p:nvPicPr>
          <p:cNvPr id="7" name="Picture 6" descr="LM-15 From selection option screnn">
            <a:extLst>
              <a:ext uri="{FF2B5EF4-FFF2-40B4-BE49-F238E27FC236}">
                <a16:creationId xmlns:a16="http://schemas.microsoft.com/office/drawing/2014/main" id="{8688C0DA-8C98-5ED9-72AC-FDF729276509}"/>
              </a:ext>
            </a:extLst>
          </p:cNvPr>
          <p:cNvPicPr>
            <a:picLocks noChangeAspect="1"/>
          </p:cNvPicPr>
          <p:nvPr/>
        </p:nvPicPr>
        <p:blipFill rotWithShape="1">
          <a:blip r:embed="rId3"/>
          <a:srcRect l="1077" t="5829" r="5190" b="3610"/>
          <a:stretch/>
        </p:blipFill>
        <p:spPr>
          <a:xfrm>
            <a:off x="838200" y="2514600"/>
            <a:ext cx="7086600" cy="2378906"/>
          </a:xfrm>
          <a:prstGeom prst="rect">
            <a:avLst/>
          </a:prstGeom>
        </p:spPr>
      </p:pic>
    </p:spTree>
    <p:extLst>
      <p:ext uri="{BB962C8B-B14F-4D97-AF65-F5344CB8AC3E}">
        <p14:creationId xmlns:p14="http://schemas.microsoft.com/office/powerpoint/2010/main" val="206755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186" y="367183"/>
            <a:ext cx="6994814" cy="547217"/>
          </a:xfrm>
        </p:spPr>
        <p:txBody>
          <a:bodyPr>
            <a:noAutofit/>
          </a:bodyPr>
          <a:lstStyle/>
          <a:p>
            <a:r>
              <a:rPr lang="en-US" sz="2800" dirty="0">
                <a:solidFill>
                  <a:srgbClr val="174261"/>
                </a:solidFill>
                <a:latin typeface="+mj-lt"/>
              </a:rPr>
              <a:t>Select Report Type</a:t>
            </a:r>
          </a:p>
        </p:txBody>
      </p:sp>
      <p:sp>
        <p:nvSpPr>
          <p:cNvPr id="3" name="Content Placeholder 2"/>
          <p:cNvSpPr>
            <a:spLocks noGrp="1"/>
          </p:cNvSpPr>
          <p:nvPr>
            <p:ph idx="4294967295"/>
          </p:nvPr>
        </p:nvSpPr>
        <p:spPr>
          <a:xfrm>
            <a:off x="990600" y="914400"/>
            <a:ext cx="7772400" cy="685800"/>
          </a:xfrm>
        </p:spPr>
        <p:txBody>
          <a:bodyPr>
            <a:noAutofit/>
          </a:bodyPr>
          <a:lstStyle/>
          <a:p>
            <a:pPr marL="0" indent="0">
              <a:spcBef>
                <a:spcPts val="0"/>
              </a:spcBef>
              <a:buNone/>
            </a:pPr>
            <a:r>
              <a:rPr lang="en-US" altLang="en-US" dirty="0">
                <a:solidFill>
                  <a:schemeClr val="tx1"/>
                </a:solidFill>
              </a:rPr>
              <a:t>You must select the type of report you are filing.  Select “LM-15”, </a:t>
            </a:r>
          </a:p>
          <a:p>
            <a:pPr marL="0" indent="0">
              <a:spcBef>
                <a:spcPts val="0"/>
              </a:spcBef>
              <a:buNone/>
            </a:pPr>
            <a:r>
              <a:rPr lang="en-US" altLang="en-US" dirty="0">
                <a:solidFill>
                  <a:schemeClr val="tx1"/>
                </a:solidFill>
              </a:rPr>
              <a:t>then </a:t>
            </a:r>
            <a:r>
              <a:rPr lang="en-US" altLang="en-US" b="1" dirty="0">
                <a:solidFill>
                  <a:schemeClr val="tx1"/>
                </a:solidFill>
              </a:rPr>
              <a:t>“Get Form”.</a:t>
            </a:r>
            <a:endParaRPr lang="en-US" b="1" dirty="0">
              <a:solidFill>
                <a:schemeClr val="tx1"/>
              </a:solidFill>
            </a:endParaRPr>
          </a:p>
        </p:txBody>
      </p:sp>
      <p:pic>
        <p:nvPicPr>
          <p:cNvPr id="5" name="Picture 4" descr="Screenshot of advance selection of LM-15 from">
            <a:extLst>
              <a:ext uri="{FF2B5EF4-FFF2-40B4-BE49-F238E27FC236}">
                <a16:creationId xmlns:a16="http://schemas.microsoft.com/office/drawing/2014/main" id="{D04FAC8F-A0B2-AB08-6347-8777C9EAA9EA}"/>
              </a:ext>
            </a:extLst>
          </p:cNvPr>
          <p:cNvPicPr>
            <a:picLocks noGrp="1" noRot="1" noChangeAspect="1" noMove="1" noResize="1" noEditPoints="1" noAdjustHandles="1" noChangeArrowheads="1" noChangeShapeType="1" noCrop="1"/>
          </p:cNvPicPr>
          <p:nvPr/>
        </p:nvPicPr>
        <p:blipFill rotWithShape="1">
          <a:blip r:embed="rId3"/>
          <a:srcRect t="5333"/>
          <a:stretch/>
        </p:blipFill>
        <p:spPr>
          <a:xfrm>
            <a:off x="838199" y="2285998"/>
            <a:ext cx="7084905" cy="3276602"/>
          </a:xfrm>
          <a:prstGeom prst="rect">
            <a:avLst/>
          </a:prstGeom>
        </p:spPr>
      </p:pic>
      <p:sp>
        <p:nvSpPr>
          <p:cNvPr id="6" name="Rounded Rectangle 7" descr="Screenshot of how to start the LM-15 form">
            <a:extLst>
              <a:ext uri="{FF2B5EF4-FFF2-40B4-BE49-F238E27FC236}">
                <a16:creationId xmlns:a16="http://schemas.microsoft.com/office/drawing/2014/main" id="{6184F8F9-90F7-35C5-4F19-0B4DD5E1FA16}"/>
              </a:ext>
            </a:extLst>
          </p:cNvPr>
          <p:cNvSpPr/>
          <p:nvPr/>
        </p:nvSpPr>
        <p:spPr>
          <a:xfrm>
            <a:off x="3124200" y="4876800"/>
            <a:ext cx="2590799" cy="5334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olms_EFSLM">
  <a:themeElements>
    <a:clrScheme name="Custom 4">
      <a:dk1>
        <a:sysClr val="windowText" lastClr="000000"/>
      </a:dk1>
      <a:lt1>
        <a:sysClr val="window" lastClr="FFFFFF"/>
      </a:lt1>
      <a:dk2>
        <a:srgbClr val="002D89"/>
      </a:dk2>
      <a:lt2>
        <a:srgbClr val="EBEBEB"/>
      </a:lt2>
      <a:accent1>
        <a:srgbClr val="002060"/>
      </a:accent1>
      <a:accent2>
        <a:srgbClr val="002060"/>
      </a:accent2>
      <a:accent3>
        <a:srgbClr val="42D0A2"/>
      </a:accent3>
      <a:accent4>
        <a:srgbClr val="2E946B"/>
      </a:accent4>
      <a:accent5>
        <a:srgbClr val="42B051"/>
      </a:accent5>
      <a:accent6>
        <a:srgbClr val="96D141"/>
      </a:accent6>
      <a:hlink>
        <a:srgbClr val="002D89"/>
      </a:hlink>
      <a:folHlink>
        <a:srgbClr val="002D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olms_EFSLM</Template>
  <TotalTime>29194</TotalTime>
  <Words>1266</Words>
  <Application>Microsoft Office PowerPoint</Application>
  <PresentationFormat>On-screen Show (4:3)</PresentationFormat>
  <Paragraphs>121</Paragraphs>
  <Slides>35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Tahoma</vt:lpstr>
      <vt:lpstr>Wingdings</vt:lpstr>
      <vt:lpstr>Wingdings 3</vt:lpstr>
      <vt:lpstr>olms_EFSLM</vt:lpstr>
      <vt:lpstr>ELECTRONIC FORMS SYSTEM (EFS)</vt:lpstr>
      <vt:lpstr>ELECTRONIC FORMS SYSTEM (EFS) FORM LM-15 </vt:lpstr>
      <vt:lpstr>System Requirements and Settings </vt:lpstr>
      <vt:lpstr>Accessing the System – OLMS Homepage </vt:lpstr>
      <vt:lpstr>Accessing OLMS EFS </vt:lpstr>
      <vt:lpstr>Accessing the System   </vt:lpstr>
      <vt:lpstr>Accessing the Form LM-15 Form</vt:lpstr>
      <vt:lpstr>Accessing the Form LM-15</vt:lpstr>
      <vt:lpstr>Select Report Type</vt:lpstr>
      <vt:lpstr>Select Organization for Form LM-15 </vt:lpstr>
      <vt:lpstr>Organization Selection for Form LM-15 </vt:lpstr>
      <vt:lpstr>Search for Labor Organization</vt:lpstr>
      <vt:lpstr>Start a New LM-15 – Registering the Organization</vt:lpstr>
      <vt:lpstr>Navigating the Form LM-15 in EFS</vt:lpstr>
      <vt:lpstr>Accessing Form LM-15 Instructions in EFS</vt:lpstr>
      <vt:lpstr>Pre-populated Data Verification</vt:lpstr>
      <vt:lpstr>Entering Data – Item 6 through 9</vt:lpstr>
      <vt:lpstr>Entering Data – Items 10 through 23</vt:lpstr>
      <vt:lpstr>Entering Data – Schedule 1- Loans</vt:lpstr>
      <vt:lpstr>Entering Data – Schedule 2- Investments</vt:lpstr>
      <vt:lpstr>Entering Data – Schedule 3 Other Assets</vt:lpstr>
      <vt:lpstr>Entering Data – Schedule 4 Other Liabilities </vt:lpstr>
      <vt:lpstr>Entering Data – Schedule 5 Fixed Assets</vt:lpstr>
      <vt:lpstr>Entering Data – Schedule 6 Loans Payable</vt:lpstr>
      <vt:lpstr>Form LM-15 Validation-Correction Errors</vt:lpstr>
      <vt:lpstr>Form LM-15 Validation</vt:lpstr>
      <vt:lpstr>Signing the Form LM-15</vt:lpstr>
      <vt:lpstr>Signature Box</vt:lpstr>
      <vt:lpstr>Updating Signature Titles</vt:lpstr>
      <vt:lpstr>Changes Made After Signing</vt:lpstr>
      <vt:lpstr>How to Print the Form LM-15</vt:lpstr>
      <vt:lpstr>Printed Form LM-15</vt:lpstr>
      <vt:lpstr>Download the Form LM-15</vt:lpstr>
      <vt:lpstr>Confirmation Page</vt:lpstr>
      <vt:lpstr>Getting Help </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625</cp:revision>
  <cp:lastPrinted>2019-02-15T18:54:07Z</cp:lastPrinted>
  <dcterms:created xsi:type="dcterms:W3CDTF">2010-03-30T20:15:25Z</dcterms:created>
  <dcterms:modified xsi:type="dcterms:W3CDTF">2023-02-14T20:06:39Z</dcterms:modified>
</cp:coreProperties>
</file>