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87" r:id="rId2"/>
    <p:sldId id="361" r:id="rId3"/>
    <p:sldId id="290" r:id="rId4"/>
    <p:sldId id="363" r:id="rId5"/>
    <p:sldId id="362" r:id="rId6"/>
    <p:sldId id="344" r:id="rId7"/>
    <p:sldId id="364" r:id="rId8"/>
    <p:sldId id="365" r:id="rId9"/>
    <p:sldId id="368" r:id="rId10"/>
    <p:sldId id="324" r:id="rId11"/>
    <p:sldId id="326" r:id="rId12"/>
    <p:sldId id="355" r:id="rId13"/>
    <p:sldId id="375" r:id="rId14"/>
    <p:sldId id="328" r:id="rId15"/>
    <p:sldId id="376" r:id="rId16"/>
    <p:sldId id="369" r:id="rId17"/>
    <p:sldId id="377" r:id="rId18"/>
    <p:sldId id="370" r:id="rId19"/>
    <p:sldId id="371" r:id="rId20"/>
    <p:sldId id="357" r:id="rId21"/>
    <p:sldId id="345" r:id="rId22"/>
    <p:sldId id="373" r:id="rId23"/>
    <p:sldId id="378" r:id="rId24"/>
    <p:sldId id="319" r:id="rId25"/>
    <p:sldId id="379" r:id="rId26"/>
    <p:sldId id="380" r:id="rId27"/>
    <p:sldId id="353" r:id="rId28"/>
    <p:sldId id="320" r:id="rId29"/>
    <p:sldId id="294" r:id="rId30"/>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1F9BBD-BCE3-1C1B-24B6-69B173565051}" name="Bobian, Della - OLMS" initials="BDO" userId="S::Bobian.Della@dol.gov::78e93d7d-de77-4621-887c-ba5eb0dd49a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bian, Della - OLMS" initials="BD-O" lastIdx="1" clrIdx="0">
    <p:extLst>
      <p:ext uri="{19B8F6BF-5375-455C-9EA6-DF929625EA0E}">
        <p15:presenceInfo xmlns:p15="http://schemas.microsoft.com/office/powerpoint/2012/main" userId="S-1-5-21-609670400-3822899875-428587463-2906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261"/>
    <a:srgbClr val="FF0000"/>
    <a:srgbClr val="990033"/>
    <a:srgbClr val="FFFF99"/>
    <a:srgbClr val="0000FF"/>
    <a:srgbClr val="33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4" autoAdjust="0"/>
    <p:restoredTop sz="99886" autoAdjust="0"/>
  </p:normalViewPr>
  <p:slideViewPr>
    <p:cSldViewPr>
      <p:cViewPr varScale="1">
        <p:scale>
          <a:sx n="67" d="100"/>
          <a:sy n="67" d="100"/>
        </p:scale>
        <p:origin x="1092" y="36"/>
      </p:cViewPr>
      <p:guideLst>
        <p:guide orient="horz" pos="2160"/>
        <p:guide pos="2880"/>
      </p:guideLst>
    </p:cSldViewPr>
  </p:slideViewPr>
  <p:outlineViewPr>
    <p:cViewPr>
      <p:scale>
        <a:sx n="33" d="100"/>
        <a:sy n="33" d="100"/>
      </p:scale>
      <p:origin x="0" y="9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1915" tIns="45958" rIns="91915" bIns="4595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46435"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a:effectLst/>
        </p:spPr>
        <p:txBody>
          <a:bodyPr vert="horz" wrap="square" lIns="91915" tIns="45958" rIns="91915" bIns="4595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46436"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a:effectLst/>
        </p:spPr>
        <p:txBody>
          <a:bodyPr vert="horz" wrap="square" lIns="91915" tIns="45958" rIns="91915" bIns="4595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46437"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a:effectLst/>
        </p:spPr>
        <p:txBody>
          <a:bodyPr vert="horz" wrap="square" lIns="91915" tIns="45958" rIns="91915" bIns="45958" numCol="1" anchor="b" anchorCtr="0" compatLnSpc="1">
            <a:prstTxWarp prst="textNoShape">
              <a:avLst/>
            </a:prstTxWarp>
          </a:bodyPr>
          <a:lstStyle>
            <a:lvl1pPr algn="r" eaLnBrk="1" hangingPunct="1">
              <a:defRPr sz="1200"/>
            </a:lvl1pPr>
          </a:lstStyle>
          <a:p>
            <a:pPr>
              <a:defRPr/>
            </a:pPr>
            <a:fld id="{D3D546FC-E50E-4B40-98C8-5797719DA49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662" tIns="46831" rIns="93662" bIns="46831" numCol="1" anchor="t" anchorCtr="0" compatLnSpc="1">
            <a:prstTxWarp prst="textNoShape">
              <a:avLst/>
            </a:prstTxWarp>
          </a:bodyPr>
          <a:lstStyle>
            <a:lvl1pPr defTabSz="936709" eaLnBrk="1" hangingPunct="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978275" y="0"/>
            <a:ext cx="3043238" cy="465138"/>
          </a:xfrm>
          <a:prstGeom prst="rect">
            <a:avLst/>
          </a:prstGeom>
          <a:noFill/>
          <a:ln w="9525">
            <a:noFill/>
            <a:miter lim="800000"/>
            <a:headEnd/>
            <a:tailEnd/>
          </a:ln>
          <a:effectLst/>
        </p:spPr>
        <p:txBody>
          <a:bodyPr vert="horz" wrap="square" lIns="93662" tIns="46831" rIns="93662" bIns="46831" numCol="1" anchor="t" anchorCtr="0" compatLnSpc="1">
            <a:prstTxWarp prst="textNoShape">
              <a:avLst/>
            </a:prstTxWarp>
          </a:bodyPr>
          <a:lstStyle>
            <a:lvl1pPr algn="r" defTabSz="936709"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84275" y="696913"/>
            <a:ext cx="4656138"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3263" y="4422775"/>
            <a:ext cx="5616575" cy="4189413"/>
          </a:xfrm>
          <a:prstGeom prst="rect">
            <a:avLst/>
          </a:prstGeom>
          <a:noFill/>
          <a:ln w="9525">
            <a:noFill/>
            <a:miter lim="800000"/>
            <a:headEnd/>
            <a:tailEnd/>
          </a:ln>
          <a:effectLst/>
        </p:spPr>
        <p:txBody>
          <a:bodyPr vert="horz" wrap="square" lIns="93662" tIns="46831" rIns="93662" bIns="468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42375"/>
            <a:ext cx="3043238" cy="465138"/>
          </a:xfrm>
          <a:prstGeom prst="rect">
            <a:avLst/>
          </a:prstGeom>
          <a:noFill/>
          <a:ln w="9525">
            <a:noFill/>
            <a:miter lim="800000"/>
            <a:headEnd/>
            <a:tailEnd/>
          </a:ln>
          <a:effectLst/>
        </p:spPr>
        <p:txBody>
          <a:bodyPr vert="horz" wrap="square" lIns="93662" tIns="46831" rIns="93662" bIns="46831" numCol="1" anchor="b" anchorCtr="0" compatLnSpc="1">
            <a:prstTxWarp prst="textNoShape">
              <a:avLst/>
            </a:prstTxWarp>
          </a:bodyPr>
          <a:lstStyle>
            <a:lvl1pPr defTabSz="936709" eaLnBrk="1" hangingPunct="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78275" y="8842375"/>
            <a:ext cx="3043238" cy="465138"/>
          </a:xfrm>
          <a:prstGeom prst="rect">
            <a:avLst/>
          </a:prstGeom>
          <a:noFill/>
          <a:ln w="9525">
            <a:noFill/>
            <a:miter lim="800000"/>
            <a:headEnd/>
            <a:tailEnd/>
          </a:ln>
          <a:effectLst/>
        </p:spPr>
        <p:txBody>
          <a:bodyPr vert="horz" wrap="square" lIns="93662" tIns="46831" rIns="93662" bIns="46831" numCol="1" anchor="b" anchorCtr="0" compatLnSpc="1">
            <a:prstTxWarp prst="textNoShape">
              <a:avLst/>
            </a:prstTxWarp>
          </a:bodyPr>
          <a:lstStyle>
            <a:lvl1pPr algn="r" defTabSz="936709" eaLnBrk="1" hangingPunct="1">
              <a:defRPr sz="1200"/>
            </a:lvl1pPr>
          </a:lstStyle>
          <a:p>
            <a:pPr>
              <a:defRPr/>
            </a:pPr>
            <a:fld id="{2109676A-F796-4720-97B9-37CD48C4CCA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8DDA4F6-C298-4188-85F4-DB351CEAA08B}" type="slidenum">
              <a:rPr lang="en-US" altLang="en-US" smtClean="0"/>
              <a:pPr>
                <a:spcBef>
                  <a:spcPct val="0"/>
                </a:spcBef>
              </a:pPr>
              <a:t>1</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5AB1BA-487C-4933-BD92-BFF692A13B87}" type="slidenum">
              <a:rPr lang="en-US" altLang="en-US" smtClean="0"/>
              <a:pPr>
                <a:spcBef>
                  <a:spcPct val="0"/>
                </a:spcBef>
              </a:pPr>
              <a:t>24</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5AB1BA-487C-4933-BD92-BFF692A13B87}" type="slidenum">
              <a:rPr lang="en-US" altLang="en-US" smtClean="0"/>
              <a:pPr>
                <a:spcBef>
                  <a:spcPct val="0"/>
                </a:spcBef>
              </a:pPr>
              <a:t>25</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90025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5AB1BA-487C-4933-BD92-BFF692A13B87}" type="slidenum">
              <a:rPr lang="en-US" altLang="en-US" smtClean="0"/>
              <a:pPr>
                <a:spcBef>
                  <a:spcPct val="0"/>
                </a:spcBef>
              </a:pPr>
              <a:t>26</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19866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5AB1BA-487C-4933-BD92-BFF692A13B87}" type="slidenum">
              <a:rPr lang="en-US" altLang="en-US" smtClean="0"/>
              <a:pPr>
                <a:spcBef>
                  <a:spcPct val="0"/>
                </a:spcBef>
              </a:pPr>
              <a:t>27</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97315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9F2FC9-EB51-442D-A9CB-F25F427E4227}" type="slidenum">
              <a:rPr lang="en-US" altLang="en-US" smtClean="0"/>
              <a:pPr>
                <a:spcBef>
                  <a:spcPct val="0"/>
                </a:spcBef>
              </a:pPr>
              <a:t>28</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BC7170-76DF-4C2F-9718-361A60899701}" type="slidenum">
              <a:rPr lang="en-US" altLang="en-US" smtClean="0"/>
              <a:pPr>
                <a:spcBef>
                  <a:spcPct val="0"/>
                </a:spcBef>
              </a:pPr>
              <a:t>29</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3864AE-1DA3-4868-B4BC-0A7CFD898CD1}" type="slidenum">
              <a:rPr lang="en-US" altLang="en-US" smtClean="0"/>
              <a:pPr>
                <a:spcBef>
                  <a:spcPct val="0"/>
                </a:spcBef>
              </a:pPr>
              <a:t>3</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4D70F5-370A-48CD-B5CA-54432549B8E5}" type="slidenum">
              <a:rPr lang="en-US" altLang="en-US" smtClean="0"/>
              <a:pPr>
                <a:spcBef>
                  <a:spcPct val="0"/>
                </a:spcBef>
              </a:pPr>
              <a:t>4</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02441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256E56-A473-4E70-94EE-05A999FCC7E0}" type="slidenum">
              <a:rPr lang="en-US" altLang="en-US" smtClean="0"/>
              <a:pPr>
                <a:spcBef>
                  <a:spcPct val="0"/>
                </a:spcBef>
              </a:pPr>
              <a:t>6</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A14EF7-77E8-471D-8CF7-29FF7CA995E7}" type="slidenum">
              <a:rPr lang="en-US" altLang="en-US" smtClean="0"/>
              <a:pPr>
                <a:spcBef>
                  <a:spcPct val="0"/>
                </a:spcBef>
              </a:pPr>
              <a:t>7</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95995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1AA08A-F614-4ADF-B28B-B118770670B0}" type="slidenum">
              <a:rPr lang="en-US" altLang="en-US" smtClean="0"/>
              <a:pPr>
                <a:spcBef>
                  <a:spcPct val="0"/>
                </a:spcBef>
              </a:pPr>
              <a:t>8</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45354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1AA08A-F614-4ADF-B28B-B118770670B0}" type="slidenum">
              <a:rPr lang="en-US" altLang="en-US" smtClean="0"/>
              <a:pPr>
                <a:spcBef>
                  <a:spcPct val="0"/>
                </a:spcBef>
              </a:pPr>
              <a:t>9</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68362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9C304D-BB68-46BB-A555-F9AFC4AAC8B1}" type="slidenum">
              <a:rPr lang="en-US" altLang="en-US" smtClean="0"/>
              <a:pPr>
                <a:spcBef>
                  <a:spcPct val="0"/>
                </a:spcBef>
              </a:pPr>
              <a:t>10</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24C55E-6280-4127-B1D6-C19E4D428AE8}" type="slidenum">
              <a:rPr lang="en-US" altLang="en-US" smtClean="0"/>
              <a:pPr>
                <a:spcBef>
                  <a:spcPct val="0"/>
                </a:spcBef>
              </a:pPr>
              <a:t>22</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45712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6" name="Freeform 35"/>
          <p:cNvSpPr/>
          <p:nvPr/>
        </p:nvSpPr>
        <p:spPr>
          <a:xfrm>
            <a:off x="7696200" y="-228600"/>
            <a:ext cx="1514403" cy="7238999"/>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025B9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nvGrpSpPr>
          <p:cNvPr id="9" name="Group 8"/>
          <p:cNvGrpSpPr/>
          <p:nvPr/>
        </p:nvGrpSpPr>
        <p:grpSpPr>
          <a:xfrm>
            <a:off x="5166688" y="-8466"/>
            <a:ext cx="4043915" cy="6858001"/>
            <a:chOff x="5166688" y="-8466"/>
            <a:chExt cx="4043915" cy="6858001"/>
          </a:xfrm>
        </p:grpSpPr>
        <p:cxnSp>
          <p:nvCxnSpPr>
            <p:cNvPr id="28" name="Straight Connector 27"/>
            <p:cNvCxnSpPr/>
            <p:nvPr/>
          </p:nvCxnSpPr>
          <p:spPr>
            <a:xfrm flipV="1">
              <a:off x="5166688" y="4167139"/>
              <a:ext cx="404391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88756" y="-8466"/>
              <a:ext cx="1225698"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4B1646-0181-4138-943C-9E635E19C84C}" type="slidenum">
              <a:rPr lang="en-US" altLang="en-US" smtClean="0"/>
              <a:pPr>
                <a:defRPr/>
              </a:pPr>
              <a:t>‹#›</a:t>
            </a:fld>
            <a:endParaRPr lang="en-US" altLang="en-US"/>
          </a:p>
        </p:txBody>
      </p:sp>
      <p:sp>
        <p:nvSpPr>
          <p:cNvPr id="16" name="Freeform 15"/>
          <p:cNvSpPr/>
          <p:nvPr/>
        </p:nvSpPr>
        <p:spPr>
          <a:xfrm>
            <a:off x="-1" y="-152400"/>
            <a:ext cx="1063993" cy="708328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9" name="Picture 18" title="Department of Labor Black and White Seal"/>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7475251" y="152400"/>
            <a:ext cx="1187026" cy="1187026"/>
          </a:xfrm>
          <a:prstGeom prst="rect">
            <a:avLst/>
          </a:prstGeom>
          <a:noFill/>
          <a:ln>
            <a:noFill/>
          </a:ln>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5251" y="150974"/>
            <a:ext cx="1188452" cy="1188452"/>
          </a:xfrm>
          <a:prstGeom prst="rect">
            <a:avLst/>
          </a:prstGeom>
        </p:spPr>
      </p:pic>
    </p:spTree>
    <p:extLst>
      <p:ext uri="{BB962C8B-B14F-4D97-AF65-F5344CB8AC3E}">
        <p14:creationId xmlns:p14="http://schemas.microsoft.com/office/powerpoint/2010/main" val="19564869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982510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3992" y="359601"/>
            <a:ext cx="6994814" cy="135600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20978" y="2160590"/>
            <a:ext cx="6347714"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EDA89F40-5FE2-4509-A5DE-3E9EF35331B4}" type="slidenum">
              <a:rPr lang="en-US" altLang="en-US" smtClean="0"/>
              <a:pPr>
                <a:defRPr/>
              </a:pPr>
              <a:t>‹#›</a:t>
            </a:fld>
            <a:endParaRPr lang="en-US" altLang="en-US"/>
          </a:p>
        </p:txBody>
      </p:sp>
      <p:sp>
        <p:nvSpPr>
          <p:cNvPr id="18" name="Rectangle 12"/>
          <p:cNvSpPr txBox="1">
            <a:spLocks noChangeArrowheads="1"/>
          </p:cNvSpPr>
          <p:nvPr/>
        </p:nvSpPr>
        <p:spPr>
          <a:xfrm>
            <a:off x="0" y="6486342"/>
            <a:ext cx="9144000" cy="365127"/>
          </a:xfrm>
          <a:prstGeom prst="rect">
            <a:avLst/>
          </a:prstGeom>
          <a:noFill/>
          <a:effectLst/>
        </p:spPr>
        <p:txBody>
          <a:bodyPr vert="horz" lIns="91440" tIns="45720" rIns="91440" bIns="45720" rtlCol="0" anchor="ctr">
            <a:normAutofit fontScale="40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2800" b="1" dirty="0">
                <a:solidFill>
                  <a:srgbClr val="0070C0"/>
                </a:solidFill>
                <a:latin typeface="Tahoma" panose="020B0604030504040204" pitchFamily="34" charset="0"/>
                <a:ea typeface="Tahoma" panose="020B0604030504040204" pitchFamily="34" charset="0"/>
                <a:cs typeface="Tahoma" panose="020B0604030504040204" pitchFamily="34" charset="0"/>
              </a:rPr>
              <a:t>Office of Labor-Management Standards (OLMS)</a:t>
            </a:r>
            <a:br>
              <a:rPr lang="en-US" altLang="en-US" sz="2800" b="1"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en-US" altLang="en-US" sz="2800" b="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https://www.dol.gov/olms/</a:t>
            </a:r>
          </a:p>
        </p:txBody>
      </p:sp>
      <p:pic>
        <p:nvPicPr>
          <p:cNvPr id="27" name="Picture 26" title="Department of Labor Blue Sea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5409" y="307691"/>
            <a:ext cx="603817" cy="603817"/>
          </a:xfrm>
          <a:prstGeom prst="rect">
            <a:avLst/>
          </a:prstGeom>
        </p:spPr>
      </p:pic>
      <p:sp>
        <p:nvSpPr>
          <p:cNvPr id="16" name="Freeform 15"/>
          <p:cNvSpPr/>
          <p:nvPr/>
        </p:nvSpPr>
        <p:spPr>
          <a:xfrm>
            <a:off x="-1" y="0"/>
            <a:ext cx="1063993" cy="6858002"/>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Freeform 16"/>
          <p:cNvSpPr/>
          <p:nvPr/>
        </p:nvSpPr>
        <p:spPr>
          <a:xfrm>
            <a:off x="7696200" y="-8467"/>
            <a:ext cx="1447800" cy="6866469"/>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025B9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01585645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457200" rtl="0" eaLnBrk="1" latinLnBrk="0" hangingPunct="1">
        <a:spcBef>
          <a:spcPct val="0"/>
        </a:spcBef>
        <a:buNone/>
        <a:defRPr sz="3600" b="1" i="0" kern="1200" cap="none" baseline="0">
          <a:solidFill>
            <a:schemeClr val="accent2">
              <a:lumMod val="75000"/>
            </a:schemeClr>
          </a:solidFill>
          <a:latin typeface="Arial" panose="020B06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dol.gov/agencies/olms/Regs/Compliance/formspage"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dol.gov/olms/regs/compliance/efs/efshelp.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olms-public@dol.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dol.gov/agencies/olms/Regs/Compliance/formspag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dol.gov/olm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38200" y="1219200"/>
            <a:ext cx="5826719" cy="2514600"/>
          </a:xfrm>
        </p:spPr>
        <p:txBody>
          <a:bodyPr/>
          <a:lstStyle/>
          <a:p>
            <a:pPr algn="l"/>
            <a:r>
              <a:rPr lang="en-US" dirty="0"/>
              <a:t>ELECTRONIC FORMS SYSTEM (EFS)</a:t>
            </a:r>
          </a:p>
        </p:txBody>
      </p:sp>
      <p:sp>
        <p:nvSpPr>
          <p:cNvPr id="4" name="Subtitle 3"/>
          <p:cNvSpPr>
            <a:spLocks noGrp="1"/>
          </p:cNvSpPr>
          <p:nvPr>
            <p:ph type="subTitle" idx="1"/>
          </p:nvPr>
        </p:nvSpPr>
        <p:spPr>
          <a:xfrm>
            <a:off x="1143000" y="3733800"/>
            <a:ext cx="5826719" cy="1905000"/>
          </a:xfrm>
        </p:spPr>
        <p:txBody>
          <a:bodyPr>
            <a:noAutofit/>
          </a:bodyPr>
          <a:lstStyle/>
          <a:p>
            <a:r>
              <a:rPr lang="en-US" altLang="en-US" sz="3600" b="1" dirty="0">
                <a:solidFill>
                  <a:srgbClr val="990033"/>
                </a:solidFill>
              </a:rPr>
              <a:t>Guide to </a:t>
            </a:r>
            <a:br>
              <a:rPr lang="en-US" altLang="en-US" sz="3600" b="1" dirty="0">
                <a:solidFill>
                  <a:srgbClr val="990033"/>
                </a:solidFill>
              </a:rPr>
            </a:br>
            <a:r>
              <a:rPr lang="en-US" altLang="en-US" sz="3600" b="1" dirty="0">
                <a:solidFill>
                  <a:srgbClr val="990033"/>
                </a:solidFill>
              </a:rPr>
              <a:t>Using EFS </a:t>
            </a:r>
            <a:r>
              <a:rPr lang="en-US" altLang="en-US" sz="3600" b="1">
                <a:solidFill>
                  <a:srgbClr val="990033"/>
                </a:solidFill>
              </a:rPr>
              <a:t>to Prepare </a:t>
            </a:r>
            <a:r>
              <a:rPr lang="en-US" altLang="en-US" sz="3600" b="1" dirty="0">
                <a:solidFill>
                  <a:srgbClr val="990033"/>
                </a:solidFill>
              </a:rPr>
              <a:t>Form LM-15A</a:t>
            </a:r>
            <a:endParaRPr lang="en-US" sz="3600" b="1" dirty="0">
              <a:solidFill>
                <a:srgbClr val="99003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186" y="367183"/>
            <a:ext cx="6994814" cy="547217"/>
          </a:xfrm>
        </p:spPr>
        <p:txBody>
          <a:bodyPr>
            <a:noAutofit/>
          </a:bodyPr>
          <a:lstStyle/>
          <a:p>
            <a:r>
              <a:rPr lang="en-US" sz="2800" dirty="0">
                <a:solidFill>
                  <a:srgbClr val="174261"/>
                </a:solidFill>
                <a:latin typeface="+mj-lt"/>
              </a:rPr>
              <a:t>Select Report Type</a:t>
            </a:r>
          </a:p>
        </p:txBody>
      </p:sp>
      <p:sp>
        <p:nvSpPr>
          <p:cNvPr id="3" name="Content Placeholder 2"/>
          <p:cNvSpPr>
            <a:spLocks noGrp="1"/>
          </p:cNvSpPr>
          <p:nvPr>
            <p:ph idx="4294967295"/>
          </p:nvPr>
        </p:nvSpPr>
        <p:spPr>
          <a:xfrm>
            <a:off x="990600" y="914400"/>
            <a:ext cx="7772400" cy="685800"/>
          </a:xfrm>
        </p:spPr>
        <p:txBody>
          <a:bodyPr>
            <a:noAutofit/>
          </a:bodyPr>
          <a:lstStyle/>
          <a:p>
            <a:pPr marL="0" indent="0">
              <a:spcBef>
                <a:spcPts val="0"/>
              </a:spcBef>
              <a:buNone/>
            </a:pPr>
            <a:r>
              <a:rPr lang="en-US" altLang="en-US" dirty="0">
                <a:solidFill>
                  <a:schemeClr val="tx1"/>
                </a:solidFill>
              </a:rPr>
              <a:t>You must select the type of report you are filing, continuing, or amending.  Select “LM-15A”, then </a:t>
            </a:r>
            <a:r>
              <a:rPr lang="en-US" altLang="en-US" b="1" dirty="0">
                <a:solidFill>
                  <a:schemeClr val="tx1"/>
                </a:solidFill>
              </a:rPr>
              <a:t>“Get Form”</a:t>
            </a:r>
            <a:endParaRPr lang="en-US" b="1" dirty="0">
              <a:solidFill>
                <a:schemeClr val="tx1"/>
              </a:solidFill>
            </a:endParaRPr>
          </a:p>
        </p:txBody>
      </p:sp>
      <p:pic>
        <p:nvPicPr>
          <p:cNvPr id="5" name="Picture 4" descr="Screenshot to select report type for the LM-15A">
            <a:extLst>
              <a:ext uri="{FF2B5EF4-FFF2-40B4-BE49-F238E27FC236}">
                <a16:creationId xmlns:a16="http://schemas.microsoft.com/office/drawing/2014/main" id="{0EE98442-9F5C-0FD1-7D75-6C70670D7196}"/>
              </a:ext>
            </a:extLst>
          </p:cNvPr>
          <p:cNvPicPr>
            <a:picLocks noChangeAspect="1"/>
          </p:cNvPicPr>
          <p:nvPr/>
        </p:nvPicPr>
        <p:blipFill>
          <a:blip r:embed="rId3"/>
          <a:stretch>
            <a:fillRect/>
          </a:stretch>
        </p:blipFill>
        <p:spPr>
          <a:xfrm>
            <a:off x="1365575" y="2156942"/>
            <a:ext cx="6412850" cy="3886200"/>
          </a:xfrm>
          <a:prstGeom prst="rect">
            <a:avLst/>
          </a:prstGeom>
        </p:spPr>
      </p:pic>
      <p:sp>
        <p:nvSpPr>
          <p:cNvPr id="6" name="Rounded Rectangle 7">
            <a:extLst>
              <a:ext uri="{FF2B5EF4-FFF2-40B4-BE49-F238E27FC236}">
                <a16:creationId xmlns:a16="http://schemas.microsoft.com/office/drawing/2014/main" id="{6184F8F9-90F7-35C5-4F19-0B4DD5E1FA16}"/>
              </a:ext>
            </a:extLst>
          </p:cNvPr>
          <p:cNvSpPr/>
          <p:nvPr/>
        </p:nvSpPr>
        <p:spPr>
          <a:xfrm>
            <a:off x="3581400" y="5334000"/>
            <a:ext cx="1295400" cy="762000"/>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228600"/>
            <a:ext cx="6994814" cy="608853"/>
          </a:xfrm>
        </p:spPr>
        <p:txBody>
          <a:bodyPr>
            <a:noAutofit/>
          </a:bodyPr>
          <a:lstStyle/>
          <a:p>
            <a:r>
              <a:rPr lang="en-US" altLang="en-US" sz="2800" dirty="0">
                <a:solidFill>
                  <a:srgbClr val="174261"/>
                </a:solidFill>
                <a:latin typeface="+mj-lt"/>
              </a:rPr>
              <a:t>Organization Selection for Form LM-15 </a:t>
            </a:r>
            <a:endParaRPr lang="en-US" sz="2800" dirty="0">
              <a:solidFill>
                <a:schemeClr val="tx1"/>
              </a:solidFill>
              <a:latin typeface="+mj-lt"/>
            </a:endParaRPr>
          </a:p>
        </p:txBody>
      </p:sp>
      <p:sp>
        <p:nvSpPr>
          <p:cNvPr id="4" name="Content Placeholder 3"/>
          <p:cNvSpPr>
            <a:spLocks noGrp="1"/>
          </p:cNvSpPr>
          <p:nvPr>
            <p:ph idx="4294967295"/>
          </p:nvPr>
        </p:nvSpPr>
        <p:spPr>
          <a:xfrm>
            <a:off x="1063992" y="846138"/>
            <a:ext cx="7165608" cy="1467798"/>
          </a:xfrm>
        </p:spPr>
        <p:txBody>
          <a:bodyPr>
            <a:normAutofit/>
          </a:bodyPr>
          <a:lstStyle/>
          <a:p>
            <a:pPr>
              <a:buFont typeface="Wingdings" panose="05000000000000000000" pitchFamily="2" charset="2"/>
              <a:buChar char="Ø"/>
            </a:pPr>
            <a:r>
              <a:rPr lang="en-US" altLang="en-US" dirty="0">
                <a:solidFill>
                  <a:schemeClr val="tx1"/>
                </a:solidFill>
              </a:rPr>
              <a:t>Select the circle next to your organization name. </a:t>
            </a:r>
          </a:p>
          <a:p>
            <a:pPr>
              <a:buFont typeface="Wingdings" panose="05000000000000000000" pitchFamily="2" charset="2"/>
              <a:buChar char="Ø"/>
            </a:pPr>
            <a:r>
              <a:rPr lang="en-US" i="0" dirty="0">
                <a:solidFill>
                  <a:schemeClr val="tx1"/>
                </a:solidFill>
                <a:effectLst/>
              </a:rPr>
              <a:t>If the organization for which you are filing the LM-15A is not listed here, please file an LM-15(Initial) report before filing the form LM-15A (Elections)</a:t>
            </a:r>
            <a:r>
              <a:rPr lang="en-US" altLang="en-US" dirty="0">
                <a:solidFill>
                  <a:schemeClr val="tx1"/>
                </a:solidFill>
              </a:rPr>
              <a:t>.  </a:t>
            </a:r>
          </a:p>
          <a:p>
            <a:pPr marL="0" indent="0">
              <a:buNone/>
            </a:pPr>
            <a:endParaRPr lang="en-US" altLang="en-US" b="1" dirty="0"/>
          </a:p>
          <a:p>
            <a:endParaRPr lang="en-US" dirty="0"/>
          </a:p>
        </p:txBody>
      </p:sp>
      <p:pic>
        <p:nvPicPr>
          <p:cNvPr id="7" name="Picture 6" descr="Screenshot to how to select your organization ">
            <a:extLst>
              <a:ext uri="{FF2B5EF4-FFF2-40B4-BE49-F238E27FC236}">
                <a16:creationId xmlns:a16="http://schemas.microsoft.com/office/drawing/2014/main" id="{901B56A1-9F04-B57A-9EE7-CF478BC0F0C7}"/>
              </a:ext>
            </a:extLst>
          </p:cNvPr>
          <p:cNvPicPr>
            <a:picLocks noGrp="1" noRot="1" noChangeAspect="1" noMove="1" noResize="1" noEditPoints="1" noAdjustHandles="1" noChangeArrowheads="1" noChangeShapeType="1" noCrop="1"/>
          </p:cNvPicPr>
          <p:nvPr/>
        </p:nvPicPr>
        <p:blipFill>
          <a:blip r:embed="rId2"/>
          <a:stretch>
            <a:fillRect/>
          </a:stretch>
        </p:blipFill>
        <p:spPr>
          <a:xfrm>
            <a:off x="1447800" y="2313936"/>
            <a:ext cx="5957888" cy="4121686"/>
          </a:xfrm>
          <a:prstGeom prst="rect">
            <a:avLst/>
          </a:prstGeom>
        </p:spPr>
      </p:pic>
      <p:sp>
        <p:nvSpPr>
          <p:cNvPr id="5" name="Rounded Rectangle 10">
            <a:extLst>
              <a:ext uri="{FF2B5EF4-FFF2-40B4-BE49-F238E27FC236}">
                <a16:creationId xmlns:a16="http://schemas.microsoft.com/office/drawing/2014/main" id="{3AD96E23-89B7-753E-FD0D-5316AA9DDFD7}"/>
              </a:ext>
            </a:extLst>
          </p:cNvPr>
          <p:cNvSpPr/>
          <p:nvPr/>
        </p:nvSpPr>
        <p:spPr>
          <a:xfrm>
            <a:off x="1676400" y="5410200"/>
            <a:ext cx="5181600" cy="601662"/>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359600"/>
            <a:ext cx="6994814" cy="542874"/>
          </a:xfrm>
        </p:spPr>
        <p:txBody>
          <a:bodyPr>
            <a:noAutofit/>
          </a:bodyPr>
          <a:lstStyle/>
          <a:p>
            <a:r>
              <a:rPr lang="en-US" altLang="en-US" sz="2800" dirty="0">
                <a:solidFill>
                  <a:srgbClr val="174261"/>
                </a:solidFill>
              </a:rPr>
              <a:t>Navigating the Form LM-15A in EFS</a:t>
            </a:r>
            <a:endParaRPr lang="en-US" sz="2800" dirty="0">
              <a:solidFill>
                <a:schemeClr val="tx1"/>
              </a:solidFill>
            </a:endParaRPr>
          </a:p>
        </p:txBody>
      </p:sp>
      <p:pic>
        <p:nvPicPr>
          <p:cNvPr id="4" name="Picture 3" descr="Screenshot highlighting the navigation button with-in EFS">
            <a:extLst>
              <a:ext uri="{FF2B5EF4-FFF2-40B4-BE49-F238E27FC236}">
                <a16:creationId xmlns:a16="http://schemas.microsoft.com/office/drawing/2014/main" id="{B0371BAD-7DE0-F91F-F2EF-DEDE1B831F15}"/>
              </a:ext>
            </a:extLst>
          </p:cNvPr>
          <p:cNvPicPr>
            <a:picLocks noGrp="1" noRot="1" noChangeAspect="1" noMove="1" noResize="1" noEditPoints="1" noAdjustHandles="1" noChangeArrowheads="1" noChangeShapeType="1" noCrop="1"/>
          </p:cNvPicPr>
          <p:nvPr/>
        </p:nvPicPr>
        <p:blipFill>
          <a:blip r:embed="rId2"/>
          <a:stretch>
            <a:fillRect/>
          </a:stretch>
        </p:blipFill>
        <p:spPr>
          <a:xfrm>
            <a:off x="1219200" y="1447800"/>
            <a:ext cx="6400800" cy="4205018"/>
          </a:xfrm>
          <a:prstGeom prst="rect">
            <a:avLst/>
          </a:prstGeom>
        </p:spPr>
      </p:pic>
      <p:sp>
        <p:nvSpPr>
          <p:cNvPr id="8" name="Rectangle 7">
            <a:extLst>
              <a:ext uri="{FF2B5EF4-FFF2-40B4-BE49-F238E27FC236}">
                <a16:creationId xmlns:a16="http://schemas.microsoft.com/office/drawing/2014/main" id="{CC55D90A-8D18-9EAE-9C2E-BB565B12A5BD}"/>
              </a:ext>
            </a:extLst>
          </p:cNvPr>
          <p:cNvSpPr/>
          <p:nvPr/>
        </p:nvSpPr>
        <p:spPr bwMode="auto">
          <a:xfrm>
            <a:off x="3277782" y="2667000"/>
            <a:ext cx="2424124" cy="1275723"/>
          </a:xfrm>
          <a:prstGeom prst="rect">
            <a:avLst/>
          </a:prstGeom>
          <a:solidFill>
            <a:srgbClr val="FFC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a:lstStyle/>
          <a:p>
            <a:pPr eaLnBrk="1" hangingPunct="1">
              <a:defRPr/>
            </a:pPr>
            <a:r>
              <a:rPr lang="en-US" sz="1200" dirty="0">
                <a:solidFill>
                  <a:schemeClr val="tx1"/>
                </a:solidFill>
              </a:rPr>
              <a:t>Navigate forward and backward through the form by using the navigation arrows or jump directly to a section by clicking on the page title on the left navigation pane. </a:t>
            </a:r>
          </a:p>
        </p:txBody>
      </p:sp>
      <p:cxnSp>
        <p:nvCxnSpPr>
          <p:cNvPr id="9" name="Straight Arrow Connector 3">
            <a:extLst>
              <a:ext uri="{FF2B5EF4-FFF2-40B4-BE49-F238E27FC236}">
                <a16:creationId xmlns:a16="http://schemas.microsoft.com/office/drawing/2014/main" id="{615CD39E-A51A-0B04-73ED-53DAEE980F5B}"/>
              </a:ext>
            </a:extLst>
          </p:cNvPr>
          <p:cNvCxnSpPr>
            <a:cxnSpLocks noChangeShapeType="1"/>
          </p:cNvCxnSpPr>
          <p:nvPr/>
        </p:nvCxnSpPr>
        <p:spPr bwMode="auto">
          <a:xfrm flipH="1" flipV="1">
            <a:off x="1676400" y="2340781"/>
            <a:ext cx="1531138" cy="1209528"/>
          </a:xfrm>
          <a:prstGeom prst="straightConnector1">
            <a:avLst/>
          </a:prstGeom>
          <a:noFill/>
          <a:ln w="38100" algn="ctr">
            <a:solidFill>
              <a:schemeClr val="tx1"/>
            </a:solidFill>
            <a:prstDash val="sysDot"/>
            <a:round/>
            <a:headEnd/>
            <a:tailEnd type="arrow" w="med" len="med"/>
          </a:ln>
          <a:extLst>
            <a:ext uri="{909E8E84-426E-40DD-AFC4-6F175D3DCCD1}">
              <a14:hiddenFill xmlns:a14="http://schemas.microsoft.com/office/drawing/2010/main">
                <a:noFill/>
              </a14:hiddenFill>
            </a:ext>
          </a:extLst>
        </p:spPr>
      </p:cxnSp>
      <p:cxnSp>
        <p:nvCxnSpPr>
          <p:cNvPr id="11" name="Straight Arrow Connector 5">
            <a:extLst>
              <a:ext uri="{FF2B5EF4-FFF2-40B4-BE49-F238E27FC236}">
                <a16:creationId xmlns:a16="http://schemas.microsoft.com/office/drawing/2014/main" id="{F7F67540-D759-EA4E-7C3C-72093270E4EE}"/>
              </a:ext>
            </a:extLst>
          </p:cNvPr>
          <p:cNvCxnSpPr>
            <a:cxnSpLocks noChangeShapeType="1"/>
          </p:cNvCxnSpPr>
          <p:nvPr/>
        </p:nvCxnSpPr>
        <p:spPr bwMode="auto">
          <a:xfrm flipV="1">
            <a:off x="5715000" y="1676400"/>
            <a:ext cx="1311487" cy="1079205"/>
          </a:xfrm>
          <a:prstGeom prst="straightConnector1">
            <a:avLst/>
          </a:prstGeom>
          <a:noFill/>
          <a:ln w="38100" algn="ctr">
            <a:solidFill>
              <a:schemeClr val="tx1"/>
            </a:solidFill>
            <a:prstDash val="sysDot"/>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22272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359600"/>
            <a:ext cx="6994814" cy="542874"/>
          </a:xfrm>
        </p:spPr>
        <p:txBody>
          <a:bodyPr>
            <a:noAutofit/>
          </a:bodyPr>
          <a:lstStyle/>
          <a:p>
            <a:r>
              <a:rPr lang="en-US" altLang="en-US" sz="2800" dirty="0">
                <a:solidFill>
                  <a:srgbClr val="174261"/>
                </a:solidFill>
              </a:rPr>
              <a:t>Completing Form LM-15A</a:t>
            </a:r>
            <a:endParaRPr lang="en-US" sz="2800" dirty="0">
              <a:solidFill>
                <a:schemeClr val="tx1"/>
              </a:solidFill>
            </a:endParaRPr>
          </a:p>
        </p:txBody>
      </p:sp>
      <p:sp>
        <p:nvSpPr>
          <p:cNvPr id="5" name="Content Placeholder 4"/>
          <p:cNvSpPr>
            <a:spLocks noGrp="1"/>
          </p:cNvSpPr>
          <p:nvPr>
            <p:ph idx="4294967295"/>
          </p:nvPr>
        </p:nvSpPr>
        <p:spPr>
          <a:xfrm>
            <a:off x="1028700" y="1045172"/>
            <a:ext cx="7467600" cy="800351"/>
          </a:xfrm>
        </p:spPr>
        <p:txBody>
          <a:bodyPr>
            <a:noAutofit/>
          </a:bodyPr>
          <a:lstStyle/>
          <a:p>
            <a:pPr marL="0" indent="0">
              <a:spcBef>
                <a:spcPts val="0"/>
              </a:spcBef>
              <a:buNone/>
            </a:pPr>
            <a:r>
              <a:rPr lang="en-US" altLang="en-US" sz="2000" dirty="0">
                <a:solidFill>
                  <a:schemeClr val="tx1"/>
                </a:solidFill>
              </a:rPr>
              <a:t>Enter the beginning and ending dates of the period covered by the report.</a:t>
            </a:r>
            <a:endParaRPr lang="en-US" sz="2000" dirty="0">
              <a:solidFill>
                <a:schemeClr val="tx1"/>
              </a:solidFill>
            </a:endParaRPr>
          </a:p>
        </p:txBody>
      </p:sp>
      <p:pic>
        <p:nvPicPr>
          <p:cNvPr id="4" name="Picture 3" descr="Screenshot highlighting the required period covered for trusteeship ">
            <a:extLst>
              <a:ext uri="{FF2B5EF4-FFF2-40B4-BE49-F238E27FC236}">
                <a16:creationId xmlns:a16="http://schemas.microsoft.com/office/drawing/2014/main" id="{B0371BAD-7DE0-F91F-F2EF-DEDE1B831F15}"/>
              </a:ext>
            </a:extLst>
          </p:cNvPr>
          <p:cNvPicPr>
            <a:picLocks noGrp="1" noRot="1" noChangeAspect="1" noMove="1" noResize="1" noEditPoints="1" noAdjustHandles="1" noChangeArrowheads="1" noChangeShapeType="1" noCrop="1"/>
          </p:cNvPicPr>
          <p:nvPr/>
        </p:nvPicPr>
        <p:blipFill>
          <a:blip r:embed="rId2"/>
          <a:stretch>
            <a:fillRect/>
          </a:stretch>
        </p:blipFill>
        <p:spPr>
          <a:xfrm>
            <a:off x="1143000" y="2057400"/>
            <a:ext cx="6400800" cy="4205018"/>
          </a:xfrm>
          <a:prstGeom prst="rect">
            <a:avLst/>
          </a:prstGeom>
        </p:spPr>
      </p:pic>
      <p:sp>
        <p:nvSpPr>
          <p:cNvPr id="10" name="Rounded Rectangle 10">
            <a:extLst>
              <a:ext uri="{FF2B5EF4-FFF2-40B4-BE49-F238E27FC236}">
                <a16:creationId xmlns:a16="http://schemas.microsoft.com/office/drawing/2014/main" id="{61FB0FE1-85A3-9D43-BD05-2E0261054C9D}"/>
              </a:ext>
            </a:extLst>
          </p:cNvPr>
          <p:cNvSpPr/>
          <p:nvPr/>
        </p:nvSpPr>
        <p:spPr>
          <a:xfrm>
            <a:off x="5029200" y="2857751"/>
            <a:ext cx="2286000" cy="457200"/>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6671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6994814" cy="629059"/>
          </a:xfrm>
        </p:spPr>
        <p:txBody>
          <a:bodyPr>
            <a:noAutofit/>
          </a:bodyPr>
          <a:lstStyle/>
          <a:p>
            <a:r>
              <a:rPr lang="en-US" altLang="en-US" sz="2800" dirty="0">
                <a:solidFill>
                  <a:srgbClr val="174261"/>
                </a:solidFill>
              </a:rPr>
              <a:t>Entering Data – Items 4 through 7</a:t>
            </a:r>
            <a:endParaRPr lang="en-US" sz="2800" dirty="0">
              <a:solidFill>
                <a:schemeClr val="tx1"/>
              </a:solidFill>
            </a:endParaRPr>
          </a:p>
        </p:txBody>
      </p:sp>
      <p:sp>
        <p:nvSpPr>
          <p:cNvPr id="3" name="Content Placeholder 2"/>
          <p:cNvSpPr>
            <a:spLocks noGrp="1"/>
          </p:cNvSpPr>
          <p:nvPr>
            <p:ph idx="4294967295"/>
          </p:nvPr>
        </p:nvSpPr>
        <p:spPr>
          <a:xfrm>
            <a:off x="990600" y="857659"/>
            <a:ext cx="7543800" cy="1733141"/>
          </a:xfrm>
        </p:spPr>
        <p:txBody>
          <a:bodyPr>
            <a:noAutofit/>
          </a:bodyPr>
          <a:lstStyle/>
          <a:p>
            <a:pPr>
              <a:buSzPct val="100000"/>
              <a:buFont typeface="Wingdings" panose="05000000000000000000" pitchFamily="2" charset="2"/>
              <a:buChar char="Ø"/>
            </a:pPr>
            <a:r>
              <a:rPr lang="en-US" sz="2000" dirty="0"/>
              <a:t>Item 4: Describe the Convention or other Determining Body</a:t>
            </a:r>
          </a:p>
          <a:p>
            <a:pPr>
              <a:buSzPct val="100000"/>
              <a:buFont typeface="Wingdings" panose="05000000000000000000" pitchFamily="2" charset="2"/>
              <a:buChar char="Ø"/>
            </a:pPr>
            <a:r>
              <a:rPr lang="en-US" sz="2000" dirty="0"/>
              <a:t>Item 5: Representation of the Organization</a:t>
            </a:r>
          </a:p>
          <a:p>
            <a:pPr>
              <a:buSzPct val="100000"/>
              <a:buFont typeface="Wingdings" panose="05000000000000000000" pitchFamily="2" charset="2"/>
              <a:buChar char="Ø"/>
            </a:pPr>
            <a:r>
              <a:rPr lang="en-US" sz="2000" dirty="0"/>
              <a:t>Item 6: Delegate Participation</a:t>
            </a:r>
          </a:p>
          <a:p>
            <a:pPr>
              <a:buSzPct val="100000"/>
              <a:buFont typeface="Wingdings" panose="05000000000000000000" pitchFamily="2" charset="2"/>
              <a:buChar char="Ø"/>
            </a:pPr>
            <a:r>
              <a:rPr lang="en-US" sz="2000" dirty="0"/>
              <a:t>Item 7: Manner of Delegate Selection </a:t>
            </a:r>
          </a:p>
        </p:txBody>
      </p:sp>
      <p:pic>
        <p:nvPicPr>
          <p:cNvPr id="7" name="Picture 6" descr="Screenshot of Item 4 thru 7 of LM-15A">
            <a:extLst>
              <a:ext uri="{FF2B5EF4-FFF2-40B4-BE49-F238E27FC236}">
                <a16:creationId xmlns:a16="http://schemas.microsoft.com/office/drawing/2014/main" id="{CB54415A-D1E6-F7C8-154A-D18C226B5531}"/>
              </a:ext>
            </a:extLst>
          </p:cNvPr>
          <p:cNvPicPr>
            <a:picLocks noChangeAspect="1"/>
          </p:cNvPicPr>
          <p:nvPr/>
        </p:nvPicPr>
        <p:blipFill rotWithShape="1">
          <a:blip r:embed="rId2"/>
          <a:srcRect b="46780"/>
          <a:stretch/>
        </p:blipFill>
        <p:spPr>
          <a:xfrm>
            <a:off x="762000" y="3048000"/>
            <a:ext cx="7073984" cy="284411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6994814" cy="565156"/>
          </a:xfrm>
        </p:spPr>
        <p:txBody>
          <a:bodyPr>
            <a:noAutofit/>
          </a:bodyPr>
          <a:lstStyle/>
          <a:p>
            <a:r>
              <a:rPr lang="en-US" altLang="en-US" sz="2800" dirty="0">
                <a:solidFill>
                  <a:srgbClr val="174261"/>
                </a:solidFill>
              </a:rPr>
              <a:t>Entering Data – Items 8 through 12</a:t>
            </a:r>
            <a:endParaRPr lang="en-US" sz="2800" dirty="0">
              <a:solidFill>
                <a:schemeClr val="tx1"/>
              </a:solidFill>
            </a:endParaRPr>
          </a:p>
        </p:txBody>
      </p:sp>
      <p:sp>
        <p:nvSpPr>
          <p:cNvPr id="3" name="Content Placeholder 2"/>
          <p:cNvSpPr>
            <a:spLocks noGrp="1"/>
          </p:cNvSpPr>
          <p:nvPr>
            <p:ph idx="4294967295"/>
          </p:nvPr>
        </p:nvSpPr>
        <p:spPr>
          <a:xfrm>
            <a:off x="990600" y="793755"/>
            <a:ext cx="6994814" cy="2330445"/>
          </a:xfrm>
        </p:spPr>
        <p:txBody>
          <a:bodyPr>
            <a:noAutofit/>
          </a:bodyPr>
          <a:lstStyle/>
          <a:p>
            <a:pPr>
              <a:buSzPct val="100000"/>
              <a:buFont typeface="Wingdings" panose="05000000000000000000" pitchFamily="2" charset="2"/>
              <a:buChar char="Ø"/>
            </a:pPr>
            <a:r>
              <a:rPr lang="en-US" sz="2000" dirty="0"/>
              <a:t>Item 8: Method of Nomination</a:t>
            </a:r>
          </a:p>
          <a:p>
            <a:pPr>
              <a:buSzPct val="100000"/>
              <a:buFont typeface="Wingdings" panose="05000000000000000000" pitchFamily="2" charset="2"/>
              <a:buChar char="Ø"/>
            </a:pPr>
            <a:r>
              <a:rPr lang="en-US" sz="2000" dirty="0"/>
              <a:t>Item 9: Candidate Eligibility </a:t>
            </a:r>
          </a:p>
          <a:p>
            <a:pPr>
              <a:buSzPct val="100000"/>
              <a:buFont typeface="Wingdings" panose="05000000000000000000" pitchFamily="2" charset="2"/>
              <a:buChar char="Ø"/>
            </a:pPr>
            <a:r>
              <a:rPr lang="en-US" sz="2000" dirty="0"/>
              <a:t>Item 10: Election Notification </a:t>
            </a:r>
          </a:p>
          <a:p>
            <a:pPr>
              <a:buSzPct val="100000"/>
              <a:buFont typeface="Wingdings" panose="05000000000000000000" pitchFamily="2" charset="2"/>
              <a:buChar char="Ø"/>
            </a:pPr>
            <a:r>
              <a:rPr lang="en-US" sz="2000" dirty="0"/>
              <a:t>Item 11:Voters Eligibility </a:t>
            </a:r>
          </a:p>
          <a:p>
            <a:pPr>
              <a:buSzPct val="100000"/>
              <a:buFont typeface="Wingdings" panose="05000000000000000000" pitchFamily="2" charset="2"/>
              <a:buChar char="Ø"/>
            </a:pPr>
            <a:r>
              <a:rPr lang="en-US" sz="2000" dirty="0"/>
              <a:t>Item 12: Secret Ballot Election</a:t>
            </a:r>
          </a:p>
          <a:p>
            <a:pPr>
              <a:buSzPct val="100000"/>
              <a:buFont typeface="Wingdings" panose="05000000000000000000" pitchFamily="2" charset="2"/>
              <a:buChar char="Ø"/>
            </a:pPr>
            <a:endParaRPr lang="en-US" sz="2000" dirty="0"/>
          </a:p>
        </p:txBody>
      </p:sp>
      <p:pic>
        <p:nvPicPr>
          <p:cNvPr id="5" name="Picture 4" descr="Screenshot of item 8 thru 12 of the LM-15A">
            <a:extLst>
              <a:ext uri="{FF2B5EF4-FFF2-40B4-BE49-F238E27FC236}">
                <a16:creationId xmlns:a16="http://schemas.microsoft.com/office/drawing/2014/main" id="{87F66CA5-EED2-B814-7660-F8F974F44C8A}"/>
              </a:ext>
            </a:extLst>
          </p:cNvPr>
          <p:cNvPicPr>
            <a:picLocks noChangeAspect="1"/>
          </p:cNvPicPr>
          <p:nvPr/>
        </p:nvPicPr>
        <p:blipFill rotWithShape="1">
          <a:blip r:embed="rId2"/>
          <a:srcRect t="51519"/>
          <a:stretch/>
        </p:blipFill>
        <p:spPr>
          <a:xfrm>
            <a:off x="609600" y="3179102"/>
            <a:ext cx="7223670" cy="2766956"/>
          </a:xfrm>
          <a:prstGeom prst="rect">
            <a:avLst/>
          </a:prstGeom>
        </p:spPr>
      </p:pic>
    </p:spTree>
    <p:extLst>
      <p:ext uri="{BB962C8B-B14F-4D97-AF65-F5344CB8AC3E}">
        <p14:creationId xmlns:p14="http://schemas.microsoft.com/office/powerpoint/2010/main" val="1248087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6994814" cy="609600"/>
          </a:xfrm>
        </p:spPr>
        <p:txBody>
          <a:bodyPr>
            <a:noAutofit/>
          </a:bodyPr>
          <a:lstStyle/>
          <a:p>
            <a:r>
              <a:rPr lang="en-US" altLang="en-US" sz="2800" dirty="0">
                <a:solidFill>
                  <a:srgbClr val="174261"/>
                </a:solidFill>
              </a:rPr>
              <a:t>Entering Data – Items 13 through 15</a:t>
            </a:r>
            <a:endParaRPr lang="en-US" sz="2800" dirty="0">
              <a:solidFill>
                <a:schemeClr val="tx1"/>
              </a:solidFill>
            </a:endParaRPr>
          </a:p>
        </p:txBody>
      </p:sp>
      <p:pic>
        <p:nvPicPr>
          <p:cNvPr id="15" name="Picture 14" descr="Screenshot of item 13 thru 15 of the LM-15A">
            <a:extLst>
              <a:ext uri="{FF2B5EF4-FFF2-40B4-BE49-F238E27FC236}">
                <a16:creationId xmlns:a16="http://schemas.microsoft.com/office/drawing/2014/main" id="{4A61BA84-24FB-DF0F-5315-9AABBF78CCB0}"/>
              </a:ext>
            </a:extLst>
          </p:cNvPr>
          <p:cNvPicPr>
            <a:picLocks noChangeAspect="1"/>
          </p:cNvPicPr>
          <p:nvPr/>
        </p:nvPicPr>
        <p:blipFill rotWithShape="1">
          <a:blip r:embed="rId2"/>
          <a:srcRect l="1092" r="1951" b="32839"/>
          <a:stretch/>
        </p:blipFill>
        <p:spPr>
          <a:xfrm>
            <a:off x="1200665" y="2533386"/>
            <a:ext cx="6422632" cy="3435530"/>
          </a:xfrm>
          <a:prstGeom prst="rect">
            <a:avLst/>
          </a:prstGeom>
        </p:spPr>
      </p:pic>
      <p:sp>
        <p:nvSpPr>
          <p:cNvPr id="17" name="TextBox 16">
            <a:extLst>
              <a:ext uri="{FF2B5EF4-FFF2-40B4-BE49-F238E27FC236}">
                <a16:creationId xmlns:a16="http://schemas.microsoft.com/office/drawing/2014/main" id="{5CE48D14-0B67-7EE9-4378-287A09CB89BE}"/>
              </a:ext>
            </a:extLst>
          </p:cNvPr>
          <p:cNvSpPr txBox="1"/>
          <p:nvPr/>
        </p:nvSpPr>
        <p:spPr>
          <a:xfrm>
            <a:off x="1219200" y="838200"/>
            <a:ext cx="6994814" cy="1272143"/>
          </a:xfrm>
          <a:prstGeom prst="rect">
            <a:avLst/>
          </a:prstGeom>
          <a:noFill/>
        </p:spPr>
        <p:txBody>
          <a:bodyPr wrap="square">
            <a:spAutoFit/>
          </a:bodyPr>
          <a:lstStyle/>
          <a:p>
            <a:pPr marL="285750" indent="-285750">
              <a:spcAft>
                <a:spcPts val="1000"/>
              </a:spcAft>
              <a:buFont typeface="Wingdings" panose="05000000000000000000" pitchFamily="2" charset="2"/>
              <a:buChar char="Ø"/>
            </a:pPr>
            <a:r>
              <a:rPr lang="en-US" sz="2000" dirty="0"/>
              <a:t>Item 13:  Date of Election</a:t>
            </a:r>
          </a:p>
          <a:p>
            <a:pPr marL="285750" indent="-285750">
              <a:spcAft>
                <a:spcPts val="1000"/>
              </a:spcAft>
              <a:buFont typeface="Wingdings" panose="05000000000000000000" pitchFamily="2" charset="2"/>
              <a:buChar char="Ø"/>
            </a:pPr>
            <a:r>
              <a:rPr lang="en-US" sz="2000" dirty="0"/>
              <a:t>Item 14:  Title of Officer Elected</a:t>
            </a:r>
          </a:p>
          <a:p>
            <a:pPr marL="285750" indent="-285750">
              <a:spcAft>
                <a:spcPts val="1000"/>
              </a:spcAft>
              <a:buFont typeface="Wingdings" panose="05000000000000000000" pitchFamily="2" charset="2"/>
              <a:buChar char="Ø"/>
            </a:pPr>
            <a:r>
              <a:rPr lang="en-US" sz="2000" dirty="0"/>
              <a:t>Item 15:  Did Trusteed Organization Participate in Election</a:t>
            </a:r>
          </a:p>
        </p:txBody>
      </p:sp>
    </p:spTree>
    <p:extLst>
      <p:ext uri="{BB962C8B-B14F-4D97-AF65-F5344CB8AC3E}">
        <p14:creationId xmlns:p14="http://schemas.microsoft.com/office/powerpoint/2010/main" val="355191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6994814" cy="564448"/>
          </a:xfrm>
        </p:spPr>
        <p:txBody>
          <a:bodyPr>
            <a:noAutofit/>
          </a:bodyPr>
          <a:lstStyle/>
          <a:p>
            <a:r>
              <a:rPr lang="en-US" altLang="en-US" sz="2800" dirty="0">
                <a:solidFill>
                  <a:srgbClr val="174261"/>
                </a:solidFill>
              </a:rPr>
              <a:t>Entering Data – Item 16 </a:t>
            </a:r>
            <a:endParaRPr lang="en-US" sz="2800" dirty="0">
              <a:solidFill>
                <a:schemeClr val="tx1"/>
              </a:solidFill>
            </a:endParaRPr>
          </a:p>
        </p:txBody>
      </p:sp>
      <p:pic>
        <p:nvPicPr>
          <p:cNvPr id="15" name="Picture 14" descr="Screenshot of item 16 of LM-15A">
            <a:extLst>
              <a:ext uri="{FF2B5EF4-FFF2-40B4-BE49-F238E27FC236}">
                <a16:creationId xmlns:a16="http://schemas.microsoft.com/office/drawing/2014/main" id="{4A61BA84-24FB-DF0F-5315-9AABBF78CCB0}"/>
              </a:ext>
            </a:extLst>
          </p:cNvPr>
          <p:cNvPicPr>
            <a:picLocks noChangeAspect="1"/>
          </p:cNvPicPr>
          <p:nvPr/>
        </p:nvPicPr>
        <p:blipFill rotWithShape="1">
          <a:blip r:embed="rId2"/>
          <a:srcRect l="1092" t="66867" r="41874" b="17438"/>
          <a:stretch/>
        </p:blipFill>
        <p:spPr>
          <a:xfrm>
            <a:off x="992659" y="3048000"/>
            <a:ext cx="6096000" cy="1295400"/>
          </a:xfrm>
          <a:prstGeom prst="rect">
            <a:avLst/>
          </a:prstGeom>
        </p:spPr>
      </p:pic>
      <p:sp>
        <p:nvSpPr>
          <p:cNvPr id="17" name="TextBox 16">
            <a:extLst>
              <a:ext uri="{FF2B5EF4-FFF2-40B4-BE49-F238E27FC236}">
                <a16:creationId xmlns:a16="http://schemas.microsoft.com/office/drawing/2014/main" id="{5CE48D14-0B67-7EE9-4378-287A09CB89BE}"/>
              </a:ext>
            </a:extLst>
          </p:cNvPr>
          <p:cNvSpPr txBox="1"/>
          <p:nvPr/>
        </p:nvSpPr>
        <p:spPr>
          <a:xfrm>
            <a:off x="990600" y="1021519"/>
            <a:ext cx="6766214" cy="1323439"/>
          </a:xfrm>
          <a:prstGeom prst="rect">
            <a:avLst/>
          </a:prstGeom>
          <a:noFill/>
        </p:spPr>
        <p:txBody>
          <a:bodyPr wrap="square">
            <a:spAutoFit/>
          </a:bodyPr>
          <a:lstStyle/>
          <a:p>
            <a:pPr marL="285750" indent="-285750">
              <a:buFont typeface="Wingdings" panose="05000000000000000000" pitchFamily="2" charset="2"/>
              <a:buChar char="Ø"/>
            </a:pPr>
            <a:r>
              <a:rPr lang="en-US" sz="2000" dirty="0"/>
              <a:t>Item 16: Method of Election</a:t>
            </a:r>
          </a:p>
          <a:p>
            <a:pPr marL="285750" indent="-285750">
              <a:buFont typeface="Wingdings" panose="05000000000000000000" pitchFamily="2" charset="2"/>
              <a:buChar char="Ø"/>
            </a:pPr>
            <a:endParaRPr lang="en-US" sz="2000" dirty="0"/>
          </a:p>
          <a:p>
            <a:pPr lvl="1"/>
            <a:r>
              <a:rPr lang="en-US" sz="2000" dirty="0"/>
              <a:t>Indicate whether officers were elected at convention, by referendum, or by another method.</a:t>
            </a:r>
          </a:p>
        </p:txBody>
      </p:sp>
    </p:spTree>
    <p:extLst>
      <p:ext uri="{BB962C8B-B14F-4D97-AF65-F5344CB8AC3E}">
        <p14:creationId xmlns:p14="http://schemas.microsoft.com/office/powerpoint/2010/main" val="1860460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6994814" cy="685800"/>
          </a:xfrm>
        </p:spPr>
        <p:txBody>
          <a:bodyPr>
            <a:noAutofit/>
          </a:bodyPr>
          <a:lstStyle/>
          <a:p>
            <a:r>
              <a:rPr lang="en-US" altLang="en-US" sz="2800" dirty="0">
                <a:solidFill>
                  <a:srgbClr val="174261"/>
                </a:solidFill>
              </a:rPr>
              <a:t>Entering Data – Items 17 through 19</a:t>
            </a:r>
            <a:endParaRPr lang="en-US" sz="2800" dirty="0">
              <a:solidFill>
                <a:schemeClr val="tx1"/>
              </a:solidFill>
            </a:endParaRPr>
          </a:p>
        </p:txBody>
      </p:sp>
      <p:sp>
        <p:nvSpPr>
          <p:cNvPr id="3" name="TextBox 2">
            <a:extLst>
              <a:ext uri="{FF2B5EF4-FFF2-40B4-BE49-F238E27FC236}">
                <a16:creationId xmlns:a16="http://schemas.microsoft.com/office/drawing/2014/main" id="{8FF4A0F2-C4F4-8C4E-6B86-B63117250C10}"/>
              </a:ext>
            </a:extLst>
          </p:cNvPr>
          <p:cNvSpPr txBox="1"/>
          <p:nvPr/>
        </p:nvSpPr>
        <p:spPr>
          <a:xfrm>
            <a:off x="990600" y="1028102"/>
            <a:ext cx="7487947" cy="400110"/>
          </a:xfrm>
          <a:prstGeom prst="rect">
            <a:avLst/>
          </a:prstGeom>
          <a:noFill/>
        </p:spPr>
        <p:txBody>
          <a:bodyPr wrap="none" rtlCol="0">
            <a:spAutoFit/>
          </a:bodyPr>
          <a:lstStyle/>
          <a:p>
            <a:pPr marL="285750" indent="-285750">
              <a:buFont typeface="Wingdings" panose="05000000000000000000" pitchFamily="2" charset="2"/>
              <a:buChar char="Ø"/>
            </a:pPr>
            <a:r>
              <a:rPr lang="en-US" sz="2000" dirty="0"/>
              <a:t>Complete Item 17- through 19 </a:t>
            </a:r>
            <a:r>
              <a:rPr lang="en-US" sz="2000" b="1" i="1" dirty="0"/>
              <a:t>only</a:t>
            </a:r>
            <a:r>
              <a:rPr lang="en-US" sz="2000" dirty="0"/>
              <a:t> if you selected Item 16(b).</a:t>
            </a:r>
          </a:p>
        </p:txBody>
      </p:sp>
      <p:grpSp>
        <p:nvGrpSpPr>
          <p:cNvPr id="4" name="Group 3" descr="Screenshot  of Item 17 thru 19 of LM-15A">
            <a:extLst>
              <a:ext uri="{FF2B5EF4-FFF2-40B4-BE49-F238E27FC236}">
                <a16:creationId xmlns:a16="http://schemas.microsoft.com/office/drawing/2014/main" id="{32D56592-080A-0BE0-477F-F715DAE20976}"/>
              </a:ext>
            </a:extLst>
          </p:cNvPr>
          <p:cNvGrpSpPr/>
          <p:nvPr/>
        </p:nvGrpSpPr>
        <p:grpSpPr>
          <a:xfrm>
            <a:off x="600319" y="1760025"/>
            <a:ext cx="7656830" cy="2491167"/>
            <a:chOff x="600319" y="1760025"/>
            <a:chExt cx="7656830" cy="2491167"/>
          </a:xfrm>
        </p:grpSpPr>
        <p:pic>
          <p:nvPicPr>
            <p:cNvPr id="8" name="Picture 7" descr="Graphical user interface, application&#10;&#10;Description automatically generated">
              <a:extLst>
                <a:ext uri="{FF2B5EF4-FFF2-40B4-BE49-F238E27FC236}">
                  <a16:creationId xmlns:a16="http://schemas.microsoft.com/office/drawing/2014/main" id="{6766D739-F2C0-DAA0-D0E3-C0E3CE197B51}"/>
                </a:ext>
              </a:extLst>
            </p:cNvPr>
            <p:cNvPicPr>
              <a:picLocks noChangeAspect="1"/>
            </p:cNvPicPr>
            <p:nvPr/>
          </p:nvPicPr>
          <p:blipFill rotWithShape="1">
            <a:blip r:embed="rId2"/>
            <a:srcRect l="32820" t="11806" r="32657" b="66485"/>
            <a:stretch/>
          </p:blipFill>
          <p:spPr bwMode="auto">
            <a:xfrm>
              <a:off x="2488101" y="1760025"/>
              <a:ext cx="4167797" cy="1463542"/>
            </a:xfrm>
            <a:prstGeom prst="rect">
              <a:avLst/>
            </a:prstGeom>
            <a:ln>
              <a:noFill/>
            </a:ln>
            <a:extLst>
              <a:ext uri="{53640926-AAD7-44D8-BBD7-CCE9431645EC}">
                <a14:shadowObscured xmlns:a14="http://schemas.microsoft.com/office/drawing/2010/main"/>
              </a:ext>
            </a:extLst>
          </p:spPr>
        </p:pic>
        <p:pic>
          <p:nvPicPr>
            <p:cNvPr id="5" name="Picture 4" descr="Screenshot of ">
              <a:extLst>
                <a:ext uri="{FF2B5EF4-FFF2-40B4-BE49-F238E27FC236}">
                  <a16:creationId xmlns:a16="http://schemas.microsoft.com/office/drawing/2014/main" id="{4A61BA84-24FB-DF0F-5315-9AABBF78CCB0}"/>
                </a:ext>
              </a:extLst>
            </p:cNvPr>
            <p:cNvPicPr>
              <a:picLocks noChangeAspect="1"/>
            </p:cNvPicPr>
            <p:nvPr/>
          </p:nvPicPr>
          <p:blipFill rotWithShape="1">
            <a:blip r:embed="rId3"/>
            <a:srcRect l="2161" t="81719" r="2176" b="400"/>
            <a:stretch/>
          </p:blipFill>
          <p:spPr bwMode="auto">
            <a:xfrm>
              <a:off x="600319" y="3146704"/>
              <a:ext cx="7656830" cy="1104488"/>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835561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467600" cy="609600"/>
          </a:xfrm>
        </p:spPr>
        <p:txBody>
          <a:bodyPr>
            <a:noAutofit/>
          </a:bodyPr>
          <a:lstStyle/>
          <a:p>
            <a:r>
              <a:rPr lang="en-US" altLang="en-US" sz="2800" dirty="0">
                <a:solidFill>
                  <a:srgbClr val="174261"/>
                </a:solidFill>
              </a:rPr>
              <a:t>Additional Information </a:t>
            </a:r>
            <a:endParaRPr lang="en-US" sz="1800" b="0" dirty="0">
              <a:solidFill>
                <a:schemeClr val="tx1"/>
              </a:solidFill>
            </a:endParaRPr>
          </a:p>
        </p:txBody>
      </p:sp>
      <p:pic>
        <p:nvPicPr>
          <p:cNvPr id="4" name="Picture 3" descr="Screenshot of section for additional Information for the LM-15A">
            <a:extLst>
              <a:ext uri="{FF2B5EF4-FFF2-40B4-BE49-F238E27FC236}">
                <a16:creationId xmlns:a16="http://schemas.microsoft.com/office/drawing/2014/main" id="{DB70DCBF-C99A-7305-9E45-A8AF07C1092E}"/>
              </a:ext>
            </a:extLst>
          </p:cNvPr>
          <p:cNvPicPr>
            <a:picLocks noChangeAspect="1"/>
          </p:cNvPicPr>
          <p:nvPr/>
        </p:nvPicPr>
        <p:blipFill>
          <a:blip r:embed="rId2"/>
          <a:stretch>
            <a:fillRect/>
          </a:stretch>
        </p:blipFill>
        <p:spPr>
          <a:xfrm>
            <a:off x="762000" y="2133601"/>
            <a:ext cx="7247466" cy="2743200"/>
          </a:xfrm>
          <a:prstGeom prst="rect">
            <a:avLst/>
          </a:prstGeom>
        </p:spPr>
      </p:pic>
      <p:sp>
        <p:nvSpPr>
          <p:cNvPr id="3" name="TextBox 2">
            <a:extLst>
              <a:ext uri="{FF2B5EF4-FFF2-40B4-BE49-F238E27FC236}">
                <a16:creationId xmlns:a16="http://schemas.microsoft.com/office/drawing/2014/main" id="{771B64B5-6F41-CCE8-5B36-B75CCFE56515}"/>
              </a:ext>
            </a:extLst>
          </p:cNvPr>
          <p:cNvSpPr txBox="1"/>
          <p:nvPr/>
        </p:nvSpPr>
        <p:spPr>
          <a:xfrm>
            <a:off x="1028700" y="946783"/>
            <a:ext cx="6714066" cy="707886"/>
          </a:xfrm>
          <a:prstGeom prst="rect">
            <a:avLst/>
          </a:prstGeom>
          <a:noFill/>
        </p:spPr>
        <p:txBody>
          <a:bodyPr wrap="square" rtlCol="0">
            <a:spAutoFit/>
          </a:bodyPr>
          <a:lstStyle/>
          <a:p>
            <a:r>
              <a:rPr lang="en-US" altLang="en-US" sz="2000" b="0" dirty="0"/>
              <a:t>Enter the corresponding item number to which additional information relates.  </a:t>
            </a:r>
            <a:endParaRPr lang="en-US" sz="2000" strike="sngStrike" dirty="0"/>
          </a:p>
        </p:txBody>
      </p:sp>
    </p:spTree>
    <p:extLst>
      <p:ext uri="{BB962C8B-B14F-4D97-AF65-F5344CB8AC3E}">
        <p14:creationId xmlns:p14="http://schemas.microsoft.com/office/powerpoint/2010/main" val="70505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457200"/>
            <a:ext cx="6705599" cy="761999"/>
          </a:xfrm>
        </p:spPr>
        <p:txBody>
          <a:bodyPr>
            <a:normAutofit/>
          </a:bodyPr>
          <a:lstStyle/>
          <a:p>
            <a:r>
              <a:rPr lang="en-US" sz="2800" dirty="0">
                <a:solidFill>
                  <a:srgbClr val="174261"/>
                </a:solidFill>
              </a:rPr>
              <a:t>BEFORE YOU PROCEED…</a:t>
            </a:r>
            <a:endParaRPr lang="en-US" sz="2800" strike="sngStrike" dirty="0">
              <a:solidFill>
                <a:srgbClr val="174261"/>
              </a:solidFill>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462" y="1295400"/>
            <a:ext cx="1066799" cy="1066799"/>
          </a:xfrm>
          <a:prstGeom prst="rect">
            <a:avLst/>
          </a:prstGeom>
        </p:spPr>
      </p:pic>
      <p:sp>
        <p:nvSpPr>
          <p:cNvPr id="3" name="TextBox 2"/>
          <p:cNvSpPr txBox="1"/>
          <p:nvPr/>
        </p:nvSpPr>
        <p:spPr>
          <a:xfrm>
            <a:off x="1986952" y="1295400"/>
            <a:ext cx="6400800" cy="2585323"/>
          </a:xfrm>
          <a:prstGeom prst="rect">
            <a:avLst/>
          </a:prstGeom>
          <a:noFill/>
        </p:spPr>
        <p:txBody>
          <a:bodyPr wrap="square" rtlCol="0">
            <a:spAutoFit/>
          </a:bodyPr>
          <a:lstStyle/>
          <a:p>
            <a:r>
              <a:rPr lang="en-US" dirty="0"/>
              <a:t>Please note the Form LM-15 must be filed prior to completing the Form LM-15A.</a:t>
            </a:r>
          </a:p>
          <a:p>
            <a:endParaRPr lang="en-US" dirty="0"/>
          </a:p>
          <a:p>
            <a:r>
              <a:rPr lang="en-US" dirty="0"/>
              <a:t>You will not be able to complete the Form LM-15A until the Form LM-15 been submitted.</a:t>
            </a:r>
          </a:p>
          <a:p>
            <a:endParaRPr lang="en-US" dirty="0"/>
          </a:p>
          <a:p>
            <a:r>
              <a:rPr lang="en-US" altLang="en-US" dirty="0"/>
              <a:t>You can download a complete set of Form LM-15 instructions from the </a:t>
            </a:r>
            <a:r>
              <a:rPr lang="en-US" altLang="en-US" dirty="0">
                <a:hlinkClick r:id="rId3"/>
              </a:rPr>
              <a:t>OLMS website.</a:t>
            </a:r>
            <a:endParaRPr lang="en-US" altLang="en-US" dirty="0"/>
          </a:p>
          <a:p>
            <a:endParaRPr lang="en-US" dirty="0"/>
          </a:p>
        </p:txBody>
      </p:sp>
    </p:spTree>
    <p:extLst>
      <p:ext uri="{BB962C8B-B14F-4D97-AF65-F5344CB8AC3E}">
        <p14:creationId xmlns:p14="http://schemas.microsoft.com/office/powerpoint/2010/main" val="3866953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228600"/>
            <a:ext cx="7696200" cy="658954"/>
          </a:xfrm>
        </p:spPr>
        <p:txBody>
          <a:bodyPr>
            <a:noAutofit/>
          </a:bodyPr>
          <a:lstStyle/>
          <a:p>
            <a:r>
              <a:rPr lang="en-US" altLang="en-US" sz="2800" dirty="0">
                <a:solidFill>
                  <a:srgbClr val="174261"/>
                </a:solidFill>
              </a:rPr>
              <a:t>Form LM-15A - Validation</a:t>
            </a:r>
            <a:endParaRPr lang="en-US" sz="2800" dirty="0">
              <a:solidFill>
                <a:schemeClr val="tx1"/>
              </a:solidFill>
            </a:endParaRPr>
          </a:p>
        </p:txBody>
      </p:sp>
      <p:pic>
        <p:nvPicPr>
          <p:cNvPr id="9" name="Picture 8" descr="Screenshot of the LM-15A Validation notification ">
            <a:extLst>
              <a:ext uri="{FF2B5EF4-FFF2-40B4-BE49-F238E27FC236}">
                <a16:creationId xmlns:a16="http://schemas.microsoft.com/office/drawing/2014/main" id="{854433B0-18CE-32D1-A8A9-0F3D057DECB4}"/>
              </a:ext>
            </a:extLst>
          </p:cNvPr>
          <p:cNvPicPr>
            <a:picLocks noChangeAspect="1"/>
          </p:cNvPicPr>
          <p:nvPr/>
        </p:nvPicPr>
        <p:blipFill rotWithShape="1">
          <a:blip r:embed="rId2"/>
          <a:srcRect l="-748" t="9116" r="12500" b="6173"/>
          <a:stretch/>
        </p:blipFill>
        <p:spPr bwMode="auto">
          <a:xfrm>
            <a:off x="914400" y="2425700"/>
            <a:ext cx="6797461" cy="3670300"/>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FFE14AA5-5836-058A-B9A5-D4B286021FB2}"/>
              </a:ext>
            </a:extLst>
          </p:cNvPr>
          <p:cNvSpPr txBox="1"/>
          <p:nvPr/>
        </p:nvSpPr>
        <p:spPr>
          <a:xfrm>
            <a:off x="959877" y="975629"/>
            <a:ext cx="7726923" cy="1081771"/>
          </a:xfrm>
          <a:prstGeom prst="rect">
            <a:avLst/>
          </a:prstGeom>
          <a:noFill/>
        </p:spPr>
        <p:txBody>
          <a:bodyPr wrap="square" rtlCol="0">
            <a:spAutoFit/>
          </a:bodyPr>
          <a:lstStyle/>
          <a:p>
            <a:pPr marL="0" indent="0">
              <a:lnSpc>
                <a:spcPct val="110000"/>
              </a:lnSpc>
              <a:spcBef>
                <a:spcPts val="0"/>
              </a:spcBef>
              <a:buNone/>
            </a:pPr>
            <a:r>
              <a:rPr lang="en-US" altLang="en-US" sz="2000" dirty="0">
                <a:solidFill>
                  <a:schemeClr val="tx1"/>
                </a:solidFill>
              </a:rPr>
              <a:t>If the form passes validation, you will receive a message indicating</a:t>
            </a:r>
          </a:p>
          <a:p>
            <a:pPr marL="0" indent="0">
              <a:lnSpc>
                <a:spcPct val="110000"/>
              </a:lnSpc>
              <a:spcBef>
                <a:spcPts val="0"/>
              </a:spcBef>
              <a:buNone/>
            </a:pPr>
            <a:r>
              <a:rPr lang="en-US" altLang="en-US" sz="2000" dirty="0">
                <a:solidFill>
                  <a:schemeClr val="tx1"/>
                </a:solidFill>
              </a:rPr>
              <a:t> that All Page Validations are passed.  Select “OK” to begin the </a:t>
            </a:r>
          </a:p>
          <a:p>
            <a:pPr marL="0" indent="0">
              <a:lnSpc>
                <a:spcPct val="110000"/>
              </a:lnSpc>
              <a:spcBef>
                <a:spcPts val="0"/>
              </a:spcBef>
              <a:buNone/>
            </a:pPr>
            <a:r>
              <a:rPr lang="en-US" altLang="en-US" sz="2000" dirty="0">
                <a:solidFill>
                  <a:schemeClr val="tx1"/>
                </a:solidFill>
              </a:rPr>
              <a:t>signature process.  </a:t>
            </a:r>
            <a:endParaRPr lang="en-US" sz="2000" dirty="0">
              <a:solidFill>
                <a:schemeClr val="tx1"/>
              </a:solidFill>
            </a:endParaRPr>
          </a:p>
        </p:txBody>
      </p:sp>
    </p:spTree>
    <p:extLst>
      <p:ext uri="{BB962C8B-B14F-4D97-AF65-F5344CB8AC3E}">
        <p14:creationId xmlns:p14="http://schemas.microsoft.com/office/powerpoint/2010/main" val="2634016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227751"/>
            <a:ext cx="6994814" cy="533400"/>
          </a:xfrm>
        </p:spPr>
        <p:txBody>
          <a:bodyPr>
            <a:noAutofit/>
          </a:bodyPr>
          <a:lstStyle/>
          <a:p>
            <a:r>
              <a:rPr lang="en-US" altLang="en-US" sz="2800" dirty="0">
                <a:solidFill>
                  <a:srgbClr val="174261"/>
                </a:solidFill>
              </a:rPr>
              <a:t>Signing the Form LM-15A</a:t>
            </a:r>
            <a:endParaRPr lang="en-US" sz="2800" dirty="0">
              <a:solidFill>
                <a:schemeClr val="tx1"/>
              </a:solidFill>
            </a:endParaRPr>
          </a:p>
        </p:txBody>
      </p:sp>
      <p:sp>
        <p:nvSpPr>
          <p:cNvPr id="4" name="Content Placeholder 3"/>
          <p:cNvSpPr>
            <a:spLocks noGrp="1"/>
          </p:cNvSpPr>
          <p:nvPr>
            <p:ph idx="4294967295"/>
          </p:nvPr>
        </p:nvSpPr>
        <p:spPr>
          <a:xfrm>
            <a:off x="952500" y="854817"/>
            <a:ext cx="7239000" cy="1353198"/>
          </a:xfrm>
        </p:spPr>
        <p:txBody>
          <a:bodyPr>
            <a:noAutofit/>
          </a:bodyPr>
          <a:lstStyle/>
          <a:p>
            <a:pPr marL="0" indent="0">
              <a:spcBef>
                <a:spcPts val="0"/>
              </a:spcBef>
              <a:buNone/>
            </a:pPr>
            <a:r>
              <a:rPr lang="en-US" altLang="en-US" sz="2000" dirty="0"/>
              <a:t>Once all the validation items have been corrected, the form is ready to be signed.  The signature block will turn red for signature.  Select “OK” and select the red box indicating “Click Here to Sign”.</a:t>
            </a:r>
            <a:endParaRPr lang="en-US" sz="2000" dirty="0"/>
          </a:p>
        </p:txBody>
      </p:sp>
      <p:pic>
        <p:nvPicPr>
          <p:cNvPr id="5" name="Picture 4" descr="Screenshot of how to sign the Form LM-15A">
            <a:extLst>
              <a:ext uri="{FF2B5EF4-FFF2-40B4-BE49-F238E27FC236}">
                <a16:creationId xmlns:a16="http://schemas.microsoft.com/office/drawing/2014/main" id="{BD9DA961-048C-9D4C-FAF4-58F7E333A744}"/>
              </a:ext>
            </a:extLst>
          </p:cNvPr>
          <p:cNvPicPr>
            <a:picLocks noChangeAspect="1"/>
          </p:cNvPicPr>
          <p:nvPr/>
        </p:nvPicPr>
        <p:blipFill>
          <a:blip r:embed="rId2"/>
          <a:stretch>
            <a:fillRect/>
          </a:stretch>
        </p:blipFill>
        <p:spPr>
          <a:xfrm>
            <a:off x="1219200" y="2347595"/>
            <a:ext cx="5943600" cy="3824605"/>
          </a:xfrm>
          <a:prstGeom prst="rect">
            <a:avLst/>
          </a:prstGeom>
        </p:spPr>
      </p:pic>
      <p:sp>
        <p:nvSpPr>
          <p:cNvPr id="6" name="Rounded Rectangle 10">
            <a:extLst>
              <a:ext uri="{FF2B5EF4-FFF2-40B4-BE49-F238E27FC236}">
                <a16:creationId xmlns:a16="http://schemas.microsoft.com/office/drawing/2014/main" id="{4772F784-C787-7CD8-F4C6-716978024190}"/>
              </a:ext>
            </a:extLst>
          </p:cNvPr>
          <p:cNvSpPr/>
          <p:nvPr/>
        </p:nvSpPr>
        <p:spPr>
          <a:xfrm>
            <a:off x="1219200" y="4724400"/>
            <a:ext cx="5867400" cy="1353198"/>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36537"/>
            <a:ext cx="6994814" cy="601663"/>
          </a:xfrm>
        </p:spPr>
        <p:txBody>
          <a:bodyPr>
            <a:normAutofit/>
          </a:bodyPr>
          <a:lstStyle/>
          <a:p>
            <a:pPr>
              <a:spcBef>
                <a:spcPct val="50000"/>
              </a:spcBef>
            </a:pPr>
            <a:r>
              <a:rPr lang="en-US" altLang="en-US" sz="2800" dirty="0">
                <a:solidFill>
                  <a:srgbClr val="174261"/>
                </a:solidFill>
              </a:rPr>
              <a:t>Signing the Form – Via Password</a:t>
            </a:r>
          </a:p>
        </p:txBody>
      </p:sp>
      <p:sp>
        <p:nvSpPr>
          <p:cNvPr id="3" name="Content Placeholder 2"/>
          <p:cNvSpPr>
            <a:spLocks noGrp="1"/>
          </p:cNvSpPr>
          <p:nvPr>
            <p:ph idx="4294967295"/>
          </p:nvPr>
        </p:nvSpPr>
        <p:spPr>
          <a:xfrm>
            <a:off x="990600" y="953955"/>
            <a:ext cx="7656513" cy="1332045"/>
          </a:xfrm>
        </p:spPr>
        <p:txBody>
          <a:bodyPr>
            <a:noAutofit/>
          </a:bodyPr>
          <a:lstStyle/>
          <a:p>
            <a:pPr>
              <a:lnSpc>
                <a:spcPct val="110000"/>
              </a:lnSpc>
              <a:spcBef>
                <a:spcPts val="0"/>
              </a:spcBef>
              <a:buClrTx/>
              <a:buSzPct val="100000"/>
              <a:buFont typeface="Wingdings" panose="05000000000000000000" pitchFamily="2" charset="2"/>
              <a:buChar char="Ø"/>
            </a:pPr>
            <a:r>
              <a:rPr lang="en-US" altLang="en-US" sz="2000" dirty="0"/>
              <a:t>When the signature box appears, you must re-enter your password to sign the form.  </a:t>
            </a:r>
          </a:p>
          <a:p>
            <a:pPr>
              <a:lnSpc>
                <a:spcPct val="110000"/>
              </a:lnSpc>
              <a:buClrTx/>
              <a:buSzPct val="100000"/>
              <a:buFont typeface="Wingdings" panose="05000000000000000000" pitchFamily="2" charset="2"/>
              <a:buChar char="Ø"/>
            </a:pPr>
            <a:r>
              <a:rPr lang="en-US" altLang="en-US" sz="2000" dirty="0"/>
              <a:t>Select “Sign”. </a:t>
            </a:r>
          </a:p>
        </p:txBody>
      </p:sp>
      <p:pic>
        <p:nvPicPr>
          <p:cNvPr id="5" name="Picture 4" descr="Screenshot of how to Sign the LM-15A using your password">
            <a:extLst>
              <a:ext uri="{FF2B5EF4-FFF2-40B4-BE49-F238E27FC236}">
                <a16:creationId xmlns:a16="http://schemas.microsoft.com/office/drawing/2014/main" id="{214A2B81-A9E2-2357-2D0F-CA0EFF00B660}"/>
              </a:ext>
            </a:extLst>
          </p:cNvPr>
          <p:cNvPicPr>
            <a:picLocks noChangeAspect="1"/>
          </p:cNvPicPr>
          <p:nvPr/>
        </p:nvPicPr>
        <p:blipFill>
          <a:blip r:embed="rId3"/>
          <a:stretch>
            <a:fillRect/>
          </a:stretch>
        </p:blipFill>
        <p:spPr>
          <a:xfrm>
            <a:off x="762000" y="2133600"/>
            <a:ext cx="7058902" cy="3460618"/>
          </a:xfrm>
          <a:prstGeom prst="rect">
            <a:avLst/>
          </a:prstGeom>
        </p:spPr>
      </p:pic>
      <p:sp>
        <p:nvSpPr>
          <p:cNvPr id="7" name="TextBox 6">
            <a:extLst>
              <a:ext uri="{FF2B5EF4-FFF2-40B4-BE49-F238E27FC236}">
                <a16:creationId xmlns:a16="http://schemas.microsoft.com/office/drawing/2014/main" id="{1E346E91-28C1-CA6D-8A4A-0516C688292F}"/>
              </a:ext>
            </a:extLst>
          </p:cNvPr>
          <p:cNvSpPr txBox="1"/>
          <p:nvPr/>
        </p:nvSpPr>
        <p:spPr>
          <a:xfrm>
            <a:off x="304800" y="5715000"/>
            <a:ext cx="7269307" cy="738664"/>
          </a:xfrm>
          <a:prstGeom prst="rect">
            <a:avLst/>
          </a:prstGeom>
          <a:noFill/>
        </p:spPr>
        <p:txBody>
          <a:bodyPr wrap="square" rtlCol="0">
            <a:spAutoFit/>
          </a:bodyPr>
          <a:lstStyle/>
          <a:p>
            <a:r>
              <a:rPr lang="en-US" altLang="en-US" sz="1400" dirty="0"/>
              <a:t>By signing this form via password, you are legally attesting that you are the person identified by name in the signature block.  It is considered forgery to digitally sign a form as someone else.</a:t>
            </a:r>
            <a:endParaRPr lang="en-US" sz="1400" dirty="0"/>
          </a:p>
        </p:txBody>
      </p:sp>
    </p:spTree>
    <p:extLst>
      <p:ext uri="{BB962C8B-B14F-4D97-AF65-F5344CB8AC3E}">
        <p14:creationId xmlns:p14="http://schemas.microsoft.com/office/powerpoint/2010/main" val="2958393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227751"/>
            <a:ext cx="6994814" cy="533400"/>
          </a:xfrm>
        </p:spPr>
        <p:txBody>
          <a:bodyPr>
            <a:noAutofit/>
          </a:bodyPr>
          <a:lstStyle/>
          <a:p>
            <a:r>
              <a:rPr lang="en-US" altLang="en-US" sz="2800" dirty="0">
                <a:solidFill>
                  <a:srgbClr val="174261"/>
                </a:solidFill>
              </a:rPr>
              <a:t>Updating Signature Titles</a:t>
            </a:r>
            <a:endParaRPr lang="en-US" sz="2800" dirty="0">
              <a:solidFill>
                <a:srgbClr val="174261"/>
              </a:solidFill>
            </a:endParaRPr>
          </a:p>
        </p:txBody>
      </p:sp>
      <p:sp>
        <p:nvSpPr>
          <p:cNvPr id="4" name="Content Placeholder 3"/>
          <p:cNvSpPr>
            <a:spLocks noGrp="1"/>
          </p:cNvSpPr>
          <p:nvPr>
            <p:ph idx="4294967295"/>
          </p:nvPr>
        </p:nvSpPr>
        <p:spPr>
          <a:xfrm>
            <a:off x="952500" y="854817"/>
            <a:ext cx="7239000" cy="1050183"/>
          </a:xfrm>
        </p:spPr>
        <p:txBody>
          <a:bodyPr>
            <a:noAutofit/>
          </a:bodyPr>
          <a:lstStyle/>
          <a:p>
            <a:pPr marL="0" lvl="1" indent="0">
              <a:spcBef>
                <a:spcPts val="0"/>
              </a:spcBef>
              <a:buClrTx/>
              <a:buSzPct val="100000"/>
              <a:buNone/>
            </a:pPr>
            <a:r>
              <a:rPr lang="en-US" altLang="en-US" sz="2000" dirty="0"/>
              <a:t>If the officers’ title needs to be updated, select the box with “President”, delete the title, and replace it with the correct title. Then you must save, revalidate, and resign the form.</a:t>
            </a:r>
            <a:endParaRPr lang="en-US" sz="2000" dirty="0"/>
          </a:p>
        </p:txBody>
      </p:sp>
      <p:pic>
        <p:nvPicPr>
          <p:cNvPr id="5" name="Picture 4" descr="Screenshot of how Update the Signature titles of the LM-15A">
            <a:extLst>
              <a:ext uri="{FF2B5EF4-FFF2-40B4-BE49-F238E27FC236}">
                <a16:creationId xmlns:a16="http://schemas.microsoft.com/office/drawing/2014/main" id="{BD9DA961-048C-9D4C-FAF4-58F7E333A744}"/>
              </a:ext>
            </a:extLst>
          </p:cNvPr>
          <p:cNvPicPr>
            <a:picLocks noChangeAspect="1"/>
          </p:cNvPicPr>
          <p:nvPr/>
        </p:nvPicPr>
        <p:blipFill rotWithShape="1">
          <a:blip r:embed="rId2"/>
          <a:srcRect r="5128"/>
          <a:stretch/>
        </p:blipFill>
        <p:spPr>
          <a:xfrm>
            <a:off x="1143000" y="2178578"/>
            <a:ext cx="5638800" cy="3824605"/>
          </a:xfrm>
          <a:prstGeom prst="rect">
            <a:avLst/>
          </a:prstGeom>
        </p:spPr>
      </p:pic>
      <p:sp>
        <p:nvSpPr>
          <p:cNvPr id="6" name="Rounded Rectangle 10">
            <a:extLst>
              <a:ext uri="{FF2B5EF4-FFF2-40B4-BE49-F238E27FC236}">
                <a16:creationId xmlns:a16="http://schemas.microsoft.com/office/drawing/2014/main" id="{4772F784-C787-7CD8-F4C6-716978024190}"/>
              </a:ext>
            </a:extLst>
          </p:cNvPr>
          <p:cNvSpPr/>
          <p:nvPr/>
        </p:nvSpPr>
        <p:spPr>
          <a:xfrm>
            <a:off x="3124200" y="4953000"/>
            <a:ext cx="990600" cy="3048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783493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60286"/>
            <a:ext cx="6994814" cy="593675"/>
          </a:xfrm>
        </p:spPr>
        <p:txBody>
          <a:bodyPr>
            <a:normAutofit/>
          </a:bodyPr>
          <a:lstStyle/>
          <a:p>
            <a:r>
              <a:rPr lang="en-US" altLang="en-US" sz="2800" dirty="0">
                <a:solidFill>
                  <a:srgbClr val="174261"/>
                </a:solidFill>
              </a:rPr>
              <a:t>Changes Made After Signing the Form</a:t>
            </a:r>
            <a:endParaRPr lang="en-US" sz="2800" dirty="0">
              <a:solidFill>
                <a:srgbClr val="174261"/>
              </a:solidFill>
            </a:endParaRPr>
          </a:p>
        </p:txBody>
      </p:sp>
      <p:sp>
        <p:nvSpPr>
          <p:cNvPr id="3" name="Content Placeholder 2"/>
          <p:cNvSpPr>
            <a:spLocks noGrp="1"/>
          </p:cNvSpPr>
          <p:nvPr>
            <p:ph idx="4294967295"/>
          </p:nvPr>
        </p:nvSpPr>
        <p:spPr>
          <a:xfrm>
            <a:off x="1082386" y="685800"/>
            <a:ext cx="7072332" cy="1058761"/>
          </a:xfrm>
        </p:spPr>
        <p:txBody>
          <a:bodyPr>
            <a:noAutofit/>
          </a:bodyPr>
          <a:lstStyle/>
          <a:p>
            <a:pPr marL="0" indent="0">
              <a:spcBef>
                <a:spcPct val="0"/>
              </a:spcBef>
              <a:buNone/>
            </a:pPr>
            <a:r>
              <a:rPr lang="en-US" altLang="en-US" sz="1600" dirty="0"/>
              <a:t>Once the report has been signed, if any changes are made to any fields on the form, the signature will be removed, and the form must be validated and signed again. </a:t>
            </a:r>
          </a:p>
        </p:txBody>
      </p:sp>
      <p:pic>
        <p:nvPicPr>
          <p:cNvPr id="6" name="Picture 5" descr="Screenshot of Signing the Form after changes have been made to the LM-15A">
            <a:extLst>
              <a:ext uri="{FF2B5EF4-FFF2-40B4-BE49-F238E27FC236}">
                <a16:creationId xmlns:a16="http://schemas.microsoft.com/office/drawing/2014/main" id="{833753D1-577A-9229-728E-04DE98FDD92E}"/>
              </a:ext>
            </a:extLst>
          </p:cNvPr>
          <p:cNvPicPr>
            <a:picLocks noChangeAspect="1"/>
          </p:cNvPicPr>
          <p:nvPr/>
        </p:nvPicPr>
        <p:blipFill>
          <a:blip r:embed="rId3"/>
          <a:stretch>
            <a:fillRect/>
          </a:stretch>
        </p:blipFill>
        <p:spPr>
          <a:xfrm>
            <a:off x="1295400" y="1744561"/>
            <a:ext cx="5943600" cy="466904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60286"/>
            <a:ext cx="6994814" cy="593675"/>
          </a:xfrm>
        </p:spPr>
        <p:txBody>
          <a:bodyPr>
            <a:normAutofit/>
          </a:bodyPr>
          <a:lstStyle/>
          <a:p>
            <a:r>
              <a:rPr lang="en-US" altLang="en-US" sz="2800" dirty="0">
                <a:solidFill>
                  <a:srgbClr val="174261"/>
                </a:solidFill>
              </a:rPr>
              <a:t>Print A Copy of the Form</a:t>
            </a:r>
            <a:endParaRPr lang="en-US" sz="2800" dirty="0">
              <a:solidFill>
                <a:srgbClr val="174261"/>
              </a:solidFill>
            </a:endParaRPr>
          </a:p>
        </p:txBody>
      </p:sp>
      <p:sp>
        <p:nvSpPr>
          <p:cNvPr id="3" name="Content Placeholder 2"/>
          <p:cNvSpPr>
            <a:spLocks noGrp="1"/>
          </p:cNvSpPr>
          <p:nvPr>
            <p:ph idx="4294967295"/>
          </p:nvPr>
        </p:nvSpPr>
        <p:spPr>
          <a:xfrm>
            <a:off x="989282" y="873211"/>
            <a:ext cx="7072332" cy="593676"/>
          </a:xfrm>
        </p:spPr>
        <p:txBody>
          <a:bodyPr>
            <a:noAutofit/>
          </a:bodyPr>
          <a:lstStyle/>
          <a:p>
            <a:pPr marL="0" indent="0">
              <a:spcBef>
                <a:spcPct val="0"/>
              </a:spcBef>
              <a:buNone/>
            </a:pPr>
            <a:r>
              <a:rPr lang="en-US" altLang="en-US" dirty="0"/>
              <a:t>You should print a copy of the form for your records.  Select the “Print” tab to </a:t>
            </a:r>
            <a:r>
              <a:rPr lang="en-US" altLang="en-US" dirty="0">
                <a:solidFill>
                  <a:schemeClr val="tx1"/>
                </a:solidFill>
              </a:rPr>
              <a:t>save a copy of the form.</a:t>
            </a:r>
          </a:p>
        </p:txBody>
      </p:sp>
      <p:pic>
        <p:nvPicPr>
          <p:cNvPr id="9" name="Picture 8" descr="Screenshot of Print function and button">
            <a:extLst>
              <a:ext uri="{FF2B5EF4-FFF2-40B4-BE49-F238E27FC236}">
                <a16:creationId xmlns:a16="http://schemas.microsoft.com/office/drawing/2014/main" id="{43811531-0863-970C-A518-5E33B25C2A97}"/>
              </a:ext>
            </a:extLst>
          </p:cNvPr>
          <p:cNvPicPr>
            <a:picLocks noChangeAspect="1"/>
          </p:cNvPicPr>
          <p:nvPr/>
        </p:nvPicPr>
        <p:blipFill>
          <a:blip r:embed="rId3"/>
          <a:stretch>
            <a:fillRect/>
          </a:stretch>
        </p:blipFill>
        <p:spPr>
          <a:xfrm>
            <a:off x="762001" y="2001881"/>
            <a:ext cx="7299614" cy="3379191"/>
          </a:xfrm>
          <a:prstGeom prst="rect">
            <a:avLst/>
          </a:prstGeom>
        </p:spPr>
      </p:pic>
      <p:sp>
        <p:nvSpPr>
          <p:cNvPr id="4" name="Rounded Rectangle 3"/>
          <p:cNvSpPr/>
          <p:nvPr/>
        </p:nvSpPr>
        <p:spPr>
          <a:xfrm>
            <a:off x="2514600" y="2067259"/>
            <a:ext cx="452766" cy="200100"/>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2521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60286"/>
            <a:ext cx="6994814" cy="593675"/>
          </a:xfrm>
        </p:spPr>
        <p:txBody>
          <a:bodyPr>
            <a:normAutofit/>
          </a:bodyPr>
          <a:lstStyle/>
          <a:p>
            <a:r>
              <a:rPr lang="en-US" altLang="en-US" sz="2800" b="1" dirty="0">
                <a:solidFill>
                  <a:srgbClr val="174261"/>
                </a:solidFill>
              </a:rPr>
              <a:t>Printed Form LM-15A</a:t>
            </a:r>
            <a:endParaRPr lang="en-US" sz="2800" dirty="0">
              <a:solidFill>
                <a:srgbClr val="174261"/>
              </a:solidFill>
            </a:endParaRPr>
          </a:p>
        </p:txBody>
      </p:sp>
      <p:sp>
        <p:nvSpPr>
          <p:cNvPr id="3" name="Content Placeholder 2"/>
          <p:cNvSpPr>
            <a:spLocks noGrp="1"/>
          </p:cNvSpPr>
          <p:nvPr>
            <p:ph idx="4294967295"/>
          </p:nvPr>
        </p:nvSpPr>
        <p:spPr>
          <a:xfrm>
            <a:off x="685800" y="914400"/>
            <a:ext cx="7621318" cy="1107989"/>
          </a:xfrm>
        </p:spPr>
        <p:txBody>
          <a:bodyPr>
            <a:noAutofit/>
          </a:bodyPr>
          <a:lstStyle/>
          <a:p>
            <a:pPr marL="628650" indent="-285750" eaLnBrk="1" hangingPunct="1">
              <a:spcBef>
                <a:spcPct val="0"/>
              </a:spcBef>
              <a:buFont typeface="Wingdings" panose="05000000000000000000" pitchFamily="2" charset="2"/>
              <a:buChar char="Ø"/>
            </a:pPr>
            <a:r>
              <a:rPr lang="en-US" altLang="en-US" sz="1800" dirty="0"/>
              <a:t>You can print a copy of the Form LM-15A, in process, for review by selecting the Print button on the menu bar.  An option to download and open a printable PDF copy of the report will pop up.  </a:t>
            </a:r>
            <a:endParaRPr lang="en-US" altLang="en-US" sz="2000" b="1" dirty="0">
              <a:solidFill>
                <a:srgbClr val="990033"/>
              </a:solidFill>
            </a:endParaRPr>
          </a:p>
        </p:txBody>
      </p:sp>
      <p:pic>
        <p:nvPicPr>
          <p:cNvPr id="6" name="Picture 5" descr="Screenshot of Copy of a printed Form LM-15A">
            <a:extLst>
              <a:ext uri="{FF2B5EF4-FFF2-40B4-BE49-F238E27FC236}">
                <a16:creationId xmlns:a16="http://schemas.microsoft.com/office/drawing/2014/main" id="{1DBE4534-0984-64A3-1369-1B7A818987C1}"/>
              </a:ext>
            </a:extLst>
          </p:cNvPr>
          <p:cNvPicPr>
            <a:picLocks noChangeAspect="1"/>
          </p:cNvPicPr>
          <p:nvPr/>
        </p:nvPicPr>
        <p:blipFill>
          <a:blip r:embed="rId3"/>
          <a:stretch>
            <a:fillRect/>
          </a:stretch>
        </p:blipFill>
        <p:spPr>
          <a:xfrm>
            <a:off x="2216851" y="2481042"/>
            <a:ext cx="3879149" cy="3828689"/>
          </a:xfrm>
          <a:prstGeom prst="rect">
            <a:avLst/>
          </a:prstGeom>
        </p:spPr>
      </p:pic>
    </p:spTree>
    <p:extLst>
      <p:ext uri="{BB962C8B-B14F-4D97-AF65-F5344CB8AC3E}">
        <p14:creationId xmlns:p14="http://schemas.microsoft.com/office/powerpoint/2010/main" val="2001039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668" y="272321"/>
            <a:ext cx="6994814" cy="642079"/>
          </a:xfrm>
        </p:spPr>
        <p:txBody>
          <a:bodyPr>
            <a:normAutofit/>
          </a:bodyPr>
          <a:lstStyle/>
          <a:p>
            <a:r>
              <a:rPr lang="en-US" altLang="en-US" sz="2800" dirty="0">
                <a:solidFill>
                  <a:srgbClr val="174261"/>
                </a:solidFill>
              </a:rPr>
              <a:t>Printing and/or Saving the Form</a:t>
            </a:r>
            <a:endParaRPr lang="en-US" sz="2800" dirty="0">
              <a:solidFill>
                <a:srgbClr val="174261"/>
              </a:solidFill>
            </a:endParaRPr>
          </a:p>
        </p:txBody>
      </p:sp>
      <p:sp>
        <p:nvSpPr>
          <p:cNvPr id="3" name="Content Placeholder 2"/>
          <p:cNvSpPr>
            <a:spLocks noGrp="1"/>
          </p:cNvSpPr>
          <p:nvPr>
            <p:ph idx="4294967295"/>
          </p:nvPr>
        </p:nvSpPr>
        <p:spPr>
          <a:xfrm>
            <a:off x="914400" y="1046109"/>
            <a:ext cx="7391400" cy="2001891"/>
          </a:xfrm>
        </p:spPr>
        <p:txBody>
          <a:bodyPr>
            <a:noAutofit/>
          </a:bodyPr>
          <a:lstStyle/>
          <a:p>
            <a:pPr>
              <a:spcBef>
                <a:spcPct val="0"/>
              </a:spcBef>
              <a:buFont typeface="Wingdings" panose="05000000000000000000" pitchFamily="2" charset="2"/>
              <a:buChar char="Ø"/>
            </a:pPr>
            <a:r>
              <a:rPr lang="en-US" altLang="en-US" dirty="0"/>
              <a:t>In order to print and/or save the form for your records, select the </a:t>
            </a:r>
          </a:p>
          <a:p>
            <a:pPr marL="342900" lvl="1" indent="0">
              <a:spcBef>
                <a:spcPct val="0"/>
              </a:spcBef>
              <a:buNone/>
            </a:pPr>
            <a:r>
              <a:rPr lang="en-US" altLang="en-US" sz="1800" dirty="0"/>
              <a:t>“Download” tab to save and/or print your form</a:t>
            </a:r>
            <a:r>
              <a:rPr lang="en-US" altLang="en-US" sz="1800" b="1" dirty="0"/>
              <a:t>. </a:t>
            </a:r>
          </a:p>
          <a:p>
            <a:pPr marL="457200" lvl="1" indent="0">
              <a:spcBef>
                <a:spcPct val="0"/>
              </a:spcBef>
              <a:buNone/>
            </a:pPr>
            <a:endParaRPr lang="en-US" altLang="en-US" sz="600" b="1" dirty="0"/>
          </a:p>
          <a:p>
            <a:pPr>
              <a:spcBef>
                <a:spcPct val="0"/>
              </a:spcBef>
              <a:buFont typeface="Wingdings" panose="05000000000000000000" pitchFamily="2" charset="2"/>
              <a:buChar char="Ø"/>
            </a:pPr>
            <a:r>
              <a:rPr lang="en-US" altLang="en-US" b="1" dirty="0"/>
              <a:t>EFS </a:t>
            </a:r>
            <a:r>
              <a:rPr lang="en-US" altLang="en-US" b="1"/>
              <a:t>does NOT have </a:t>
            </a:r>
            <a:r>
              <a:rPr lang="en-US" altLang="en-US" b="1" dirty="0"/>
              <a:t>an option to print once the form </a:t>
            </a:r>
            <a:r>
              <a:rPr lang="en-US" altLang="en-US" dirty="0"/>
              <a:t>has been submitted.</a:t>
            </a:r>
          </a:p>
          <a:p>
            <a:pPr>
              <a:spcBef>
                <a:spcPct val="0"/>
              </a:spcBef>
              <a:buFont typeface="Wingdings" panose="05000000000000000000" pitchFamily="2" charset="2"/>
              <a:buChar char="Ø"/>
            </a:pPr>
            <a:endParaRPr lang="en-US" altLang="en-US" sz="600" dirty="0"/>
          </a:p>
          <a:p>
            <a:pPr>
              <a:spcBef>
                <a:spcPct val="0"/>
              </a:spcBef>
              <a:buFont typeface="Wingdings" panose="05000000000000000000" pitchFamily="2" charset="2"/>
              <a:buChar char="Ø"/>
            </a:pPr>
            <a:r>
              <a:rPr lang="en-US" altLang="en-US" dirty="0"/>
              <a:t>After you have saved and/or printed your form, select the “Submit” tab.</a:t>
            </a:r>
          </a:p>
        </p:txBody>
      </p:sp>
      <p:pic>
        <p:nvPicPr>
          <p:cNvPr id="12" name="Picture 11" descr="Screen shot of Print and  Save Option&#10;"/>
          <p:cNvPicPr/>
          <p:nvPr/>
        </p:nvPicPr>
        <p:blipFill rotWithShape="1">
          <a:blip r:embed="rId3"/>
          <a:srcRect l="66355" t="19734" r="12114" b="32326"/>
          <a:stretch/>
        </p:blipFill>
        <p:spPr bwMode="auto">
          <a:xfrm>
            <a:off x="2209800" y="3581400"/>
            <a:ext cx="4419600" cy="2590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8074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634" y="199056"/>
            <a:ext cx="6994814" cy="646331"/>
          </a:xfrm>
        </p:spPr>
        <p:txBody>
          <a:bodyPr>
            <a:normAutofit/>
          </a:bodyPr>
          <a:lstStyle/>
          <a:p>
            <a:r>
              <a:rPr lang="en-US" sz="2800" dirty="0">
                <a:solidFill>
                  <a:srgbClr val="174261"/>
                </a:solidFill>
              </a:rPr>
              <a:t>Confirmation Page</a:t>
            </a:r>
          </a:p>
        </p:txBody>
      </p:sp>
      <p:sp>
        <p:nvSpPr>
          <p:cNvPr id="4" name="Rectangle 3"/>
          <p:cNvSpPr/>
          <p:nvPr/>
        </p:nvSpPr>
        <p:spPr>
          <a:xfrm>
            <a:off x="1219200" y="1030069"/>
            <a:ext cx="6096000" cy="646331"/>
          </a:xfrm>
          <a:prstGeom prst="rect">
            <a:avLst/>
          </a:prstGeom>
        </p:spPr>
        <p:txBody>
          <a:bodyPr wrap="square">
            <a:spAutoFit/>
          </a:bodyPr>
          <a:lstStyle/>
          <a:p>
            <a:r>
              <a:rPr lang="en-US" altLang="en-US" dirty="0"/>
              <a:t>You can print this message for your records by using the print option on your browser. </a:t>
            </a:r>
            <a:endParaRPr lang="en-US" dirty="0"/>
          </a:p>
        </p:txBody>
      </p:sp>
      <p:pic>
        <p:nvPicPr>
          <p:cNvPr id="8" name="Picture 7" descr="Screenshot of Confirmation page after the Form LM-15A has been submitted ">
            <a:extLst>
              <a:ext uri="{FF2B5EF4-FFF2-40B4-BE49-F238E27FC236}">
                <a16:creationId xmlns:a16="http://schemas.microsoft.com/office/drawing/2014/main" id="{BDB884F6-9868-4996-9333-7B4A7F6B40A9}"/>
              </a:ext>
            </a:extLst>
          </p:cNvPr>
          <p:cNvPicPr>
            <a:picLocks noChangeAspect="1"/>
          </p:cNvPicPr>
          <p:nvPr/>
        </p:nvPicPr>
        <p:blipFill rotWithShape="1">
          <a:blip r:embed="rId3"/>
          <a:srcRect l="833" t="3287"/>
          <a:stretch/>
        </p:blipFill>
        <p:spPr>
          <a:xfrm>
            <a:off x="685800" y="2667000"/>
            <a:ext cx="7162800" cy="256420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992" y="359601"/>
            <a:ext cx="6994814" cy="554799"/>
          </a:xfrm>
        </p:spPr>
        <p:txBody>
          <a:bodyPr>
            <a:normAutofit/>
          </a:bodyPr>
          <a:lstStyle/>
          <a:p>
            <a:r>
              <a:rPr lang="en-US" altLang="en-US" sz="2800" dirty="0">
                <a:solidFill>
                  <a:srgbClr val="174261"/>
                </a:solidFill>
              </a:rPr>
              <a:t>Getting Help </a:t>
            </a:r>
            <a:endParaRPr lang="en-US" sz="2800" dirty="0">
              <a:solidFill>
                <a:srgbClr val="174261"/>
              </a:solidFill>
            </a:endParaRPr>
          </a:p>
        </p:txBody>
      </p:sp>
      <p:sp>
        <p:nvSpPr>
          <p:cNvPr id="3" name="Content Placeholder 2"/>
          <p:cNvSpPr>
            <a:spLocks noGrp="1"/>
          </p:cNvSpPr>
          <p:nvPr>
            <p:ph idx="4294967295"/>
          </p:nvPr>
        </p:nvSpPr>
        <p:spPr>
          <a:xfrm>
            <a:off x="914400" y="1524000"/>
            <a:ext cx="6571594" cy="3124200"/>
          </a:xfrm>
        </p:spPr>
        <p:txBody>
          <a:bodyPr>
            <a:normAutofit lnSpcReduction="10000"/>
          </a:bodyPr>
          <a:lstStyle/>
          <a:p>
            <a:pPr marL="0" indent="0" algn="ctr">
              <a:spcBef>
                <a:spcPct val="0"/>
              </a:spcBef>
              <a:buNone/>
            </a:pPr>
            <a:r>
              <a:rPr lang="en-US" altLang="en-US" sz="1500" dirty="0"/>
              <a:t>If</a:t>
            </a:r>
            <a:r>
              <a:rPr lang="en-US" altLang="en-US" sz="1500" b="1" dirty="0"/>
              <a:t> </a:t>
            </a:r>
            <a:r>
              <a:rPr lang="en-US" altLang="en-US" sz="1500" dirty="0"/>
              <a:t>you experience difficulty using EFS, please contact OLMS Form Technical Support toll-free at: </a:t>
            </a:r>
          </a:p>
          <a:p>
            <a:pPr marL="0" indent="0" algn="ctr">
              <a:spcBef>
                <a:spcPct val="0"/>
              </a:spcBef>
              <a:buNone/>
            </a:pPr>
            <a:endParaRPr lang="en-US" altLang="en-US" sz="1500" b="1" dirty="0"/>
          </a:p>
          <a:p>
            <a:pPr marL="0" indent="0" algn="ctr">
              <a:spcBef>
                <a:spcPct val="0"/>
              </a:spcBef>
              <a:buNone/>
            </a:pPr>
            <a:r>
              <a:rPr lang="en-US" altLang="en-US" sz="1500" b="1" dirty="0"/>
              <a:t>1-866-401-1109</a:t>
            </a:r>
            <a:endParaRPr lang="en-US" altLang="en-US" sz="1500" dirty="0"/>
          </a:p>
          <a:p>
            <a:pPr marL="0" indent="0" algn="ctr">
              <a:spcBef>
                <a:spcPct val="0"/>
              </a:spcBef>
              <a:buNone/>
            </a:pPr>
            <a:endParaRPr lang="en-US" altLang="en-US" sz="1500" dirty="0"/>
          </a:p>
          <a:p>
            <a:pPr marL="0" indent="0" algn="ctr">
              <a:spcBef>
                <a:spcPct val="0"/>
              </a:spcBef>
              <a:buNone/>
            </a:pPr>
            <a:r>
              <a:rPr lang="en-US" altLang="en-US" sz="1500" dirty="0"/>
              <a:t>This PowerPoint presentation and other information regarding EFS can be found on our </a:t>
            </a:r>
            <a:r>
              <a:rPr lang="en-US" altLang="en-US" sz="1500">
                <a:solidFill>
                  <a:schemeClr val="accent2">
                    <a:lumMod val="90000"/>
                    <a:lumOff val="10000"/>
                  </a:schemeClr>
                </a:solidFill>
                <a:hlinkClick r:id="rId3"/>
              </a:rPr>
              <a:t>OLMS website. </a:t>
            </a:r>
            <a:endParaRPr lang="en-US" altLang="en-US" sz="1500" dirty="0">
              <a:solidFill>
                <a:schemeClr val="accent2">
                  <a:lumMod val="90000"/>
                  <a:lumOff val="10000"/>
                </a:schemeClr>
              </a:solidFill>
            </a:endParaRPr>
          </a:p>
          <a:p>
            <a:pPr marL="0" indent="0" algn="ctr">
              <a:spcBef>
                <a:spcPct val="0"/>
              </a:spcBef>
              <a:spcAft>
                <a:spcPts val="3000"/>
              </a:spcAft>
              <a:buNone/>
            </a:pPr>
            <a:endParaRPr lang="en-US" altLang="en-US" sz="1500" dirty="0"/>
          </a:p>
          <a:p>
            <a:pPr marL="0" indent="0" algn="ctr">
              <a:spcBef>
                <a:spcPct val="0"/>
              </a:spcBef>
              <a:spcAft>
                <a:spcPts val="3000"/>
              </a:spcAft>
              <a:buNone/>
            </a:pPr>
            <a:r>
              <a:rPr lang="en-US" altLang="en-US" sz="1500" dirty="0"/>
              <a:t>If you have additional questions or comments, please contact OLMS E-mail OLMS at </a:t>
            </a:r>
            <a:r>
              <a:rPr lang="en-US" altLang="en-US" sz="1500" dirty="0">
                <a:hlinkClick r:id="rId4"/>
              </a:rPr>
              <a:t>olms-public@dol.gov</a:t>
            </a:r>
            <a:r>
              <a:rPr lang="en-US" altLang="en-US" sz="1500" dirty="0"/>
              <a:t> or contact your local OLMS District Office.</a:t>
            </a:r>
          </a:p>
          <a:p>
            <a:pPr marL="0" indent="0">
              <a:buNone/>
            </a:pPr>
            <a:endParaRPr lang="en-US"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986" y="277014"/>
            <a:ext cx="6994814" cy="942186"/>
          </a:xfrm>
        </p:spPr>
        <p:txBody>
          <a:bodyPr>
            <a:noAutofit/>
          </a:bodyPr>
          <a:lstStyle/>
          <a:p>
            <a:pPr>
              <a:spcBef>
                <a:spcPct val="50000"/>
              </a:spcBef>
            </a:pPr>
            <a:r>
              <a:rPr lang="en-US" altLang="en-US" sz="2800" dirty="0">
                <a:solidFill>
                  <a:srgbClr val="174261"/>
                </a:solidFill>
              </a:rPr>
              <a:t>ELECTRONIC FORMS SYSTEM (EFS)</a:t>
            </a:r>
            <a:br>
              <a:rPr lang="en-US" altLang="en-US" sz="2800" dirty="0">
                <a:solidFill>
                  <a:srgbClr val="174261"/>
                </a:solidFill>
              </a:rPr>
            </a:br>
            <a:r>
              <a:rPr lang="en-US" altLang="en-US" sz="2800" dirty="0">
                <a:solidFill>
                  <a:srgbClr val="174261"/>
                </a:solidFill>
              </a:rPr>
              <a:t>FORM LM-15A </a:t>
            </a:r>
            <a:endParaRPr lang="en-US" altLang="en-US" sz="2800" dirty="0">
              <a:solidFill>
                <a:srgbClr val="174261"/>
              </a:solidFill>
              <a:latin typeface="+mj-lt"/>
            </a:endParaRPr>
          </a:p>
        </p:txBody>
      </p:sp>
      <p:sp>
        <p:nvSpPr>
          <p:cNvPr id="6148" name="Text Box 6"/>
          <p:cNvSpPr txBox="1">
            <a:spLocks noChangeArrowheads="1"/>
          </p:cNvSpPr>
          <p:nvPr/>
        </p:nvSpPr>
        <p:spPr bwMode="auto">
          <a:xfrm>
            <a:off x="609600" y="1543883"/>
            <a:ext cx="74676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1800" dirty="0"/>
              <a:t>	EFS is a web-based system for completing and filing forms required under the Labor-Management Reporting and Disclosure Act (LMRDA), including the Form LM-15A Report on Selection of Delegates and Officers.</a:t>
            </a:r>
          </a:p>
          <a:p>
            <a:pPr eaLnBrk="1" hangingPunct="1">
              <a:spcBef>
                <a:spcPct val="0"/>
              </a:spcBef>
              <a:buFont typeface="Wingdings" panose="05000000000000000000" pitchFamily="2" charset="2"/>
              <a:buNone/>
            </a:pPr>
            <a:endParaRPr lang="en-US" altLang="en-US" sz="1800" dirty="0"/>
          </a:p>
          <a:p>
            <a:pPr eaLnBrk="1" hangingPunct="1">
              <a:spcBef>
                <a:spcPct val="0"/>
              </a:spcBef>
              <a:buFont typeface="Wingdings" panose="05000000000000000000" pitchFamily="2" charset="2"/>
              <a:buNone/>
            </a:pPr>
            <a:r>
              <a:rPr lang="en-US" altLang="en-US" sz="1800" dirty="0"/>
              <a:t>	This tutorial demonstrates basic features and functionality of the EFS Form LM-15A.  It does not contain instructions for what information should be provided on your report.  Please consult the Form LM-15A instructions if you have questions about what information should be entered on the report.</a:t>
            </a:r>
          </a:p>
          <a:p>
            <a:pPr eaLnBrk="1" hangingPunct="1">
              <a:spcBef>
                <a:spcPct val="0"/>
              </a:spcBef>
              <a:buFont typeface="Wingdings" panose="05000000000000000000" pitchFamily="2" charset="2"/>
              <a:buNone/>
            </a:pPr>
            <a:r>
              <a:rPr lang="en-US" altLang="en-US" sz="1800" dirty="0"/>
              <a:t> </a:t>
            </a:r>
          </a:p>
          <a:p>
            <a:pPr eaLnBrk="1" hangingPunct="1">
              <a:spcBef>
                <a:spcPct val="0"/>
              </a:spcBef>
              <a:buFont typeface="Wingdings" panose="05000000000000000000" pitchFamily="2" charset="2"/>
              <a:buNone/>
            </a:pPr>
            <a:r>
              <a:rPr lang="en-US" altLang="en-US" sz="1800" dirty="0"/>
              <a:t>	You can download a complete set of Form LM-15A instructions from the </a:t>
            </a:r>
            <a:r>
              <a:rPr lang="en-US" altLang="en-US" sz="1800" dirty="0">
                <a:hlinkClick r:id="rId3"/>
              </a:rPr>
              <a:t>OLMS website.</a:t>
            </a:r>
            <a:endParaRPr lang="en-US" altLang="en-US" sz="1800" dirty="0"/>
          </a:p>
          <a:p>
            <a:pPr eaLnBrk="1" hangingPunct="1">
              <a:spcBef>
                <a:spcPct val="0"/>
              </a:spcBef>
              <a:buFont typeface="Wingdings" panose="05000000000000000000" pitchFamily="2" charset="2"/>
              <a:buNone/>
            </a:pPr>
            <a:endParaRPr lang="en-US" altLang="en-US" sz="1800" dirty="0"/>
          </a:p>
          <a:p>
            <a:pPr eaLnBrk="1" hangingPunct="1">
              <a:spcBef>
                <a:spcPct val="0"/>
              </a:spcBef>
              <a:buFont typeface="Wingdings" panose="05000000000000000000" pitchFamily="2" charset="2"/>
              <a:buNone/>
            </a:pPr>
            <a:r>
              <a:rPr lang="en-US" altLang="en-US" sz="1800" dirty="0"/>
              <a:t>	</a:t>
            </a:r>
            <a:endParaRPr lang="en-US" altLang="en-US" sz="1800" dirty="0">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037" y="304801"/>
            <a:ext cx="6778925" cy="685800"/>
          </a:xfrm>
        </p:spPr>
        <p:txBody>
          <a:bodyPr>
            <a:noAutofit/>
          </a:bodyPr>
          <a:lstStyle/>
          <a:p>
            <a:r>
              <a:rPr lang="en-US" altLang="en-US" sz="2800" b="1" dirty="0">
                <a:solidFill>
                  <a:srgbClr val="174261"/>
                </a:solidFill>
              </a:rPr>
              <a:t>System</a:t>
            </a:r>
            <a:r>
              <a:rPr lang="en-US" altLang="en-US" sz="2800" b="1" dirty="0">
                <a:solidFill>
                  <a:srgbClr val="002060"/>
                </a:solidFill>
              </a:rPr>
              <a:t> Requirements and Settings</a:t>
            </a:r>
            <a:br>
              <a:rPr lang="en-US" altLang="en-US" sz="2800" dirty="0"/>
            </a:br>
            <a:endParaRPr lang="en-US" sz="2800" dirty="0"/>
          </a:p>
        </p:txBody>
      </p:sp>
      <p:sp>
        <p:nvSpPr>
          <p:cNvPr id="8197" name="Text Box 11"/>
          <p:cNvSpPr txBox="1">
            <a:spLocks noChangeArrowheads="1"/>
          </p:cNvSpPr>
          <p:nvPr/>
        </p:nvSpPr>
        <p:spPr bwMode="auto">
          <a:xfrm>
            <a:off x="914400" y="1295400"/>
            <a:ext cx="662940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dirty="0"/>
              <a:t>To access and use EFS, OLMS recommends that you use one of the following browsers:</a:t>
            </a:r>
          </a:p>
          <a:p>
            <a:pPr marL="742950" lvl="1" indent="-285750" eaLnBrk="1" hangingPunct="1">
              <a:spcBef>
                <a:spcPts val="1800"/>
              </a:spcBef>
              <a:buClr>
                <a:srgbClr val="0066FF"/>
              </a:buClr>
              <a:buFont typeface="Wingdings" panose="05000000000000000000" pitchFamily="2" charset="2"/>
              <a:buChar char="Ø"/>
            </a:pPr>
            <a:r>
              <a:rPr lang="en-US" altLang="en-US" sz="1600" dirty="0"/>
              <a:t>Microsoft Edge</a:t>
            </a:r>
          </a:p>
          <a:p>
            <a:pPr marL="742950" lvl="1" indent="-285750" eaLnBrk="1" hangingPunct="1">
              <a:spcBef>
                <a:spcPts val="1800"/>
              </a:spcBef>
              <a:buClr>
                <a:srgbClr val="0066FF"/>
              </a:buClr>
              <a:buFont typeface="Wingdings" panose="05000000000000000000" pitchFamily="2" charset="2"/>
              <a:buChar char="Ø"/>
            </a:pPr>
            <a:r>
              <a:rPr lang="en-US" altLang="en-US" sz="1600" dirty="0"/>
              <a:t>Google Chrome –Version 7.0 or higher</a:t>
            </a:r>
          </a:p>
          <a:p>
            <a:pPr eaLnBrk="1" hangingPunct="1">
              <a:spcBef>
                <a:spcPct val="50000"/>
              </a:spcBef>
              <a:buFontTx/>
              <a:buNone/>
            </a:pPr>
            <a:endParaRPr lang="en-US" altLang="en-US" sz="1600" dirty="0"/>
          </a:p>
        </p:txBody>
      </p:sp>
    </p:spTree>
    <p:extLst>
      <p:ext uri="{BB962C8B-B14F-4D97-AF65-F5344CB8AC3E}">
        <p14:creationId xmlns:p14="http://schemas.microsoft.com/office/powerpoint/2010/main" val="3526554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992" y="359601"/>
            <a:ext cx="6994814" cy="923330"/>
          </a:xfrm>
        </p:spPr>
        <p:txBody>
          <a:bodyPr>
            <a:noAutofit/>
          </a:bodyPr>
          <a:lstStyle/>
          <a:p>
            <a:r>
              <a:rPr lang="en-US" sz="2800" dirty="0">
                <a:solidFill>
                  <a:srgbClr val="174261"/>
                </a:solidFill>
              </a:rPr>
              <a:t>Accessing the System – OLMS Homepage</a:t>
            </a:r>
            <a:br>
              <a:rPr lang="en-US" sz="2800" dirty="0">
                <a:solidFill>
                  <a:srgbClr val="174261"/>
                </a:solidFill>
              </a:rPr>
            </a:br>
            <a:endParaRPr lang="en-US" sz="2800" dirty="0">
              <a:solidFill>
                <a:srgbClr val="174261"/>
              </a:solidFill>
            </a:endParaRPr>
          </a:p>
        </p:txBody>
      </p:sp>
      <p:sp>
        <p:nvSpPr>
          <p:cNvPr id="5" name="TextBox 4"/>
          <p:cNvSpPr txBox="1"/>
          <p:nvPr/>
        </p:nvSpPr>
        <p:spPr>
          <a:xfrm>
            <a:off x="1059981" y="1600200"/>
            <a:ext cx="7322019" cy="1200329"/>
          </a:xfrm>
          <a:prstGeom prst="rect">
            <a:avLst/>
          </a:prstGeom>
          <a:noFill/>
        </p:spPr>
        <p:txBody>
          <a:bodyPr wrap="square" rtlCol="0">
            <a:spAutoFit/>
          </a:bodyPr>
          <a:lstStyle/>
          <a:p>
            <a:r>
              <a:rPr lang="en-US" altLang="en-US" dirty="0"/>
              <a:t>Navigate to the </a:t>
            </a:r>
            <a:r>
              <a:rPr lang="en-US" altLang="en-US" dirty="0">
                <a:hlinkClick r:id="rId2"/>
              </a:rPr>
              <a:t>OLMS Website</a:t>
            </a:r>
            <a:r>
              <a:rPr lang="en-US" altLang="en-US" dirty="0"/>
              <a:t> and select FILE LABOR-MANAGEMENT REPORTS, then from the drop-down menu, select the </a:t>
            </a:r>
            <a:r>
              <a:rPr lang="en-US" altLang="en-US" b="1" dirty="0">
                <a:solidFill>
                  <a:srgbClr val="FF0000"/>
                </a:solidFill>
              </a:rPr>
              <a:t>“File Labor Union, Trusteeship, Employer, and Consultant Reports (EFS)” link</a:t>
            </a:r>
            <a:r>
              <a:rPr lang="en-US" altLang="en-US" dirty="0"/>
              <a:t>. </a:t>
            </a:r>
            <a:endParaRPr lang="en-US" dirty="0"/>
          </a:p>
        </p:txBody>
      </p:sp>
      <p:pic>
        <p:nvPicPr>
          <p:cNvPr id="6" name="Picture 5" descr="OLMS Front page of website">
            <a:extLst>
              <a:ext uri="{FF2B5EF4-FFF2-40B4-BE49-F238E27FC236}">
                <a16:creationId xmlns:a16="http://schemas.microsoft.com/office/drawing/2014/main" id="{9A983464-2358-68A1-17A5-36AAC6DBB1E0}"/>
              </a:ext>
            </a:extLst>
          </p:cNvPr>
          <p:cNvPicPr>
            <a:picLocks noChangeAspect="1"/>
          </p:cNvPicPr>
          <p:nvPr/>
        </p:nvPicPr>
        <p:blipFill rotWithShape="1">
          <a:blip r:embed="rId3"/>
          <a:srcRect t="10238" b="5207"/>
          <a:stretch/>
        </p:blipFill>
        <p:spPr bwMode="auto">
          <a:xfrm>
            <a:off x="1059981" y="2800529"/>
            <a:ext cx="6705600" cy="34574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879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6"/>
          <p:cNvSpPr>
            <a:spLocks noGrp="1" noChangeArrowheads="1"/>
          </p:cNvSpPr>
          <p:nvPr>
            <p:ph type="title"/>
          </p:nvPr>
        </p:nvSpPr>
        <p:spPr>
          <a:xfrm>
            <a:off x="990600" y="236395"/>
            <a:ext cx="6994814" cy="678005"/>
          </a:xfrm>
          <a:noFill/>
        </p:spPr>
        <p:txBody>
          <a:bodyPr>
            <a:noAutofit/>
          </a:bodyPr>
          <a:lstStyle/>
          <a:p>
            <a:r>
              <a:rPr lang="en-US" altLang="en-US" sz="2800" dirty="0">
                <a:solidFill>
                  <a:srgbClr val="174261"/>
                </a:solidFill>
                <a:latin typeface="+mj-lt"/>
              </a:rPr>
              <a:t>Accessing OLMS EFS</a:t>
            </a:r>
            <a:br>
              <a:rPr lang="en-US" altLang="en-US" sz="2800" dirty="0">
                <a:solidFill>
                  <a:schemeClr val="tx1"/>
                </a:solidFill>
                <a:latin typeface="+mj-lt"/>
              </a:rPr>
            </a:br>
            <a:endParaRPr lang="en-US" altLang="en-US" sz="2800" dirty="0">
              <a:solidFill>
                <a:schemeClr val="tx1"/>
              </a:solidFill>
              <a:latin typeface="+mj-lt"/>
            </a:endParaRPr>
          </a:p>
        </p:txBody>
      </p:sp>
      <p:sp>
        <p:nvSpPr>
          <p:cNvPr id="5" name="Content Placeholder 4"/>
          <p:cNvSpPr>
            <a:spLocks noGrp="1"/>
          </p:cNvSpPr>
          <p:nvPr>
            <p:ph idx="4294967295"/>
          </p:nvPr>
        </p:nvSpPr>
        <p:spPr>
          <a:xfrm>
            <a:off x="990600" y="914400"/>
            <a:ext cx="6745560" cy="660400"/>
          </a:xfrm>
        </p:spPr>
        <p:txBody>
          <a:bodyPr/>
          <a:lstStyle/>
          <a:p>
            <a:pPr marL="0" indent="0">
              <a:buNone/>
            </a:pPr>
            <a:r>
              <a:rPr lang="en-US" altLang="en-US" dirty="0"/>
              <a:t>From the EFS Introduction page, select on the “Access the OLMS EFS” link.</a:t>
            </a:r>
          </a:p>
          <a:p>
            <a:pPr marL="0" indent="0">
              <a:buNone/>
            </a:pPr>
            <a:endParaRPr lang="en-US" altLang="en-US" dirty="0"/>
          </a:p>
          <a:p>
            <a:endParaRPr lang="en-US" dirty="0"/>
          </a:p>
        </p:txBody>
      </p:sp>
      <p:grpSp>
        <p:nvGrpSpPr>
          <p:cNvPr id="3" name="Group 2" descr="Screenshot of the OLMS EFS Access page">
            <a:extLst>
              <a:ext uri="{FF2B5EF4-FFF2-40B4-BE49-F238E27FC236}">
                <a16:creationId xmlns:a16="http://schemas.microsoft.com/office/drawing/2014/main" id="{219A6BDF-C151-78CB-D8C3-BF7233141719}"/>
              </a:ext>
            </a:extLst>
          </p:cNvPr>
          <p:cNvGrpSpPr/>
          <p:nvPr/>
        </p:nvGrpSpPr>
        <p:grpSpPr>
          <a:xfrm>
            <a:off x="1371600" y="1828800"/>
            <a:ext cx="5705475" cy="4654868"/>
            <a:chOff x="1371600" y="1828800"/>
            <a:chExt cx="5705475" cy="4654868"/>
          </a:xfrm>
        </p:grpSpPr>
        <p:pic>
          <p:nvPicPr>
            <p:cNvPr id="7" name="Picture 6" descr="Access the OLMS EFS" title="Access the OLMS EFS"/>
            <p:cNvPicPr/>
            <p:nvPr/>
          </p:nvPicPr>
          <p:blipFill rotWithShape="1">
            <a:blip r:embed="rId3"/>
            <a:srcRect l="9504" t="14815" r="58034" b="38102"/>
            <a:stretch/>
          </p:blipFill>
          <p:spPr bwMode="auto">
            <a:xfrm>
              <a:off x="1371600" y="1828800"/>
              <a:ext cx="5705475" cy="4654868"/>
            </a:xfrm>
            <a:prstGeom prst="rect">
              <a:avLst/>
            </a:prstGeom>
            <a:ln>
              <a:noFill/>
            </a:ln>
            <a:extLst>
              <a:ext uri="{53640926-AAD7-44D8-BBD7-CCE9431645EC}">
                <a14:shadowObscured xmlns:a14="http://schemas.microsoft.com/office/drawing/2010/main"/>
              </a:ext>
            </a:extLst>
          </p:spPr>
        </p:pic>
        <p:sp>
          <p:nvSpPr>
            <p:cNvPr id="6" name="Rounded Rectangle 7">
              <a:extLst>
                <a:ext uri="{FF2B5EF4-FFF2-40B4-BE49-F238E27FC236}">
                  <a16:creationId xmlns:a16="http://schemas.microsoft.com/office/drawing/2014/main" id="{F44A2E87-2799-4865-B976-C20ED018D490}"/>
                </a:ext>
              </a:extLst>
            </p:cNvPr>
            <p:cNvSpPr/>
            <p:nvPr/>
          </p:nvSpPr>
          <p:spPr>
            <a:xfrm>
              <a:off x="1752600" y="5199891"/>
              <a:ext cx="1143000" cy="228600"/>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6"/>
          <p:cNvSpPr>
            <a:spLocks noGrp="1" noChangeArrowheads="1"/>
          </p:cNvSpPr>
          <p:nvPr>
            <p:ph type="title"/>
          </p:nvPr>
        </p:nvSpPr>
        <p:spPr>
          <a:xfrm>
            <a:off x="1219200" y="334107"/>
            <a:ext cx="6994814" cy="604169"/>
          </a:xfrm>
          <a:noFill/>
        </p:spPr>
        <p:txBody>
          <a:bodyPr>
            <a:normAutofit/>
          </a:bodyPr>
          <a:lstStyle/>
          <a:p>
            <a:pPr algn="l" eaLnBrk="1" hangingPunct="1">
              <a:spcBef>
                <a:spcPct val="50000"/>
              </a:spcBef>
              <a:buFontTx/>
              <a:buNone/>
            </a:pPr>
            <a:r>
              <a:rPr lang="en-US" altLang="en-US" sz="2800" b="1" dirty="0">
                <a:solidFill>
                  <a:srgbClr val="174261"/>
                </a:solidFill>
              </a:rPr>
              <a:t>Accessing the System   </a:t>
            </a:r>
            <a:endParaRPr lang="en-US" altLang="en-US" sz="2800" dirty="0">
              <a:solidFill>
                <a:srgbClr val="174261"/>
              </a:solidFill>
            </a:endParaRPr>
          </a:p>
        </p:txBody>
      </p:sp>
      <p:sp>
        <p:nvSpPr>
          <p:cNvPr id="2" name="TextBox 1"/>
          <p:cNvSpPr txBox="1"/>
          <p:nvPr/>
        </p:nvSpPr>
        <p:spPr>
          <a:xfrm>
            <a:off x="1143000" y="963770"/>
            <a:ext cx="7543800" cy="646331"/>
          </a:xfrm>
          <a:prstGeom prst="rect">
            <a:avLst/>
          </a:prstGeom>
          <a:noFill/>
        </p:spPr>
        <p:txBody>
          <a:bodyPr wrap="square" rtlCol="0">
            <a:spAutoFit/>
          </a:bodyPr>
          <a:lstStyle/>
          <a:p>
            <a:pPr marL="285750" indent="-285750">
              <a:buFont typeface="Wingdings" panose="05000000000000000000" pitchFamily="2" charset="2"/>
              <a:buChar char="Ø"/>
            </a:pPr>
            <a:r>
              <a:rPr lang="en-US" altLang="en-US" dirty="0"/>
              <a:t>To access the Form LM-15A in EFS use your EFS user ID and password.</a:t>
            </a:r>
          </a:p>
        </p:txBody>
      </p:sp>
      <p:grpSp>
        <p:nvGrpSpPr>
          <p:cNvPr id="3" name="Group 2" descr="Screen shot Electronic Forms System Log in page">
            <a:extLst>
              <a:ext uri="{FF2B5EF4-FFF2-40B4-BE49-F238E27FC236}">
                <a16:creationId xmlns:a16="http://schemas.microsoft.com/office/drawing/2014/main" id="{2F2ABAFB-D602-1D82-5F54-5BA2DA7A16EA}"/>
              </a:ext>
            </a:extLst>
          </p:cNvPr>
          <p:cNvGrpSpPr/>
          <p:nvPr/>
        </p:nvGrpSpPr>
        <p:grpSpPr>
          <a:xfrm>
            <a:off x="1143000" y="2189593"/>
            <a:ext cx="6248400" cy="4296367"/>
            <a:chOff x="1143000" y="2189593"/>
            <a:chExt cx="6248400" cy="4296367"/>
          </a:xfrm>
        </p:grpSpPr>
        <p:pic>
          <p:nvPicPr>
            <p:cNvPr id="9" name="Picture 8" descr="Screen shot Electronic Forms System Log in page">
              <a:extLst>
                <a:ext uri="{FF2B5EF4-FFF2-40B4-BE49-F238E27FC236}">
                  <a16:creationId xmlns:a16="http://schemas.microsoft.com/office/drawing/2014/main" id="{1E78A50E-3186-9538-E9A3-2621301D43E5}"/>
                </a:ext>
              </a:extLst>
            </p:cNvPr>
            <p:cNvPicPr>
              <a:picLocks noChangeAspect="1"/>
            </p:cNvPicPr>
            <p:nvPr/>
          </p:nvPicPr>
          <p:blipFill rotWithShape="1">
            <a:blip r:embed="rId3"/>
            <a:srcRect l="3950" t="933" b="1324"/>
            <a:stretch/>
          </p:blipFill>
          <p:spPr bwMode="auto">
            <a:xfrm>
              <a:off x="1143000" y="2189593"/>
              <a:ext cx="6248400" cy="4296367"/>
            </a:xfrm>
            <a:prstGeom prst="rect">
              <a:avLst/>
            </a:prstGeom>
            <a:ln>
              <a:noFill/>
            </a:ln>
            <a:extLst>
              <a:ext uri="{53640926-AAD7-44D8-BBD7-CCE9431645EC}">
                <a14:shadowObscured xmlns:a14="http://schemas.microsoft.com/office/drawing/2010/main"/>
              </a:ext>
            </a:extLst>
          </p:spPr>
        </p:pic>
        <p:sp>
          <p:nvSpPr>
            <p:cNvPr id="8" name="Rounded Rectangle 10">
              <a:extLst>
                <a:ext uri="{FF2B5EF4-FFF2-40B4-BE49-F238E27FC236}">
                  <a16:creationId xmlns:a16="http://schemas.microsoft.com/office/drawing/2014/main" id="{1FFE180A-BDE0-45B0-A4C9-E1E4EB8BF925}"/>
                </a:ext>
              </a:extLst>
            </p:cNvPr>
            <p:cNvSpPr/>
            <p:nvPr/>
          </p:nvSpPr>
          <p:spPr>
            <a:xfrm>
              <a:off x="3116406" y="3886200"/>
              <a:ext cx="2369993" cy="990600"/>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2604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
          <p:cNvSpPr>
            <a:spLocks noGrp="1" noChangeArrowheads="1"/>
          </p:cNvSpPr>
          <p:nvPr>
            <p:ph type="title"/>
          </p:nvPr>
        </p:nvSpPr>
        <p:spPr>
          <a:xfrm>
            <a:off x="1066800" y="228600"/>
            <a:ext cx="7013208" cy="592873"/>
          </a:xfrm>
          <a:noFill/>
        </p:spPr>
        <p:txBody>
          <a:bodyPr>
            <a:noAutofit/>
          </a:bodyPr>
          <a:lstStyle/>
          <a:p>
            <a:r>
              <a:rPr lang="en-US" altLang="en-US" sz="2800" dirty="0">
                <a:solidFill>
                  <a:srgbClr val="174261"/>
                </a:solidFill>
              </a:rPr>
              <a:t>Accessing the Form LM-15A Form</a:t>
            </a:r>
          </a:p>
        </p:txBody>
      </p:sp>
      <p:sp>
        <p:nvSpPr>
          <p:cNvPr id="16390" name="Text Box 20"/>
          <p:cNvSpPr txBox="1">
            <a:spLocks noChangeArrowheads="1"/>
          </p:cNvSpPr>
          <p:nvPr/>
        </p:nvSpPr>
        <p:spPr bwMode="auto">
          <a:xfrm>
            <a:off x="1189493" y="1035396"/>
            <a:ext cx="707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1800" dirty="0"/>
              <a:t>Once you have a user ID and password, enter the information under the LM-15A area in the center of the page and select Sign In.</a:t>
            </a:r>
          </a:p>
        </p:txBody>
      </p:sp>
      <p:grpSp>
        <p:nvGrpSpPr>
          <p:cNvPr id="4" name="Group 3">
            <a:extLst>
              <a:ext uri="{FF2B5EF4-FFF2-40B4-BE49-F238E27FC236}">
                <a16:creationId xmlns:a16="http://schemas.microsoft.com/office/drawing/2014/main" id="{009F3EE6-717D-65AD-7399-3C096EB1B68D}"/>
              </a:ext>
            </a:extLst>
          </p:cNvPr>
          <p:cNvGrpSpPr/>
          <p:nvPr/>
        </p:nvGrpSpPr>
        <p:grpSpPr>
          <a:xfrm>
            <a:off x="1066800" y="1857550"/>
            <a:ext cx="6497243" cy="4467470"/>
            <a:chOff x="1066800" y="1895650"/>
            <a:chExt cx="6497243" cy="4467470"/>
          </a:xfrm>
        </p:grpSpPr>
        <p:pic>
          <p:nvPicPr>
            <p:cNvPr id="9" name="Picture 8" descr="Graphical user interface, text, email&#10;&#10;Description automatically generated">
              <a:extLst>
                <a:ext uri="{FF2B5EF4-FFF2-40B4-BE49-F238E27FC236}">
                  <a16:creationId xmlns:a16="http://schemas.microsoft.com/office/drawing/2014/main" id="{5B7CF573-6637-EF2B-9162-85A05C9EE638}"/>
                </a:ext>
              </a:extLst>
            </p:cNvPr>
            <p:cNvPicPr>
              <a:picLocks noChangeAspect="1"/>
            </p:cNvPicPr>
            <p:nvPr/>
          </p:nvPicPr>
          <p:blipFill rotWithShape="1">
            <a:blip r:embed="rId3"/>
            <a:srcRect l="3950" t="933" b="1324"/>
            <a:stretch/>
          </p:blipFill>
          <p:spPr bwMode="auto">
            <a:xfrm>
              <a:off x="1066800" y="1895650"/>
              <a:ext cx="6497243" cy="4467470"/>
            </a:xfrm>
            <a:prstGeom prst="rect">
              <a:avLst/>
            </a:prstGeom>
            <a:ln>
              <a:noFill/>
            </a:ln>
            <a:extLst>
              <a:ext uri="{53640926-AAD7-44D8-BBD7-CCE9431645EC}">
                <a14:shadowObscured xmlns:a14="http://schemas.microsoft.com/office/drawing/2010/main"/>
              </a:ext>
            </a:extLst>
          </p:spPr>
        </p:pic>
        <p:sp>
          <p:nvSpPr>
            <p:cNvPr id="10" name="Rounded Rectangle 10">
              <a:extLst>
                <a:ext uri="{FF2B5EF4-FFF2-40B4-BE49-F238E27FC236}">
                  <a16:creationId xmlns:a16="http://schemas.microsoft.com/office/drawing/2014/main" id="{208B2FCB-4163-0C97-DC3D-16A26C7ADA6E}"/>
                </a:ext>
              </a:extLst>
            </p:cNvPr>
            <p:cNvSpPr/>
            <p:nvPr/>
          </p:nvSpPr>
          <p:spPr>
            <a:xfrm>
              <a:off x="3096221" y="3409950"/>
              <a:ext cx="2438400" cy="1295400"/>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70911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
          <p:cNvSpPr>
            <a:spLocks noGrp="1" noChangeArrowheads="1"/>
          </p:cNvSpPr>
          <p:nvPr>
            <p:ph type="title"/>
          </p:nvPr>
        </p:nvSpPr>
        <p:spPr>
          <a:xfrm>
            <a:off x="1066800" y="228600"/>
            <a:ext cx="7013208" cy="592873"/>
          </a:xfrm>
          <a:noFill/>
        </p:spPr>
        <p:txBody>
          <a:bodyPr>
            <a:noAutofit/>
          </a:bodyPr>
          <a:lstStyle/>
          <a:p>
            <a:r>
              <a:rPr lang="en-US" altLang="en-US" sz="2800" dirty="0">
                <a:solidFill>
                  <a:srgbClr val="174261"/>
                </a:solidFill>
              </a:rPr>
              <a:t>Accessing the Form LM-15A Form</a:t>
            </a:r>
          </a:p>
        </p:txBody>
      </p:sp>
      <p:sp>
        <p:nvSpPr>
          <p:cNvPr id="16390" name="Text Box 20"/>
          <p:cNvSpPr txBox="1">
            <a:spLocks noChangeArrowheads="1"/>
          </p:cNvSpPr>
          <p:nvPr/>
        </p:nvSpPr>
        <p:spPr bwMode="auto">
          <a:xfrm>
            <a:off x="1007386" y="1097905"/>
            <a:ext cx="70726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000" dirty="0"/>
              <a:t>You can begin a new form, find a form in progress, or amend a form already submitted. </a:t>
            </a:r>
          </a:p>
        </p:txBody>
      </p:sp>
      <p:pic>
        <p:nvPicPr>
          <p:cNvPr id="5" name="Picture 4" descr="Screenshot accessing the Form LM-15A">
            <a:extLst>
              <a:ext uri="{FF2B5EF4-FFF2-40B4-BE49-F238E27FC236}">
                <a16:creationId xmlns:a16="http://schemas.microsoft.com/office/drawing/2014/main" id="{058E1A29-DAE5-11DD-6250-5E858E2E2280}"/>
              </a:ext>
            </a:extLst>
          </p:cNvPr>
          <p:cNvPicPr>
            <a:picLocks noChangeAspect="1"/>
          </p:cNvPicPr>
          <p:nvPr/>
        </p:nvPicPr>
        <p:blipFill rotWithShape="1">
          <a:blip r:embed="rId3"/>
          <a:srcRect l="1177" t="1819" r="5882" b="7620"/>
          <a:stretch/>
        </p:blipFill>
        <p:spPr>
          <a:xfrm>
            <a:off x="661912" y="2667000"/>
            <a:ext cx="7491488" cy="1903794"/>
          </a:xfrm>
          <a:prstGeom prst="rect">
            <a:avLst/>
          </a:prstGeom>
        </p:spPr>
      </p:pic>
    </p:spTree>
    <p:extLst>
      <p:ext uri="{BB962C8B-B14F-4D97-AF65-F5344CB8AC3E}">
        <p14:creationId xmlns:p14="http://schemas.microsoft.com/office/powerpoint/2010/main" val="2067557518"/>
      </p:ext>
    </p:extLst>
  </p:cSld>
  <p:clrMapOvr>
    <a:masterClrMapping/>
  </p:clrMapOvr>
</p:sld>
</file>

<file path=ppt/theme/theme1.xml><?xml version="1.0" encoding="utf-8"?>
<a:theme xmlns:a="http://schemas.openxmlformats.org/drawingml/2006/main" name="olms_EFSLM">
  <a:themeElements>
    <a:clrScheme name="Custom 4">
      <a:dk1>
        <a:sysClr val="windowText" lastClr="000000"/>
      </a:dk1>
      <a:lt1>
        <a:sysClr val="window" lastClr="FFFFFF"/>
      </a:lt1>
      <a:dk2>
        <a:srgbClr val="002D89"/>
      </a:dk2>
      <a:lt2>
        <a:srgbClr val="EBEBEB"/>
      </a:lt2>
      <a:accent1>
        <a:srgbClr val="002060"/>
      </a:accent1>
      <a:accent2>
        <a:srgbClr val="002060"/>
      </a:accent2>
      <a:accent3>
        <a:srgbClr val="42D0A2"/>
      </a:accent3>
      <a:accent4>
        <a:srgbClr val="2E946B"/>
      </a:accent4>
      <a:accent5>
        <a:srgbClr val="42B051"/>
      </a:accent5>
      <a:accent6>
        <a:srgbClr val="96D141"/>
      </a:accent6>
      <a:hlink>
        <a:srgbClr val="002D89"/>
      </a:hlink>
      <a:folHlink>
        <a:srgbClr val="002D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lms_EFSLM" id="{CE118A6D-EBED-42A2-B6FE-136C2C79C598}" vid="{1197E4AC-11DD-4906-8585-56DB33C2005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olms_EFSLM</Template>
  <TotalTime>29854</TotalTime>
  <Words>1102</Words>
  <Application>Microsoft Office PowerPoint</Application>
  <PresentationFormat>On-screen Show (4:3)</PresentationFormat>
  <Paragraphs>112</Paragraphs>
  <Slides>29</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Tahoma</vt:lpstr>
      <vt:lpstr>Wingdings</vt:lpstr>
      <vt:lpstr>Wingdings 3</vt:lpstr>
      <vt:lpstr>olms_EFSLM</vt:lpstr>
      <vt:lpstr>ELECTRONIC FORMS SYSTEM (EFS)</vt:lpstr>
      <vt:lpstr>BEFORE YOU PROCEED…</vt:lpstr>
      <vt:lpstr>ELECTRONIC FORMS SYSTEM (EFS) FORM LM-15A </vt:lpstr>
      <vt:lpstr>System Requirements and Settings </vt:lpstr>
      <vt:lpstr>Accessing the System – OLMS Homepage </vt:lpstr>
      <vt:lpstr>Accessing OLMS EFS </vt:lpstr>
      <vt:lpstr>Accessing the System   </vt:lpstr>
      <vt:lpstr>Accessing the Form LM-15A Form</vt:lpstr>
      <vt:lpstr>Accessing the Form LM-15A Form</vt:lpstr>
      <vt:lpstr>Select Report Type</vt:lpstr>
      <vt:lpstr>Organization Selection for Form LM-15 </vt:lpstr>
      <vt:lpstr>Navigating the Form LM-15A in EFS</vt:lpstr>
      <vt:lpstr>Completing Form LM-15A</vt:lpstr>
      <vt:lpstr>Entering Data – Items 4 through 7</vt:lpstr>
      <vt:lpstr>Entering Data – Items 8 through 12</vt:lpstr>
      <vt:lpstr>Entering Data – Items 13 through 15</vt:lpstr>
      <vt:lpstr>Entering Data – Item 16 </vt:lpstr>
      <vt:lpstr>Entering Data – Items 17 through 19</vt:lpstr>
      <vt:lpstr>Additional Information </vt:lpstr>
      <vt:lpstr>Form LM-15A - Validation</vt:lpstr>
      <vt:lpstr>Signing the Form LM-15A</vt:lpstr>
      <vt:lpstr>Signing the Form – Via Password</vt:lpstr>
      <vt:lpstr>Updating Signature Titles</vt:lpstr>
      <vt:lpstr>Changes Made After Signing the Form</vt:lpstr>
      <vt:lpstr>Print A Copy of the Form</vt:lpstr>
      <vt:lpstr>Printed Form LM-15A</vt:lpstr>
      <vt:lpstr>Printing and/or Saving the Form</vt:lpstr>
      <vt:lpstr>Confirmation Page</vt:lpstr>
      <vt:lpstr>Getting Help </vt:lpstr>
    </vt:vector>
  </TitlesOfParts>
  <Company>DOL OLMS CHIDO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Labor-Management Standards (OLMS) http://www.dol.gov/olms/</dc:title>
  <dc:creator>DCARL</dc:creator>
  <dc:description>4-9-10 Rough Draft 1</dc:description>
  <cp:lastModifiedBy>Delaney, Michael - OLMS</cp:lastModifiedBy>
  <cp:revision>627</cp:revision>
  <cp:lastPrinted>2022-08-17T20:53:42Z</cp:lastPrinted>
  <dcterms:created xsi:type="dcterms:W3CDTF">2010-03-30T20:15:25Z</dcterms:created>
  <dcterms:modified xsi:type="dcterms:W3CDTF">2023-02-12T01:43:24Z</dcterms:modified>
</cp:coreProperties>
</file>