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5" r:id="rId5"/>
    <p:sldMasterId id="2147483665" r:id="rId6"/>
    <p:sldMasterId id="2147483682" r:id="rId7"/>
  </p:sldMasterIdLst>
  <p:notesMasterIdLst>
    <p:notesMasterId r:id="rId35"/>
  </p:notesMasterIdLst>
  <p:sldIdLst>
    <p:sldId id="274" r:id="rId8"/>
    <p:sldId id="335" r:id="rId9"/>
    <p:sldId id="289" r:id="rId10"/>
    <p:sldId id="292" r:id="rId11"/>
    <p:sldId id="308" r:id="rId12"/>
    <p:sldId id="318" r:id="rId13"/>
    <p:sldId id="309" r:id="rId14"/>
    <p:sldId id="337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20" r:id="rId24"/>
    <p:sldId id="319" r:id="rId25"/>
    <p:sldId id="278" r:id="rId26"/>
    <p:sldId id="321" r:id="rId27"/>
    <p:sldId id="322" r:id="rId28"/>
    <p:sldId id="323" r:id="rId29"/>
    <p:sldId id="324" r:id="rId30"/>
    <p:sldId id="326" r:id="rId31"/>
    <p:sldId id="336" r:id="rId32"/>
    <p:sldId id="327" r:id="rId33"/>
    <p:sldId id="30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921618-794B-3791-090B-E8C8714BA596}" name="Kovar, Katherine L." initials="KK" userId="S::Katherine.Kovar@opm.gov::f7b3f2b1-58ca-4383-adbd-4b1d733f2aea" providerId="AD"/>
  <p188:author id="{F7586019-9D2B-E672-DF6E-3CC61A6596DE}" name="Arens, Megan" initials="MA" userId="S::Megan.Arens@opm.gov::1581a3a2-fbe7-403a-bb0a-1e4a1640b20f" providerId="AD"/>
  <p188:author id="{A85E6628-B9E8-ACD2-37ED-5E1BBBF27513}" name="Rost, Tiffany D." initials="RT" userId="S::tiffany.rost@opm.gov::257337a2-c90a-4e92-85f2-de2864393321" providerId="AD"/>
  <p188:author id="{66B11236-37A2-C7B6-E72F-B2D5C3B318B8}" name="Doyle, Colleen M - ODEP" initials="CD" userId="S::Doyle.Colleen.M@dol.gov::1ce69570-0c26-4b35-8175-f16504132409" providerId="AD"/>
  <p188:author id="{380C9562-7984-7D49-B85F-77EAC8852CE5}" name="Cullen, Aaron A." initials="CA" userId="S::aaron.cullen@opm.gov::7ed890cc-4704-47ef-8260-cae24416c992" providerId="AD"/>
  <p188:author id="{0E994879-5599-71A2-0204-658CE793DD04}" name="Vhay, Frances J - ODEP" initials="FV" userId="S::Vhay.Frances.J@dol.gov::22215c51-baf3-4970-8696-3946466ea65d" providerId="AD"/>
  <p188:author id="{E7849F94-5E94-C877-E580-88B1453382BD}" name="Hubbard, Meagan L." initials="HM" userId="S::meagan.hubbard@opm.gov::c849be99-7c15-448e-a79a-9594f1a1fe33" providerId="AD"/>
  <p188:author id="{1673C8A4-942C-5EEA-E918-8FA47C2E9124}" name="Hubbard, Meagan L." initials="MH" userId="S::Meagan.Hubbard@opm.gov::c849be99-7c15-448e-a79a-9594f1a1fe33" providerId="AD"/>
  <p188:author id="{A4FF6AF9-C646-43ED-6AB2-801981E45629}" name="Letalien, Bethany" initials="LB" userId="S::Bethany.Letalien@opm.gov::56670f19-73fe-448b-a517-77bedf18db2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759"/>
    <a:srgbClr val="737577"/>
    <a:srgbClr val="D14045"/>
    <a:srgbClr val="22A0D2"/>
    <a:srgbClr val="215D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ource Sans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ource Sans Pro" panose="020B0503030403020204" pitchFamily="34" charset="0"/>
              </a:defRPr>
            </a:lvl1pPr>
          </a:lstStyle>
          <a:p>
            <a:fld id="{30F366FF-8BA2-4256-B8BC-466BADF47731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ource Sans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ource Sans Pro" panose="020B0503030403020204" pitchFamily="34" charset="0"/>
              </a:defRPr>
            </a:lvl1pPr>
          </a:lstStyle>
          <a:p>
            <a:fld id="{560331E9-FE49-4B5C-9E3B-291FB4E4A5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65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2C7C0B4-5B9C-433E-893E-C323B6D8B4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71600" y="1371600"/>
            <a:ext cx="9372600" cy="2209759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4800" b="1" i="0">
                <a:solidFill>
                  <a:srgbClr val="073759"/>
                </a:solidFill>
                <a:latin typeface="Source Sans Pro" panose="020B0503030403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Title Text Which is Preferably Two Lines Max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EB470DC-A210-8712-5109-D2B1A3621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94159" y="6381736"/>
            <a:ext cx="1222248" cy="24766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 i="0">
                <a:solidFill>
                  <a:srgbClr val="215D8C"/>
                </a:solidFill>
                <a:latin typeface="Source Sans Pro" panose="020B0503030403020204" pitchFamily="34" charset="0"/>
              </a:defRPr>
            </a:lvl1pPr>
          </a:lstStyle>
          <a:p>
            <a:fld id="{4A217ABC-3BCB-4F47-AC3C-9D5177951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4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6 - Content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2DFA54-A328-4D44-B1EB-7132BD99A1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777240"/>
            <a:ext cx="10972800" cy="1051560"/>
          </a:xfrm>
          <a:prstGeom prst="rect">
            <a:avLst/>
          </a:prstGeom>
        </p:spPr>
        <p:txBody>
          <a:bodyPr/>
          <a:lstStyle>
            <a:lvl1pPr algn="l">
              <a:defRPr lang="en-US" sz="3600" b="1" i="0" kern="1200" dirty="0">
                <a:solidFill>
                  <a:srgbClr val="0737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</a:lstStyle>
          <a:p>
            <a:pPr lvl="0"/>
            <a:r>
              <a:rPr lang="en-US"/>
              <a:t>Content Slide Heading Text, Do Not Resize</a:t>
            </a:r>
            <a:br>
              <a:rPr lang="en-US"/>
            </a:br>
            <a:r>
              <a:rPr lang="en-US"/>
              <a:t>Two Lines of Text OK if Necessary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5C43E-AC43-4B78-B005-2E8338025BB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0" y="1947672"/>
            <a:ext cx="5394960" cy="4476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D46E1EB-E55C-4927-A124-DE115DDC06F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85799" y="2395347"/>
            <a:ext cx="5394960" cy="354825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b="0" i="0">
                <a:latin typeface="Source Sans Pro" panose="020B0503030403020204" pitchFamily="34" charset="0"/>
              </a:defRPr>
            </a:lvl2pPr>
            <a:lvl3pPr>
              <a:defRPr b="0" i="0">
                <a:latin typeface="Source Sans Pro" panose="020B0503030403020204" pitchFamily="34" charset="0"/>
              </a:defRPr>
            </a:lvl3pPr>
            <a:lvl4pPr marL="1600200" indent="-228600">
              <a:buFont typeface="Calibri" panose="020F0502020204030204" pitchFamily="34" charset="0"/>
              <a:buChar char="—"/>
              <a:defRPr b="0" i="0">
                <a:latin typeface="Source Sans Pro" panose="020B0503030403020204" pitchFamily="34" charset="0"/>
              </a:defRPr>
            </a:lvl4pPr>
            <a:lvl5pPr marL="2057400" indent="-228600">
              <a:buFont typeface="Calibri" panose="020F0502020204030204" pitchFamily="34" charset="0"/>
              <a:buChar char="–"/>
              <a:defRPr b="0" i="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A52F0A-6B4C-47F0-9293-5096A2DEE5E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67270" y="1947672"/>
            <a:ext cx="5394960" cy="44767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E54E60A-6A43-4EFD-9F38-EF6901AE370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63640" y="2395347"/>
            <a:ext cx="5394960" cy="354825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b="0" i="0">
                <a:latin typeface="Source Sans Pro" panose="020B0503030403020204" pitchFamily="34" charset="0"/>
              </a:defRPr>
            </a:lvl2pPr>
            <a:lvl3pPr>
              <a:defRPr b="0" i="0">
                <a:latin typeface="Source Sans Pro" panose="020B0503030403020204" pitchFamily="34" charset="0"/>
              </a:defRPr>
            </a:lvl3pPr>
            <a:lvl4pPr marL="1600200" indent="-228600">
              <a:buFont typeface="Calibri" panose="020F0502020204030204" pitchFamily="34" charset="0"/>
              <a:buChar char="—"/>
              <a:defRPr b="0" i="0">
                <a:latin typeface="Source Sans Pro" panose="020B0503030403020204" pitchFamily="34" charset="0"/>
              </a:defRPr>
            </a:lvl4pPr>
            <a:lvl5pPr marL="2057400" indent="-228600">
              <a:buFont typeface="Calibri" panose="020F0502020204030204" pitchFamily="34" charset="0"/>
              <a:buChar char="–"/>
              <a:defRPr b="0" i="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B3834EE-BB8D-48FC-BBD4-83C66929E5C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494159" y="6381736"/>
            <a:ext cx="1222248" cy="247664"/>
          </a:xfrm>
        </p:spPr>
        <p:txBody>
          <a:bodyPr/>
          <a:lstStyle/>
          <a:p>
            <a:fld id="{4A217ABC-3BCB-4F47-AC3C-9D5177951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9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7 - Content - Pic with attribution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F85A425-1D60-4DAE-ABB1-08A1922DFE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777240"/>
            <a:ext cx="10972800" cy="1051560"/>
          </a:xfrm>
          <a:prstGeom prst="rect">
            <a:avLst/>
          </a:prstGeom>
        </p:spPr>
        <p:txBody>
          <a:bodyPr/>
          <a:lstStyle>
            <a:lvl1pPr algn="l">
              <a:defRPr lang="en-US" sz="3600" b="1" i="0" kern="1200" dirty="0">
                <a:solidFill>
                  <a:srgbClr val="0737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</a:lstStyle>
          <a:p>
            <a:pPr lvl="0"/>
            <a:r>
              <a:rPr lang="en-US"/>
              <a:t>Content Slide Heading Text, Do Not Resize</a:t>
            </a:r>
            <a:br>
              <a:rPr lang="en-US"/>
            </a:br>
            <a:r>
              <a:rPr lang="en-US"/>
              <a:t>Two Lines of Text OK if Necessary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3AAAB36-FEBD-4FD1-98A1-6E7F8980FF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5800" y="1947672"/>
            <a:ext cx="5334000" cy="346252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9D38A98-7BD3-467C-BBB7-D41B920CAA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410200"/>
            <a:ext cx="5334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Attribution, caption, or both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6CEC7BC-F243-4114-A99A-ED9C2033375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172200" y="1947672"/>
            <a:ext cx="5486400" cy="399592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b="0" i="0">
                <a:latin typeface="Source Sans Pro" panose="020B0503030403020204" pitchFamily="34" charset="0"/>
              </a:defRPr>
            </a:lvl2pPr>
            <a:lvl3pPr>
              <a:defRPr b="0" i="0">
                <a:latin typeface="Source Sans Pro" panose="020B0503030403020204" pitchFamily="34" charset="0"/>
              </a:defRPr>
            </a:lvl3pPr>
            <a:lvl4pPr marL="1600200" indent="-228600">
              <a:buFont typeface="Calibri" panose="020F0502020204030204" pitchFamily="34" charset="0"/>
              <a:buChar char="—"/>
              <a:defRPr b="0" i="0">
                <a:latin typeface="Source Sans Pro" panose="020B0503030403020204" pitchFamily="34" charset="0"/>
              </a:defRPr>
            </a:lvl4pPr>
            <a:lvl5pPr marL="2057400" indent="-228600">
              <a:buFont typeface="Calibri" panose="020F0502020204030204" pitchFamily="34" charset="0"/>
              <a:buChar char="–"/>
              <a:defRPr b="0" i="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754BC7-D89B-4C33-B66E-403C17197EB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494159" y="6381736"/>
            <a:ext cx="1222248" cy="247664"/>
          </a:xfrm>
        </p:spPr>
        <p:txBody>
          <a:bodyPr/>
          <a:lstStyle/>
          <a:p>
            <a:fld id="{4A217ABC-3BCB-4F47-AC3C-9D5177951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83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8 - Content - Pic with attribution,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4CA32B0-92AE-45B3-875D-05DF5DE078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777240"/>
            <a:ext cx="10972800" cy="1051560"/>
          </a:xfrm>
          <a:prstGeom prst="rect">
            <a:avLst/>
          </a:prstGeom>
        </p:spPr>
        <p:txBody>
          <a:bodyPr/>
          <a:lstStyle>
            <a:lvl1pPr algn="l">
              <a:defRPr lang="en-US" sz="3600" b="1" i="0" kern="1200" dirty="0">
                <a:solidFill>
                  <a:srgbClr val="0737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</a:lstStyle>
          <a:p>
            <a:pPr lvl="0"/>
            <a:r>
              <a:rPr lang="en-US"/>
              <a:t>Content Slide Heading Text, Do Not Resize</a:t>
            </a:r>
            <a:br>
              <a:rPr lang="en-US"/>
            </a:br>
            <a:r>
              <a:rPr lang="en-US"/>
              <a:t>Two Lines of Text OK if Necessary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98B3BC5-A6CA-4313-B898-F6012DFF30E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83172" y="1947672"/>
            <a:ext cx="5181600" cy="393812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b="0" i="0">
                <a:latin typeface="Source Sans Pro" panose="020B0503030403020204" pitchFamily="34" charset="0"/>
              </a:defRPr>
            </a:lvl2pPr>
            <a:lvl3pPr>
              <a:defRPr b="0" i="0">
                <a:latin typeface="Source Sans Pro" panose="020B0503030403020204" pitchFamily="34" charset="0"/>
              </a:defRPr>
            </a:lvl3pPr>
            <a:lvl4pPr marL="1600200" indent="-228600">
              <a:buFont typeface="Calibri" panose="020F0502020204030204" pitchFamily="34" charset="0"/>
              <a:buChar char="—"/>
              <a:defRPr b="0" i="0">
                <a:latin typeface="Source Sans Pro" panose="020B0503030403020204" pitchFamily="34" charset="0"/>
              </a:defRPr>
            </a:lvl4pPr>
            <a:lvl5pPr marL="2057400" indent="-228600">
              <a:buFont typeface="Calibri" panose="020F0502020204030204" pitchFamily="34" charset="0"/>
              <a:buChar char="–"/>
              <a:defRPr b="0" i="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F16E91E8-B9C5-4949-A876-0D13E837EA0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28786" y="1947672"/>
            <a:ext cx="5629814" cy="35235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Source Sans Pro" panose="020B0503030403020204" pitchFamily="34" charset="0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E2F1DAF-C261-43BE-9483-CE4C7A71FD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28786" y="5471265"/>
            <a:ext cx="5629814" cy="4145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Attribution, caption, or both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277E746-D935-42BD-B47B-80BDBC45C9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494159" y="6381736"/>
            <a:ext cx="1222248" cy="247664"/>
          </a:xfrm>
        </p:spPr>
        <p:txBody>
          <a:bodyPr/>
          <a:lstStyle/>
          <a:p>
            <a:fld id="{4A217ABC-3BCB-4F47-AC3C-9D5177951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25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9 - Content -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4701EDE-C3D1-4390-9206-337A636336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777240"/>
            <a:ext cx="10972800" cy="1051560"/>
          </a:xfrm>
          <a:prstGeom prst="rect">
            <a:avLst/>
          </a:prstGeom>
        </p:spPr>
        <p:txBody>
          <a:bodyPr/>
          <a:lstStyle>
            <a:lvl1pPr algn="l">
              <a:defRPr lang="en-US" sz="3600" b="1" i="0" kern="1200" dirty="0">
                <a:solidFill>
                  <a:srgbClr val="0737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</a:lstStyle>
          <a:p>
            <a:pPr lvl="0"/>
            <a:r>
              <a:rPr lang="en-US"/>
              <a:t>Content Slide Heading Text, Do Not Resize</a:t>
            </a:r>
            <a:br>
              <a:rPr lang="en-US"/>
            </a:br>
            <a:r>
              <a:rPr lang="en-US"/>
              <a:t>Two Lines of Text OK if Necessary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86CC6D-4B31-4ED1-AD46-ACA924F309D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85800" y="1947672"/>
            <a:ext cx="3429000" cy="399592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b="0" i="0">
                <a:latin typeface="Source Sans Pro" panose="020B0503030403020204" pitchFamily="34" charset="0"/>
              </a:defRPr>
            </a:lvl2pPr>
            <a:lvl3pPr>
              <a:defRPr b="0" i="0">
                <a:latin typeface="Source Sans Pro" panose="020B0503030403020204" pitchFamily="34" charset="0"/>
              </a:defRPr>
            </a:lvl3pPr>
            <a:lvl4pPr marL="1600200" indent="-228600">
              <a:buFont typeface="Calibri" panose="020F0502020204030204" pitchFamily="34" charset="0"/>
              <a:buChar char="—"/>
              <a:defRPr b="0" i="0">
                <a:latin typeface="Source Sans Pro" panose="020B0503030403020204" pitchFamily="34" charset="0"/>
              </a:defRPr>
            </a:lvl4pPr>
            <a:lvl5pPr marL="2057400" indent="-228600">
              <a:buFont typeface="Calibri" panose="020F0502020204030204" pitchFamily="34" charset="0"/>
              <a:buChar char="–"/>
              <a:defRPr b="0" i="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F940A08-2128-4454-8A6E-939F51C713E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17189" y="1947672"/>
            <a:ext cx="3429000" cy="399592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b="0" i="0">
                <a:latin typeface="Source Sans Pro" panose="020B0503030403020204" pitchFamily="34" charset="0"/>
              </a:defRPr>
            </a:lvl2pPr>
            <a:lvl3pPr>
              <a:defRPr b="0" i="0">
                <a:latin typeface="Source Sans Pro" panose="020B0503030403020204" pitchFamily="34" charset="0"/>
              </a:defRPr>
            </a:lvl3pPr>
            <a:lvl4pPr marL="1600200" indent="-228600">
              <a:buFont typeface="Calibri" panose="020F0502020204030204" pitchFamily="34" charset="0"/>
              <a:buChar char="—"/>
              <a:defRPr b="0" i="0">
                <a:latin typeface="Source Sans Pro" panose="020B0503030403020204" pitchFamily="34" charset="0"/>
              </a:defRPr>
            </a:lvl4pPr>
            <a:lvl5pPr marL="2057400" indent="-228600">
              <a:buFont typeface="Calibri" panose="020F0502020204030204" pitchFamily="34" charset="0"/>
              <a:buChar char="–"/>
              <a:defRPr b="0" i="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000EA425-D0B3-0554-7947-F6D6F43757E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48578" y="1947672"/>
            <a:ext cx="3510022" cy="399592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b="0" i="0">
                <a:latin typeface="Source Sans Pro" panose="020B0503030403020204" pitchFamily="34" charset="0"/>
              </a:defRPr>
            </a:lvl2pPr>
            <a:lvl3pPr>
              <a:defRPr b="0" i="0">
                <a:latin typeface="Source Sans Pro" panose="020B0503030403020204" pitchFamily="34" charset="0"/>
              </a:defRPr>
            </a:lvl3pPr>
            <a:lvl4pPr marL="1600200" indent="-228600">
              <a:buFont typeface="Calibri" panose="020F0502020204030204" pitchFamily="34" charset="0"/>
              <a:buChar char="—"/>
              <a:defRPr b="0" i="0">
                <a:latin typeface="Source Sans Pro" panose="020B0503030403020204" pitchFamily="34" charset="0"/>
              </a:defRPr>
            </a:lvl4pPr>
            <a:lvl5pPr marL="2057400" indent="-228600">
              <a:buFont typeface="Calibri" panose="020F0502020204030204" pitchFamily="34" charset="0"/>
              <a:buChar char="–"/>
              <a:defRPr b="0" i="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47C6E-5FCC-4BD3-9026-9A1B92CAB2C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494159" y="6381736"/>
            <a:ext cx="1222248" cy="247664"/>
          </a:xfrm>
        </p:spPr>
        <p:txBody>
          <a:bodyPr/>
          <a:lstStyle/>
          <a:p>
            <a:fld id="{4A217ABC-3BCB-4F47-AC3C-9D5177951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60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0 - Content - Three Columns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29097B4-6CDC-471F-ABEF-713886F792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777240"/>
            <a:ext cx="10972800" cy="1051560"/>
          </a:xfrm>
          <a:prstGeom prst="rect">
            <a:avLst/>
          </a:prstGeom>
        </p:spPr>
        <p:txBody>
          <a:bodyPr/>
          <a:lstStyle>
            <a:lvl1pPr algn="l">
              <a:defRPr lang="en-US" sz="3600" b="1" i="0" kern="1200" dirty="0">
                <a:solidFill>
                  <a:srgbClr val="0737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</a:lstStyle>
          <a:p>
            <a:pPr lvl="0"/>
            <a:r>
              <a:rPr lang="en-US"/>
              <a:t>Content Slide Heading Text, Do Not Resize</a:t>
            </a:r>
            <a:br>
              <a:rPr lang="en-US"/>
            </a:br>
            <a:r>
              <a:rPr lang="en-US"/>
              <a:t>Two Lines of Text OK if Necessary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1BC8AB1-10A2-AF8F-F751-438CB5037E8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0" y="1947672"/>
            <a:ext cx="3429000" cy="4476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286CC6D-4B31-4ED1-AD46-ACA924F309D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85800" y="2512327"/>
            <a:ext cx="3429000" cy="343127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b="0" i="0">
                <a:latin typeface="Source Sans Pro" panose="020B0503030403020204" pitchFamily="34" charset="0"/>
              </a:defRPr>
            </a:lvl2pPr>
            <a:lvl3pPr>
              <a:defRPr b="0" i="0">
                <a:latin typeface="Source Sans Pro" panose="020B0503030403020204" pitchFamily="34" charset="0"/>
              </a:defRPr>
            </a:lvl3pPr>
            <a:lvl4pPr marL="1600200" indent="-228600">
              <a:buFont typeface="Calibri" panose="020F0502020204030204" pitchFamily="34" charset="0"/>
              <a:buChar char="—"/>
              <a:defRPr b="0" i="0">
                <a:latin typeface="Source Sans Pro" panose="020B0503030403020204" pitchFamily="34" charset="0"/>
              </a:defRPr>
            </a:lvl4pPr>
            <a:lvl5pPr marL="2057400" indent="-228600">
              <a:buFont typeface="Calibri" panose="020F0502020204030204" pitchFamily="34" charset="0"/>
              <a:buChar char="–"/>
              <a:defRPr b="0" i="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ACA494F-80AA-0EBF-2DC1-D1A453776D0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83100" y="1947672"/>
            <a:ext cx="3429000" cy="44767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AF940A08-2128-4454-8A6E-939F51C713E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80560" y="2512327"/>
            <a:ext cx="3429000" cy="343127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b="0" i="0">
                <a:latin typeface="Source Sans Pro" panose="020B0503030403020204" pitchFamily="34" charset="0"/>
              </a:defRPr>
            </a:lvl2pPr>
            <a:lvl3pPr>
              <a:defRPr b="0" i="0">
                <a:latin typeface="Source Sans Pro" panose="020B0503030403020204" pitchFamily="34" charset="0"/>
              </a:defRPr>
            </a:lvl3pPr>
            <a:lvl4pPr marL="1600200" indent="-228600">
              <a:buFont typeface="Calibri" panose="020F0502020204030204" pitchFamily="34" charset="0"/>
              <a:buChar char="—"/>
              <a:defRPr b="0" i="0">
                <a:latin typeface="Source Sans Pro" panose="020B0503030403020204" pitchFamily="34" charset="0"/>
              </a:defRPr>
            </a:lvl4pPr>
            <a:lvl5pPr marL="2057400" indent="-228600">
              <a:buFont typeface="Calibri" panose="020F0502020204030204" pitchFamily="34" charset="0"/>
              <a:buChar char="–"/>
              <a:defRPr b="0" i="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E9E1424-9B3D-8B5A-4E1D-335B028117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29600" y="1947672"/>
            <a:ext cx="3429000" cy="44767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000EA425-D0B3-0554-7947-F6D6F43757E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229600" y="2512327"/>
            <a:ext cx="3429000" cy="343127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b="0" i="0">
                <a:latin typeface="Source Sans Pro" panose="020B0503030403020204" pitchFamily="34" charset="0"/>
              </a:defRPr>
            </a:lvl2pPr>
            <a:lvl3pPr>
              <a:defRPr b="0" i="0">
                <a:latin typeface="Source Sans Pro" panose="020B0503030403020204" pitchFamily="34" charset="0"/>
              </a:defRPr>
            </a:lvl3pPr>
            <a:lvl4pPr marL="1600200" indent="-228600">
              <a:buFont typeface="Calibri" panose="020F0502020204030204" pitchFamily="34" charset="0"/>
              <a:buChar char="—"/>
              <a:defRPr b="0" i="0">
                <a:latin typeface="Source Sans Pro" panose="020B0503030403020204" pitchFamily="34" charset="0"/>
              </a:defRPr>
            </a:lvl4pPr>
            <a:lvl5pPr marL="2057400" indent="-228600">
              <a:buFont typeface="Calibri" panose="020F0502020204030204" pitchFamily="34" charset="0"/>
              <a:buChar char="–"/>
              <a:defRPr b="0" i="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408C5E-9679-4746-A088-14DDB23F6A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494159" y="6381736"/>
            <a:ext cx="1222248" cy="247664"/>
          </a:xfrm>
        </p:spPr>
        <p:txBody>
          <a:bodyPr/>
          <a:lstStyle/>
          <a:p>
            <a:fld id="{4A217ABC-3BCB-4F47-AC3C-9D5177951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01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3 - Section Break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DBE439-213A-371F-3AAB-5B0DFC335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65760"/>
            <a:ext cx="12192000" cy="5486400"/>
          </a:xfrm>
          <a:prstGeom prst="rect">
            <a:avLst/>
          </a:prstGeom>
          <a:solidFill>
            <a:srgbClr val="073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85A8D78-3D16-49E9-9C03-829DF60ED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600" y="1828800"/>
            <a:ext cx="9448800" cy="22098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4800" b="1" i="0" spc="-30" baseline="0">
                <a:solidFill>
                  <a:schemeClr val="bg1"/>
                </a:solidFill>
                <a:latin typeface="Source Sans Pro" panose="020B0503030403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Section Title Text Which is Preferably Two Lines Max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E04F461-4BCC-9126-DFE9-F2945298C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94159" y="6381736"/>
            <a:ext cx="1222248" cy="24766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 i="0">
                <a:solidFill>
                  <a:srgbClr val="215D8C"/>
                </a:solidFill>
                <a:latin typeface="Source Sans Pro" panose="020B0503030403020204" pitchFamily="34" charset="0"/>
              </a:defRPr>
            </a:lvl1pPr>
          </a:lstStyle>
          <a:p>
            <a:fld id="{4A217ABC-3BCB-4F47-AC3C-9D5177951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12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 - E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38B095-195D-00A5-78FE-BD501C45BC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17ABC-3BCB-4F47-AC3C-9D51779515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6BC748-48A9-4C97-A517-65A9DD59A2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10744200" cy="5029200"/>
          </a:xfrm>
          <a:prstGeom prst="rect">
            <a:avLst/>
          </a:prstGeom>
        </p:spPr>
        <p:txBody>
          <a:bodyPr lIns="0" tIns="0" rIns="0" bIns="0" anchor="ctr" anchorCtr="1"/>
          <a:lstStyle>
            <a:lvl1pPr>
              <a:spcAft>
                <a:spcPts val="0"/>
              </a:spcAft>
              <a:defRPr sz="3600" b="1" i="0">
                <a:latin typeface="Source Sans Pro" panose="020B0503030403020204" pitchFamily="34" charset="0"/>
              </a:defRPr>
            </a:lvl1pPr>
          </a:lstStyle>
          <a:p>
            <a:r>
              <a:rPr lang="en-US"/>
              <a:t>Do Not Resize This Text Box</a:t>
            </a:r>
            <a:br>
              <a:rPr lang="en-US"/>
            </a:br>
            <a:r>
              <a:rPr lang="en-US"/>
              <a:t>To be used sparingly for slides such as: </a:t>
            </a:r>
            <a:br>
              <a:rPr lang="en-US"/>
            </a:br>
            <a:r>
              <a:rPr lang="en-US"/>
              <a:t>“Questions?” or “For more info:” content</a:t>
            </a:r>
          </a:p>
        </p:txBody>
      </p:sp>
    </p:spTree>
    <p:extLst>
      <p:ext uri="{BB962C8B-B14F-4D97-AF65-F5344CB8AC3E}">
        <p14:creationId xmlns:p14="http://schemas.microsoft.com/office/powerpoint/2010/main" val="1571308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1 - Content - Transiti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2B1541F-C36E-4B35-90B3-649747105C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10744200" cy="5029200"/>
          </a:xfrm>
          <a:prstGeom prst="rect">
            <a:avLst/>
          </a:prstGeom>
        </p:spPr>
        <p:txBody>
          <a:bodyPr lIns="0" tIns="0" rIns="0" bIns="0" anchor="ctr" anchorCtr="1"/>
          <a:lstStyle>
            <a:lvl1pPr>
              <a:spcAft>
                <a:spcPts val="0"/>
              </a:spcAft>
              <a:defRPr sz="3600" b="1" i="0">
                <a:latin typeface="Source Sans Pro" panose="020B0503030403020204" pitchFamily="34" charset="0"/>
              </a:defRPr>
            </a:lvl1pPr>
          </a:lstStyle>
          <a:p>
            <a:r>
              <a:rPr lang="en-US"/>
              <a:t>Do Not Resize This Text Box</a:t>
            </a:r>
            <a:br>
              <a:rPr lang="en-US"/>
            </a:br>
            <a:r>
              <a:rPr lang="en-US"/>
              <a:t>To be used sparingly for slides such as: </a:t>
            </a:r>
            <a:br>
              <a:rPr lang="en-US"/>
            </a:br>
            <a:r>
              <a:rPr lang="en-US"/>
              <a:t>“Questions?” or “For more info:” content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A12776C-667D-5703-FAA0-F70DF740A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94159" y="6381736"/>
            <a:ext cx="1222248" cy="24766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 i="0">
                <a:solidFill>
                  <a:srgbClr val="215D8C"/>
                </a:solidFill>
                <a:latin typeface="Source Sans Pro" panose="020B0503030403020204" pitchFamily="34" charset="0"/>
              </a:defRPr>
            </a:lvl1pPr>
          </a:lstStyle>
          <a:p>
            <a:fld id="{4A217ABC-3BCB-4F47-AC3C-9D5177951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22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 - 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CB304BA-D388-4DF9-A5FF-7B9CEF74DA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71600" y="1371600"/>
            <a:ext cx="9372600" cy="2209759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4800" b="1" i="0">
                <a:solidFill>
                  <a:srgbClr val="073759"/>
                </a:solidFill>
                <a:latin typeface="Source Sans Pro" panose="020B0503030403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Title Text Which is Preferably Two Lines Max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F264D97-C971-4789-BF10-1BA67AE083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71600" y="3810000"/>
            <a:ext cx="9372600" cy="6270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200" b="0" i="0">
                <a:solidFill>
                  <a:srgbClr val="737577"/>
                </a:solidFill>
                <a:latin typeface="Source Sans Pro Semibold" panose="020B050303040302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text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9616FC7-18BD-BCA8-FC08-28B675669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94159" y="6381736"/>
            <a:ext cx="1222248" cy="24766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 i="0">
                <a:solidFill>
                  <a:srgbClr val="215D8C"/>
                </a:solidFill>
                <a:latin typeface="Source Sans Pro" panose="020B0503030403020204" pitchFamily="34" charset="0"/>
              </a:defRPr>
            </a:lvl1pPr>
          </a:lstStyle>
          <a:p>
            <a:fld id="{4A217ABC-3BCB-4F47-AC3C-9D5177951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93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3 - Section Break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DBE439-213A-371F-3AAB-5B0DFC335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65760"/>
            <a:ext cx="12192000" cy="5486400"/>
          </a:xfrm>
          <a:prstGeom prst="rect">
            <a:avLst/>
          </a:prstGeom>
          <a:solidFill>
            <a:srgbClr val="073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85A8D78-3D16-49E9-9C03-829DF60ED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600" y="1828800"/>
            <a:ext cx="9448800" cy="22098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4800" b="1" i="0" spc="-30" baseline="0">
                <a:solidFill>
                  <a:schemeClr val="bg1"/>
                </a:solidFill>
                <a:latin typeface="Source Sans Pro" panose="020B0503030403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Section Title Text Which is Preferably Two Lines Max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E04F461-4BCC-9126-DFE9-F2945298C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94159" y="6381736"/>
            <a:ext cx="1222248" cy="24766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 i="0">
                <a:solidFill>
                  <a:srgbClr val="215D8C"/>
                </a:solidFill>
                <a:latin typeface="Source Sans Pro" panose="020B0503030403020204" pitchFamily="34" charset="0"/>
              </a:defRPr>
            </a:lvl1pPr>
          </a:lstStyle>
          <a:p>
            <a:fld id="{4A217ABC-3BCB-4F47-AC3C-9D5177951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4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4 - Section Break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DBE439-213A-371F-3AAB-5B0DFC335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65760"/>
            <a:ext cx="12192000" cy="5486400"/>
          </a:xfrm>
          <a:prstGeom prst="rect">
            <a:avLst/>
          </a:prstGeom>
          <a:solidFill>
            <a:srgbClr val="7375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819CC31-9AB3-47B4-9644-2894DB252C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600" y="1828800"/>
            <a:ext cx="9448800" cy="22098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4800" b="1" i="0" spc="-30" baseline="0">
                <a:solidFill>
                  <a:schemeClr val="bg1"/>
                </a:solidFill>
                <a:latin typeface="Source Sans Pro" panose="020B0503030403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Section Title Text Which is Preferably Two Lines Max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5F9BA70-8CBE-0F6D-93A5-C4514DBFF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94159" y="6381736"/>
            <a:ext cx="1222248" cy="24766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 i="0">
                <a:solidFill>
                  <a:srgbClr val="215D8C"/>
                </a:solidFill>
                <a:latin typeface="Source Sans Pro" panose="020B0503030403020204" pitchFamily="34" charset="0"/>
              </a:defRPr>
            </a:lvl1pPr>
          </a:lstStyle>
          <a:p>
            <a:fld id="{4A217ABC-3BCB-4F47-AC3C-9D5177951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01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 - Conten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50732-224A-488B-B36C-A7BCCC6F43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777240"/>
            <a:ext cx="10972800" cy="1051560"/>
          </a:xfrm>
          <a:prstGeom prst="rect">
            <a:avLst/>
          </a:prstGeom>
        </p:spPr>
        <p:txBody>
          <a:bodyPr/>
          <a:lstStyle>
            <a:lvl1pPr algn="l">
              <a:defRPr lang="en-US" sz="3600" b="1" i="0" kern="1200" dirty="0">
                <a:solidFill>
                  <a:srgbClr val="0737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</a:lstStyle>
          <a:p>
            <a:pPr lvl="0"/>
            <a:r>
              <a:rPr lang="en-US"/>
              <a:t>Content Slide Heading Text, Do Not Resize</a:t>
            </a:r>
            <a:br>
              <a:rPr lang="en-US"/>
            </a:br>
            <a:r>
              <a:rPr lang="en-US"/>
              <a:t>Two Lines of Text OK if Necessary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ABBF6-D0BA-4B4B-8FF9-4CD4B5BD5C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5800" y="1947672"/>
            <a:ext cx="10972800" cy="36576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b="0" i="0">
                <a:latin typeface="Source Sans Pro" panose="020B0503030403020204" pitchFamily="34" charset="0"/>
              </a:defRPr>
            </a:lvl2pPr>
            <a:lvl3pPr>
              <a:defRPr b="0" i="0">
                <a:latin typeface="Source Sans Pro" panose="020B0503030403020204" pitchFamily="34" charset="0"/>
              </a:defRPr>
            </a:lvl3pPr>
            <a:lvl4pPr marL="1600200" indent="-228600">
              <a:buFont typeface="Calibri" panose="020F0502020204030204" pitchFamily="34" charset="0"/>
              <a:buChar char="—"/>
              <a:defRPr b="0" i="0">
                <a:latin typeface="Source Sans Pro" panose="020B0503030403020204" pitchFamily="34" charset="0"/>
              </a:defRPr>
            </a:lvl4pPr>
            <a:lvl5pPr marL="2057400" indent="-228600">
              <a:buFont typeface="Calibri" panose="020F0502020204030204" pitchFamily="34" charset="0"/>
              <a:buChar char="–"/>
              <a:defRPr b="0" i="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DB62E-1EA5-1A6E-A7A2-B82365FD8A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217ABC-3BCB-4F47-AC3C-9D5177951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53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 - Content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DE08B5E-53A6-4C00-B2E6-6402AD718C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777240"/>
            <a:ext cx="10972800" cy="1051560"/>
          </a:xfrm>
          <a:prstGeom prst="rect">
            <a:avLst/>
          </a:prstGeom>
        </p:spPr>
        <p:txBody>
          <a:bodyPr/>
          <a:lstStyle>
            <a:lvl1pPr algn="l">
              <a:defRPr lang="en-US" sz="3600" b="1" i="0" kern="1200" dirty="0">
                <a:solidFill>
                  <a:srgbClr val="0737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</a:lstStyle>
          <a:p>
            <a:pPr lvl="0"/>
            <a:r>
              <a:rPr lang="en-US"/>
              <a:t>Content Slide Heading Text, Do Not Resize</a:t>
            </a:r>
            <a:br>
              <a:rPr lang="en-US"/>
            </a:br>
            <a:r>
              <a:rPr lang="en-US"/>
              <a:t>Two Lines of Text OK if Necessary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92A5C82-73E5-497D-B504-72A1437DF1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" y="1947672"/>
            <a:ext cx="10972800" cy="35052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2236E5F-0DED-3AAD-7F57-DD972B830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7ABC-3BCB-4F47-AC3C-9D5177951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10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 - Content - Pic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6215AD7-01B4-4B90-A8B0-69A3C9624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777240"/>
            <a:ext cx="10972800" cy="1051560"/>
          </a:xfrm>
          <a:prstGeom prst="rect">
            <a:avLst/>
          </a:prstGeom>
        </p:spPr>
        <p:txBody>
          <a:bodyPr/>
          <a:lstStyle>
            <a:lvl1pPr algn="l">
              <a:defRPr lang="en-US" sz="3600" b="1" i="0" kern="1200" dirty="0">
                <a:solidFill>
                  <a:srgbClr val="07375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Content Slide Heading Text, Do Not Resize</a:t>
            </a:r>
            <a:br>
              <a:rPr lang="en-US"/>
            </a:br>
            <a:r>
              <a:rPr lang="en-US"/>
              <a:t>Two Lines of Text OK if Necessary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92A5C82-73E5-497D-B504-72A1437DF1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" y="1947672"/>
            <a:ext cx="10972800" cy="336934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0417D21-28C8-4E1D-A3BD-BC83E9262B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5317012"/>
            <a:ext cx="10972800" cy="7120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Click to edit caption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EF64F82-60DE-4C58-A65B-D99920DC1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4159" y="6381736"/>
            <a:ext cx="1222248" cy="247664"/>
          </a:xfrm>
        </p:spPr>
        <p:txBody>
          <a:bodyPr/>
          <a:lstStyle/>
          <a:p>
            <a:fld id="{4A217ABC-3BCB-4F47-AC3C-9D5177951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9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4 - Content - Speaker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374A78C-4230-4A94-84C4-60DD93C257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777240"/>
            <a:ext cx="10972800" cy="512064"/>
          </a:xfrm>
          <a:prstGeom prst="rect">
            <a:avLst/>
          </a:prstGeom>
        </p:spPr>
        <p:txBody>
          <a:bodyPr/>
          <a:lstStyle>
            <a:lvl1pPr algn="l">
              <a:defRPr lang="en-US" sz="3600" b="1" i="0" kern="1200" dirty="0">
                <a:solidFill>
                  <a:srgbClr val="0737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</a:lstStyle>
          <a:p>
            <a:pPr lvl="0"/>
            <a:r>
              <a:rPr lang="en-US"/>
              <a:t>Bio Slide Name Text, Do Not Resize, 1 line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F0D0860-DEC3-3BC7-75A9-27E92F3CF7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1321677"/>
            <a:ext cx="7086600" cy="507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737577"/>
                </a:solidFill>
                <a:latin typeface="Source Sans Pro Semibold" panose="020B0503030403020204" pitchFamily="34" charset="0"/>
              </a:defRPr>
            </a:lvl1pPr>
          </a:lstStyle>
          <a:p>
            <a:pPr lvl="0"/>
            <a:r>
              <a:rPr lang="en-US"/>
              <a:t>Speaker Title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314C1941-CA52-D1F9-33CD-1843394659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34528" y="1944429"/>
            <a:ext cx="3657600" cy="3657600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7286CC6D-4B31-4ED1-AD46-ACA924F309D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85800" y="1947672"/>
            <a:ext cx="7086600" cy="399592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b="0" i="0">
                <a:latin typeface="Source Sans Pro" panose="020B0503030403020204" pitchFamily="34" charset="0"/>
              </a:defRPr>
            </a:lvl2pPr>
            <a:lvl3pPr>
              <a:defRPr b="0" i="0">
                <a:latin typeface="Source Sans Pro" panose="020B0503030403020204" pitchFamily="34" charset="0"/>
              </a:defRPr>
            </a:lvl3pPr>
            <a:lvl4pPr marL="1600200" indent="-228600">
              <a:buFont typeface="Calibri" panose="020F0502020204030204" pitchFamily="34" charset="0"/>
              <a:buChar char="—"/>
              <a:defRPr b="0" i="0">
                <a:latin typeface="Source Sans Pro" panose="020B0503030403020204" pitchFamily="34" charset="0"/>
              </a:defRPr>
            </a:lvl4pPr>
            <a:lvl5pPr marL="2057400" indent="-228600">
              <a:buFont typeface="Calibri" panose="020F0502020204030204" pitchFamily="34" charset="0"/>
              <a:buChar char="–"/>
              <a:defRPr b="0" i="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19316B9-6C9A-B493-586D-BC06AC4EC64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A217ABC-3BCB-4F47-AC3C-9D5177951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33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5 - Content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B71B823-2CF7-4496-BAC1-DB1F9A6E0B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777240"/>
            <a:ext cx="10972800" cy="1051560"/>
          </a:xfrm>
          <a:prstGeom prst="rect">
            <a:avLst/>
          </a:prstGeom>
        </p:spPr>
        <p:txBody>
          <a:bodyPr/>
          <a:lstStyle>
            <a:lvl1pPr algn="l">
              <a:defRPr lang="en-US" sz="3600" b="1" i="0" kern="1200" dirty="0">
                <a:solidFill>
                  <a:srgbClr val="0737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</a:lstStyle>
          <a:p>
            <a:pPr lvl="0"/>
            <a:r>
              <a:rPr lang="en-US"/>
              <a:t>Content Slide Heading Text, Do Not Resize</a:t>
            </a:r>
            <a:br>
              <a:rPr lang="en-US"/>
            </a:br>
            <a:r>
              <a:rPr lang="en-US"/>
              <a:t>Two Lines of Text OK if Necessary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86CC6D-4B31-4ED1-AD46-ACA924F309D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85800" y="1947672"/>
            <a:ext cx="5410200" cy="399592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b="0" i="0">
                <a:latin typeface="Source Sans Pro" panose="020B0503030403020204" pitchFamily="34" charset="0"/>
              </a:defRPr>
            </a:lvl2pPr>
            <a:lvl3pPr>
              <a:defRPr b="0" i="0">
                <a:latin typeface="Source Sans Pro" panose="020B0503030403020204" pitchFamily="34" charset="0"/>
              </a:defRPr>
            </a:lvl3pPr>
            <a:lvl4pPr marL="1600200" indent="-228600">
              <a:buFont typeface="Calibri" panose="020F0502020204030204" pitchFamily="34" charset="0"/>
              <a:buChar char="—"/>
              <a:defRPr b="0" i="0">
                <a:latin typeface="Source Sans Pro" panose="020B0503030403020204" pitchFamily="34" charset="0"/>
              </a:defRPr>
            </a:lvl4pPr>
            <a:lvl5pPr marL="2057400" indent="-228600">
              <a:buFont typeface="Calibri" panose="020F0502020204030204" pitchFamily="34" charset="0"/>
              <a:buChar char="–"/>
              <a:defRPr b="0" i="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F940A08-2128-4454-8A6E-939F51C713E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172200" y="1947672"/>
            <a:ext cx="5410200" cy="399592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b="0" i="0">
                <a:latin typeface="Source Sans Pro" panose="020B0503030403020204" pitchFamily="34" charset="0"/>
              </a:defRPr>
            </a:lvl2pPr>
            <a:lvl3pPr>
              <a:defRPr b="0" i="0">
                <a:latin typeface="Source Sans Pro" panose="020B0503030403020204" pitchFamily="34" charset="0"/>
              </a:defRPr>
            </a:lvl3pPr>
            <a:lvl4pPr marL="1600200" indent="-228600">
              <a:buFont typeface="Calibri" panose="020F0502020204030204" pitchFamily="34" charset="0"/>
              <a:buChar char="—"/>
              <a:defRPr b="0" i="0">
                <a:latin typeface="Source Sans Pro" panose="020B0503030403020204" pitchFamily="34" charset="0"/>
              </a:defRPr>
            </a:lvl4pPr>
            <a:lvl5pPr marL="2057400" indent="-228600">
              <a:buFont typeface="Calibri" panose="020F0502020204030204" pitchFamily="34" charset="0"/>
              <a:buChar char="–"/>
              <a:defRPr b="0" i="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619316B9-6C9A-B493-586D-BC06AC4EC64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A217ABC-3BCB-4F47-AC3C-9D5177951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8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OPM brand elements: parallel horizontal stripes, one blue, one red, with overlay of thin wavy lines, together symbolize talent streams moving through open pathways of opportunity.">
            <a:extLst>
              <a:ext uri="{FF2B5EF4-FFF2-40B4-BE49-F238E27FC236}">
                <a16:creationId xmlns:a16="http://schemas.microsoft.com/office/drawing/2014/main" id="{32AA7E48-1558-CBB9-4F9D-F3B3FA9BF54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6479" y="0"/>
            <a:ext cx="12198477" cy="318914"/>
          </a:xfrm>
          <a:prstGeom prst="rect">
            <a:avLst/>
          </a:prstGeom>
        </p:spPr>
      </p:pic>
      <p:pic>
        <p:nvPicPr>
          <p:cNvPr id="8" name="Graphic 7" descr="OPM Logo">
            <a:extLst>
              <a:ext uri="{FF2B5EF4-FFF2-40B4-BE49-F238E27FC236}">
                <a16:creationId xmlns:a16="http://schemas.microsoft.com/office/drawing/2014/main" id="{B22BD645-6B9F-828E-2B3A-9558DE2728D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1000" y="6199632"/>
            <a:ext cx="2192308" cy="315646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5923DF9-FABA-E179-BA30-8ECBB7CFC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94159" y="6381736"/>
            <a:ext cx="1222248" cy="24766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 i="0">
                <a:solidFill>
                  <a:srgbClr val="215D8C"/>
                </a:solidFill>
                <a:latin typeface="Source Sans Pro" panose="020B0503030403020204" pitchFamily="34" charset="0"/>
              </a:defRPr>
            </a:lvl1pPr>
          </a:lstStyle>
          <a:p>
            <a:fld id="{4A217ABC-3BCB-4F47-AC3C-9D5177951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48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86" r:id="rId3"/>
    <p:sldLayoutId id="2147483693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OPM brand elements: parallel horizontal stripes, one blue, one red, with overlay of thin wavy lines, together symbolize talent streams moving through open pathways of opportunity.">
            <a:extLst>
              <a:ext uri="{FF2B5EF4-FFF2-40B4-BE49-F238E27FC236}">
                <a16:creationId xmlns:a16="http://schemas.microsoft.com/office/drawing/2014/main" id="{A5ECB75A-6F55-A4A2-21ED-AC232E5CCB0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6479" y="0"/>
            <a:ext cx="12198477" cy="318914"/>
          </a:xfrm>
          <a:prstGeom prst="rect">
            <a:avLst/>
          </a:prstGeom>
        </p:spPr>
      </p:pic>
      <p:pic>
        <p:nvPicPr>
          <p:cNvPr id="6" name="Graphic 5" descr="OPM Logo">
            <a:extLst>
              <a:ext uri="{FF2B5EF4-FFF2-40B4-BE49-F238E27FC236}">
                <a16:creationId xmlns:a16="http://schemas.microsoft.com/office/drawing/2014/main" id="{1378D4E6-E22D-0C11-C9A9-C632214821C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81000" y="6199632"/>
            <a:ext cx="2192308" cy="31564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6EB34F-25B4-378F-A228-9BCD91C8C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94159" y="6381736"/>
            <a:ext cx="1222248" cy="24766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 i="0">
                <a:solidFill>
                  <a:srgbClr val="215D8C"/>
                </a:solidFill>
                <a:latin typeface="Source Sans Pro" panose="020B0503030403020204" pitchFamily="34" charset="0"/>
              </a:defRPr>
            </a:lvl1pPr>
          </a:lstStyle>
          <a:p>
            <a:fld id="{4A217ABC-3BCB-4F47-AC3C-9D5177951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71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0" r:id="rId2"/>
    <p:sldLayoutId id="2147483671" r:id="rId3"/>
    <p:sldLayoutId id="2147483694" r:id="rId4"/>
    <p:sldLayoutId id="2147483659" r:id="rId5"/>
    <p:sldLayoutId id="2147483660" r:id="rId6"/>
    <p:sldLayoutId id="2147483672" r:id="rId7"/>
    <p:sldLayoutId id="2147483673" r:id="rId8"/>
    <p:sldLayoutId id="2147483684" r:id="rId9"/>
    <p:sldLayoutId id="2147483685" r:id="rId10"/>
    <p:sldLayoutId id="2147483695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30" baseline="0">
          <a:solidFill>
            <a:srgbClr val="073759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0B851BBF-8E8A-4CAE-855B-3110273756E9}"/>
              </a:ext>
            </a:extLst>
          </p:cNvPr>
          <p:cNvSpPr txBox="1"/>
          <p:nvPr userDrawn="1"/>
        </p:nvSpPr>
        <p:spPr>
          <a:xfrm>
            <a:off x="9906000" y="5852160"/>
            <a:ext cx="2286000" cy="474147"/>
          </a:xfrm>
          <a:prstGeom prst="rect">
            <a:avLst/>
          </a:prstGeom>
          <a:solidFill>
            <a:srgbClr val="FFFF00">
              <a:alpha val="80000"/>
            </a:srgbClr>
          </a:solidFill>
        </p:spPr>
        <p:txBody>
          <a:bodyPr wrap="none" tIns="91440" rtlCol="0" anchor="t" anchorCtr="0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>
                <a:solidFill>
                  <a:srgbClr val="7030A0"/>
                </a:solidFill>
              </a:rPr>
              <a:t>Draft Pre-Decisional</a:t>
            </a:r>
          </a:p>
          <a:p>
            <a:pPr algn="ctr">
              <a:lnSpc>
                <a:spcPct val="70000"/>
              </a:lnSpc>
            </a:pPr>
            <a:r>
              <a:rPr lang="en-US" sz="1200" b="0">
                <a:solidFill>
                  <a:srgbClr val="7030A0"/>
                </a:solidFill>
              </a:rPr>
              <a:t>To remove, go to Master Slide</a:t>
            </a:r>
          </a:p>
        </p:txBody>
      </p:sp>
      <p:pic>
        <p:nvPicPr>
          <p:cNvPr id="4" name="Graphic 2">
            <a:extLst>
              <a:ext uri="{FF2B5EF4-FFF2-40B4-BE49-F238E27FC236}">
                <a16:creationId xmlns:a16="http://schemas.microsoft.com/office/drawing/2014/main" id="{6C25175C-E125-F01C-BB4A-33B934239A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6479" y="0"/>
            <a:ext cx="12198477" cy="318914"/>
          </a:xfrm>
          <a:prstGeom prst="rect">
            <a:avLst/>
          </a:prstGeom>
        </p:spPr>
      </p:pic>
      <p:pic>
        <p:nvPicPr>
          <p:cNvPr id="7" name="Graphic 3">
            <a:extLst>
              <a:ext uri="{FF2B5EF4-FFF2-40B4-BE49-F238E27FC236}">
                <a16:creationId xmlns:a16="http://schemas.microsoft.com/office/drawing/2014/main" id="{6A3D2522-F31F-3606-304A-985E5DAA3F7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1000" y="6199632"/>
            <a:ext cx="2192308" cy="315646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B95A9EB-206D-BA4A-CDA9-64C71EC0FF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94159" y="6381736"/>
            <a:ext cx="1222248" cy="24766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 i="0">
                <a:solidFill>
                  <a:srgbClr val="215D8C"/>
                </a:solidFill>
                <a:latin typeface="Source Sans Pro" panose="020B0503030403020204" pitchFamily="34" charset="0"/>
              </a:defRPr>
            </a:lvl1pPr>
          </a:lstStyle>
          <a:p>
            <a:fld id="{4A217ABC-3BCB-4F47-AC3C-9D5177951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6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30" baseline="0">
          <a:solidFill>
            <a:srgbClr val="073759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9374A020-3F58-49F9-BBDA-4920065100FE}"/>
              </a:ext>
            </a:extLst>
          </p:cNvPr>
          <p:cNvSpPr txBox="1"/>
          <p:nvPr userDrawn="1"/>
        </p:nvSpPr>
        <p:spPr>
          <a:xfrm>
            <a:off x="9906000" y="5852160"/>
            <a:ext cx="2286000" cy="529576"/>
          </a:xfrm>
          <a:prstGeom prst="rect">
            <a:avLst/>
          </a:prstGeom>
          <a:solidFill>
            <a:srgbClr val="FFFF00">
              <a:alpha val="80000"/>
            </a:srgbClr>
          </a:solidFill>
        </p:spPr>
        <p:txBody>
          <a:bodyPr wrap="none" tIns="91440" rtlCol="0" anchor="t" anchorCtr="0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>
                <a:solidFill>
                  <a:srgbClr val="7030A0"/>
                </a:solidFill>
              </a:rPr>
              <a:t>Draft Pre-Decisional</a:t>
            </a:r>
          </a:p>
          <a:p>
            <a:pPr algn="ctr">
              <a:lnSpc>
                <a:spcPct val="70000"/>
              </a:lnSpc>
            </a:pPr>
            <a:r>
              <a:rPr lang="en-US" sz="1200" b="0">
                <a:solidFill>
                  <a:srgbClr val="7030A0"/>
                </a:solidFill>
              </a:rPr>
              <a:t>To remove, go to Master Slide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B367AF41-022B-67D3-3DD1-92C267682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94159" y="6381736"/>
            <a:ext cx="1222248" cy="24766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 i="0">
                <a:solidFill>
                  <a:srgbClr val="215D8C"/>
                </a:solidFill>
                <a:latin typeface="Source Sans Pro" panose="020B0503030403020204" pitchFamily="34" charset="0"/>
              </a:defRPr>
            </a:lvl1pPr>
          </a:lstStyle>
          <a:p>
            <a:fld id="{4A217ABC-3BCB-4F47-AC3C-9D5177951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7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30" baseline="0">
          <a:solidFill>
            <a:srgbClr val="073759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rp.gov/" TargetMode="External"/><Relationship Id="rId2" Type="http://schemas.openxmlformats.org/officeDocument/2006/relationships/hyperlink" Target="https://www.eeoc.gov/publications/abcs-schedule-tips-hiring-managers-using-schedule-appointing-authority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wrp@dol.gov" TargetMode="External"/><Relationship Id="rId2" Type="http://schemas.openxmlformats.org/officeDocument/2006/relationships/hyperlink" Target="https://www.dol.gov/agencies/odep/wrp/resources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9.jpeg"/><Relationship Id="rId4" Type="http://schemas.openxmlformats.org/officeDocument/2006/relationships/hyperlink" Target="mailto:recruiter-help@usajobs.go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agencyportal.usajobs.gov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EC5E0-6EF2-DC50-343A-0F840A76F2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Searching the Workforce Recruitment Program (WRP) Talent Program for Candidates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A4CD1F0-62B9-1D1E-17AA-11939CD773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USAJOBS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3CB0F2-3042-6979-449F-56C052B15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17ABC-3BCB-4F47-AC3C-9D517795156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59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175D9-5F03-5577-334A-D69C0C3D4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FA5DA-FD2B-76DC-ADA1-EAB175D8C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Job Preference Filter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FB462B-F055-B6AC-D5ED-728E11C7D2E4}"/>
              </a:ext>
            </a:extLst>
          </p:cNvPr>
          <p:cNvSpPr txBox="1"/>
          <p:nvPr/>
        </p:nvSpPr>
        <p:spPr>
          <a:xfrm>
            <a:off x="475593" y="1929856"/>
            <a:ext cx="3734818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You can narrow your candidate list by the candidates’ job preferences.</a:t>
            </a:r>
          </a:p>
          <a:p>
            <a:endParaRPr lang="en-US"/>
          </a:p>
          <a:p>
            <a:r>
              <a:rPr lang="en-US"/>
              <a:t>Several job preference categories are available to choose from.</a:t>
            </a:r>
            <a:endParaRPr lang="en-US">
              <a:ea typeface="Source Sans Pro"/>
            </a:endParaRPr>
          </a:p>
          <a:p>
            <a:endParaRPr lang="en-US"/>
          </a:p>
          <a:p>
            <a:r>
              <a:rPr lang="en-US"/>
              <a:t>Select one or more checkboxes and then select </a:t>
            </a:r>
            <a:r>
              <a:rPr lang="en-US" b="1"/>
              <a:t>Apply </a:t>
            </a:r>
            <a:r>
              <a:rPr lang="en-US"/>
              <a:t>to filter the candidates.</a:t>
            </a:r>
            <a:endParaRPr lang="en-US">
              <a:ea typeface="Source Sans Pro"/>
            </a:endParaRPr>
          </a:p>
          <a:p>
            <a:endParaRPr lang="en-US"/>
          </a:p>
          <a:p>
            <a:r>
              <a:rPr lang="en-US"/>
              <a:t>If you want to clear the filter, select </a:t>
            </a:r>
            <a:r>
              <a:rPr lang="en-US" b="1"/>
              <a:t>Clear</a:t>
            </a:r>
            <a:r>
              <a:rPr lang="en-US"/>
              <a:t> in the upper right corner.</a:t>
            </a:r>
            <a:endParaRPr lang="en-US">
              <a:ea typeface="Source Sans Pro"/>
            </a:endParaRPr>
          </a:p>
          <a:p>
            <a:endParaRPr lang="en-US"/>
          </a:p>
        </p:txBody>
      </p:sp>
      <p:pic>
        <p:nvPicPr>
          <p:cNvPr id="5" name="Picture 4" descr="Workforce Recruitment Program candidate list showing the job preference filter. ">
            <a:extLst>
              <a:ext uri="{FF2B5EF4-FFF2-40B4-BE49-F238E27FC236}">
                <a16:creationId xmlns:a16="http://schemas.microsoft.com/office/drawing/2014/main" id="{15E69CE9-1B6A-58EE-FE48-C53B11A71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870" y="1651826"/>
            <a:ext cx="6564330" cy="4466376"/>
          </a:xfrm>
          <a:prstGeom prst="rect">
            <a:avLst/>
          </a:prstGeom>
          <a:ln>
            <a:solidFill>
              <a:srgbClr val="07375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FED64EE-E781-1705-E3C3-31D92A2A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71589" y="3973669"/>
            <a:ext cx="835746" cy="2386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5CC0B-3841-6335-2AB6-5F882B0B1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217ABC-3BCB-4F47-AC3C-9D517795156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72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AC252-4AF7-0167-837B-1EA03251B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B7186-7D60-0FDB-3604-0D0EA51DD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Degree Filter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9DA7B7-F718-2D54-B4FD-6CF4931DF048}"/>
              </a:ext>
            </a:extLst>
          </p:cNvPr>
          <p:cNvSpPr txBox="1"/>
          <p:nvPr/>
        </p:nvSpPr>
        <p:spPr>
          <a:xfrm>
            <a:off x="533399" y="1595592"/>
            <a:ext cx="4045681" cy="46320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/>
              <a:t>You can narrow your candidate list by the candidates’ degree type.</a:t>
            </a:r>
          </a:p>
          <a:p>
            <a:endParaRPr lang="en-US" sz="1600" dirty="0"/>
          </a:p>
          <a:p>
            <a:pPr>
              <a:spcAft>
                <a:spcPts val="600"/>
              </a:spcAft>
            </a:pPr>
            <a:r>
              <a:rPr lang="en-US" sz="1600" dirty="0"/>
              <a:t>Degree types include:</a:t>
            </a:r>
            <a:endParaRPr lang="en-US" sz="1600" dirty="0">
              <a:ea typeface="Source Sans Pro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Technical or occupational certificate</a:t>
            </a:r>
            <a:endParaRPr lang="en-US" sz="1400" dirty="0">
              <a:ea typeface="Source Sans Pro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Associate’s degree</a:t>
            </a:r>
            <a:endParaRPr lang="en-US" sz="1400" dirty="0">
              <a:ea typeface="Source Sans Pro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Bachelor’s degree</a:t>
            </a:r>
            <a:endParaRPr lang="en-US" sz="1400" dirty="0">
              <a:ea typeface="Source Sans Pro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Master’s degree</a:t>
            </a:r>
            <a:endParaRPr lang="en-US" sz="1400" dirty="0">
              <a:ea typeface="Source Sans Pro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Doctorate degree</a:t>
            </a:r>
            <a:endParaRPr lang="en-US" sz="1400" dirty="0">
              <a:ea typeface="Source Sans Pro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Professional degree (e.g., MD, JD, DDS)</a:t>
            </a:r>
            <a:endParaRPr lang="en-US" sz="1400" dirty="0">
              <a:ea typeface="Source Sans Pro"/>
            </a:endParaRPr>
          </a:p>
          <a:p>
            <a:endParaRPr lang="en-US" sz="1600" dirty="0"/>
          </a:p>
          <a:p>
            <a:r>
              <a:rPr lang="en-US" sz="1600" dirty="0"/>
              <a:t>Select one or more checkboxes and then select </a:t>
            </a:r>
            <a:r>
              <a:rPr lang="en-US" sz="1600" b="1" dirty="0"/>
              <a:t>Apply</a:t>
            </a:r>
            <a:r>
              <a:rPr lang="en-US" sz="1600" dirty="0"/>
              <a:t> to filter the candidates.</a:t>
            </a:r>
            <a:endParaRPr lang="en-US" sz="1600" dirty="0">
              <a:ea typeface="Source Sans Pro"/>
            </a:endParaRPr>
          </a:p>
          <a:p>
            <a:endParaRPr lang="en-US" sz="1600" dirty="0"/>
          </a:p>
          <a:p>
            <a:r>
              <a:rPr lang="en-US" sz="1600" dirty="0"/>
              <a:t>If you want to clear the filter, select </a:t>
            </a:r>
            <a:r>
              <a:rPr lang="en-US" sz="1600" b="1" dirty="0"/>
              <a:t>Clear</a:t>
            </a:r>
            <a:r>
              <a:rPr lang="en-US" sz="1600" dirty="0"/>
              <a:t> in the upper right corner.</a:t>
            </a:r>
            <a:endParaRPr lang="en-US" sz="1600" dirty="0">
              <a:ea typeface="Source Sans Pro"/>
            </a:endParaRPr>
          </a:p>
          <a:p>
            <a:endParaRPr lang="en-US" sz="1600" dirty="0"/>
          </a:p>
        </p:txBody>
      </p:sp>
      <p:pic>
        <p:nvPicPr>
          <p:cNvPr id="6" name="Picture 5" descr="Workforce Recruitment Program candidate list showing the degree filter. ">
            <a:extLst>
              <a:ext uri="{FF2B5EF4-FFF2-40B4-BE49-F238E27FC236}">
                <a16:creationId xmlns:a16="http://schemas.microsoft.com/office/drawing/2014/main" id="{8E6A6C7E-5193-CD39-893D-D06508C9A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481" y="1595592"/>
            <a:ext cx="6774719" cy="4420919"/>
          </a:xfrm>
          <a:prstGeom prst="rect">
            <a:avLst/>
          </a:prstGeom>
          <a:ln>
            <a:solidFill>
              <a:srgbClr val="07375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1FB53C7-5676-9C9B-FB1F-1CB050811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31104" y="4000852"/>
            <a:ext cx="580104" cy="2386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D395A-E32E-4AC3-7963-BA3A645CBF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217ABC-3BCB-4F47-AC3C-9D517795156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62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F6461-6E68-2E0F-B30F-BCACCE756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87F43-9028-FAED-5E03-9E704FDBE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00686"/>
            <a:ext cx="10972800" cy="1051560"/>
          </a:xfrm>
        </p:spPr>
        <p:txBody>
          <a:bodyPr/>
          <a:lstStyle/>
          <a:p>
            <a:r>
              <a:rPr lang="en-US"/>
              <a:t>Grad Date Filter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8E51F2-0287-7694-7114-F34377D52DA3}"/>
              </a:ext>
            </a:extLst>
          </p:cNvPr>
          <p:cNvSpPr txBox="1"/>
          <p:nvPr/>
        </p:nvSpPr>
        <p:spPr>
          <a:xfrm>
            <a:off x="475593" y="1828800"/>
            <a:ext cx="3974690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/>
              <a:t>You can narrow your candidate list by the candidates’ expected or actual graduation date.</a:t>
            </a:r>
          </a:p>
          <a:p>
            <a:endParaRPr lang="en-US" sz="1600"/>
          </a:p>
          <a:p>
            <a:r>
              <a:rPr lang="en-US" sz="1600"/>
              <a:t>Enter a month and year and then select whether you want to search before that date, after that date or on that date.</a:t>
            </a:r>
            <a:endParaRPr lang="en-US" sz="1600">
              <a:ea typeface="Source Sans Pro"/>
            </a:endParaRPr>
          </a:p>
          <a:p>
            <a:endParaRPr lang="en-US" sz="1600"/>
          </a:p>
          <a:p>
            <a:r>
              <a:rPr lang="en-US" sz="1600"/>
              <a:t>You can also search within a specified date range if you select between and enter the start and end dates.</a:t>
            </a:r>
            <a:endParaRPr lang="en-US" sz="1600">
              <a:ea typeface="Source Sans Pro"/>
            </a:endParaRPr>
          </a:p>
          <a:p>
            <a:endParaRPr lang="en-US" sz="1600"/>
          </a:p>
          <a:p>
            <a:r>
              <a:rPr lang="en-US" sz="1600"/>
              <a:t>Select </a:t>
            </a:r>
            <a:r>
              <a:rPr lang="en-US" sz="1600" b="1"/>
              <a:t>Apply</a:t>
            </a:r>
            <a:r>
              <a:rPr lang="en-US" sz="1600"/>
              <a:t> to filter the candidates.</a:t>
            </a:r>
            <a:endParaRPr lang="en-US" sz="1600">
              <a:ea typeface="Source Sans Pro"/>
            </a:endParaRPr>
          </a:p>
          <a:p>
            <a:endParaRPr lang="en-US" sz="1600"/>
          </a:p>
          <a:p>
            <a:r>
              <a:rPr lang="en-US" sz="1600"/>
              <a:t>If you want to clear the filter, select </a:t>
            </a:r>
            <a:r>
              <a:rPr lang="en-US" sz="1600" b="1"/>
              <a:t>Clear </a:t>
            </a:r>
            <a:r>
              <a:rPr lang="en-US" sz="1600"/>
              <a:t>in the upper right corner.</a:t>
            </a:r>
            <a:endParaRPr lang="en-US" sz="1600">
              <a:ea typeface="Source Sans Pro"/>
            </a:endParaRPr>
          </a:p>
        </p:txBody>
      </p:sp>
      <p:pic>
        <p:nvPicPr>
          <p:cNvPr id="6" name="Picture 5" descr="Workforce Recruitment Program candidate list showing the Grad date filter. ">
            <a:extLst>
              <a:ext uri="{FF2B5EF4-FFF2-40B4-BE49-F238E27FC236}">
                <a16:creationId xmlns:a16="http://schemas.microsoft.com/office/drawing/2014/main" id="{AD01C21B-0F82-993E-369C-DFD53B4A1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988" y="2118418"/>
            <a:ext cx="6415317" cy="4031873"/>
          </a:xfrm>
          <a:prstGeom prst="rect">
            <a:avLst/>
          </a:prstGeom>
          <a:ln>
            <a:solidFill>
              <a:srgbClr val="07375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75F2743-6D64-D536-850F-983B25E1E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72568" y="4389706"/>
            <a:ext cx="580104" cy="2386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  <p:pic>
        <p:nvPicPr>
          <p:cNvPr id="9" name="Picture 8" descr="Additional view of the grad date filter options when between dates is selected.">
            <a:extLst>
              <a:ext uri="{FF2B5EF4-FFF2-40B4-BE49-F238E27FC236}">
                <a16:creationId xmlns:a16="http://schemas.microsoft.com/office/drawing/2014/main" id="{E6A351D8-2700-20EA-336E-511E69A57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7291" y="521752"/>
            <a:ext cx="2400020" cy="2268151"/>
          </a:xfrm>
          <a:prstGeom prst="rect">
            <a:avLst/>
          </a:prstGeom>
          <a:ln>
            <a:solidFill>
              <a:srgbClr val="07375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 descr="Text box explaining grad date filter option.">
            <a:extLst>
              <a:ext uri="{FF2B5EF4-FFF2-40B4-BE49-F238E27FC236}">
                <a16:creationId xmlns:a16="http://schemas.microsoft.com/office/drawing/2014/main" id="{7D29AA67-FD53-3AD6-83EF-8C8917595271}"/>
              </a:ext>
            </a:extLst>
          </p:cNvPr>
          <p:cNvSpPr txBox="1"/>
          <p:nvPr/>
        </p:nvSpPr>
        <p:spPr>
          <a:xfrm>
            <a:off x="6425382" y="1011225"/>
            <a:ext cx="301850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/>
              <a:t>If you select Between, you will be prompted to enter a date range.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5F92689-F16A-228A-4099-6B9EC2553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140842">
            <a:off x="8942439" y="1516626"/>
            <a:ext cx="624348" cy="62434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FC94E4-E7BB-7CBC-2514-D3542D9112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94159" y="6405182"/>
            <a:ext cx="1222248" cy="247664"/>
          </a:xfrm>
        </p:spPr>
        <p:txBody>
          <a:bodyPr/>
          <a:lstStyle/>
          <a:p>
            <a:fld id="{4A217ABC-3BCB-4F47-AC3C-9D517795156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17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DD93A-B1F6-D37D-9500-B542D8119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73FDE-F038-9C77-BC96-1FD0B2453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 Site Filter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FFBDD1-78C9-9D6C-179E-94EA7B98A195}"/>
              </a:ext>
            </a:extLst>
          </p:cNvPr>
          <p:cNvSpPr txBox="1"/>
          <p:nvPr/>
        </p:nvSpPr>
        <p:spPr>
          <a:xfrm>
            <a:off x="533400" y="1790090"/>
            <a:ext cx="3791604" cy="40164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/>
              <a:t>You can narrow your candidate list by the candidates’ work site preferences.</a:t>
            </a:r>
          </a:p>
          <a:p>
            <a:endParaRPr lang="en-US" sz="1600"/>
          </a:p>
          <a:p>
            <a:pPr>
              <a:spcAft>
                <a:spcPts val="600"/>
              </a:spcAft>
            </a:pPr>
            <a:r>
              <a:rPr lang="en-US" sz="1600"/>
              <a:t>Work sites include:</a:t>
            </a:r>
            <a:endParaRPr lang="en-US" sz="1600">
              <a:ea typeface="Source Sans Pro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Interested in working abroad</a:t>
            </a:r>
            <a:endParaRPr lang="en-US" sz="1400">
              <a:ea typeface="Source Sans Pro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On-site (working at an office/work site)</a:t>
            </a:r>
            <a:endParaRPr lang="en-US" sz="1400">
              <a:ea typeface="Source Sans Pro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Hybrid (some days teleworking and some days at the office/work site)</a:t>
            </a:r>
            <a:endParaRPr lang="en-US" sz="1400">
              <a:ea typeface="Source Sans Pro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Remote</a:t>
            </a:r>
            <a:endParaRPr lang="en-US" sz="1400">
              <a:ea typeface="Source Sans Pro"/>
            </a:endParaRPr>
          </a:p>
          <a:p>
            <a:endParaRPr lang="en-US" sz="1600"/>
          </a:p>
          <a:p>
            <a:r>
              <a:rPr lang="en-US" sz="1600"/>
              <a:t>Select one or more checkboxes and then select </a:t>
            </a:r>
            <a:r>
              <a:rPr lang="en-US" sz="1600" b="1"/>
              <a:t>Apply</a:t>
            </a:r>
            <a:r>
              <a:rPr lang="en-US" sz="1600"/>
              <a:t> to filter the candidates.</a:t>
            </a:r>
            <a:endParaRPr lang="en-US" sz="1600">
              <a:ea typeface="Source Sans Pro"/>
            </a:endParaRPr>
          </a:p>
          <a:p>
            <a:endParaRPr lang="en-US" sz="1600"/>
          </a:p>
          <a:p>
            <a:r>
              <a:rPr lang="en-US" sz="1600"/>
              <a:t>If you want to clear the filter, select </a:t>
            </a:r>
            <a:r>
              <a:rPr lang="en-US" sz="1600" b="1"/>
              <a:t>Clear</a:t>
            </a:r>
            <a:r>
              <a:rPr lang="en-US" sz="1600"/>
              <a:t> in the upper right corner.</a:t>
            </a:r>
            <a:endParaRPr lang="en-US" sz="1600">
              <a:ea typeface="Source Sans Pro"/>
            </a:endParaRPr>
          </a:p>
        </p:txBody>
      </p:sp>
      <p:pic>
        <p:nvPicPr>
          <p:cNvPr id="5" name="Picture 4" descr="Workforce Recruitment Program candidate list showing the work site filter. ">
            <a:extLst>
              <a:ext uri="{FF2B5EF4-FFF2-40B4-BE49-F238E27FC236}">
                <a16:creationId xmlns:a16="http://schemas.microsoft.com/office/drawing/2014/main" id="{BF472AD3-4B80-F6EC-B5B4-80DA8BDA8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191" y="1669186"/>
            <a:ext cx="6774009" cy="4297002"/>
          </a:xfrm>
          <a:prstGeom prst="rect">
            <a:avLst/>
          </a:prstGeom>
          <a:ln>
            <a:solidFill>
              <a:srgbClr val="07375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D5B43AA-FF66-791C-48FE-DFEAB99E9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79962" y="4078444"/>
            <a:ext cx="703081" cy="2386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1A16B-BEB8-91FB-FF34-7A34999EDC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217ABC-3BCB-4F47-AC3C-9D517795156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86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383CC-FFBC-4FBA-6934-6BA18D364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6B052-EC43-54FF-88AD-5C0A5E71C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Experience Years Filter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572461-EACE-1BB8-15FA-E0AAC7B79997}"/>
              </a:ext>
            </a:extLst>
          </p:cNvPr>
          <p:cNvSpPr txBox="1"/>
          <p:nvPr/>
        </p:nvSpPr>
        <p:spPr>
          <a:xfrm>
            <a:off x="573918" y="1550757"/>
            <a:ext cx="4086571" cy="43858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/>
              <a:t>You can narrow your candidate list by the candidates’ years of work experience.</a:t>
            </a:r>
          </a:p>
          <a:p>
            <a:endParaRPr lang="en-US" sz="1600"/>
          </a:p>
          <a:p>
            <a:pPr>
              <a:spcAft>
                <a:spcPts val="600"/>
              </a:spcAft>
            </a:pPr>
            <a:r>
              <a:rPr lang="en-US" sz="1600"/>
              <a:t>Options include:</a:t>
            </a:r>
            <a:endParaRPr lang="en-US" sz="1600">
              <a:ea typeface="Source Sans Pro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0-5 months</a:t>
            </a:r>
            <a:endParaRPr lang="en-US" sz="1400">
              <a:ea typeface="Source Sans Pro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6-11 months</a:t>
            </a:r>
            <a:endParaRPr lang="en-US" sz="1400">
              <a:ea typeface="Source Sans Pro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1-2 years</a:t>
            </a:r>
            <a:endParaRPr lang="en-US" sz="1400">
              <a:ea typeface="Source Sans Pro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3-4 years</a:t>
            </a:r>
            <a:endParaRPr lang="en-US" sz="1400">
              <a:ea typeface="Source Sans Pro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5-7 years</a:t>
            </a:r>
            <a:endParaRPr lang="en-US" sz="1400">
              <a:ea typeface="Source Sans Pro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8+ years</a:t>
            </a:r>
            <a:endParaRPr lang="en-US" sz="1400">
              <a:ea typeface="Source Sans Pro"/>
            </a:endParaRPr>
          </a:p>
          <a:p>
            <a:endParaRPr lang="en-US" sz="1600"/>
          </a:p>
          <a:p>
            <a:r>
              <a:rPr lang="en-US" sz="1600"/>
              <a:t>Select one or more checkboxes and then select </a:t>
            </a:r>
            <a:r>
              <a:rPr lang="en-US" sz="1600" b="1"/>
              <a:t>Apply</a:t>
            </a:r>
            <a:r>
              <a:rPr lang="en-US" sz="1600"/>
              <a:t> to filter the candidates.</a:t>
            </a:r>
            <a:endParaRPr lang="en-US" sz="1600">
              <a:ea typeface="Source Sans Pro"/>
            </a:endParaRPr>
          </a:p>
          <a:p>
            <a:endParaRPr lang="en-US" sz="1600"/>
          </a:p>
          <a:p>
            <a:r>
              <a:rPr lang="en-US" sz="1600"/>
              <a:t>If you want to clear the filter, select </a:t>
            </a:r>
            <a:r>
              <a:rPr lang="en-US" sz="1600" b="1"/>
              <a:t>Clear </a:t>
            </a:r>
            <a:r>
              <a:rPr lang="en-US" sz="1600"/>
              <a:t>in the upper right corner.</a:t>
            </a:r>
            <a:endParaRPr lang="en-US" sz="1600">
              <a:ea typeface="Source Sans Pro"/>
            </a:endParaRPr>
          </a:p>
        </p:txBody>
      </p:sp>
      <p:pic>
        <p:nvPicPr>
          <p:cNvPr id="6" name="Picture 5" descr="Workforce Recruitment Program candidate list showing the experience years filter. ">
            <a:extLst>
              <a:ext uri="{FF2B5EF4-FFF2-40B4-BE49-F238E27FC236}">
                <a16:creationId xmlns:a16="http://schemas.microsoft.com/office/drawing/2014/main" id="{7AA6D183-2ABD-6A4F-0FBD-4ADB14BCF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593" y="1694943"/>
            <a:ext cx="6727902" cy="4385817"/>
          </a:xfrm>
          <a:prstGeom prst="rect">
            <a:avLst/>
          </a:prstGeom>
          <a:ln>
            <a:solidFill>
              <a:srgbClr val="07375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CBC739F-31C7-3EC4-F889-7A500DCEE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24475" y="4064771"/>
            <a:ext cx="973388" cy="2567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09C15-8AB7-AE36-981F-D8776873AD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217ABC-3BCB-4F47-AC3C-9D517795156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01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0E51F-49D4-6D04-AAB4-872BCD1D1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0457C-E79C-FF3B-7E18-43187A1FB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Federal Experience Filter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664B1D-C98E-ECCD-3CAD-E236A0B1F9F3}"/>
              </a:ext>
            </a:extLst>
          </p:cNvPr>
          <p:cNvSpPr txBox="1"/>
          <p:nvPr/>
        </p:nvSpPr>
        <p:spPr>
          <a:xfrm>
            <a:off x="409859" y="2199687"/>
            <a:ext cx="4086571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You can narrow your candidate list by the candidates’ previous federal experience.</a:t>
            </a:r>
          </a:p>
          <a:p>
            <a:endParaRPr lang="en-US"/>
          </a:p>
          <a:p>
            <a:r>
              <a:rPr lang="en-US"/>
              <a:t>Select either the yes or no radio button and the candidate list will automatically update with that filter applied.</a:t>
            </a:r>
            <a:endParaRPr lang="en-US">
              <a:ea typeface="Source Sans Pro"/>
            </a:endParaRPr>
          </a:p>
          <a:p>
            <a:endParaRPr lang="en-US"/>
          </a:p>
          <a:p>
            <a:r>
              <a:rPr lang="en-US"/>
              <a:t>If you want to clear the filter, select </a:t>
            </a:r>
            <a:r>
              <a:rPr lang="en-US" b="1"/>
              <a:t>Clear</a:t>
            </a:r>
            <a:r>
              <a:rPr lang="en-US"/>
              <a:t> in the upper right corner.</a:t>
            </a:r>
            <a:endParaRPr lang="en-US">
              <a:ea typeface="Source Sans Pro"/>
            </a:endParaRPr>
          </a:p>
        </p:txBody>
      </p:sp>
      <p:pic>
        <p:nvPicPr>
          <p:cNvPr id="5" name="Picture 4" descr="Workforce Recruitment Program candidate list showing the federal experience filter. ">
            <a:extLst>
              <a:ext uri="{FF2B5EF4-FFF2-40B4-BE49-F238E27FC236}">
                <a16:creationId xmlns:a16="http://schemas.microsoft.com/office/drawing/2014/main" id="{97DA4B86-DD69-4137-FD12-2212916CD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559" y="1750644"/>
            <a:ext cx="6873199" cy="4330116"/>
          </a:xfrm>
          <a:prstGeom prst="rect">
            <a:avLst/>
          </a:prstGeom>
          <a:ln>
            <a:solidFill>
              <a:srgbClr val="07375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624911F-190A-4E2B-D4C4-4D7E3173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9527" y="4163093"/>
            <a:ext cx="1140537" cy="2469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58F14-A168-5854-26A0-99CA786A4C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217ABC-3BCB-4F47-AC3C-9D517795156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28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9D400-43E5-D32A-6E76-097045529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5BFF3-95DF-F1D0-C99C-D5F3CB011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Clearance Filter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E58288-9C32-8DC7-CD62-D2E45E5A42AC}"/>
              </a:ext>
            </a:extLst>
          </p:cNvPr>
          <p:cNvSpPr txBox="1"/>
          <p:nvPr/>
        </p:nvSpPr>
        <p:spPr>
          <a:xfrm>
            <a:off x="409859" y="2036786"/>
            <a:ext cx="4086571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You can narrow your candidate list by the candidates’ current or previous security clearance.</a:t>
            </a:r>
          </a:p>
          <a:p>
            <a:endParaRPr lang="en-US"/>
          </a:p>
          <a:p>
            <a:r>
              <a:rPr lang="en-US"/>
              <a:t>Several clearance options are available to choose from.</a:t>
            </a:r>
            <a:endParaRPr lang="en-US">
              <a:ea typeface="Source Sans Pro"/>
            </a:endParaRPr>
          </a:p>
          <a:p>
            <a:endParaRPr lang="en-US"/>
          </a:p>
          <a:p>
            <a:r>
              <a:rPr lang="en-US"/>
              <a:t>Select one or more checkboxes and then select</a:t>
            </a:r>
            <a:r>
              <a:rPr lang="en-US" b="1"/>
              <a:t> Apply</a:t>
            </a:r>
            <a:r>
              <a:rPr lang="en-US"/>
              <a:t> to filter the candidates.</a:t>
            </a:r>
            <a:endParaRPr lang="en-US">
              <a:ea typeface="Source Sans Pro"/>
            </a:endParaRPr>
          </a:p>
          <a:p>
            <a:endParaRPr lang="en-US"/>
          </a:p>
          <a:p>
            <a:r>
              <a:rPr lang="en-US"/>
              <a:t>If you want to clear the filter, select </a:t>
            </a:r>
            <a:r>
              <a:rPr lang="en-US" b="1"/>
              <a:t>Clear</a:t>
            </a:r>
            <a:r>
              <a:rPr lang="en-US"/>
              <a:t> in the upper-right corner.</a:t>
            </a:r>
            <a:endParaRPr lang="en-US">
              <a:ea typeface="Source Sans Pro"/>
            </a:endParaRPr>
          </a:p>
        </p:txBody>
      </p:sp>
      <p:pic>
        <p:nvPicPr>
          <p:cNvPr id="6" name="Picture 5" descr="Workforce Recruitment Program candidate list showing the clearance filter. ">
            <a:extLst>
              <a:ext uri="{FF2B5EF4-FFF2-40B4-BE49-F238E27FC236}">
                <a16:creationId xmlns:a16="http://schemas.microsoft.com/office/drawing/2014/main" id="{662AA621-E117-C324-34B4-17044FFDE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239" y="1655236"/>
            <a:ext cx="6893361" cy="4459982"/>
          </a:xfrm>
          <a:prstGeom prst="rect">
            <a:avLst/>
          </a:prstGeom>
          <a:ln>
            <a:solidFill>
              <a:srgbClr val="07375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895B28D-E43F-4F54-F7A2-B1809D608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41917" y="3975397"/>
            <a:ext cx="648923" cy="2386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7CD2D0-6460-F329-1653-3B0C8AA729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217ABC-3BCB-4F47-AC3C-9D517795156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31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D775F-394B-F55A-26FF-9205A1C23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946A7-A2FF-81C0-3B86-98344574D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Bookmarked Candidates Filter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388155-6D8C-9551-84BE-EC76862ED4A6}"/>
              </a:ext>
            </a:extLst>
          </p:cNvPr>
          <p:cNvSpPr txBox="1"/>
          <p:nvPr/>
        </p:nvSpPr>
        <p:spPr>
          <a:xfrm>
            <a:off x="475341" y="1828800"/>
            <a:ext cx="3037761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You can narrow your candidate list by the candidates you have bookmarked.</a:t>
            </a:r>
          </a:p>
          <a:p>
            <a:endParaRPr lang="en-US"/>
          </a:p>
          <a:p>
            <a:r>
              <a:rPr lang="en-US"/>
              <a:t>To bookmark a candidate, select the star in the upper-right corner of their candidate card.</a:t>
            </a:r>
            <a:endParaRPr lang="en-US">
              <a:ea typeface="Source Sans Pro"/>
            </a:endParaRPr>
          </a:p>
          <a:p>
            <a:endParaRPr lang="en-US"/>
          </a:p>
          <a:p>
            <a:r>
              <a:rPr lang="en-US"/>
              <a:t>To filter your bookmarked candidates, select the check box next to Bookmarked candidates.</a:t>
            </a:r>
            <a:endParaRPr lang="en-US">
              <a:ea typeface="Source Sans Pro"/>
            </a:endParaRPr>
          </a:p>
        </p:txBody>
      </p:sp>
      <p:pic>
        <p:nvPicPr>
          <p:cNvPr id="5" name="Picture 4" descr="Workforce Recruitment Program candidate list showing the bookmarked candidates filter. ">
            <a:extLst>
              <a:ext uri="{FF2B5EF4-FFF2-40B4-BE49-F238E27FC236}">
                <a16:creationId xmlns:a16="http://schemas.microsoft.com/office/drawing/2014/main" id="{7CE2704F-46D1-4B6B-EF6E-6EA993DD9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318" y="1611018"/>
            <a:ext cx="6770597" cy="4780992"/>
          </a:xfrm>
          <a:prstGeom prst="rect">
            <a:avLst/>
          </a:prstGeom>
          <a:ln>
            <a:solidFill>
              <a:srgbClr val="07375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 descr="Text box explaining how to use the bookmarked candidates filter with an arrow pointing at the filter.">
            <a:extLst>
              <a:ext uri="{FF2B5EF4-FFF2-40B4-BE49-F238E27FC236}">
                <a16:creationId xmlns:a16="http://schemas.microsoft.com/office/drawing/2014/main" id="{5855B94A-D818-6105-4379-D48644510F51}"/>
              </a:ext>
            </a:extLst>
          </p:cNvPr>
          <p:cNvSpPr txBox="1"/>
          <p:nvPr/>
        </p:nvSpPr>
        <p:spPr>
          <a:xfrm>
            <a:off x="10322912" y="2308897"/>
            <a:ext cx="1692107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7375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/>
              <a:t>Select the check box to filter your bookmarked candidates.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C01B82-773A-A379-2352-8BC85B221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6942">
            <a:off x="10164118" y="3142552"/>
            <a:ext cx="768297" cy="84048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9199C99-D32B-1D86-967B-6D79C54FE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62142" y="3698032"/>
            <a:ext cx="1468094" cy="3067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  <p:sp>
        <p:nvSpPr>
          <p:cNvPr id="9" name="TextBox 8" descr="Text box explaining how to bookmark a candidate with an arrow pointing toward the star on the candidate card.">
            <a:extLst>
              <a:ext uri="{FF2B5EF4-FFF2-40B4-BE49-F238E27FC236}">
                <a16:creationId xmlns:a16="http://schemas.microsoft.com/office/drawing/2014/main" id="{806A33BB-316A-991D-2C6B-E4A83007B3AA}"/>
              </a:ext>
            </a:extLst>
          </p:cNvPr>
          <p:cNvSpPr txBox="1"/>
          <p:nvPr/>
        </p:nvSpPr>
        <p:spPr>
          <a:xfrm>
            <a:off x="10494159" y="4404852"/>
            <a:ext cx="152086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7375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/>
              <a:t>Select the star on a candidate card to bookmark them.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347EF6-1B88-6741-F7AF-5EA3474B6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5317" y="4197494"/>
            <a:ext cx="518205" cy="51820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55F7D-5B69-8A6A-6550-EC535DBD15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217ABC-3BCB-4F47-AC3C-9D517795156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32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AE71A-22B2-4C39-7241-7258C1BD0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4EFFE-2222-B42F-BD4B-124BF36B6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Candidate Information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B572C9-D020-1688-8B44-E14ABDA460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17ABC-3BCB-4F47-AC3C-9D517795156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04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E9CB6-4D25-8DF9-01BC-73795E337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F33AA-1AE4-160F-18B3-6741FED8F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Candidate Overview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3998E6-4471-617A-8687-5CC1CCE4D896}"/>
              </a:ext>
            </a:extLst>
          </p:cNvPr>
          <p:cNvSpPr txBox="1"/>
          <p:nvPr/>
        </p:nvSpPr>
        <p:spPr>
          <a:xfrm>
            <a:off x="765040" y="1539339"/>
            <a:ext cx="5412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/>
              <a:t>The candidate card provides a high-level overview of the candidate’s background and job preferences.</a:t>
            </a:r>
            <a:endParaRPr lang="en-US" sz="1600"/>
          </a:p>
        </p:txBody>
      </p:sp>
      <p:pic>
        <p:nvPicPr>
          <p:cNvPr id="8" name="Picture 7" descr="Workforce recruitment program candidate card showing high-level candidate details.">
            <a:extLst>
              <a:ext uri="{FF2B5EF4-FFF2-40B4-BE49-F238E27FC236}">
                <a16:creationId xmlns:a16="http://schemas.microsoft.com/office/drawing/2014/main" id="{87F4A84B-AA2A-0210-A387-BB2034839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622" y="3813533"/>
            <a:ext cx="8581444" cy="1304836"/>
          </a:xfrm>
          <a:prstGeom prst="rect">
            <a:avLst/>
          </a:prstGeom>
          <a:ln>
            <a:solidFill>
              <a:srgbClr val="07375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 descr="Text box with an arrow pointing to candidate information on the candidate card.">
            <a:extLst>
              <a:ext uri="{FF2B5EF4-FFF2-40B4-BE49-F238E27FC236}">
                <a16:creationId xmlns:a16="http://schemas.microsoft.com/office/drawing/2014/main" id="{C8935C62-6164-7B66-870A-9650831E3958}"/>
              </a:ext>
            </a:extLst>
          </p:cNvPr>
          <p:cNvSpPr txBox="1"/>
          <p:nvPr/>
        </p:nvSpPr>
        <p:spPr>
          <a:xfrm>
            <a:off x="152346" y="3951257"/>
            <a:ext cx="1610470" cy="1600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7375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The candidate’s graduation date, degree type and major, job preferences and preferred job types are provided.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CE54A2-D71E-210A-02C1-E57EDD13B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737363" y="4172288"/>
            <a:ext cx="518205" cy="518205"/>
          </a:xfrm>
          <a:prstGeom prst="rect">
            <a:avLst/>
          </a:prstGeom>
        </p:spPr>
      </p:pic>
      <p:sp>
        <p:nvSpPr>
          <p:cNvPr id="17" name="TextBox 16" descr="Text box with an arrow pointing to the candidate's name.">
            <a:extLst>
              <a:ext uri="{FF2B5EF4-FFF2-40B4-BE49-F238E27FC236}">
                <a16:creationId xmlns:a16="http://schemas.microsoft.com/office/drawing/2014/main" id="{C248F920-473C-80EF-347D-72510D87B0A6}"/>
              </a:ext>
            </a:extLst>
          </p:cNvPr>
          <p:cNvSpPr txBox="1"/>
          <p:nvPr/>
        </p:nvSpPr>
        <p:spPr>
          <a:xfrm>
            <a:off x="3632328" y="2791951"/>
            <a:ext cx="1981892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7375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Select the candidate’s name to view additional details and a resume.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5519EC9-5631-9B3C-BC0D-2D7BC991B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01832">
            <a:off x="3173947" y="3434013"/>
            <a:ext cx="518205" cy="518205"/>
          </a:xfrm>
          <a:prstGeom prst="rect">
            <a:avLst/>
          </a:prstGeom>
        </p:spPr>
      </p:pic>
      <p:sp>
        <p:nvSpPr>
          <p:cNvPr id="9" name="TextBox 8" descr="Text box with an arrow pointing to the star for bookmarking candidates.">
            <a:extLst>
              <a:ext uri="{FF2B5EF4-FFF2-40B4-BE49-F238E27FC236}">
                <a16:creationId xmlns:a16="http://schemas.microsoft.com/office/drawing/2014/main" id="{C310B34F-0D96-634B-2F50-1C4142FF0894}"/>
              </a:ext>
            </a:extLst>
          </p:cNvPr>
          <p:cNvSpPr txBox="1"/>
          <p:nvPr/>
        </p:nvSpPr>
        <p:spPr>
          <a:xfrm>
            <a:off x="9134814" y="2508812"/>
            <a:ext cx="1906810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7375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Select the star to bookmark candidates you’re interested in.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62CEDA-3583-6351-8E13-0DB749205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9768704" y="3360181"/>
            <a:ext cx="663945" cy="518205"/>
          </a:xfrm>
          <a:prstGeom prst="rect">
            <a:avLst/>
          </a:prstGeom>
        </p:spPr>
      </p:pic>
      <p:sp>
        <p:nvSpPr>
          <p:cNvPr id="10" name="TextBox 9" descr="Text box with an arrow pointing to the career interest statement.">
            <a:extLst>
              <a:ext uri="{FF2B5EF4-FFF2-40B4-BE49-F238E27FC236}">
                <a16:creationId xmlns:a16="http://schemas.microsoft.com/office/drawing/2014/main" id="{A6D1EEA5-F202-05C9-E626-12155EF703EB}"/>
              </a:ext>
            </a:extLst>
          </p:cNvPr>
          <p:cNvSpPr txBox="1"/>
          <p:nvPr/>
        </p:nvSpPr>
        <p:spPr>
          <a:xfrm>
            <a:off x="10494160" y="4059542"/>
            <a:ext cx="1579854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7375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The career interest statement gives you a high-level overview of the candidates’ career interests.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F69857-246B-DBC9-22BB-2171EF238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924" y="4378850"/>
            <a:ext cx="518205" cy="51820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8A1AC4-7993-3D42-713F-9E75E6DF1C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217ABC-3BCB-4F47-AC3C-9D517795156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7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FF52A-8212-E619-F145-D4F5BCB17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61B86-5D47-E228-2A95-8639B91A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0CFCB-CEE1-EE99-ECAB-C9FCDB4E4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199"/>
            <a:ext cx="10972800" cy="4179979"/>
          </a:xfrm>
        </p:spPr>
        <p:txBody>
          <a:bodyPr lIns="91440" tIns="45720" rIns="91440" bIns="45720" anchor="t"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1800" dirty="0">
                <a:latin typeface="Source Sans Pro"/>
                <a:ea typeface="Source Sans Pro"/>
              </a:rPr>
              <a:t>The Workforce Recruitment Program (WRP) helps federal employers hire college students and recent graduates with disabilities for internships or permanent jobs. WRP candidates are eligible for the federal government's </a:t>
            </a:r>
            <a:r>
              <a:rPr lang="en-US" sz="1800" dirty="0">
                <a:latin typeface="Source Sans Pro"/>
                <a:ea typeface="Source Sans Pro"/>
                <a:hlinkClick r:id="rId2"/>
              </a:rPr>
              <a:t>Schedule A Hiring Authority for Persons with Disabilities</a:t>
            </a:r>
            <a:r>
              <a:rPr lang="en-US" sz="1800" dirty="0">
                <a:latin typeface="Source Sans Pro"/>
                <a:ea typeface="Source Sans Pro"/>
              </a:rPr>
              <a:t>, which allows agencies to hire without posting a job announcement or going through the certification process. Candidates provide documentation to verify Schedule A eligibility when applying to the program. The WRP is a key tool that supports federal agencies in maintaining compliance with requirements of Section 501 of the Rehabilitation Act.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b="1" dirty="0">
                <a:latin typeface="Source Sans Pro"/>
                <a:ea typeface="Source Sans Pro"/>
              </a:rPr>
              <a:t>How WRP Can Help You Recruit Talent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Source Sans Pro"/>
                <a:ea typeface="Source Sans Pro"/>
              </a:rPr>
              <a:t>Increase disability employment in your workplace by hiring job-ready candidates. The candidate database is renewed each December, and candidates can update their application throughout the year.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Source Sans Pro"/>
                <a:ea typeface="Source Sans Pro"/>
              </a:rPr>
              <a:t>Streamline your searches for candidates with the customized search page. Filter candidates based on major, degree, job and location preference, keywords, and more.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Source Sans Pro"/>
                <a:ea typeface="Source Sans Pro"/>
              </a:rPr>
              <a:t>Access relevant candidate information easily. Bookmark candidate applications and resumes for later viewing.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Source Sans Pro"/>
                <a:ea typeface="Source Sans Pro"/>
              </a:rPr>
              <a:t>Expedite the hiring process by connecting with WRP candidates directly regarding job opportunities.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D789DA-67C8-9B98-4ABC-3B9A3BF6A783}"/>
              </a:ext>
            </a:extLst>
          </p:cNvPr>
          <p:cNvSpPr txBox="1"/>
          <p:nvPr/>
        </p:nvSpPr>
        <p:spPr>
          <a:xfrm>
            <a:off x="9181640" y="6052314"/>
            <a:ext cx="2476960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7375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https://www.wrp.gov/</a:t>
            </a: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896208-5EA6-7C68-A5DE-FB89C936CB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217ABC-3BCB-4F47-AC3C-9D517795156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30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76FA1-70E1-0F80-19F7-B75B8CFF6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50F0F-0EFE-42E0-49F2-C9070A3DA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Candidate Information Page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CD1202-D75A-175F-8B25-B49AF84A26AF}"/>
              </a:ext>
            </a:extLst>
          </p:cNvPr>
          <p:cNvSpPr txBox="1"/>
          <p:nvPr/>
        </p:nvSpPr>
        <p:spPr>
          <a:xfrm>
            <a:off x="497924" y="1951192"/>
            <a:ext cx="42987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/>
              <a:t>The information the candidates submitted with their WRP applications can be found on the candidate information page, including: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Contact information and current location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The date their information was last updated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Recent academic information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Work history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Job preference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Location preference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Hiring paths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Resume</a:t>
            </a:r>
          </a:p>
        </p:txBody>
      </p:sp>
      <p:pic>
        <p:nvPicPr>
          <p:cNvPr id="8" name="Picture 7" descr="Candidate information page">
            <a:extLst>
              <a:ext uri="{FF2B5EF4-FFF2-40B4-BE49-F238E27FC236}">
                <a16:creationId xmlns:a16="http://schemas.microsoft.com/office/drawing/2014/main" id="{BC3561A7-064F-A767-393C-EDB06A295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103" y="1585057"/>
            <a:ext cx="5618218" cy="4734232"/>
          </a:xfrm>
          <a:prstGeom prst="rect">
            <a:avLst/>
          </a:prstGeom>
          <a:ln>
            <a:solidFill>
              <a:srgbClr val="07375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1F9C3A-E12F-778E-9DC6-4EC631B75B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217ABC-3BCB-4F47-AC3C-9D517795156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71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64C0C-A4C7-814A-E3CD-2DCDF1926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1B227-FB89-6C9B-4C49-A7F052C48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Academic Information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B7C8D1-8A02-F286-786D-7CBDC31CCD7E}"/>
              </a:ext>
            </a:extLst>
          </p:cNvPr>
          <p:cNvSpPr txBox="1"/>
          <p:nvPr/>
        </p:nvSpPr>
        <p:spPr>
          <a:xfrm>
            <a:off x="409860" y="2036786"/>
            <a:ext cx="380818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Under the </a:t>
            </a:r>
            <a:r>
              <a:rPr lang="en-US" b="1" dirty="0"/>
              <a:t>Recent academic information</a:t>
            </a:r>
            <a:r>
              <a:rPr lang="en-US" dirty="0"/>
              <a:t> tab, you will find the candidate’s: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Most recently attended school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Major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Second major or minor (if applicable)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Degree type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Month and year of their expected or actual graduation date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GPA (if provided)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Technical skills, such as computer, technology, or language skills</a:t>
            </a:r>
          </a:p>
        </p:txBody>
      </p:sp>
      <p:pic>
        <p:nvPicPr>
          <p:cNvPr id="5" name="Picture 4" descr="Recent academic information tab in the candidate information page.">
            <a:extLst>
              <a:ext uri="{FF2B5EF4-FFF2-40B4-BE49-F238E27FC236}">
                <a16:creationId xmlns:a16="http://schemas.microsoft.com/office/drawing/2014/main" id="{AB9D00C9-1207-3DBA-48CD-E1A2F8518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169" y="2283784"/>
            <a:ext cx="7247588" cy="2858489"/>
          </a:xfrm>
          <a:prstGeom prst="rect">
            <a:avLst/>
          </a:prstGeom>
          <a:ln>
            <a:solidFill>
              <a:srgbClr val="07375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DA11479-6290-5457-9979-B1351487B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91665" y="3175819"/>
            <a:ext cx="1868128" cy="3774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911DB-D69D-D726-69BE-5ABDE4E2A5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217ABC-3BCB-4F47-AC3C-9D517795156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34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2BFB7-4653-434F-6EE1-22BD66F5E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4E5B6-91D1-FC4C-5595-B0D5467AF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 History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221A7D-EC70-3D42-27FA-58A6BB6CED58}"/>
              </a:ext>
            </a:extLst>
          </p:cNvPr>
          <p:cNvSpPr txBox="1"/>
          <p:nvPr/>
        </p:nvSpPr>
        <p:spPr>
          <a:xfrm>
            <a:off x="475593" y="1756512"/>
            <a:ext cx="422113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/>
              <a:t>Under the </a:t>
            </a:r>
            <a:r>
              <a:rPr lang="en-US" b="1"/>
              <a:t>Work history </a:t>
            </a:r>
            <a:r>
              <a:rPr lang="en-US"/>
              <a:t>tab, you will find: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/>
              <a:t>How much full-time work or volunteer experience the candidate has in months or years.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/>
              <a:t>Whether a candidate has or previously had a security clearance and, if so, the level of that security clearance.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/>
              <a:t>Whether the candidate currently or previously worked for the federal government. If so, up to five agencies may be listed.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/>
              <a:t>Whether the candidate has previously been hired through WRP.</a:t>
            </a:r>
          </a:p>
        </p:txBody>
      </p:sp>
      <p:pic>
        <p:nvPicPr>
          <p:cNvPr id="9" name="Picture 8" descr="Work history tab in the candidate information page.">
            <a:extLst>
              <a:ext uri="{FF2B5EF4-FFF2-40B4-BE49-F238E27FC236}">
                <a16:creationId xmlns:a16="http://schemas.microsoft.com/office/drawing/2014/main" id="{8B3BE24F-035E-2956-4668-124B59E54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740" y="1545599"/>
            <a:ext cx="6677020" cy="4229111"/>
          </a:xfrm>
          <a:prstGeom prst="rect">
            <a:avLst/>
          </a:prstGeom>
          <a:ln>
            <a:solidFill>
              <a:srgbClr val="07375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6EFE6B6-5C3C-7A39-3E48-084579041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30063" y="2448036"/>
            <a:ext cx="904569" cy="3272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703E1-69DD-22CC-2CB5-637E4879D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217ABC-3BCB-4F47-AC3C-9D517795156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30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5371B-3D37-83E6-43F5-F256F45FA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C08B7-8720-3495-81DB-DDD1C4639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Job Preference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1FB76B-0A19-ECFA-B2C3-CD5964D57B35}"/>
              </a:ext>
            </a:extLst>
          </p:cNvPr>
          <p:cNvSpPr txBox="1"/>
          <p:nvPr/>
        </p:nvSpPr>
        <p:spPr>
          <a:xfrm>
            <a:off x="400026" y="1640641"/>
            <a:ext cx="37098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/>
              <a:t>Under the </a:t>
            </a:r>
            <a:r>
              <a:rPr lang="en-US" b="1"/>
              <a:t>Job preference </a:t>
            </a:r>
            <a:r>
              <a:rPr lang="en-US"/>
              <a:t>tab, you will find the candidate’s: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/>
              <a:t>Preferred employment type (internship or long-term/ permanent)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/>
              <a:t>Date available to begin employment (if provided)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/>
              <a:t>Up to two job preference categories based on their academic background and career interests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/>
              <a:t>A short career interest statement indicating the types of opportunities they’re interested in</a:t>
            </a:r>
          </a:p>
          <a:p>
            <a:pPr>
              <a:spcAft>
                <a:spcPts val="1200"/>
              </a:spcAft>
            </a:pPr>
            <a:endParaRPr lang="en-US"/>
          </a:p>
        </p:txBody>
      </p:sp>
      <p:pic>
        <p:nvPicPr>
          <p:cNvPr id="5" name="Picture 4" descr="Job preference tab in the candidate information page.">
            <a:extLst>
              <a:ext uri="{FF2B5EF4-FFF2-40B4-BE49-F238E27FC236}">
                <a16:creationId xmlns:a16="http://schemas.microsoft.com/office/drawing/2014/main" id="{FC889514-2A33-CEBA-9D3E-75AE5A0EA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609" y="1966450"/>
            <a:ext cx="7770210" cy="3236810"/>
          </a:xfrm>
          <a:prstGeom prst="rect">
            <a:avLst/>
          </a:prstGeom>
          <a:ln>
            <a:solidFill>
              <a:srgbClr val="07375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5A1FF38-FC60-8839-C7C3-FC66713563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49728" y="2826431"/>
            <a:ext cx="1032388" cy="3272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A67DCB-AF61-6C3D-C794-A5B21065F1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217ABC-3BCB-4F47-AC3C-9D517795156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83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F9782-2D6B-ED89-B4A9-7CF9ADFD3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68EDC-2094-F21F-1C9A-1BD101CD1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Location Preference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A00C20-F5C6-0B65-66BD-95B0A384C715}"/>
              </a:ext>
            </a:extLst>
          </p:cNvPr>
          <p:cNvSpPr txBox="1"/>
          <p:nvPr/>
        </p:nvSpPr>
        <p:spPr>
          <a:xfrm>
            <a:off x="345149" y="2283022"/>
            <a:ext cx="408657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Under the </a:t>
            </a:r>
            <a:r>
              <a:rPr lang="en-US" b="1" dirty="0"/>
              <a:t>Location preference </a:t>
            </a:r>
            <a:r>
              <a:rPr lang="en-US" dirty="0"/>
              <a:t>tab, you will find the candidate’s: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List of preferred work locations, if specified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Information on a candidate’s willingness to work abroad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The work sites the candidate is interested in</a:t>
            </a:r>
          </a:p>
        </p:txBody>
      </p:sp>
      <p:pic>
        <p:nvPicPr>
          <p:cNvPr id="5" name="Picture 4" descr="Location preference tab in the candidate information page.">
            <a:extLst>
              <a:ext uri="{FF2B5EF4-FFF2-40B4-BE49-F238E27FC236}">
                <a16:creationId xmlns:a16="http://schemas.microsoft.com/office/drawing/2014/main" id="{6F249648-1999-0FBA-63AE-E5ACEAE77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148" y="2204363"/>
            <a:ext cx="7169835" cy="3148710"/>
          </a:xfrm>
          <a:prstGeom prst="rect">
            <a:avLst/>
          </a:prstGeom>
          <a:ln>
            <a:solidFill>
              <a:srgbClr val="07375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53F6409-2621-C9E7-F51F-43E08036B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17857" y="3119084"/>
            <a:ext cx="1415845" cy="3272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11C848-D22B-8320-8106-319E952D9D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217ABC-3BCB-4F47-AC3C-9D517795156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51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04FDD-3296-473D-6BB1-0500BF7E2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65863-33A7-54F1-D515-2A90517DF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Hiring Paths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7AF87-0043-51C3-A4FA-27F1E150610B}"/>
              </a:ext>
            </a:extLst>
          </p:cNvPr>
          <p:cNvSpPr txBox="1"/>
          <p:nvPr/>
        </p:nvSpPr>
        <p:spPr>
          <a:xfrm>
            <a:off x="360700" y="2536730"/>
            <a:ext cx="40865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Candidates in the WRP Talent Program are eligible for the Schedule A hiring authority.</a:t>
            </a:r>
          </a:p>
          <a:p>
            <a:endParaRPr lang="en-US"/>
          </a:p>
          <a:p>
            <a:r>
              <a:rPr lang="en-US"/>
              <a:t>Under the hiring paths tab, candidates can indicate whether they are eligible for hiring under any other hiring paths.</a:t>
            </a:r>
          </a:p>
        </p:txBody>
      </p:sp>
      <p:pic>
        <p:nvPicPr>
          <p:cNvPr id="6" name="Picture 5" descr="Hiring paths tab in the candidate information page.">
            <a:extLst>
              <a:ext uri="{FF2B5EF4-FFF2-40B4-BE49-F238E27FC236}">
                <a16:creationId xmlns:a16="http://schemas.microsoft.com/office/drawing/2014/main" id="{D029A6DA-78EC-601A-BB10-8A8725B5B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584" y="2544801"/>
            <a:ext cx="7038540" cy="2031325"/>
          </a:xfrm>
          <a:prstGeom prst="rect">
            <a:avLst/>
          </a:prstGeom>
          <a:ln>
            <a:solidFill>
              <a:srgbClr val="07375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995D82C-F798-76EB-1A3B-3F6D77F40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53152" y="3493399"/>
            <a:ext cx="1085783" cy="3272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49CCED-218F-0E4A-0DC3-D568005DBC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217ABC-3BCB-4F47-AC3C-9D517795156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74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E0817-84A6-60D7-CED2-71D41E802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62752-D30A-C740-1FF4-FED3BAD77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0A31F6-827C-E336-B80D-0B65F168C7ED}"/>
              </a:ext>
            </a:extLst>
          </p:cNvPr>
          <p:cNvSpPr txBox="1"/>
          <p:nvPr/>
        </p:nvSpPr>
        <p:spPr>
          <a:xfrm>
            <a:off x="409860" y="2036786"/>
            <a:ext cx="3582038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The candidate information page will also display the resume the candidate submitted with their WRP application.</a:t>
            </a:r>
          </a:p>
          <a:p>
            <a:endParaRPr lang="en-US" dirty="0"/>
          </a:p>
          <a:p>
            <a:r>
              <a:rPr lang="en-US" dirty="0"/>
              <a:t>You can view the entire resume on the page, or you can download or print the resume using the icons in the upper-right corner of the resume PDF.</a:t>
            </a:r>
            <a:endParaRPr lang="en-US" dirty="0">
              <a:ea typeface="Source Sans Pro"/>
            </a:endParaRPr>
          </a:p>
        </p:txBody>
      </p:sp>
      <p:pic>
        <p:nvPicPr>
          <p:cNvPr id="5" name="Picture 4" descr="Candidate resume highlighting the print and save buttons">
            <a:extLst>
              <a:ext uri="{FF2B5EF4-FFF2-40B4-BE49-F238E27FC236}">
                <a16:creationId xmlns:a16="http://schemas.microsoft.com/office/drawing/2014/main" id="{8150FE80-F072-CB8C-963E-AE06E3AFA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898" y="1789918"/>
            <a:ext cx="7976546" cy="3356057"/>
          </a:xfrm>
          <a:prstGeom prst="rect">
            <a:avLst/>
          </a:prstGeom>
          <a:ln>
            <a:solidFill>
              <a:srgbClr val="073759"/>
            </a:solidFill>
          </a:ln>
          <a:effectLst>
            <a:outerShdw blurRad="292100" dist="139700" dir="2700000" algn="ctr" rotWithShape="0">
              <a:srgbClr val="073759">
                <a:alpha val="65000"/>
              </a:srgbClr>
            </a:outerShdw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38A81F8-EA57-B4AD-6660-8BBA9B5AA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23116" y="2283047"/>
            <a:ext cx="786582" cy="3272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4F3D6-E86C-87B4-117E-2DD32B1BD3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217ABC-3BCB-4F47-AC3C-9D517795156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42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76456-C0A4-6B7C-2422-F4154B630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D0AFCD-DBB3-87BA-3A57-FAB08255FF8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85800" y="1519526"/>
            <a:ext cx="10640961" cy="399592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3000"/>
              </a:spcAft>
            </a:pPr>
            <a:r>
              <a:rPr lang="en-US" dirty="0"/>
              <a:t>Review other user guides on the </a:t>
            </a:r>
            <a:r>
              <a:rPr lang="en-US" dirty="0">
                <a:hlinkClick r:id="rId2"/>
              </a:rPr>
              <a:t>Workforce Recruitment Program Resources</a:t>
            </a:r>
            <a:r>
              <a:rPr lang="en-US" dirty="0"/>
              <a:t> page.</a:t>
            </a:r>
          </a:p>
          <a:p>
            <a:pPr>
              <a:spcBef>
                <a:spcPts val="600"/>
              </a:spcBef>
              <a:spcAft>
                <a:spcPts val="3000"/>
              </a:spcAft>
            </a:pPr>
            <a:r>
              <a:rPr lang="en-US" dirty="0"/>
              <a:t>For questions about the Workforce Recruitment Program (WRP), email </a:t>
            </a:r>
            <a:r>
              <a:rPr lang="en-US" dirty="0">
                <a:hlinkClick r:id="rId3"/>
              </a:rPr>
              <a:t>wrp@dol.gov</a:t>
            </a:r>
            <a:r>
              <a:rPr lang="en-US" dirty="0"/>
              <a:t>.</a:t>
            </a:r>
          </a:p>
          <a:p>
            <a:pPr>
              <a:spcBef>
                <a:spcPts val="600"/>
              </a:spcBef>
              <a:spcAft>
                <a:spcPts val="3000"/>
              </a:spcAft>
            </a:pPr>
            <a:r>
              <a:rPr lang="en-US" dirty="0"/>
              <a:t>For technical assistance with the Agency Talent Portal (ATP), email</a:t>
            </a:r>
            <a:br>
              <a:rPr lang="en-US" dirty="0"/>
            </a:br>
            <a:r>
              <a:rPr lang="en-US" dirty="0">
                <a:hlinkClick r:id="rId4"/>
              </a:rPr>
              <a:t>recruiter-help@usajobs.gov</a:t>
            </a:r>
            <a:r>
              <a:rPr lang="en-US" dirty="0"/>
              <a:t>.</a:t>
            </a:r>
          </a:p>
          <a:p>
            <a:pPr>
              <a:spcBef>
                <a:spcPts val="600"/>
              </a:spcBef>
              <a:spcAft>
                <a:spcPts val="3000"/>
              </a:spcAft>
            </a:pPr>
            <a:endParaRPr lang="en-US" dirty="0"/>
          </a:p>
        </p:txBody>
      </p:sp>
      <p:pic>
        <p:nvPicPr>
          <p:cNvPr id="1026" name="Picture 2" descr="WRP: Workforce Recruitment Program Logo">
            <a:extLst>
              <a:ext uri="{FF2B5EF4-FFF2-40B4-BE49-F238E27FC236}">
                <a16:creationId xmlns:a16="http://schemas.microsoft.com/office/drawing/2014/main" id="{B688C54E-9D8A-08CF-B531-464FE6848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4909185"/>
            <a:ext cx="232410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57062-B696-64D6-F8D3-7E64A0D60F3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A217ABC-3BCB-4F47-AC3C-9D517795156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58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ED6C6-6761-63FD-3C55-E3D5DA849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8B63D-C075-2036-63C1-B93C713C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the WRP Talent Program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C77F73-FC27-FA51-DCB8-7BD52D785C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17ABC-3BCB-4F47-AC3C-9D517795156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23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07212-D357-0B80-720A-8CCE7DA1F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 into ATP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2EA836-1864-CEA7-195B-D3F366E6EA1C}"/>
              </a:ext>
            </a:extLst>
          </p:cNvPr>
          <p:cNvSpPr txBox="1"/>
          <p:nvPr/>
        </p:nvSpPr>
        <p:spPr>
          <a:xfrm>
            <a:off x="335384" y="2191460"/>
            <a:ext cx="3495952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To log into ATP, visit </a:t>
            </a:r>
            <a:r>
              <a:rPr lang="en-US">
                <a:hlinkClick r:id="rId2"/>
              </a:rPr>
              <a:t>https://agencyportal.usajobs.gov/</a:t>
            </a:r>
            <a:endParaRPr lang="en-US"/>
          </a:p>
          <a:p>
            <a:endParaRPr lang="en-US"/>
          </a:p>
          <a:p>
            <a:r>
              <a:rPr lang="en-US"/>
              <a:t>Then select </a:t>
            </a:r>
            <a:r>
              <a:rPr lang="en-US" b="1"/>
              <a:t>Sign in</a:t>
            </a:r>
            <a:r>
              <a:rPr lang="en-US"/>
              <a:t>.</a:t>
            </a:r>
            <a:endParaRPr lang="en-US">
              <a:ea typeface="Source Sans Pro"/>
            </a:endParaRPr>
          </a:p>
          <a:p>
            <a:endParaRPr lang="en-US"/>
          </a:p>
          <a:p>
            <a:r>
              <a:rPr lang="en-US"/>
              <a:t>You can sign in using your CAC or PIV card, USA Staffing account (if applicable), or Login.gov.</a:t>
            </a:r>
            <a:endParaRPr lang="en-US">
              <a:ea typeface="Source Sans Pro"/>
            </a:endParaRPr>
          </a:p>
        </p:txBody>
      </p:sp>
      <p:pic>
        <p:nvPicPr>
          <p:cNvPr id="5" name="Picture 4" descr="ATP homepage with sign in button circled and an arrow pointing to an image of the ATP dashboard users see after logging in.">
            <a:extLst>
              <a:ext uri="{FF2B5EF4-FFF2-40B4-BE49-F238E27FC236}">
                <a16:creationId xmlns:a16="http://schemas.microsoft.com/office/drawing/2014/main" id="{DBF03F8B-FDBB-7103-C0EF-C2D5267E5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934" y="686310"/>
            <a:ext cx="4634687" cy="26603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4D68F8A-7BF5-CF12-9306-E455C6FE9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42882" y="2217370"/>
            <a:ext cx="932970" cy="455981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3C1D69E-F196-63CB-5390-91A771122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844108">
            <a:off x="6766871" y="2244088"/>
            <a:ext cx="762222" cy="762222"/>
          </a:xfrm>
          <a:prstGeom prst="rect">
            <a:avLst/>
          </a:prstGeom>
        </p:spPr>
      </p:pic>
      <p:pic>
        <p:nvPicPr>
          <p:cNvPr id="12" name="Picture 11" descr="ATP dashboard users see once they log into ATP.">
            <a:extLst>
              <a:ext uri="{FF2B5EF4-FFF2-40B4-BE49-F238E27FC236}">
                <a16:creationId xmlns:a16="http://schemas.microsoft.com/office/drawing/2014/main" id="{E53DDB13-59A7-469F-EC96-BAF06B7E86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7732" y="2907699"/>
            <a:ext cx="4231830" cy="3474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2B5B43-E140-6765-A8E4-1E5B629FD5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217ABC-3BCB-4F47-AC3C-9D517795156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45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0F7C8-4D10-8BD5-2340-24B442F86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2FA77-0671-7E04-44F1-B9442E98E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87072"/>
            <a:ext cx="10972800" cy="1051560"/>
          </a:xfrm>
        </p:spPr>
        <p:txBody>
          <a:bodyPr/>
          <a:lstStyle/>
          <a:p>
            <a:r>
              <a:rPr lang="en-US"/>
              <a:t>Go to Talent Programs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E3A2BC-525D-C014-7000-FFCC9A8D6055}"/>
              </a:ext>
            </a:extLst>
          </p:cNvPr>
          <p:cNvSpPr txBox="1"/>
          <p:nvPr/>
        </p:nvSpPr>
        <p:spPr>
          <a:xfrm>
            <a:off x="256536" y="1936046"/>
            <a:ext cx="2767139" cy="36317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/>
              <a:t>To navigate to the WRP Talent Program,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/>
              <a:t>Select </a:t>
            </a:r>
            <a:r>
              <a:rPr lang="en-US" sz="2000" b="1"/>
              <a:t>Talent search</a:t>
            </a:r>
            <a:r>
              <a:rPr lang="en-US" sz="2000"/>
              <a:t>.</a:t>
            </a:r>
            <a:endParaRPr lang="en-US" sz="2000">
              <a:ea typeface="Source Sans Pro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/>
              <a:t>Then select </a:t>
            </a:r>
            <a:r>
              <a:rPr lang="en-US" sz="2000" b="1"/>
              <a:t>Search Talent Programs</a:t>
            </a:r>
            <a:r>
              <a:rPr lang="en-US" sz="2000"/>
              <a:t>.</a:t>
            </a:r>
            <a:endParaRPr lang="en-US" sz="2000">
              <a:ea typeface="Source Sans Pro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/>
              <a:t>Then select </a:t>
            </a:r>
            <a:r>
              <a:rPr lang="en-US" sz="2000" b="1"/>
              <a:t>Workforce Recruitment Program (WRP)</a:t>
            </a:r>
            <a:r>
              <a:rPr lang="en-US" sz="2000"/>
              <a:t>.</a:t>
            </a:r>
            <a:endParaRPr lang="en-US" sz="2000">
              <a:ea typeface="Source Sans Pro"/>
            </a:endParaRPr>
          </a:p>
        </p:txBody>
      </p:sp>
      <p:pic>
        <p:nvPicPr>
          <p:cNvPr id="12" name="Picture 11" descr="ATP dashboard with the talent search link circled and an arrow pointing to an image of the talent search page.">
            <a:extLst>
              <a:ext uri="{FF2B5EF4-FFF2-40B4-BE49-F238E27FC236}">
                <a16:creationId xmlns:a16="http://schemas.microsoft.com/office/drawing/2014/main" id="{376ED673-D224-D5F8-54AD-B048D3101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329" y="806212"/>
            <a:ext cx="4231830" cy="347403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6C7EF2F-2D01-BFFF-5366-049850E46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68471" y="2102915"/>
            <a:ext cx="1174552" cy="4559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  <p:pic>
        <p:nvPicPr>
          <p:cNvPr id="6" name="Picture 5" descr="The talent search page with a circle around Talent Programs button and an arrow pointing to the talent programs page.">
            <a:extLst>
              <a:ext uri="{FF2B5EF4-FFF2-40B4-BE49-F238E27FC236}">
                <a16:creationId xmlns:a16="http://schemas.microsoft.com/office/drawing/2014/main" id="{CB241275-D75B-10DA-4D06-8C1B6709D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155" y="3126430"/>
            <a:ext cx="4504305" cy="215642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9DD92E8-EF4C-D6CA-C39E-9BE0E977E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01643" y="4962640"/>
            <a:ext cx="914401" cy="2877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2BE155EF-4EB2-AB83-9B7D-904FF8E41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150496">
            <a:off x="6703010" y="5179064"/>
            <a:ext cx="684810" cy="813851"/>
          </a:xfrm>
          <a:prstGeom prst="rect">
            <a:avLst/>
          </a:prstGeom>
        </p:spPr>
      </p:pic>
      <p:pic>
        <p:nvPicPr>
          <p:cNvPr id="13" name="Picture 12" descr="Talent program page with a circle around the link for the Workforce Recruitment Program.">
            <a:extLst>
              <a:ext uri="{FF2B5EF4-FFF2-40B4-BE49-F238E27FC236}">
                <a16:creationId xmlns:a16="http://schemas.microsoft.com/office/drawing/2014/main" id="{34C57D3E-F500-4209-78D7-A32B72EF01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6201" y="3790336"/>
            <a:ext cx="4355382" cy="2477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716BB06-BD21-29EB-A1ED-44137FF97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66662" y="5724144"/>
            <a:ext cx="1665828" cy="3261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7DAF24B-87F4-E62B-21BB-AD9607655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2336104">
            <a:off x="6703793" y="2524214"/>
            <a:ext cx="607311" cy="80886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7FB98-2FD2-B8E0-84A2-526F045AD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217ABC-3BCB-4F47-AC3C-9D517795156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57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F011D-A076-F365-857F-FCC3B0B8B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E1F0F-8327-F7FE-C2BB-B421BC3F0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Search and Filters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DECE39-58C0-9D46-31CA-BB88C62CA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17ABC-3BCB-4F47-AC3C-9D517795156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40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0364F-1749-03CA-3B99-A62D18EB2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88639-1B18-DEB9-85B2-76CA3BAA6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Candidates List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3FC007-F23E-0B31-015E-2FDB7F9EFE96}"/>
              </a:ext>
            </a:extLst>
          </p:cNvPr>
          <p:cNvSpPr txBox="1"/>
          <p:nvPr/>
        </p:nvSpPr>
        <p:spPr>
          <a:xfrm>
            <a:off x="510714" y="2981601"/>
            <a:ext cx="3495952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Here, you will find the full list of available candidates. You can narrow the candidate list using a keyword search, location search, and several job filters.</a:t>
            </a:r>
          </a:p>
        </p:txBody>
      </p:sp>
      <p:pic>
        <p:nvPicPr>
          <p:cNvPr id="6" name="Picture 5" descr="Workforce Recruitment Program candidate list with the keyword search, location search, and filters highlighted.">
            <a:extLst>
              <a:ext uri="{FF2B5EF4-FFF2-40B4-BE49-F238E27FC236}">
                <a16:creationId xmlns:a16="http://schemas.microsoft.com/office/drawing/2014/main" id="{38697B5F-3972-DD5A-7D03-B4EEF0467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310" y="1754861"/>
            <a:ext cx="6842371" cy="4325899"/>
          </a:xfrm>
          <a:prstGeom prst="rect">
            <a:avLst/>
          </a:prstGeom>
          <a:ln>
            <a:solidFill>
              <a:srgbClr val="07375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37B58A7-0032-5C3A-E502-20381C0BA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22612" y="3502244"/>
            <a:ext cx="795575" cy="2312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FDB5140-051E-7A02-7F99-797C7B809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02896" y="3497326"/>
            <a:ext cx="703012" cy="2361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9BDDCE2-5BC3-A11E-BE09-A9F767EB1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33509" y="4053291"/>
            <a:ext cx="518652" cy="518652"/>
          </a:xfrm>
          <a:prstGeom prst="rect">
            <a:avLst/>
          </a:prstGeom>
        </p:spPr>
      </p:pic>
      <p:sp>
        <p:nvSpPr>
          <p:cNvPr id="15" name="TextBox 14" descr="Text box with the word &quot;filters&quot; and an arrow pointing toward the various filters users can apply to the candidate list.">
            <a:extLst>
              <a:ext uri="{FF2B5EF4-FFF2-40B4-BE49-F238E27FC236}">
                <a16:creationId xmlns:a16="http://schemas.microsoft.com/office/drawing/2014/main" id="{070D32C3-2437-389B-2A14-4E0F5ABCA625}"/>
              </a:ext>
            </a:extLst>
          </p:cNvPr>
          <p:cNvSpPr txBox="1"/>
          <p:nvPr/>
        </p:nvSpPr>
        <p:spPr>
          <a:xfrm>
            <a:off x="10794354" y="4108437"/>
            <a:ext cx="851762" cy="369332"/>
          </a:xfrm>
          <a:prstGeom prst="rect">
            <a:avLst/>
          </a:prstGeom>
          <a:solidFill>
            <a:schemeClr val="bg1"/>
          </a:solidFill>
          <a:ln>
            <a:solidFill>
              <a:srgbClr val="073759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Filters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75A67-33E8-BACE-8FB4-EFF87B8E30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217ABC-3BCB-4F47-AC3C-9D517795156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44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DE577-B696-26A6-5702-DFE3C7FE2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3C9FA-09AE-7B3B-8163-399F31780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Location Search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0BD23D-8DD9-6F64-B852-D0730271682A}"/>
              </a:ext>
            </a:extLst>
          </p:cNvPr>
          <p:cNvSpPr txBox="1"/>
          <p:nvPr/>
        </p:nvSpPr>
        <p:spPr>
          <a:xfrm>
            <a:off x="381556" y="1785002"/>
            <a:ext cx="4485412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For the </a:t>
            </a:r>
            <a:r>
              <a:rPr lang="en-US" b="1"/>
              <a:t>Location</a:t>
            </a:r>
            <a:r>
              <a:rPr lang="en-US"/>
              <a:t> search, you can search either the candidates’ current location or their desired work locations.</a:t>
            </a:r>
          </a:p>
          <a:p>
            <a:endParaRPr lang="en-US">
              <a:ea typeface="Source Sans Pro"/>
            </a:endParaRPr>
          </a:p>
          <a:p>
            <a:r>
              <a:rPr lang="en-US">
                <a:ea typeface="Source Sans Pro"/>
              </a:rPr>
              <a:t>The search will default to current location. Enter the city, state, zip code, or country you want to search and select </a:t>
            </a:r>
            <a:r>
              <a:rPr lang="en-US" b="1">
                <a:ea typeface="Source Sans Pro"/>
              </a:rPr>
              <a:t>Apply</a:t>
            </a:r>
            <a:r>
              <a:rPr lang="en-US">
                <a:ea typeface="Source Sans Pro"/>
              </a:rPr>
              <a:t> to filter the candidate list.</a:t>
            </a:r>
          </a:p>
          <a:p>
            <a:endParaRPr lang="en-US">
              <a:ea typeface="Source Sans Pro"/>
            </a:endParaRPr>
          </a:p>
          <a:p>
            <a:r>
              <a:rPr lang="en-US">
                <a:ea typeface="Source Sans Pro"/>
              </a:rPr>
              <a:t>In their WRP applications, candidates can list their desired work locations by state. To search their desired locations, select the </a:t>
            </a:r>
            <a:r>
              <a:rPr lang="en-US" b="1">
                <a:ea typeface="Source Sans Pro"/>
              </a:rPr>
              <a:t>Desired</a:t>
            </a:r>
            <a:r>
              <a:rPr lang="en-US">
                <a:ea typeface="Source Sans Pro"/>
              </a:rPr>
              <a:t> radio button, enter the state you want to search, and select </a:t>
            </a:r>
            <a:r>
              <a:rPr lang="en-US" b="1">
                <a:ea typeface="Source Sans Pro"/>
              </a:rPr>
              <a:t>Apply</a:t>
            </a:r>
            <a:r>
              <a:rPr lang="en-US">
                <a:ea typeface="Source Sans Pro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2B88B8-E407-3DD3-611F-A244FCFFDDF4}"/>
              </a:ext>
            </a:extLst>
          </p:cNvPr>
          <p:cNvSpPr txBox="1"/>
          <p:nvPr/>
        </p:nvSpPr>
        <p:spPr>
          <a:xfrm>
            <a:off x="5121098" y="1683611"/>
            <a:ext cx="97490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73759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Current</a:t>
            </a:r>
          </a:p>
        </p:txBody>
      </p:sp>
      <p:pic>
        <p:nvPicPr>
          <p:cNvPr id="6" name="Picture 5" descr="Current location search bar">
            <a:extLst>
              <a:ext uri="{FF2B5EF4-FFF2-40B4-BE49-F238E27FC236}">
                <a16:creationId xmlns:a16="http://schemas.microsoft.com/office/drawing/2014/main" id="{FC199E41-F71F-144B-F88B-BEE9447684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16" b="5694"/>
          <a:stretch>
            <a:fillRect/>
          </a:stretch>
        </p:blipFill>
        <p:spPr>
          <a:xfrm>
            <a:off x="5122606" y="2115639"/>
            <a:ext cx="6569851" cy="1065619"/>
          </a:xfrm>
          <a:prstGeom prst="rect">
            <a:avLst/>
          </a:prstGeom>
          <a:ln>
            <a:solidFill>
              <a:srgbClr val="07375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A35C7A9-D820-1CB5-DD91-F19E457022D1}"/>
              </a:ext>
            </a:extLst>
          </p:cNvPr>
          <p:cNvSpPr txBox="1"/>
          <p:nvPr/>
        </p:nvSpPr>
        <p:spPr>
          <a:xfrm>
            <a:off x="5121098" y="4236923"/>
            <a:ext cx="97490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73759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Desired</a:t>
            </a:r>
          </a:p>
        </p:txBody>
      </p:sp>
      <p:pic>
        <p:nvPicPr>
          <p:cNvPr id="10" name="Picture 9" descr="Desired location search bar">
            <a:extLst>
              <a:ext uri="{FF2B5EF4-FFF2-40B4-BE49-F238E27FC236}">
                <a16:creationId xmlns:a16="http://schemas.microsoft.com/office/drawing/2014/main" id="{39087CF8-9B99-2329-2C12-BBBA89906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098" y="4668951"/>
            <a:ext cx="6569851" cy="1135530"/>
          </a:xfrm>
          <a:prstGeom prst="rect">
            <a:avLst/>
          </a:prstGeom>
          <a:ln>
            <a:solidFill>
              <a:srgbClr val="07375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C8E7AE-CE8B-148D-33C5-2CE42AAD6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80091" y="2865764"/>
            <a:ext cx="974902" cy="3154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21C132A-FF22-21E3-8AEE-8F0449CDB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56672" y="5469323"/>
            <a:ext cx="974902" cy="3154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0E45A-CB29-B3F0-E6B5-641D9F3D3C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217ABC-3BCB-4F47-AC3C-9D517795156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85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49C05-FEBF-51BC-CF25-80475DAF4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6A471-88C9-4798-352E-DF350BC9E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Job Type Filter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72054B-8CEC-E365-04AB-84E510B93E18}"/>
              </a:ext>
            </a:extLst>
          </p:cNvPr>
          <p:cNvSpPr txBox="1"/>
          <p:nvPr/>
        </p:nvSpPr>
        <p:spPr>
          <a:xfrm>
            <a:off x="533400" y="1828800"/>
            <a:ext cx="3586537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/>
              <a:t>You can narrow your candidate list by the type of job candidates have expressed interest in.</a:t>
            </a:r>
          </a:p>
          <a:p>
            <a:endParaRPr lang="en-US" sz="1600"/>
          </a:p>
          <a:p>
            <a:r>
              <a:rPr lang="en-US" sz="1600"/>
              <a:t>Available job types include spring internship, summer internship, fall internship and long-term or permanent employment.</a:t>
            </a:r>
            <a:endParaRPr lang="en-US" sz="1600">
              <a:ea typeface="Source Sans Pro"/>
            </a:endParaRPr>
          </a:p>
          <a:p>
            <a:endParaRPr lang="en-US" sz="1600"/>
          </a:p>
          <a:p>
            <a:r>
              <a:rPr lang="en-US" sz="1600"/>
              <a:t>Select one or more checkboxes and then select </a:t>
            </a:r>
            <a:r>
              <a:rPr lang="en-US" sz="1600" b="1"/>
              <a:t>Apply</a:t>
            </a:r>
            <a:r>
              <a:rPr lang="en-US" sz="1600"/>
              <a:t> to filter the candidates.</a:t>
            </a:r>
            <a:endParaRPr lang="en-US" sz="1600">
              <a:ea typeface="Source Sans Pro"/>
            </a:endParaRPr>
          </a:p>
          <a:p>
            <a:endParaRPr lang="en-US" sz="1600"/>
          </a:p>
          <a:p>
            <a:r>
              <a:rPr lang="en-US" sz="1600"/>
              <a:t>If you want to clear the filter, select </a:t>
            </a:r>
            <a:r>
              <a:rPr lang="en-US" sz="1600" b="1"/>
              <a:t>Clear</a:t>
            </a:r>
            <a:r>
              <a:rPr lang="en-US" sz="1600"/>
              <a:t> in the upper-right corner.</a:t>
            </a:r>
            <a:endParaRPr lang="en-US" sz="1600">
              <a:ea typeface="Source Sans Pro"/>
            </a:endParaRPr>
          </a:p>
        </p:txBody>
      </p:sp>
      <p:pic>
        <p:nvPicPr>
          <p:cNvPr id="10" name="Picture 9" descr="Workforce Recruitment Program candidate list showing the job type filter. The apply and clear links are highlighted.">
            <a:extLst>
              <a:ext uri="{FF2B5EF4-FFF2-40B4-BE49-F238E27FC236}">
                <a16:creationId xmlns:a16="http://schemas.microsoft.com/office/drawing/2014/main" id="{BAAFA24C-9139-86E2-77EA-F10757A03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158" y="1741948"/>
            <a:ext cx="6948221" cy="4426503"/>
          </a:xfrm>
          <a:prstGeom prst="rect">
            <a:avLst/>
          </a:prstGeom>
          <a:ln>
            <a:solidFill>
              <a:srgbClr val="07375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A4FAAE7-A7A2-9C04-EA41-FFF9536F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81800" y="4195442"/>
            <a:ext cx="639097" cy="2386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  <p:sp>
        <p:nvSpPr>
          <p:cNvPr id="6" name="TextBox 5" descr="Text box with the word &quot;clear&quot; and an arrow pointing toward the &quot;clear&quot; option that appears in the top right corner of each filter when it is selected.">
            <a:extLst>
              <a:ext uri="{FF2B5EF4-FFF2-40B4-BE49-F238E27FC236}">
                <a16:creationId xmlns:a16="http://schemas.microsoft.com/office/drawing/2014/main" id="{78BC1827-C2C2-3123-A6DD-705CDC3D5328}"/>
              </a:ext>
            </a:extLst>
          </p:cNvPr>
          <p:cNvSpPr txBox="1"/>
          <p:nvPr/>
        </p:nvSpPr>
        <p:spPr>
          <a:xfrm>
            <a:off x="7007987" y="4424213"/>
            <a:ext cx="670675" cy="338554"/>
          </a:xfrm>
          <a:prstGeom prst="rect">
            <a:avLst/>
          </a:prstGeom>
          <a:solidFill>
            <a:schemeClr val="bg1"/>
          </a:solidFill>
          <a:ln>
            <a:solidFill>
              <a:srgbClr val="073759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Clear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33CE01-4E72-CFFE-101F-053F6C9B4D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165" y="4314743"/>
            <a:ext cx="518205" cy="5182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58EA71-2CEC-4CCE-F64F-7C9DA5F76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442" y="5717414"/>
            <a:ext cx="518205" cy="518205"/>
          </a:xfrm>
          <a:prstGeom prst="rect">
            <a:avLst/>
          </a:prstGeom>
        </p:spPr>
      </p:pic>
      <p:sp>
        <p:nvSpPr>
          <p:cNvPr id="8" name="TextBox 7" descr="Text box with the word &quot;apply&quot; and an arrow pointing toward the &quot;apply&quot; option that appears in the bottom right corner of each filter when it is selected.">
            <a:extLst>
              <a:ext uri="{FF2B5EF4-FFF2-40B4-BE49-F238E27FC236}">
                <a16:creationId xmlns:a16="http://schemas.microsoft.com/office/drawing/2014/main" id="{5569405A-5641-9A93-8527-67731B85C85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959272" y="5815043"/>
            <a:ext cx="729668" cy="338554"/>
          </a:xfrm>
          <a:prstGeom prst="rect">
            <a:avLst/>
          </a:prstGeom>
          <a:solidFill>
            <a:schemeClr val="bg1"/>
          </a:solidFill>
          <a:ln>
            <a:solidFill>
              <a:srgbClr val="073759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Apply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7DF7F-0969-047A-9D39-97854AD925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217ABC-3BCB-4F47-AC3C-9D517795156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33016"/>
      </p:ext>
    </p:extLst>
  </p:cSld>
  <p:clrMapOvr>
    <a:masterClrMapping/>
  </p:clrMapOvr>
</p:sld>
</file>

<file path=ppt/theme/theme1.xml><?xml version="1.0" encoding="utf-8"?>
<a:theme xmlns:a="http://schemas.openxmlformats.org/drawingml/2006/main" name="1.0 - Slide Master -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ource Sans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M-PPT-ApprovedTemplate--Option-2-withInstructions-Jan2023---byupdatingmasters.potx" id="{1FB824AB-3C2D-4749-BA2E-F42D9722D2AB}" vid="{B4EA3F1F-BEE8-46A1-8F89-CDF11DB6C6A7}"/>
    </a:ext>
  </a:extLst>
</a:theme>
</file>

<file path=ppt/theme/theme2.xml><?xml version="1.0" encoding="utf-8"?>
<a:theme xmlns:a="http://schemas.openxmlformats.org/drawingml/2006/main" name="2.0 - Slide Master - 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ource Sans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M-PPT-ApprovedTemplate--Option-2-withInstructions-Jan2023---byupdatingmasters.potx" id="{1FB824AB-3C2D-4749-BA2E-F42D9722D2AB}" vid="{8C6EE7DA-7FA2-4F5A-9EB4-982A1058089C}"/>
    </a:ext>
  </a:extLst>
</a:theme>
</file>

<file path=ppt/theme/theme3.xml><?xml version="1.0" encoding="utf-8"?>
<a:theme xmlns:a="http://schemas.openxmlformats.org/drawingml/2006/main" name="3.0 - Slide Master - End 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M-PPT-ApprovedTemplate--Option-2-withInstructions-Jan2023---byupdatingmasters.potx" id="{1FB824AB-3C2D-4749-BA2E-F42D9722D2AB}" vid="{BC42EDEF-2D27-4016-91B0-79E700DD56D2}"/>
    </a:ext>
  </a:extLst>
</a:theme>
</file>

<file path=ppt/theme/theme4.xml><?xml version="1.0" encoding="utf-8"?>
<a:theme xmlns:a="http://schemas.openxmlformats.org/drawingml/2006/main" name="4.0 - Content Slide Master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ource Sans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M-PPT-ApprovedTemplate--Option-2-withInstructions-Jan2023---byupdatingmasters.potx" id="{1FB824AB-3C2D-4749-BA2E-F42D9722D2AB}" vid="{5FBC46B1-1520-42E9-864C-F38EB049F938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E838BB3C3A11438C567A2B01190502" ma:contentTypeVersion="15" ma:contentTypeDescription="Create a new document." ma:contentTypeScope="" ma:versionID="109662a01c4ab4084ad9f8fad628b3bf">
  <xsd:schema xmlns:xsd="http://www.w3.org/2001/XMLSchema" xmlns:xs="http://www.w3.org/2001/XMLSchema" xmlns:p="http://schemas.microsoft.com/office/2006/metadata/properties" xmlns:ns2="d99f74e8-7f37-47f4-8499-ee96b35a8642" xmlns:ns3="5da5f8d8-98a1-4e88-912c-54edfda2addc" targetNamespace="http://schemas.microsoft.com/office/2006/metadata/properties" ma:root="true" ma:fieldsID="94c3163ab9ef1f9d4b00cce4993797a1" ns2:_="" ns3:_="">
    <xsd:import namespace="d99f74e8-7f37-47f4-8499-ee96b35a8642"/>
    <xsd:import namespace="5da5f8d8-98a1-4e88-912c-54edfda2ad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9f74e8-7f37-47f4-8499-ee96b35a86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5a8d78b-6148-4bf1-92dd-b4f00782c4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a5f8d8-98a1-4e88-912c-54edfda2add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c61b28f-d70f-4775-8ec5-da64e5caf834}" ma:internalName="TaxCatchAll" ma:showField="CatchAllData" ma:web="5da5f8d8-98a1-4e88-912c-54edfda2ad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da5f8d8-98a1-4e88-912c-54edfda2addc" xsi:nil="true"/>
    <lcf76f155ced4ddcb4097134ff3c332f xmlns="d99f74e8-7f37-47f4-8499-ee96b35a864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91B5EA-A5B5-4E0B-AB25-321E3345A4CA}">
  <ds:schemaRefs>
    <ds:schemaRef ds:uri="5da5f8d8-98a1-4e88-912c-54edfda2addc"/>
    <ds:schemaRef ds:uri="d99f74e8-7f37-47f4-8499-ee96b35a864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A29A1E8-7EA8-4126-A39A-880388111AF3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d99f74e8-7f37-47f4-8499-ee96b35a8642"/>
    <ds:schemaRef ds:uri="5da5f8d8-98a1-4e88-912c-54edfda2addc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BB15A55-D176-4D2A-B5E5-A2EC07C708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OPM-PPT-ApprovedTemplate--Option-1-withInstructions-Jan2023</Template>
  <TotalTime>1803</TotalTime>
  <Words>1575</Words>
  <Application>Microsoft Office PowerPoint</Application>
  <PresentationFormat>Widescreen</PresentationFormat>
  <Paragraphs>207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Courier New</vt:lpstr>
      <vt:lpstr>Source Sans Pro</vt:lpstr>
      <vt:lpstr>Source Sans Pro Semibold</vt:lpstr>
      <vt:lpstr>1.0 - Slide Master - Title</vt:lpstr>
      <vt:lpstr>2.0 - Slide Master - Content</vt:lpstr>
      <vt:lpstr>3.0 - Slide Master - End Content</vt:lpstr>
      <vt:lpstr>4.0 - Content Slide Master - Blank</vt:lpstr>
      <vt:lpstr>Searching the Workforce Recruitment Program (WRP) Talent Program for Candidates</vt:lpstr>
      <vt:lpstr>Background</vt:lpstr>
      <vt:lpstr>Finding the WRP Talent Program</vt:lpstr>
      <vt:lpstr>Log into ATP</vt:lpstr>
      <vt:lpstr>Go to Talent Programs</vt:lpstr>
      <vt:lpstr>Search and Filters</vt:lpstr>
      <vt:lpstr>Available Candidates List</vt:lpstr>
      <vt:lpstr>Location Search</vt:lpstr>
      <vt:lpstr>Job Type Filter</vt:lpstr>
      <vt:lpstr>Job Preference Filter</vt:lpstr>
      <vt:lpstr>Degree Filter</vt:lpstr>
      <vt:lpstr>Grad Date Filter</vt:lpstr>
      <vt:lpstr>Work Site Filter</vt:lpstr>
      <vt:lpstr>Experience Years Filter</vt:lpstr>
      <vt:lpstr>Federal Experience Filter</vt:lpstr>
      <vt:lpstr>Clearance Filter</vt:lpstr>
      <vt:lpstr>Bookmarked Candidates Filter</vt:lpstr>
      <vt:lpstr>Candidate Information</vt:lpstr>
      <vt:lpstr>Candidate Overview</vt:lpstr>
      <vt:lpstr>Candidate Information Page</vt:lpstr>
      <vt:lpstr>Recent Academic Information</vt:lpstr>
      <vt:lpstr>Work History</vt:lpstr>
      <vt:lpstr>Job Preference</vt:lpstr>
      <vt:lpstr>Location Preference</vt:lpstr>
      <vt:lpstr>Hiring Paths</vt:lpstr>
      <vt:lpstr>Resume</vt:lpstr>
      <vt:lpstr>Questions?</vt:lpstr>
    </vt:vector>
  </TitlesOfParts>
  <Company>OPM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 Guide: Searching the WRP Talent Program for Candidates</dc:title>
  <dc:subject>Approved template for OPM presentations</dc:subject>
  <dc:creator>U.S. Office of Personnel Management</dc:creator>
  <cp:keywords>accessibility,Section 508,branding,USOPM,OPM</cp:keywords>
  <dc:description>v20230120, OPM Approved PowerPoint Template Option 1</dc:description>
  <cp:lastModifiedBy>Vhay, Frances J - ODEP</cp:lastModifiedBy>
  <cp:revision>7</cp:revision>
  <dcterms:created xsi:type="dcterms:W3CDTF">2025-08-05T15:31:00Z</dcterms:created>
  <dcterms:modified xsi:type="dcterms:W3CDTF">2026-01-22T01:08:08Z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0x01010060E838BB3C3A11438C567A2B01190502</vt:lpwstr>
  </property>
  <property fmtid="{D5CDD505-2E9C-101B-9397-08002B2CF9AE}" pid="3" name="Order">
    <vt:r8>4792300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